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67" r:id="rId6"/>
    <p:sldMasterId id="2147483673" r:id="rId7"/>
    <p:sldMasterId id="2147483677" r:id="rId8"/>
    <p:sldMasterId id="2147483696" r:id="rId9"/>
  </p:sldMasterIdLst>
  <p:notesMasterIdLst>
    <p:notesMasterId r:id="rId132"/>
  </p:notesMasterIdLst>
  <p:sldIdLst>
    <p:sldId id="315" r:id="rId10"/>
    <p:sldId id="329" r:id="rId11"/>
    <p:sldId id="330" r:id="rId12"/>
    <p:sldId id="331" r:id="rId13"/>
    <p:sldId id="332" r:id="rId14"/>
    <p:sldId id="333" r:id="rId15"/>
    <p:sldId id="398" r:id="rId16"/>
    <p:sldId id="287" r:id="rId17"/>
    <p:sldId id="302" r:id="rId18"/>
    <p:sldId id="305" r:id="rId19"/>
    <p:sldId id="258" r:id="rId20"/>
    <p:sldId id="342" r:id="rId21"/>
    <p:sldId id="306" r:id="rId22"/>
    <p:sldId id="307" r:id="rId23"/>
    <p:sldId id="343" r:id="rId24"/>
    <p:sldId id="373" r:id="rId25"/>
    <p:sldId id="377" r:id="rId26"/>
    <p:sldId id="378" r:id="rId27"/>
    <p:sldId id="374" r:id="rId28"/>
    <p:sldId id="344" r:id="rId29"/>
    <p:sldId id="317" r:id="rId30"/>
    <p:sldId id="308" r:id="rId31"/>
    <p:sldId id="345" r:id="rId32"/>
    <p:sldId id="346" r:id="rId33"/>
    <p:sldId id="304" r:id="rId34"/>
    <p:sldId id="309" r:id="rId35"/>
    <p:sldId id="347" r:id="rId36"/>
    <p:sldId id="348" r:id="rId37"/>
    <p:sldId id="349" r:id="rId38"/>
    <p:sldId id="350" r:id="rId39"/>
    <p:sldId id="376" r:id="rId40"/>
    <p:sldId id="379" r:id="rId41"/>
    <p:sldId id="381" r:id="rId42"/>
    <p:sldId id="318" r:id="rId43"/>
    <p:sldId id="351" r:id="rId44"/>
    <p:sldId id="382" r:id="rId45"/>
    <p:sldId id="383" r:id="rId46"/>
    <p:sldId id="352" r:id="rId47"/>
    <p:sldId id="384" r:id="rId48"/>
    <p:sldId id="353" r:id="rId49"/>
    <p:sldId id="310" r:id="rId50"/>
    <p:sldId id="385" r:id="rId51"/>
    <p:sldId id="355" r:id="rId52"/>
    <p:sldId id="388" r:id="rId53"/>
    <p:sldId id="386" r:id="rId54"/>
    <p:sldId id="387" r:id="rId55"/>
    <p:sldId id="356" r:id="rId56"/>
    <p:sldId id="389" r:id="rId57"/>
    <p:sldId id="359" r:id="rId58"/>
    <p:sldId id="358" r:id="rId59"/>
    <p:sldId id="360" r:id="rId60"/>
    <p:sldId id="390" r:id="rId61"/>
    <p:sldId id="391" r:id="rId62"/>
    <p:sldId id="392" r:id="rId63"/>
    <p:sldId id="393" r:id="rId64"/>
    <p:sldId id="319" r:id="rId65"/>
    <p:sldId id="361" r:id="rId66"/>
    <p:sldId id="311" r:id="rId67"/>
    <p:sldId id="362" r:id="rId68"/>
    <p:sldId id="395" r:id="rId69"/>
    <p:sldId id="363" r:id="rId70"/>
    <p:sldId id="396" r:id="rId71"/>
    <p:sldId id="364" r:id="rId72"/>
    <p:sldId id="366" r:id="rId73"/>
    <p:sldId id="320" r:id="rId74"/>
    <p:sldId id="397" r:id="rId75"/>
    <p:sldId id="367" r:id="rId76"/>
    <p:sldId id="312" r:id="rId77"/>
    <p:sldId id="368" r:id="rId78"/>
    <p:sldId id="262" r:id="rId79"/>
    <p:sldId id="263" r:id="rId80"/>
    <p:sldId id="321" r:id="rId81"/>
    <p:sldId id="370" r:id="rId82"/>
    <p:sldId id="371" r:id="rId83"/>
    <p:sldId id="372" r:id="rId84"/>
    <p:sldId id="284" r:id="rId85"/>
    <p:sldId id="301" r:id="rId86"/>
    <p:sldId id="399" r:id="rId87"/>
    <p:sldId id="291" r:id="rId88"/>
    <p:sldId id="281" r:id="rId89"/>
    <p:sldId id="264" r:id="rId90"/>
    <p:sldId id="265" r:id="rId91"/>
    <p:sldId id="313" r:id="rId92"/>
    <p:sldId id="266" r:id="rId93"/>
    <p:sldId id="268" r:id="rId94"/>
    <p:sldId id="326" r:id="rId95"/>
    <p:sldId id="269" r:id="rId96"/>
    <p:sldId id="271" r:id="rId97"/>
    <p:sldId id="322" r:id="rId98"/>
    <p:sldId id="272" r:id="rId99"/>
    <p:sldId id="274" r:id="rId100"/>
    <p:sldId id="328" r:id="rId101"/>
    <p:sldId id="275" r:id="rId102"/>
    <p:sldId id="276" r:id="rId103"/>
    <p:sldId id="277" r:id="rId104"/>
    <p:sldId id="323" r:id="rId105"/>
    <p:sldId id="278" r:id="rId106"/>
    <p:sldId id="314" r:id="rId107"/>
    <p:sldId id="270" r:id="rId108"/>
    <p:sldId id="283" r:id="rId109"/>
    <p:sldId id="285" r:id="rId110"/>
    <p:sldId id="286" r:id="rId111"/>
    <p:sldId id="288" r:id="rId112"/>
    <p:sldId id="273" r:id="rId113"/>
    <p:sldId id="289" r:id="rId114"/>
    <p:sldId id="290" r:id="rId115"/>
    <p:sldId id="292" r:id="rId116"/>
    <p:sldId id="324" r:id="rId117"/>
    <p:sldId id="293" r:id="rId118"/>
    <p:sldId id="294" r:id="rId119"/>
    <p:sldId id="279" r:id="rId120"/>
    <p:sldId id="295" r:id="rId121"/>
    <p:sldId id="280" r:id="rId122"/>
    <p:sldId id="296" r:id="rId123"/>
    <p:sldId id="297" r:id="rId124"/>
    <p:sldId id="282" r:id="rId125"/>
    <p:sldId id="298" r:id="rId126"/>
    <p:sldId id="299" r:id="rId127"/>
    <p:sldId id="327" r:id="rId128"/>
    <p:sldId id="300" r:id="rId129"/>
    <p:sldId id="303" r:id="rId130"/>
    <p:sldId id="316"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ademy Slides" id="{E30C6AFE-E415-E547-955B-AC00AF0F0AED}">
          <p14:sldIdLst>
            <p14:sldId id="315"/>
            <p14:sldId id="329"/>
            <p14:sldId id="330"/>
            <p14:sldId id="331"/>
            <p14:sldId id="332"/>
            <p14:sldId id="333"/>
            <p14:sldId id="398"/>
          </p14:sldIdLst>
        </p14:section>
        <p14:section name="Memory for AI Agents" id="{F2338ECF-CC18-A342-A458-EE03D80BC8A2}">
          <p14:sldIdLst>
            <p14:sldId id="287"/>
            <p14:sldId id="302"/>
            <p14:sldId id="305"/>
            <p14:sldId id="258"/>
            <p14:sldId id="342"/>
            <p14:sldId id="306"/>
          </p14:sldIdLst>
        </p14:section>
        <p14:section name="Intro to Memory" id="{68493FB4-092E-4C4A-B699-DCFD934FFD4B}">
          <p14:sldIdLst>
            <p14:sldId id="307"/>
            <p14:sldId id="343"/>
            <p14:sldId id="373"/>
            <p14:sldId id="377"/>
            <p14:sldId id="378"/>
            <p14:sldId id="374"/>
            <p14:sldId id="344"/>
            <p14:sldId id="317"/>
          </p14:sldIdLst>
        </p14:section>
        <p14:section name="Layers of Memory" id="{D62C31A3-0A30-B249-B7DE-D4EDD4E8F141}">
          <p14:sldIdLst>
            <p14:sldId id="308"/>
            <p14:sldId id="345"/>
            <p14:sldId id="346"/>
            <p14:sldId id="304"/>
          </p14:sldIdLst>
        </p14:section>
        <p14:section name="Short-Term Memory" id="{53EB1C6B-7E3C-5147-8C7B-4C2DED5FA7DC}">
          <p14:sldIdLst>
            <p14:sldId id="309"/>
            <p14:sldId id="347"/>
            <p14:sldId id="348"/>
            <p14:sldId id="349"/>
            <p14:sldId id="350"/>
            <p14:sldId id="376"/>
            <p14:sldId id="379"/>
            <p14:sldId id="381"/>
            <p14:sldId id="318"/>
            <p14:sldId id="351"/>
            <p14:sldId id="382"/>
            <p14:sldId id="383"/>
            <p14:sldId id="352"/>
            <p14:sldId id="384"/>
            <p14:sldId id="353"/>
          </p14:sldIdLst>
        </p14:section>
        <p14:section name="Long-Term Memory" id="{F728AAA1-FD4D-BA4C-8CB0-473062F7455A}">
          <p14:sldIdLst>
            <p14:sldId id="310"/>
            <p14:sldId id="385"/>
            <p14:sldId id="355"/>
            <p14:sldId id="388"/>
            <p14:sldId id="386"/>
            <p14:sldId id="387"/>
            <p14:sldId id="356"/>
            <p14:sldId id="389"/>
            <p14:sldId id="359"/>
            <p14:sldId id="358"/>
            <p14:sldId id="360"/>
            <p14:sldId id="390"/>
            <p14:sldId id="391"/>
            <p14:sldId id="392"/>
            <p14:sldId id="393"/>
            <p14:sldId id="319"/>
            <p14:sldId id="361"/>
          </p14:sldIdLst>
        </p14:section>
        <p14:section name="Feedback Loops" id="{676E0A23-C7C8-8B4F-A996-4D1B05CDEC75}">
          <p14:sldIdLst>
            <p14:sldId id="311"/>
            <p14:sldId id="362"/>
            <p14:sldId id="395"/>
            <p14:sldId id="363"/>
            <p14:sldId id="396"/>
            <p14:sldId id="364"/>
            <p14:sldId id="366"/>
            <p14:sldId id="320"/>
            <p14:sldId id="397"/>
            <p14:sldId id="367"/>
          </p14:sldIdLst>
        </p14:section>
        <p14:section name="Best Practices &amp; Outlook" id="{FAAFCBE4-FF4C-C64B-9976-060937C72B78}">
          <p14:sldIdLst>
            <p14:sldId id="312"/>
            <p14:sldId id="368"/>
            <p14:sldId id="262"/>
            <p14:sldId id="263"/>
            <p14:sldId id="321"/>
            <p14:sldId id="370"/>
            <p14:sldId id="371"/>
            <p14:sldId id="372"/>
            <p14:sldId id="284"/>
            <p14:sldId id="301"/>
            <p14:sldId id="399"/>
            <p14:sldId id="291"/>
            <p14:sldId id="281"/>
            <p14:sldId id="264"/>
            <p14:sldId id="265"/>
          </p14:sldIdLst>
        </p14:section>
        <p14:section name="Finding the Right Agentic Opportunity" id="{7903813E-2B10-F24C-9FFE-43E3B91C995A}">
          <p14:sldIdLst>
            <p14:sldId id="313"/>
            <p14:sldId id="266"/>
            <p14:sldId id="268"/>
            <p14:sldId id="326"/>
            <p14:sldId id="269"/>
            <p14:sldId id="271"/>
            <p14:sldId id="322"/>
            <p14:sldId id="272"/>
            <p14:sldId id="274"/>
          </p14:sldIdLst>
        </p14:section>
        <p14:section name="Defining AI Agent's Role and Capabilities" id="{8EEC0631-8377-BF42-B6BC-164369458F38}">
          <p14:sldIdLst>
            <p14:sldId id="328"/>
            <p14:sldId id="275"/>
            <p14:sldId id="276"/>
            <p14:sldId id="277"/>
            <p14:sldId id="323"/>
            <p14:sldId id="278"/>
          </p14:sldIdLst>
        </p14:section>
        <p14:section name="Designing AI Agents for Success" id="{3A4A4C70-1438-254A-B238-2D6E4522AD3E}">
          <p14:sldIdLst>
            <p14:sldId id="314"/>
            <p14:sldId id="270"/>
            <p14:sldId id="283"/>
            <p14:sldId id="285"/>
            <p14:sldId id="286"/>
            <p14:sldId id="288"/>
            <p14:sldId id="273"/>
            <p14:sldId id="289"/>
            <p14:sldId id="290"/>
            <p14:sldId id="292"/>
            <p14:sldId id="324"/>
            <p14:sldId id="293"/>
            <p14:sldId id="294"/>
            <p14:sldId id="279"/>
            <p14:sldId id="295"/>
            <p14:sldId id="280"/>
            <p14:sldId id="296"/>
            <p14:sldId id="297"/>
            <p14:sldId id="282"/>
            <p14:sldId id="298"/>
            <p14:sldId id="299"/>
            <p14:sldId id="327"/>
            <p14:sldId id="300"/>
            <p14:sldId id="303"/>
            <p14:sldId id="316"/>
          </p14:sldIdLst>
        </p14:section>
        <p14:section name="Transition slides" id="{CD84D8C3-D32E-4509-BFDC-AEB32360335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DD18CB-7263-D83D-3C03-6D38F0EEC10B}" name="Jesse, Kevin" initials="KJ" userId="S::kevin.jesse@accenture.com::6f05423f-cf98-4c12-b626-169f8a1317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0085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62A29-D1F7-C54A-90AC-106412C394E7}" v="2298" dt="2025-09-16T17:37:12.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96203"/>
  </p:normalViewPr>
  <p:slideViewPr>
    <p:cSldViewPr snapToGrid="0">
      <p:cViewPr varScale="1">
        <p:scale>
          <a:sx n="64" d="100"/>
          <a:sy n="64" d="100"/>
        </p:scale>
        <p:origin x="52" y="172"/>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microsoft.com/office/2018/10/relationships/authors" Target="author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explosion val="1"/>
            <c:spPr>
              <a:solidFill>
                <a:schemeClr val="accent1"/>
              </a:solidFill>
              <a:ln w="19050">
                <a:solidFill>
                  <a:schemeClr val="lt1"/>
                </a:solidFill>
              </a:ln>
              <a:effectLst/>
            </c:spPr>
            <c:extLst>
              <c:ext xmlns:c16="http://schemas.microsoft.com/office/drawing/2014/chart" uri="{C3380CC4-5D6E-409C-BE32-E72D297353CC}">
                <c16:uniqueId val="{00000003-A7A4-AB4D-AB7D-70AC7529C27E}"/>
              </c:ext>
            </c:extLst>
          </c:dPt>
          <c:dPt>
            <c:idx val="1"/>
            <c:bubble3D val="0"/>
            <c:explosion val="13"/>
            <c:spPr>
              <a:solidFill>
                <a:schemeClr val="tx2">
                  <a:alpha val="54117"/>
                </a:schemeClr>
              </a:solidFill>
              <a:ln w="19050">
                <a:solidFill>
                  <a:schemeClr val="lt1"/>
                </a:solidFill>
              </a:ln>
              <a:effectLst/>
            </c:spPr>
            <c:extLst>
              <c:ext xmlns:c16="http://schemas.microsoft.com/office/drawing/2014/chart" uri="{C3380CC4-5D6E-409C-BE32-E72D297353CC}">
                <c16:uniqueId val="{00000001-A7A4-AB4D-AB7D-70AC7529C27E}"/>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2-A7A4-AB4D-AB7D-70AC7529C27E}"/>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A4-AB4D-AB7D-70AC7529C27E}"/>
                </c:ext>
              </c:extLst>
            </c:dLbl>
            <c:dLbl>
              <c:idx val="1"/>
              <c:layout>
                <c:manualLayout>
                  <c:x val="-7.8180364173222614E-4"/>
                  <c:y val="-0.17295434467554474"/>
                </c:manualLayout>
              </c:layout>
              <c:tx>
                <c:rich>
                  <a:bodyPr/>
                  <a:lstStyle/>
                  <a:p>
                    <a:r>
                      <a:rPr lang="en-US" dirty="0"/>
                      <a:t>Memory</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7A4-AB4D-AB7D-70AC7529C27E}"/>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4-AB4D-AB7D-70AC7529C27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0-F059-774E-B5AD-095DD452B30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dirty="0">
                <a:solidFill>
                  <a:schemeClr val="tx1"/>
                </a:solidFill>
              </a:rPr>
              <a:t>Pillars</a:t>
            </a:r>
            <a:r>
              <a:rPr lang="en-US" sz="3600" baseline="0" dirty="0">
                <a:solidFill>
                  <a:schemeClr val="tx1"/>
                </a:solidFill>
              </a:rPr>
              <a:t> of Agentic AI</a:t>
            </a:r>
            <a:endParaRPr lang="en-US" sz="3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65-134A-A4C2-93B7A06AB4FC}"/>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3-8A65-134A-A4C2-93B7A06AB4FC}"/>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5-8A65-134A-A4C2-93B7A06AB4FC}"/>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65-134A-A4C2-93B7A06AB4FC}"/>
                </c:ext>
              </c:extLst>
            </c:dLbl>
            <c:dLbl>
              <c:idx val="1"/>
              <c:layout>
                <c:manualLayout>
                  <c:x val="-7.8180364173222614E-4"/>
                  <c:y val="-0.1729543446755447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65-134A-A4C2-93B7A06AB4FC}"/>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65-134A-A4C2-93B7A06AB4F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6-8A65-134A-A4C2-93B7A06AB4FC}"/>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0D2B-3C4B-B8C9-A9B3F100D93B}"/>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D2B-3C4B-B8C9-A9B3F100D93B}"/>
              </c:ext>
            </c:extLst>
          </c:dPt>
          <c:cat>
            <c:strRef>
              <c:f>Sheet1!$A$2:$A$3</c:f>
              <c:strCache>
                <c:ptCount val="2"/>
                <c:pt idx="0">
                  <c:v>Ipsum</c:v>
                </c:pt>
                <c:pt idx="1">
                  <c:v>Dolor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0D2B-3C4B-B8C9-A9B3F100D9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8DF-7B49-9089-7A915665DDE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8DF-7B49-9089-7A915665DDEE}"/>
              </c:ext>
            </c:extLst>
          </c:dPt>
          <c:cat>
            <c:strRef>
              <c:f>Sheet1!$A$2:$A$3</c:f>
              <c:strCache>
                <c:ptCount val="2"/>
                <c:pt idx="0">
                  <c:v>Ipsum</c:v>
                </c:pt>
                <c:pt idx="1">
                  <c:v>Dolor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A8DF-7B49-9089-7A915665D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Lorem</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A778-F64F-99E0-89E8F2C24A9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778-F64F-99E0-89E8F2C24A9E}"/>
              </c:ext>
            </c:extLst>
          </c:dPt>
          <c:cat>
            <c:strRef>
              <c:f>Sheet1!$A$2:$A$3</c:f>
              <c:strCache>
                <c:ptCount val="2"/>
                <c:pt idx="0">
                  <c:v>Ipsum</c:v>
                </c:pt>
                <c:pt idx="1">
                  <c:v>Dolor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A778-F64F-99E0-89E8F2C24A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0D4B0-461A-794C-928B-50EE356BB927}"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543F-ADFF-324A-892A-7690E08EF8B4}" type="slidenum">
              <a:rPr lang="en-US" smtClean="0"/>
              <a:t>‹#›</a:t>
            </a:fld>
            <a:endParaRPr lang="en-US"/>
          </a:p>
        </p:txBody>
      </p:sp>
    </p:spTree>
    <p:extLst>
      <p:ext uri="{BB962C8B-B14F-4D97-AF65-F5344CB8AC3E}">
        <p14:creationId xmlns:p14="http://schemas.microsoft.com/office/powerpoint/2010/main" val="388357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43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use cases. examples, ask about that with cohort. Opportunities.</a:t>
            </a:r>
          </a:p>
          <a:p>
            <a:endParaRPr lang="en-US" dirty="0"/>
          </a:p>
          <a:p>
            <a:r>
              <a:rPr lang="en-US" dirty="0"/>
              <a:t>Avoid endless loop of self improvement. maybe SQL agent issue and show it live.</a:t>
            </a:r>
          </a:p>
          <a:p>
            <a:endParaRPr lang="en-US" dirty="0"/>
          </a:p>
          <a:p>
            <a:r>
              <a:rPr lang="en-US" dirty="0"/>
              <a:t>Where a use case could or </a:t>
            </a:r>
            <a:r>
              <a:rPr lang="en-US" i="1" dirty="0"/>
              <a:t>should? </a:t>
            </a:r>
            <a:r>
              <a:rPr lang="en-US" i="0" dirty="0"/>
              <a:t>use memory</a:t>
            </a:r>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20</a:t>
            </a:fld>
            <a:endParaRPr lang="en-US"/>
          </a:p>
        </p:txBody>
      </p:sp>
    </p:spTree>
    <p:extLst>
      <p:ext uri="{BB962C8B-B14F-4D97-AF65-F5344CB8AC3E}">
        <p14:creationId xmlns:p14="http://schemas.microsoft.com/office/powerpoint/2010/main" val="21588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23</a:t>
            </a:fld>
            <a:endParaRPr lang="en-US"/>
          </a:p>
        </p:txBody>
      </p:sp>
    </p:spTree>
    <p:extLst>
      <p:ext uri="{BB962C8B-B14F-4D97-AF65-F5344CB8AC3E}">
        <p14:creationId xmlns:p14="http://schemas.microsoft.com/office/powerpoint/2010/main" val="199045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27</a:t>
            </a:fld>
            <a:endParaRPr lang="en-US"/>
          </a:p>
        </p:txBody>
      </p:sp>
    </p:spTree>
    <p:extLst>
      <p:ext uri="{BB962C8B-B14F-4D97-AF65-F5344CB8AC3E}">
        <p14:creationId xmlns:p14="http://schemas.microsoft.com/office/powerpoint/2010/main" val="419256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29</a:t>
            </a:fld>
            <a:endParaRPr lang="en-US"/>
          </a:p>
        </p:txBody>
      </p:sp>
    </p:spTree>
    <p:extLst>
      <p:ext uri="{BB962C8B-B14F-4D97-AF65-F5344CB8AC3E}">
        <p14:creationId xmlns:p14="http://schemas.microsoft.com/office/powerpoint/2010/main" val="424507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30</a:t>
            </a:fld>
            <a:endParaRPr lang="en-US"/>
          </a:p>
        </p:txBody>
      </p:sp>
    </p:spTree>
    <p:extLst>
      <p:ext uri="{BB962C8B-B14F-4D97-AF65-F5344CB8AC3E}">
        <p14:creationId xmlns:p14="http://schemas.microsoft.com/office/powerpoint/2010/main" val="152635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32</a:t>
            </a:fld>
            <a:endParaRPr lang="en-US"/>
          </a:p>
        </p:txBody>
      </p:sp>
    </p:spTree>
    <p:extLst>
      <p:ext uri="{BB962C8B-B14F-4D97-AF65-F5344CB8AC3E}">
        <p14:creationId xmlns:p14="http://schemas.microsoft.com/office/powerpoint/2010/main" val="14725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35</a:t>
            </a:fld>
            <a:endParaRPr lang="en-US"/>
          </a:p>
        </p:txBody>
      </p:sp>
    </p:spTree>
    <p:extLst>
      <p:ext uri="{BB962C8B-B14F-4D97-AF65-F5344CB8AC3E}">
        <p14:creationId xmlns:p14="http://schemas.microsoft.com/office/powerpoint/2010/main" val="86882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17693-0836-99C0-1FAC-451A89E7D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47806-EC3D-4D0E-0744-55056D1C1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004DF-975D-5B44-D1C7-BEE7C3E86C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12FBD-3285-F095-BA90-2181DFDDDA88}"/>
              </a:ext>
            </a:extLst>
          </p:cNvPr>
          <p:cNvSpPr>
            <a:spLocks noGrp="1"/>
          </p:cNvSpPr>
          <p:nvPr>
            <p:ph type="sldNum" sz="quarter" idx="5"/>
          </p:nvPr>
        </p:nvSpPr>
        <p:spPr/>
        <p:txBody>
          <a:bodyPr/>
          <a:lstStyle/>
          <a:p>
            <a:fld id="{20D6543F-ADFF-324A-892A-7690E08EF8B4}" type="slidenum">
              <a:rPr lang="en-US" smtClean="0"/>
              <a:t>36</a:t>
            </a:fld>
            <a:endParaRPr lang="en-US"/>
          </a:p>
        </p:txBody>
      </p:sp>
    </p:spTree>
    <p:extLst>
      <p:ext uri="{BB962C8B-B14F-4D97-AF65-F5344CB8AC3E}">
        <p14:creationId xmlns:p14="http://schemas.microsoft.com/office/powerpoint/2010/main" val="4227481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86744-8FB7-E402-AED6-E4B4A5A9B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5534D-CA2B-50BC-885B-348CCEAAB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C10DA-6DC1-8687-40F4-672AEAB0C3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BE09C0-E1FA-C85C-FCFE-BE854B5974E5}"/>
              </a:ext>
            </a:extLst>
          </p:cNvPr>
          <p:cNvSpPr>
            <a:spLocks noGrp="1"/>
          </p:cNvSpPr>
          <p:nvPr>
            <p:ph type="sldNum" sz="quarter" idx="5"/>
          </p:nvPr>
        </p:nvSpPr>
        <p:spPr/>
        <p:txBody>
          <a:bodyPr/>
          <a:lstStyle/>
          <a:p>
            <a:fld id="{20D6543F-ADFF-324A-892A-7690E08EF8B4}" type="slidenum">
              <a:rPr lang="en-US" smtClean="0"/>
              <a:t>37</a:t>
            </a:fld>
            <a:endParaRPr lang="en-US"/>
          </a:p>
        </p:txBody>
      </p:sp>
    </p:spTree>
    <p:extLst>
      <p:ext uri="{BB962C8B-B14F-4D97-AF65-F5344CB8AC3E}">
        <p14:creationId xmlns:p14="http://schemas.microsoft.com/office/powerpoint/2010/main" val="2378011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38</a:t>
            </a:fld>
            <a:endParaRPr lang="en-US"/>
          </a:p>
        </p:txBody>
      </p:sp>
    </p:spTree>
    <p:extLst>
      <p:ext uri="{BB962C8B-B14F-4D97-AF65-F5344CB8AC3E}">
        <p14:creationId xmlns:p14="http://schemas.microsoft.com/office/powerpoint/2010/main" val="239757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Aft>
                <a:spcPts val="1200"/>
              </a:spcAft>
              <a:buFont typeface="Arial" panose="020B0604020202020204" pitchFamily="34" charset="0"/>
              <a:buChar char="•"/>
            </a:pPr>
            <a:r>
              <a:rPr lang="en-US" sz="1600" b="1">
                <a:latin typeface="Graphik" panose="020B0503030202060203" pitchFamily="34" charset="0"/>
              </a:rPr>
              <a:t>Welcome &amp; Vision Setting: </a:t>
            </a:r>
            <a:r>
              <a:rPr lang="en-US" sz="1600">
                <a:latin typeface="Graphik" panose="020B0503030202060203" pitchFamily="34" charset="0"/>
              </a:rPr>
              <a:t>“As Citizens Bank is reimagining its entire operating model for the AI age, all 3 of our leaders in technology as Citizens have joined forces with Citizens Learning &amp; Development teams to rethink our agile workflows using the power of GenAI and agentic AI.“</a:t>
            </a:r>
          </a:p>
          <a:p>
            <a:pPr marL="742950" lvl="1" indent="-285750">
              <a:spcAft>
                <a:spcPts val="1200"/>
              </a:spcAft>
              <a:buFont typeface="Arial" panose="020B0604020202020204" pitchFamily="34" charset="0"/>
              <a:buChar char="•"/>
            </a:pPr>
            <a:r>
              <a:rPr lang="en-US" sz="1600" b="1">
                <a:latin typeface="Graphik" panose="020B0503030202060203" pitchFamily="34" charset="0"/>
              </a:rPr>
              <a:t>The AI Imperative: </a:t>
            </a:r>
            <a:r>
              <a:rPr lang="en-US" sz="1600">
                <a:latin typeface="Graphik" panose="020B0503030202060203" pitchFamily="34" charset="0"/>
              </a:rPr>
              <a:t>AI is no longer a future concept — it’s a present-day catalyst. As our CEO Bruce Van Saun said about AI on a recent analyst call: “Everything is fair game.” From customer service to fraud detection, AI is streamlining operations and unlocking productivity. The same potential exists in our agile practices. Generative AI can help us rapidly create once time-consuming, manual tasks like user stories, test cases, or release notes — freeing you to focus on innovation and customer value.”</a:t>
            </a:r>
          </a:p>
          <a:p>
            <a:pPr marL="742950" lvl="1" indent="-285750">
              <a:spcAft>
                <a:spcPts val="1200"/>
              </a:spcAft>
              <a:buFont typeface="Arial" panose="020B0604020202020204" pitchFamily="34" charset="0"/>
              <a:buChar char="•"/>
            </a:pPr>
            <a:r>
              <a:rPr lang="en-US" sz="1600" b="1">
                <a:latin typeface="Graphik" panose="020B0503030202060203" pitchFamily="34" charset="0"/>
              </a:rPr>
              <a:t>The Human-AI Partnership: </a:t>
            </a:r>
            <a:r>
              <a:rPr lang="en-US" sz="1600">
                <a:latin typeface="Graphik" panose="020B0503030202060203" pitchFamily="34" charset="0"/>
              </a:rPr>
              <a:t>"AI is your co-pilot, not your replacement. It handles the routine so you can tackle the remarkable. As our CEO has emphasized, the goal of applying AI is better experiences — for customers </a:t>
            </a:r>
            <a:r>
              <a:rPr lang="en-US" sz="1600" i="1">
                <a:latin typeface="Graphik" panose="020B0503030202060203" pitchFamily="34" charset="0"/>
              </a:rPr>
              <a:t>and</a:t>
            </a:r>
            <a:r>
              <a:rPr lang="en-US" sz="1600">
                <a:latin typeface="Graphik" panose="020B0503030202060203" pitchFamily="34" charset="0"/>
              </a:rPr>
              <a:t> employees.“</a:t>
            </a:r>
          </a:p>
          <a:p>
            <a:pPr marL="742950" lvl="1" indent="-285750">
              <a:spcAft>
                <a:spcPts val="1200"/>
              </a:spcAft>
              <a:buFont typeface="Arial" panose="020B0604020202020204" pitchFamily="34" charset="0"/>
              <a:buChar char="•"/>
            </a:pPr>
            <a:r>
              <a:rPr lang="en-US" sz="1600" b="1">
                <a:latin typeface="Graphik" panose="020B0503030202060203" pitchFamily="34" charset="0"/>
              </a:rPr>
              <a:t>Bootcamp Goals: </a:t>
            </a:r>
            <a:r>
              <a:rPr lang="en-US" sz="1600">
                <a:latin typeface="Graphik" panose="020B0503030202060203" pitchFamily="34" charset="0"/>
              </a:rPr>
              <a:t>“Over the course of the AI Academy, you’ll experiment, prototype, and challenge the status quo. You’ll learn how to embed GenAI and agents into your workflows — not just as tools, but as teammates. You’ll be at the forefront of new ways of working at Citizens – you will not just learning, but as the pilot group experiencing the AI Academy, you should feel empowered to give us feedback and reflections on what is working well, what is relevant, and what is not. We hope you will leave the AI Academy not just with a new set of tools to use but a new mindset to lead your pod and other pods at Citizens into the new Agentic AI world”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CB7B3-6A66-40E0-A3F7-252E271423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42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079EA-A99D-4A42-BA50-49D9BD184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C0547-EF8E-D90D-329B-DB4F391FC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0C4A8-970F-7570-215C-DFA37AEC1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41D603-578B-C2C4-75E4-8C2F86632C20}"/>
              </a:ext>
            </a:extLst>
          </p:cNvPr>
          <p:cNvSpPr>
            <a:spLocks noGrp="1"/>
          </p:cNvSpPr>
          <p:nvPr>
            <p:ph type="sldNum" sz="quarter" idx="5"/>
          </p:nvPr>
        </p:nvSpPr>
        <p:spPr/>
        <p:txBody>
          <a:bodyPr/>
          <a:lstStyle/>
          <a:p>
            <a:fld id="{20D6543F-ADFF-324A-892A-7690E08EF8B4}" type="slidenum">
              <a:rPr lang="en-US" smtClean="0"/>
              <a:t>39</a:t>
            </a:fld>
            <a:endParaRPr lang="en-US"/>
          </a:p>
        </p:txBody>
      </p:sp>
    </p:spTree>
    <p:extLst>
      <p:ext uri="{BB962C8B-B14F-4D97-AF65-F5344CB8AC3E}">
        <p14:creationId xmlns:p14="http://schemas.microsoft.com/office/powerpoint/2010/main" val="248767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40</a:t>
            </a:fld>
            <a:endParaRPr lang="en-US"/>
          </a:p>
        </p:txBody>
      </p:sp>
    </p:spTree>
    <p:extLst>
      <p:ext uri="{BB962C8B-B14F-4D97-AF65-F5344CB8AC3E}">
        <p14:creationId xmlns:p14="http://schemas.microsoft.com/office/powerpoint/2010/main" val="27324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90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44</a:t>
            </a:fld>
            <a:endParaRPr lang="en-US"/>
          </a:p>
        </p:txBody>
      </p:sp>
    </p:spTree>
    <p:extLst>
      <p:ext uri="{BB962C8B-B14F-4D97-AF65-F5344CB8AC3E}">
        <p14:creationId xmlns:p14="http://schemas.microsoft.com/office/powerpoint/2010/main" val="3344320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RL tunes the model that is learning the policy.</a:t>
            </a:r>
          </a:p>
          <a:p>
            <a:r>
              <a:rPr lang="en-US" dirty="0"/>
              <a:t>The agent isn’t really </a:t>
            </a:r>
            <a:r>
              <a:rPr lang="en-US" dirty="0" err="1"/>
              <a:t>tuneable</a:t>
            </a:r>
            <a:r>
              <a:rPr lang="en-US" dirty="0"/>
              <a:t> the LLM is unchanged, but we can still propagate feedback into the context window via memory.</a:t>
            </a:r>
          </a:p>
          <a:p>
            <a:endParaRPr lang="en-US" dirty="0"/>
          </a:p>
          <a:p>
            <a:r>
              <a:rPr lang="en-US" dirty="0"/>
              <a:t>This differs from traditional ML because the dataset in ML is a point estimate to all the possible outcomes that can exist given an input, the output is a ground truth. The outcome in agents and RL is not based solely on the input, but rather the series of steps to get to that particular state. We can only make adjustments based on the observed outcome.</a:t>
            </a:r>
          </a:p>
          <a:p>
            <a:r>
              <a:rPr lang="en-US" dirty="0"/>
              <a:t>The snapshot of reality that ML assumes is built around a static world. But the real world and power of agents is that the world is anything but </a:t>
            </a:r>
            <a:r>
              <a:rPr lang="en-US" dirty="0" err="1"/>
              <a:t>static,it</a:t>
            </a:r>
            <a:r>
              <a:rPr lang="en-US" dirty="0"/>
              <a:t> is </a:t>
            </a:r>
            <a:r>
              <a:rPr lang="en-US" dirty="0" err="1"/>
              <a:t>dyanamic</a:t>
            </a:r>
            <a:r>
              <a:rPr lang="en-US" dirty="0"/>
              <a:t> and optimizations change over time. Feedback loops via memory give the model and opportunity to reason what went wrong and make changes accordingly. This cannot be done via traditional supervised learning.</a:t>
            </a:r>
          </a:p>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61</a:t>
            </a:fld>
            <a:endParaRPr lang="en-US"/>
          </a:p>
        </p:txBody>
      </p:sp>
    </p:spTree>
    <p:extLst>
      <p:ext uri="{BB962C8B-B14F-4D97-AF65-F5344CB8AC3E}">
        <p14:creationId xmlns:p14="http://schemas.microsoft.com/office/powerpoint/2010/main" val="2368258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said model changes, prompt changes, or data distribution shifts then you would be right?</a:t>
            </a:r>
          </a:p>
        </p:txBody>
      </p:sp>
      <p:sp>
        <p:nvSpPr>
          <p:cNvPr id="4" name="Slide Number Placeholder 3"/>
          <p:cNvSpPr>
            <a:spLocks noGrp="1"/>
          </p:cNvSpPr>
          <p:nvPr>
            <p:ph type="sldNum" sz="quarter" idx="5"/>
          </p:nvPr>
        </p:nvSpPr>
        <p:spPr/>
        <p:txBody>
          <a:bodyPr/>
          <a:lstStyle/>
          <a:p>
            <a:fld id="{20D6543F-ADFF-324A-892A-7690E08EF8B4}" type="slidenum">
              <a:rPr lang="en-US" smtClean="0"/>
              <a:t>64</a:t>
            </a:fld>
            <a:endParaRPr lang="en-US"/>
          </a:p>
        </p:txBody>
      </p:sp>
    </p:spTree>
    <p:extLst>
      <p:ext uri="{BB962C8B-B14F-4D97-AF65-F5344CB8AC3E}">
        <p14:creationId xmlns:p14="http://schemas.microsoft.com/office/powerpoint/2010/main" val="3756008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CD455-B5FF-1578-739A-C8BEC2F30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D846F-5950-59B8-9958-82BAEFDC9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6C021-4735-AC1E-2618-434D747BB269}"/>
              </a:ext>
            </a:extLst>
          </p:cNvPr>
          <p:cNvSpPr>
            <a:spLocks noGrp="1"/>
          </p:cNvSpPr>
          <p:nvPr>
            <p:ph type="body" idx="1"/>
          </p:nvPr>
        </p:nvSpPr>
        <p:spPr/>
        <p:txBody>
          <a:bodyPr/>
          <a:lstStyle/>
          <a:p>
            <a:r>
              <a:rPr lang="en-US" dirty="0"/>
              <a:t>Thumbs up vs thumbs down is not descriptive enough, the feedback loop is not to guarantee adherence to rules, </a:t>
            </a:r>
          </a:p>
        </p:txBody>
      </p:sp>
      <p:sp>
        <p:nvSpPr>
          <p:cNvPr id="4" name="Slide Number Placeholder 3">
            <a:extLst>
              <a:ext uri="{FF2B5EF4-FFF2-40B4-BE49-F238E27FC236}">
                <a16:creationId xmlns:a16="http://schemas.microsoft.com/office/drawing/2014/main" id="{51661174-F7C5-CB68-C4F3-1594E6C95CA7}"/>
              </a:ext>
            </a:extLst>
          </p:cNvPr>
          <p:cNvSpPr>
            <a:spLocks noGrp="1"/>
          </p:cNvSpPr>
          <p:nvPr>
            <p:ph type="sldNum" sz="quarter" idx="5"/>
          </p:nvPr>
        </p:nvSpPr>
        <p:spPr/>
        <p:txBody>
          <a:bodyPr/>
          <a:lstStyle/>
          <a:p>
            <a:fld id="{20D6543F-ADFF-324A-892A-7690E08EF8B4}" type="slidenum">
              <a:rPr lang="en-US" smtClean="0"/>
              <a:t>66</a:t>
            </a:fld>
            <a:endParaRPr lang="en-US"/>
          </a:p>
        </p:txBody>
      </p:sp>
    </p:spTree>
    <p:extLst>
      <p:ext uri="{BB962C8B-B14F-4D97-AF65-F5344CB8AC3E}">
        <p14:creationId xmlns:p14="http://schemas.microsoft.com/office/powerpoint/2010/main" val="614307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67</a:t>
            </a:fld>
            <a:endParaRPr lang="en-US"/>
          </a:p>
        </p:txBody>
      </p:sp>
    </p:spTree>
    <p:extLst>
      <p:ext uri="{BB962C8B-B14F-4D97-AF65-F5344CB8AC3E}">
        <p14:creationId xmlns:p14="http://schemas.microsoft.com/office/powerpoint/2010/main" val="2484441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73</a:t>
            </a:fld>
            <a:endParaRPr lang="en-US"/>
          </a:p>
        </p:txBody>
      </p:sp>
    </p:spTree>
    <p:extLst>
      <p:ext uri="{BB962C8B-B14F-4D97-AF65-F5344CB8AC3E}">
        <p14:creationId xmlns:p14="http://schemas.microsoft.com/office/powerpoint/2010/main" val="2150400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74</a:t>
            </a:fld>
            <a:endParaRPr lang="en-US"/>
          </a:p>
        </p:txBody>
      </p:sp>
    </p:spTree>
    <p:extLst>
      <p:ext uri="{BB962C8B-B14F-4D97-AF65-F5344CB8AC3E}">
        <p14:creationId xmlns:p14="http://schemas.microsoft.com/office/powerpoint/2010/main" val="36523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93BA-CEA1-E0C3-C4C4-4120D5722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4A2F3-5C8E-E3CB-AAC7-19EC858C4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1517D-E09D-9699-5ABB-5F7001B3D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7F51F-23F7-5E3F-8574-FBBFDDB3C6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67DB3-E7B8-470D-B721-1B5470B820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39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E6ECA-6C1F-CC10-FCA5-15B109DA8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F1959-A8B2-A400-3F11-734477B336C9}"/>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53776BEF-A8C4-F897-F971-41146960B6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746F32-2AA7-738B-825D-BB4E68DEB1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908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0F240-2D56-C087-4099-FFCB67C33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D6B63-5030-4814-0FBB-898783270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F64BD-B36A-5C47-7B12-EC2567347883}"/>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1C5BBA1B-98E5-BABD-81AB-8349D69DA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7114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81</a:t>
            </a:fld>
            <a:endParaRPr lang="en-US"/>
          </a:p>
        </p:txBody>
      </p:sp>
    </p:spTree>
    <p:extLst>
      <p:ext uri="{BB962C8B-B14F-4D97-AF65-F5344CB8AC3E}">
        <p14:creationId xmlns:p14="http://schemas.microsoft.com/office/powerpoint/2010/main" val="3599016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84</a:t>
            </a:fld>
            <a:endParaRPr lang="en-US"/>
          </a:p>
        </p:txBody>
      </p:sp>
    </p:spTree>
    <p:extLst>
      <p:ext uri="{BB962C8B-B14F-4D97-AF65-F5344CB8AC3E}">
        <p14:creationId xmlns:p14="http://schemas.microsoft.com/office/powerpoint/2010/main" val="199675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87</a:t>
            </a:fld>
            <a:endParaRPr lang="en-US"/>
          </a:p>
        </p:txBody>
      </p:sp>
    </p:spTree>
    <p:extLst>
      <p:ext uri="{BB962C8B-B14F-4D97-AF65-F5344CB8AC3E}">
        <p14:creationId xmlns:p14="http://schemas.microsoft.com/office/powerpoint/2010/main" val="3471853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88</a:t>
            </a:fld>
            <a:endParaRPr lang="en-US"/>
          </a:p>
        </p:txBody>
      </p:sp>
    </p:spTree>
    <p:extLst>
      <p:ext uri="{BB962C8B-B14F-4D97-AF65-F5344CB8AC3E}">
        <p14:creationId xmlns:p14="http://schemas.microsoft.com/office/powerpoint/2010/main" val="3717897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94</a:t>
            </a:fld>
            <a:endParaRPr lang="en-US"/>
          </a:p>
        </p:txBody>
      </p:sp>
    </p:spTree>
    <p:extLst>
      <p:ext uri="{BB962C8B-B14F-4D97-AF65-F5344CB8AC3E}">
        <p14:creationId xmlns:p14="http://schemas.microsoft.com/office/powerpoint/2010/main" val="1328667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95</a:t>
            </a:fld>
            <a:endParaRPr lang="en-US"/>
          </a:p>
        </p:txBody>
      </p:sp>
    </p:spTree>
    <p:extLst>
      <p:ext uri="{BB962C8B-B14F-4D97-AF65-F5344CB8AC3E}">
        <p14:creationId xmlns:p14="http://schemas.microsoft.com/office/powerpoint/2010/main" val="1651561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97</a:t>
            </a:fld>
            <a:endParaRPr lang="en-US"/>
          </a:p>
        </p:txBody>
      </p:sp>
    </p:spTree>
    <p:extLst>
      <p:ext uri="{BB962C8B-B14F-4D97-AF65-F5344CB8AC3E}">
        <p14:creationId xmlns:p14="http://schemas.microsoft.com/office/powerpoint/2010/main" val="268420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99</a:t>
            </a:fld>
            <a:endParaRPr lang="en-US"/>
          </a:p>
        </p:txBody>
      </p:sp>
    </p:spTree>
    <p:extLst>
      <p:ext uri="{BB962C8B-B14F-4D97-AF65-F5344CB8AC3E}">
        <p14:creationId xmlns:p14="http://schemas.microsoft.com/office/powerpoint/2010/main" val="55227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BCC0-2C4A-BC2F-A121-3A27A5EB9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755B0-ECC8-8874-F4E0-6B43D2E3D79F}"/>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41A98185-60B0-5A35-618E-E92C1341DA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5BB125-A1C0-2D49-EA61-36950F738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213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101</a:t>
            </a:fld>
            <a:endParaRPr lang="en-US"/>
          </a:p>
        </p:txBody>
      </p:sp>
    </p:spTree>
    <p:extLst>
      <p:ext uri="{BB962C8B-B14F-4D97-AF65-F5344CB8AC3E}">
        <p14:creationId xmlns:p14="http://schemas.microsoft.com/office/powerpoint/2010/main" val="1798479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103</a:t>
            </a:fld>
            <a:endParaRPr lang="en-US"/>
          </a:p>
        </p:txBody>
      </p:sp>
    </p:spTree>
    <p:extLst>
      <p:ext uri="{BB962C8B-B14F-4D97-AF65-F5344CB8AC3E}">
        <p14:creationId xmlns:p14="http://schemas.microsoft.com/office/powerpoint/2010/main" val="3199142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12E3-33E8-75B3-1912-83D6F2FEF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CD17F-084D-0907-3805-31FDADE47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2D0C1-DB28-9D10-9D25-C5EA2F0711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1E6BC8-84B1-36CC-F5E0-991E9E9E1AF7}"/>
              </a:ext>
            </a:extLst>
          </p:cNvPr>
          <p:cNvSpPr>
            <a:spLocks noGrp="1"/>
          </p:cNvSpPr>
          <p:nvPr>
            <p:ph type="sldNum" sz="quarter" idx="5"/>
          </p:nvPr>
        </p:nvSpPr>
        <p:spPr/>
        <p:txBody>
          <a:bodyPr/>
          <a:lstStyle/>
          <a:p>
            <a:fld id="{20D6543F-ADFF-324A-892A-7690E08EF8B4}" type="slidenum">
              <a:rPr lang="en-US" smtClean="0"/>
              <a:t>104</a:t>
            </a:fld>
            <a:endParaRPr lang="en-US"/>
          </a:p>
        </p:txBody>
      </p:sp>
    </p:spTree>
    <p:extLst>
      <p:ext uri="{BB962C8B-B14F-4D97-AF65-F5344CB8AC3E}">
        <p14:creationId xmlns:p14="http://schemas.microsoft.com/office/powerpoint/2010/main" val="4190685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31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C15C8-BC6B-46ED-B764-1FB719B6FA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44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83287-1CB9-1956-EF42-70B05FCC8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078E0-6290-3844-946A-15B471B18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00709-B297-AB65-5D9C-3C16E4D8DDF8}"/>
              </a:ext>
            </a:extLst>
          </p:cNvPr>
          <p:cNvSpPr>
            <a:spLocks noGrp="1"/>
          </p:cNvSpPr>
          <p:nvPr>
            <p:ph type="body" idx="1"/>
          </p:nvPr>
        </p:nvSpPr>
        <p:spPr/>
        <p:txBody>
          <a:bodyPr/>
          <a:lstStyle/>
          <a:p>
            <a:pPr marL="0" lvl="0" indent="0">
              <a:buFont typeface="Arial" panose="020B0604020202020204" pitchFamily="34" charset="0"/>
              <a:buNone/>
            </a:pPr>
            <a:endParaRPr lang="en-US">
              <a:effectLst/>
            </a:endParaRPr>
          </a:p>
        </p:txBody>
      </p:sp>
      <p:sp>
        <p:nvSpPr>
          <p:cNvPr id="4" name="Slide Number Placeholder 3">
            <a:extLst>
              <a:ext uri="{FF2B5EF4-FFF2-40B4-BE49-F238E27FC236}">
                <a16:creationId xmlns:a16="http://schemas.microsoft.com/office/drawing/2014/main" id="{1A8C10F2-318E-7459-B417-25187344B3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86F68-8D1C-4D26-951F-D87D18E36C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6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driving to work, you probably do not recall the entire journey, but if a pothole or accident happened it becomes a key feature of your experience.</a:t>
            </a:r>
          </a:p>
          <a:p>
            <a:endParaRPr lang="en-US" dirty="0"/>
          </a:p>
        </p:txBody>
      </p:sp>
      <p:sp>
        <p:nvSpPr>
          <p:cNvPr id="4" name="Slide Number Placeholder 3"/>
          <p:cNvSpPr>
            <a:spLocks noGrp="1"/>
          </p:cNvSpPr>
          <p:nvPr>
            <p:ph type="sldNum" sz="quarter" idx="5"/>
          </p:nvPr>
        </p:nvSpPr>
        <p:spPr/>
        <p:txBody>
          <a:bodyPr/>
          <a:lstStyle/>
          <a:p>
            <a:fld id="{20D6543F-ADFF-324A-892A-7690E08EF8B4}" type="slidenum">
              <a:rPr lang="en-US" smtClean="0"/>
              <a:t>16</a:t>
            </a:fld>
            <a:endParaRPr lang="en-US"/>
          </a:p>
        </p:txBody>
      </p:sp>
    </p:spTree>
    <p:extLst>
      <p:ext uri="{BB962C8B-B14F-4D97-AF65-F5344CB8AC3E}">
        <p14:creationId xmlns:p14="http://schemas.microsoft.com/office/powerpoint/2010/main" val="142547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1FABD-A56A-881B-E1A9-D19F92616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DF75D-9AC1-CA0B-716F-59E50B8D9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B14F0-037A-C6D5-EC86-B00E42B024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Riding a bike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Wedding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Capital of France</a:t>
            </a:r>
          </a:p>
        </p:txBody>
      </p:sp>
      <p:sp>
        <p:nvSpPr>
          <p:cNvPr id="4" name="Slide Number Placeholder 3">
            <a:extLst>
              <a:ext uri="{FF2B5EF4-FFF2-40B4-BE49-F238E27FC236}">
                <a16:creationId xmlns:a16="http://schemas.microsoft.com/office/drawing/2014/main" id="{0B766EBC-28CA-98FB-60D3-D6458A605D7B}"/>
              </a:ext>
            </a:extLst>
          </p:cNvPr>
          <p:cNvSpPr>
            <a:spLocks noGrp="1"/>
          </p:cNvSpPr>
          <p:nvPr>
            <p:ph type="sldNum" sz="quarter" idx="5"/>
          </p:nvPr>
        </p:nvSpPr>
        <p:spPr/>
        <p:txBody>
          <a:bodyPr/>
          <a:lstStyle/>
          <a:p>
            <a:fld id="{20D6543F-ADFF-324A-892A-7690E08EF8B4}" type="slidenum">
              <a:rPr lang="en-US" smtClean="0"/>
              <a:t>17</a:t>
            </a:fld>
            <a:endParaRPr lang="en-US"/>
          </a:p>
        </p:txBody>
      </p:sp>
    </p:spTree>
    <p:extLst>
      <p:ext uri="{BB962C8B-B14F-4D97-AF65-F5344CB8AC3E}">
        <p14:creationId xmlns:p14="http://schemas.microsoft.com/office/powerpoint/2010/main" val="370712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F5E6E-952A-9829-6FA8-815A187F3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27011-4DDD-962F-7342-9E10F4972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84A12-7716-8440-DA32-15EE0F1803D8}"/>
              </a:ext>
            </a:extLst>
          </p:cNvPr>
          <p:cNvSpPr>
            <a:spLocks noGrp="1"/>
          </p:cNvSpPr>
          <p:nvPr>
            <p:ph type="body" idx="1"/>
          </p:nvPr>
        </p:nvSpPr>
        <p:spPr/>
        <p:txBody>
          <a:bodyPr/>
          <a:lstStyle/>
          <a:p>
            <a:endParaRPr lang="en-US" sz="1200" dirty="0"/>
          </a:p>
          <a:p>
            <a:r>
              <a:rPr lang="en-US" sz="1200" dirty="0"/>
              <a:t>Remembering an event isn’t like pulling up an exact recording like a file, instead you are reconstructing it, potentially with intentional and unintentional variations each time. Scientists demonstrated that humans alter their memory based on the questions and how they are framed.</a:t>
            </a:r>
          </a:p>
        </p:txBody>
      </p:sp>
      <p:sp>
        <p:nvSpPr>
          <p:cNvPr id="4" name="Slide Number Placeholder 3">
            <a:extLst>
              <a:ext uri="{FF2B5EF4-FFF2-40B4-BE49-F238E27FC236}">
                <a16:creationId xmlns:a16="http://schemas.microsoft.com/office/drawing/2014/main" id="{A1C8D4C3-5590-F41D-D723-0E5CB5AD2CA4}"/>
              </a:ext>
            </a:extLst>
          </p:cNvPr>
          <p:cNvSpPr>
            <a:spLocks noGrp="1"/>
          </p:cNvSpPr>
          <p:nvPr>
            <p:ph type="sldNum" sz="quarter" idx="5"/>
          </p:nvPr>
        </p:nvSpPr>
        <p:spPr/>
        <p:txBody>
          <a:bodyPr/>
          <a:lstStyle/>
          <a:p>
            <a:fld id="{20D6543F-ADFF-324A-892A-7690E08EF8B4}" type="slidenum">
              <a:rPr lang="en-US" smtClean="0"/>
              <a:t>18</a:t>
            </a:fld>
            <a:endParaRPr lang="en-US"/>
          </a:p>
        </p:txBody>
      </p:sp>
    </p:spTree>
    <p:extLst>
      <p:ext uri="{BB962C8B-B14F-4D97-AF65-F5344CB8AC3E}">
        <p14:creationId xmlns:p14="http://schemas.microsoft.com/office/powerpoint/2010/main" val="3971743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62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Tree>
    <p:extLst>
      <p:ext uri="{BB962C8B-B14F-4D97-AF65-F5344CB8AC3E}">
        <p14:creationId xmlns:p14="http://schemas.microsoft.com/office/powerpoint/2010/main" val="382728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dirty="0"/>
              <a:t>Place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0998861"/>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69846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6788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1886104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782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C07190F9-B2BB-0346-30D7-E00C7D8B0749}"/>
              </a:ext>
            </a:extLst>
          </p:cNvPr>
          <p:cNvSpPr>
            <a:spLocks noGrp="1"/>
          </p:cNvSpPr>
          <p:nvPr>
            <p:ph type="pic" sz="quarter" idx="17"/>
          </p:nvPr>
        </p:nvSpPr>
        <p:spPr>
          <a:xfrm>
            <a:off x="7483415" y="1723432"/>
            <a:ext cx="4708585" cy="2884194"/>
          </a:xfrm>
          <a:prstGeom prst="rect">
            <a:avLst/>
          </a:prstGeom>
        </p:spPr>
        <p:txBody>
          <a:bodyPr anchor="ctr">
            <a:normAutofit/>
          </a:bodyPr>
          <a:lstStyle>
            <a:lvl1pPr marL="0" indent="0" algn="ctr">
              <a:buNone/>
              <a:defRPr sz="2400">
                <a:solidFill>
                  <a:sysClr val="windowText" lastClr="000000"/>
                </a:solidFill>
              </a:defRPr>
            </a:lvl1pPr>
          </a:lstStyle>
          <a:p>
            <a:r>
              <a:rPr lang="en-US"/>
              <a:t>Click icon to add picture</a:t>
            </a:r>
          </a:p>
        </p:txBody>
      </p:sp>
      <p:sp>
        <p:nvSpPr>
          <p:cNvPr id="9" name="Content Placeholder 8">
            <a:extLst>
              <a:ext uri="{FF2B5EF4-FFF2-40B4-BE49-F238E27FC236}">
                <a16:creationId xmlns:a16="http://schemas.microsoft.com/office/drawing/2014/main" id="{E81792DC-675F-51A7-E562-8B109E6860B4}"/>
              </a:ext>
            </a:extLst>
          </p:cNvPr>
          <p:cNvSpPr>
            <a:spLocks noGrp="1"/>
          </p:cNvSpPr>
          <p:nvPr>
            <p:ph sz="quarter" idx="18"/>
          </p:nvPr>
        </p:nvSpPr>
        <p:spPr>
          <a:xfrm>
            <a:off x="384048" y="1641538"/>
            <a:ext cx="7099300" cy="4811713"/>
          </a:xfrm>
          <a:prstGeom prst="rect">
            <a:avLst/>
          </a:prstGeom>
        </p:spPr>
        <p:txBody>
          <a:bodyPr/>
          <a:lstStyle>
            <a:lvl1pPr marL="228600" marR="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lvl1pPr>
            <a:lvl2pPr marL="742937" marR="0" indent="-285745" algn="l" defTabSz="914400" rtl="0" eaLnBrk="1" fontAlgn="auto" latinLnBrk="0" hangingPunct="1">
              <a:lnSpc>
                <a:spcPct val="90000"/>
              </a:lnSpc>
              <a:spcBef>
                <a:spcPts val="500"/>
              </a:spcBef>
              <a:spcAft>
                <a:spcPts val="1200"/>
              </a:spcAft>
              <a:buClrTx/>
              <a:buSzTx/>
              <a:buFont typeface="Courier New" panose="02070309020205020404" pitchFamily="49" charset="0"/>
              <a:buChar char="o"/>
              <a:tabLst/>
              <a:defRPr/>
            </a:lvl2pPr>
            <a:lvl3pPr marL="1143000" marR="0"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lvl4pPr>
            <a:lvl5pPr marL="2057364" marR="0" indent="-228596" algn="l" defTabSz="914400" rtl="0" eaLnBrk="1" fontAlgn="auto" latinLnBrk="0" hangingPunct="1">
              <a:lnSpc>
                <a:spcPct val="90000"/>
              </a:lnSpc>
              <a:spcBef>
                <a:spcPts val="500"/>
              </a:spcBef>
              <a:spcAft>
                <a:spcPts val="1200"/>
              </a:spcAft>
              <a:buClrTx/>
              <a:buSzTx/>
              <a:buFont typeface="Wingdings" pitchFamily="2" charset="2"/>
              <a:buChar char="§"/>
              <a:tabLst/>
              <a:defRPr/>
            </a:lvl5p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31F20"/>
                </a:solidFill>
                <a:effectLst/>
                <a:uLnTx/>
                <a:uFillTx/>
                <a:latin typeface="Graphik" panose="020B0503030202060203" pitchFamily="34" charset="77"/>
                <a:ea typeface="+mn-ea"/>
                <a:cs typeface="+mn-cs"/>
              </a:rPr>
              <a:t>Click to edit Master text styles</a:t>
            </a:r>
          </a:p>
          <a:p>
            <a:pPr marL="742937" marR="0" lvl="1" indent="-285745" algn="l" defTabSz="914400" rtl="0" eaLnBrk="1" fontAlgn="auto" latinLnBrk="0" hangingPunct="1">
              <a:lnSpc>
                <a:spcPct val="90000"/>
              </a:lnSpc>
              <a:spcBef>
                <a:spcPts val="50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31F20"/>
                </a:solidFill>
                <a:effectLst/>
                <a:uLnTx/>
                <a:uFillTx/>
                <a:latin typeface="Graphik" panose="020B0503030202060203" pitchFamily="34" charset="77"/>
                <a:ea typeface="+mn-ea"/>
                <a:cs typeface="+mn-cs"/>
              </a:rPr>
              <a:t>Second level</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31F20"/>
                </a:solidFill>
                <a:effectLst/>
                <a:uLnTx/>
                <a:uFillTx/>
                <a:latin typeface="Graphik" panose="020B0503030202060203" pitchFamily="34" charset="77"/>
                <a:ea typeface="+mn-ea"/>
                <a:cs typeface="+mn-cs"/>
              </a:rPr>
              <a:t>Third level</a:t>
            </a:r>
          </a:p>
          <a:p>
            <a:pPr marL="1600200" marR="0" lvl="3"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1F20"/>
                </a:solidFill>
                <a:effectLst/>
                <a:uLnTx/>
                <a:uFillTx/>
                <a:latin typeface="Graphik" panose="020B0503030202060203" pitchFamily="34" charset="77"/>
                <a:ea typeface="+mn-ea"/>
                <a:cs typeface="+mn-cs"/>
              </a:rPr>
              <a:t>Fourth level</a:t>
            </a:r>
          </a:p>
          <a:p>
            <a:pPr marL="2057364" marR="0" lvl="4" indent="-228596" algn="l" defTabSz="914400" rtl="0" eaLnBrk="1" fontAlgn="auto" latinLnBrk="0" hangingPunct="1">
              <a:lnSpc>
                <a:spcPct val="90000"/>
              </a:lnSpc>
              <a:spcBef>
                <a:spcPts val="500"/>
              </a:spcBef>
              <a:spcAft>
                <a:spcPts val="1200"/>
              </a:spcAft>
              <a:buClrTx/>
              <a:buSzTx/>
              <a:buFont typeface="Wingdings" pitchFamily="2" charset="2"/>
              <a:buChar char="§"/>
              <a:tabLst/>
              <a:defRPr/>
            </a:pPr>
            <a:r>
              <a:rPr kumimoji="0" lang="en-US" sz="1800" b="0" i="0" u="none" strike="noStrike" kern="1200" cap="none" spc="0" normalizeH="0" baseline="0" noProof="0" dirty="0">
                <a:ln>
                  <a:noFill/>
                </a:ln>
                <a:solidFill>
                  <a:srgbClr val="231F20"/>
                </a:solidFill>
                <a:effectLst/>
                <a:uLnTx/>
                <a:uFillTx/>
                <a:latin typeface="Graphik" panose="020B0503030202060203" pitchFamily="34" charset="77"/>
                <a:ea typeface="+mn-ea"/>
                <a:cs typeface="+mn-cs"/>
              </a:rPr>
              <a:t>Fifth level</a:t>
            </a:r>
          </a:p>
        </p:txBody>
      </p:sp>
      <p:sp>
        <p:nvSpPr>
          <p:cNvPr id="15" name="Title 14">
            <a:extLst>
              <a:ext uri="{FF2B5EF4-FFF2-40B4-BE49-F238E27FC236}">
                <a16:creationId xmlns:a16="http://schemas.microsoft.com/office/drawing/2014/main" id="{60BB5725-DCC3-D337-0831-D3564CCC0DDD}"/>
              </a:ext>
            </a:extLst>
          </p:cNvPr>
          <p:cNvSpPr>
            <a:spLocks noGrp="1"/>
          </p:cNvSpPr>
          <p:nvPr>
            <p:ph type="title"/>
          </p:nvPr>
        </p:nvSpPr>
        <p:spPr>
          <a:xfrm>
            <a:off x="384048" y="315976"/>
            <a:ext cx="10515600" cy="767758"/>
          </a:xfrm>
          <a:prstGeom prst="rect">
            <a:avLst/>
          </a:prstGeom>
        </p:spPr>
        <p:txBody>
          <a:bodyPr/>
          <a:lstStyle>
            <a:lvl1pPr>
              <a:defRPr b="0">
                <a:solidFill>
                  <a:schemeClr val="tx1"/>
                </a:solidFill>
                <a:latin typeface="Graphik" panose="020B0503030202060203" pitchFamily="34" charset="77"/>
              </a:defRPr>
            </a:lvl1pPr>
          </a:lstStyle>
          <a:p>
            <a:r>
              <a:rPr lang="en-US" dirty="0"/>
              <a:t>Click to edit Master title style</a:t>
            </a:r>
          </a:p>
        </p:txBody>
      </p:sp>
    </p:spTree>
    <p:extLst>
      <p:ext uri="{BB962C8B-B14F-4D97-AF65-F5344CB8AC3E}">
        <p14:creationId xmlns:p14="http://schemas.microsoft.com/office/powerpoint/2010/main" val="109787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7D4E-00E0-0C04-6318-BE1E3DFBB33E}"/>
              </a:ext>
            </a:extLst>
          </p:cNvPr>
          <p:cNvSpPr>
            <a:spLocks noGrp="1"/>
          </p:cNvSpPr>
          <p:nvPr>
            <p:ph type="title"/>
          </p:nvPr>
        </p:nvSpPr>
        <p:spPr>
          <a:xfrm>
            <a:off x="2812648" y="1001241"/>
            <a:ext cx="6837979" cy="832304"/>
          </a:xfrm>
        </p:spPr>
        <p:txBody>
          <a:bodyPr/>
          <a:lstStyle>
            <a:lvl1pPr algn="l">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75B7D7-9AF3-D844-41A1-D641438B00B0}"/>
              </a:ext>
            </a:extLst>
          </p:cNvPr>
          <p:cNvSpPr>
            <a:spLocks noGrp="1"/>
          </p:cNvSpPr>
          <p:nvPr>
            <p:ph idx="1"/>
          </p:nvPr>
        </p:nvSpPr>
        <p:spPr>
          <a:xfrm>
            <a:off x="2812648" y="2001796"/>
            <a:ext cx="6837979" cy="4028302"/>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949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2801073" y="1414615"/>
            <a:ext cx="6701272" cy="832304"/>
          </a:xfrm>
        </p:spPr>
        <p:txBody>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2801073" y="2361234"/>
            <a:ext cx="6701272" cy="335994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609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Tree>
    <p:extLst>
      <p:ext uri="{BB962C8B-B14F-4D97-AF65-F5344CB8AC3E}">
        <p14:creationId xmlns:p14="http://schemas.microsoft.com/office/powerpoint/2010/main" val="2301031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97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429867"/>
          </a:xfrm>
          <a:prstGeom prst="rect">
            <a:avLst/>
          </a:prstGeom>
        </p:spPr>
        <p:txBody>
          <a:bodyPr vert="horz" wrap="square" lIns="0" tIns="0" rIns="0" bIns="0" anchor="ctr" anchorCtr="0">
            <a:noAutofit/>
          </a:bodyPr>
          <a:lstStyle>
            <a:lvl1pPr marL="0" indent="0">
              <a:lnSpc>
                <a:spcPct val="80000"/>
              </a:lnSpc>
              <a:buFont typeface="Arial" panose="020B0604020202020204" pitchFamily="34" charset="0"/>
              <a:buNone/>
              <a:defRPr lang="en-US" sz="2800" b="1" i="0" kern="1200" dirty="0">
                <a:solidFill>
                  <a:srgbClr val="008555"/>
                </a:solidFill>
                <a:latin typeface="Trebuchet MS"/>
                <a:ea typeface="+mj-ea"/>
                <a:cs typeface="Arial"/>
              </a:defRPr>
            </a:lvl1pPr>
          </a:lstStyle>
          <a:p>
            <a:r>
              <a:rPr lang="en-US" dirty="0"/>
              <a:t>Click to Edit Master Title Style</a:t>
            </a:r>
          </a:p>
        </p:txBody>
      </p:sp>
    </p:spTree>
    <p:extLst>
      <p:ext uri="{BB962C8B-B14F-4D97-AF65-F5344CB8AC3E}">
        <p14:creationId xmlns:p14="http://schemas.microsoft.com/office/powerpoint/2010/main" val="333424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894826"/>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12144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49813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002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13538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527167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0538299" cy="604909"/>
          </a:xfrm>
          <a:prstGeom prst="rect">
            <a:avLst/>
          </a:prstGeom>
        </p:spPr>
        <p:txBody>
          <a:bodyPr lIns="0" tIns="0" rIns="0" bIns="0" anchor="t"/>
          <a:lstStyle>
            <a:lvl1pPr algn="l">
              <a:lnSpc>
                <a:spcPct val="90000"/>
              </a:lnSpc>
              <a:spcAft>
                <a:spcPts val="0"/>
              </a:spcAft>
              <a:defRPr sz="30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2" name="Holder 6">
            <a:extLst>
              <a:ext uri="{FF2B5EF4-FFF2-40B4-BE49-F238E27FC236}">
                <a16:creationId xmlns:a16="http://schemas.microsoft.com/office/drawing/2014/main" id="{49C49DBA-7DA4-ECE8-C8BD-CCEFB94D570D}"/>
              </a:ext>
            </a:extLst>
          </p:cNvPr>
          <p:cNvSpPr>
            <a:spLocks noGrp="1"/>
          </p:cNvSpPr>
          <p:nvPr>
            <p:ph type="sldNum" sz="quarter" idx="7"/>
          </p:nvPr>
        </p:nvSpPr>
        <p:spPr>
          <a:xfrm>
            <a:off x="8634108" y="6535871"/>
            <a:ext cx="2875737" cy="146342"/>
          </a:xfrm>
        </p:spPr>
        <p:txBody>
          <a:bodyPr lIns="0" tIns="0" rIns="0" bIns="0" anchor="ctr"/>
          <a:lstStyle>
            <a:lvl1pPr algn="r">
              <a:defRPr sz="900" b="0" i="0">
                <a:solidFill>
                  <a:schemeClr val="tx1">
                    <a:lumMod val="50000"/>
                    <a:lumOff val="50000"/>
                  </a:schemeClr>
                </a:solidFill>
                <a:latin typeface="Graphik"/>
                <a:cs typeface="Graphik"/>
              </a:defRPr>
            </a:lvl1pPr>
          </a:lstStyle>
          <a:p>
            <a:pPr marL="11527" marR="0" lvl="0" indent="0" algn="r" defTabSz="914400" rtl="0" eaLnBrk="1" fontAlgn="auto" latinLnBrk="0" hangingPunct="1">
              <a:lnSpc>
                <a:spcPts val="74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Copyright</a:t>
            </a:r>
            <a:r>
              <a:rPr kumimoji="0" lang="en-GB" sz="900" b="0" i="0" u="none" strike="noStrike" kern="1200" cap="none" spc="-14"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2024</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Accenture.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All</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rights</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reserved.</a:t>
            </a:r>
            <a:endParaRPr kumimoji="0" lang="en-GB" sz="900" b="0" i="0" u="none" strike="noStrike" kern="1200" cap="none" spc="-45" normalizeH="0" baseline="0" noProof="0">
              <a:ln>
                <a:noFill/>
              </a:ln>
              <a:solidFill>
                <a:srgbClr val="000000">
                  <a:lumMod val="50000"/>
                  <a:lumOff val="50000"/>
                </a:srgbClr>
              </a:solidFill>
              <a:effectLst/>
              <a:uLnTx/>
              <a:uFillTx/>
              <a:latin typeface="Graphik"/>
              <a:ea typeface="+mn-ea"/>
            </a:endParaRP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14" name="TextBox 13">
            <a:extLst>
              <a:ext uri="{FF2B5EF4-FFF2-40B4-BE49-F238E27FC236}">
                <a16:creationId xmlns:a16="http://schemas.microsoft.com/office/drawing/2014/main" id="{65C11282-0428-7C32-FE57-137B5FAA9D15}"/>
              </a:ext>
            </a:extLst>
          </p:cNvPr>
          <p:cNvSpPr txBox="1"/>
          <p:nvPr userDrawn="1"/>
        </p:nvSpPr>
        <p:spPr>
          <a:xfrm rot="16200000">
            <a:off x="9404948" y="3374416"/>
            <a:ext cx="4910203" cy="123239"/>
          </a:xfrm>
          <a:prstGeom prst="rect">
            <a:avLst/>
          </a:prstGeom>
          <a:noFill/>
        </p:spPr>
        <p:txBody>
          <a:bodyPr wrap="square" lIns="0" tIns="0" rIns="0" bIns="0" rtlCol="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IE" sz="900" b="0" i="0" u="none" strike="noStrike" kern="1200" cap="none" spc="0" normalizeH="0" baseline="0" noProof="0">
                <a:ln>
                  <a:noFill/>
                </a:ln>
                <a:solidFill>
                  <a:srgbClr val="231F20">
                    <a:lumMod val="50000"/>
                    <a:lumOff val="50000"/>
                  </a:srgbClr>
                </a:solidFill>
                <a:effectLst/>
                <a:uLnTx/>
                <a:uFillTx/>
                <a:latin typeface="Graphik" panose="020B0503030202060203" pitchFamily="34" charset="77"/>
                <a:ea typeface="+mn-ea"/>
                <a:cs typeface="+mn-cs"/>
              </a:rPr>
              <a:t>The road to data readiness - Gen AI driven reinvention begins with your data</a:t>
            </a:r>
          </a:p>
        </p:txBody>
      </p:sp>
    </p:spTree>
    <p:extLst>
      <p:ext uri="{BB962C8B-B14F-4D97-AF65-F5344CB8AC3E}">
        <p14:creationId xmlns:p14="http://schemas.microsoft.com/office/powerpoint/2010/main" val="2963994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28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220524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341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dirty="0"/>
              <a:t>Place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3909268"/>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429867"/>
          </a:xfrm>
          <a:prstGeom prst="rect">
            <a:avLst/>
          </a:prstGeom>
        </p:spPr>
        <p:txBody>
          <a:bodyPr vert="horz" wrap="square" lIns="0" tIns="0" rIns="0" bIns="0" anchor="ctr" anchorCtr="0">
            <a:noAutofit/>
          </a:bodyPr>
          <a:lstStyle>
            <a:lvl1pPr marL="0" indent="0">
              <a:lnSpc>
                <a:spcPct val="80000"/>
              </a:lnSpc>
              <a:buFont typeface="Arial" panose="020B0604020202020204" pitchFamily="34" charset="0"/>
              <a:buNone/>
              <a:defRPr lang="en-US" sz="2800" b="1" i="0" kern="1200" dirty="0">
                <a:solidFill>
                  <a:srgbClr val="008555"/>
                </a:solidFill>
                <a:latin typeface="Trebuchet MS"/>
                <a:ea typeface="+mj-ea"/>
                <a:cs typeface="Arial"/>
              </a:defRPr>
            </a:lvl1pPr>
          </a:lstStyle>
          <a:p>
            <a:r>
              <a:rPr lang="en-US" dirty="0"/>
              <a:t>Click to Edit Master Title Style</a:t>
            </a:r>
          </a:p>
        </p:txBody>
      </p:sp>
    </p:spTree>
    <p:extLst>
      <p:ext uri="{BB962C8B-B14F-4D97-AF65-F5344CB8AC3E}">
        <p14:creationId xmlns:p14="http://schemas.microsoft.com/office/powerpoint/2010/main" val="2353963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dirty="0"/>
              <a:t>Place headline here (36pt, min 30pt)</a:t>
            </a:r>
            <a:endParaRPr lang="en-US" dirty="0"/>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879546"/>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19990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57656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002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13538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062650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0538299" cy="604909"/>
          </a:xfrm>
          <a:prstGeom prst="rect">
            <a:avLst/>
          </a:prstGeom>
        </p:spPr>
        <p:txBody>
          <a:bodyPr lIns="0" tIns="0" rIns="0" bIns="0" anchor="t"/>
          <a:lstStyle>
            <a:lvl1pPr algn="l">
              <a:lnSpc>
                <a:spcPct val="90000"/>
              </a:lnSpc>
              <a:spcAft>
                <a:spcPts val="0"/>
              </a:spcAft>
              <a:defRPr sz="30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2" name="Holder 6">
            <a:extLst>
              <a:ext uri="{FF2B5EF4-FFF2-40B4-BE49-F238E27FC236}">
                <a16:creationId xmlns:a16="http://schemas.microsoft.com/office/drawing/2014/main" id="{49C49DBA-7DA4-ECE8-C8BD-CCEFB94D570D}"/>
              </a:ext>
            </a:extLst>
          </p:cNvPr>
          <p:cNvSpPr>
            <a:spLocks noGrp="1"/>
          </p:cNvSpPr>
          <p:nvPr>
            <p:ph type="sldNum" sz="quarter" idx="7"/>
          </p:nvPr>
        </p:nvSpPr>
        <p:spPr>
          <a:xfrm>
            <a:off x="8634108" y="6535871"/>
            <a:ext cx="2875737" cy="146342"/>
          </a:xfrm>
        </p:spPr>
        <p:txBody>
          <a:bodyPr lIns="0" tIns="0" rIns="0" bIns="0" anchor="ctr"/>
          <a:lstStyle>
            <a:lvl1pPr algn="r">
              <a:defRPr sz="900" b="0" i="0">
                <a:solidFill>
                  <a:schemeClr val="tx1">
                    <a:lumMod val="50000"/>
                    <a:lumOff val="50000"/>
                  </a:schemeClr>
                </a:solidFill>
                <a:latin typeface="Graphik"/>
                <a:cs typeface="Graphik"/>
              </a:defRPr>
            </a:lvl1pPr>
          </a:lstStyle>
          <a:p>
            <a:pPr marL="11527" marR="0" lvl="0" indent="0" algn="r" defTabSz="914400" rtl="0" eaLnBrk="1" fontAlgn="auto" latinLnBrk="0" hangingPunct="1">
              <a:lnSpc>
                <a:spcPts val="74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Copyright</a:t>
            </a:r>
            <a:r>
              <a:rPr kumimoji="0" lang="en-GB" sz="900" b="0" i="0" u="none" strike="noStrike" kern="1200" cap="none" spc="-14"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2024</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Accenture.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All</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rights</a:t>
            </a:r>
            <a:r>
              <a:rPr kumimoji="0" lang="en-GB" sz="900" b="0" i="0" u="none" strike="noStrike" kern="1200" cap="none" spc="-9" normalizeH="0" baseline="0" noProof="0">
                <a:ln>
                  <a:noFill/>
                </a:ln>
                <a:solidFill>
                  <a:srgbClr val="000000">
                    <a:lumMod val="50000"/>
                    <a:lumOff val="50000"/>
                  </a:srgbClr>
                </a:solidFill>
                <a:effectLst/>
                <a:uLnTx/>
                <a:uFillTx/>
                <a:latin typeface="Graphik"/>
                <a:ea typeface="+mn-ea"/>
              </a:rPr>
              <a:t> </a:t>
            </a:r>
            <a:r>
              <a:rPr kumimoji="0" lang="en-GB" sz="900" b="0" i="0" u="none" strike="noStrike" kern="1200" cap="none" spc="0" normalizeH="0" baseline="0" noProof="0">
                <a:ln>
                  <a:noFill/>
                </a:ln>
                <a:solidFill>
                  <a:srgbClr val="000000">
                    <a:lumMod val="50000"/>
                    <a:lumOff val="50000"/>
                  </a:srgbClr>
                </a:solidFill>
                <a:effectLst/>
                <a:uLnTx/>
                <a:uFillTx/>
                <a:latin typeface="Graphik"/>
                <a:ea typeface="+mn-ea"/>
              </a:rPr>
              <a:t>reserved.</a:t>
            </a:r>
            <a:endParaRPr kumimoji="0" lang="en-GB" sz="900" b="0" i="0" u="none" strike="noStrike" kern="1200" cap="none" spc="-45" normalizeH="0" baseline="0" noProof="0">
              <a:ln>
                <a:noFill/>
              </a:ln>
              <a:solidFill>
                <a:srgbClr val="000000">
                  <a:lumMod val="50000"/>
                  <a:lumOff val="50000"/>
                </a:srgbClr>
              </a:solidFill>
              <a:effectLst/>
              <a:uLnTx/>
              <a:uFillTx/>
              <a:latin typeface="Graphik"/>
              <a:ea typeface="+mn-ea"/>
            </a:endParaRP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14" name="TextBox 13">
            <a:extLst>
              <a:ext uri="{FF2B5EF4-FFF2-40B4-BE49-F238E27FC236}">
                <a16:creationId xmlns:a16="http://schemas.microsoft.com/office/drawing/2014/main" id="{65C11282-0428-7C32-FE57-137B5FAA9D15}"/>
              </a:ext>
            </a:extLst>
          </p:cNvPr>
          <p:cNvSpPr txBox="1"/>
          <p:nvPr userDrawn="1"/>
        </p:nvSpPr>
        <p:spPr>
          <a:xfrm rot="16200000">
            <a:off x="9404948" y="3374416"/>
            <a:ext cx="4910203" cy="123239"/>
          </a:xfrm>
          <a:prstGeom prst="rect">
            <a:avLst/>
          </a:prstGeom>
          <a:noFill/>
        </p:spPr>
        <p:txBody>
          <a:bodyPr wrap="square" lIns="0" tIns="0" rIns="0" bIns="0" rtlCol="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IE" sz="900" b="0" i="0" u="none" strike="noStrike" kern="1200" cap="none" spc="0" normalizeH="0" baseline="0" noProof="0">
                <a:ln>
                  <a:noFill/>
                </a:ln>
                <a:solidFill>
                  <a:srgbClr val="231F20">
                    <a:lumMod val="50000"/>
                    <a:lumOff val="50000"/>
                  </a:srgbClr>
                </a:solidFill>
                <a:effectLst/>
                <a:uLnTx/>
                <a:uFillTx/>
                <a:latin typeface="Graphik" panose="020B0503030202060203" pitchFamily="34" charset="77"/>
                <a:ea typeface="+mn-ea"/>
                <a:cs typeface="+mn-cs"/>
              </a:rPr>
              <a:t>The road to data readiness - Gen AI driven reinvention begins with your data</a:t>
            </a:r>
          </a:p>
        </p:txBody>
      </p:sp>
    </p:spTree>
    <p:extLst>
      <p:ext uri="{BB962C8B-B14F-4D97-AF65-F5344CB8AC3E}">
        <p14:creationId xmlns:p14="http://schemas.microsoft.com/office/powerpoint/2010/main" val="590447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121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1528108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858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4A35-1196-E933-E643-C1BEE010DDF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09B4D61-4B80-1045-46FA-E6BD24631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592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6855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6646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51BD7-F631-FBBC-1D4F-50A7B82CDA7F}"/>
              </a:ext>
            </a:extLst>
          </p:cNvPr>
          <p:cNvSpPr/>
          <p:nvPr userDrawn="1"/>
        </p:nvSpPr>
        <p:spPr>
          <a:xfrm>
            <a:off x="1" y="0"/>
            <a:ext cx="1791148" cy="6858000"/>
          </a:xfrm>
          <a:prstGeom prst="rect">
            <a:avLst/>
          </a:prstGeom>
          <a:solidFill>
            <a:schemeClr val="tx2">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09F33A-01C8-E1A9-67AF-421EADEA076A}"/>
              </a:ext>
            </a:extLst>
          </p:cNvPr>
          <p:cNvSpPr/>
          <p:nvPr userDrawn="1"/>
        </p:nvSpPr>
        <p:spPr>
          <a:xfrm>
            <a:off x="1791150" y="0"/>
            <a:ext cx="1040085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00682E-F633-BA85-6284-A73605544F67}"/>
              </a:ext>
            </a:extLst>
          </p:cNvPr>
          <p:cNvSpPr/>
          <p:nvPr userDrawn="1"/>
        </p:nvSpPr>
        <p:spPr>
          <a:xfrm>
            <a:off x="2737653" y="1"/>
            <a:ext cx="2345338" cy="5653144"/>
          </a:xfrm>
          <a:prstGeom prst="rect">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34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ilte_Ma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24A0C5-8121-9A02-A55B-27551BFA26E5}"/>
              </a:ext>
            </a:extLst>
          </p:cNvPr>
          <p:cNvSpPr>
            <a:spLocks noGrp="1"/>
          </p:cNvSpPr>
          <p:nvPr>
            <p:ph type="title" hasCustomPrompt="1"/>
          </p:nvPr>
        </p:nvSpPr>
        <p:spPr>
          <a:xfrm>
            <a:off x="384048" y="384048"/>
            <a:ext cx="10346475" cy="320040"/>
          </a:xfrm>
          <a:prstGeom prst="rect">
            <a:avLst/>
          </a:prstGeom>
        </p:spPr>
        <p:txBody>
          <a:bodyPr vert="horz" wrap="square" lIns="0" tIns="0" rIns="0" bIns="0" anchor="t" anchorCtr="0">
            <a:noAutofit/>
          </a:bodyPr>
          <a:lstStyle>
            <a:lvl1pPr marL="0" indent="0" algn="l">
              <a:lnSpc>
                <a:spcPct val="80000"/>
              </a:lnSpc>
              <a:spcBef>
                <a:spcPct val="0"/>
              </a:spcBef>
              <a:spcAft>
                <a:spcPts val="0"/>
              </a:spcAft>
              <a:buFontTx/>
              <a:buNone/>
              <a:defRPr lang="en-US" sz="2800" b="0" i="0" cap="none">
                <a:solidFill>
                  <a:srgbClr val="231F20"/>
                </a:solidFill>
                <a:latin typeface="Graphik-Light" panose="020B0403030202060203"/>
              </a:defRPr>
            </a:lvl1pPr>
          </a:lstStyle>
          <a:p>
            <a:pPr marL="0" lvl="0" indent="0">
              <a:lnSpc>
                <a:spcPct val="80000"/>
              </a:lnSpc>
              <a:buFont typeface="Arial" panose="020B0604020202020204" pitchFamily="34" charset="0"/>
            </a:pPr>
            <a:r>
              <a:rPr lang="en-US"/>
              <a:t>Title Goes Here</a:t>
            </a:r>
          </a:p>
        </p:txBody>
      </p:sp>
    </p:spTree>
    <p:extLst>
      <p:ext uri="{BB962C8B-B14F-4D97-AF65-F5344CB8AC3E}">
        <p14:creationId xmlns:p14="http://schemas.microsoft.com/office/powerpoint/2010/main" val="25769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dirty="0"/>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527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bin"/><Relationship Id="rId5" Type="http://schemas.openxmlformats.org/officeDocument/2006/relationships/slideLayout" Target="../slideLayouts/slideLayout13.xml"/><Relationship Id="rId10" Type="http://schemas.openxmlformats.org/officeDocument/2006/relationships/tags" Target="../tags/tag4.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ags" Target="../tags/tag7.xml"/><Relationship Id="rId5" Type="http://schemas.openxmlformats.org/officeDocument/2006/relationships/slideLayout" Target="../slideLayouts/slideLayout24.xml"/><Relationship Id="rId10" Type="http://schemas.openxmlformats.org/officeDocument/2006/relationships/theme" Target="../theme/theme5.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ags" Target="../tags/tag10.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e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0"/>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4" progId="TCLayout.ActiveDocument.1">
                  <p:embed/>
                </p:oleObj>
              </mc:Choice>
              <mc:Fallback>
                <p:oleObj name="think-cell Slide" r:id="rId11"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86BA2C86-8547-23FE-3BE1-4F3154E3D77B}"/>
              </a:ext>
            </a:extLst>
          </p:cNvPr>
          <p:cNvSpPr txBox="1"/>
          <p:nvPr userDrawn="1"/>
        </p:nvSpPr>
        <p:spPr>
          <a:xfrm>
            <a:off x="9461238" y="89646"/>
            <a:ext cx="2616463" cy="369332"/>
          </a:xfrm>
          <a:prstGeom prst="rect">
            <a:avLst/>
          </a:prstGeom>
          <a:noFill/>
        </p:spPr>
        <p:txBody>
          <a:bodyPr wrap="square" rtlCol="0">
            <a:spAutoFit/>
          </a:bodyPr>
          <a:lstStyle/>
          <a:p>
            <a:r>
              <a:rPr lang="en-US" dirty="0">
                <a:latin typeface="Graphik" panose="020B0503030202060203" pitchFamily="34" charset="77"/>
              </a:rPr>
              <a:t>Memory for AI Agents</a:t>
            </a:r>
          </a:p>
        </p:txBody>
      </p:sp>
    </p:spTree>
    <p:extLst>
      <p:ext uri="{BB962C8B-B14F-4D97-AF65-F5344CB8AC3E}">
        <p14:creationId xmlns:p14="http://schemas.microsoft.com/office/powerpoint/2010/main" val="25840512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70" r:id="rId6"/>
    <p:sldLayoutId id="2147483671" r:id="rId7"/>
    <p:sldLayoutId id="2147483672" r:id="rId8"/>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0"/>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4" progId="TCLayout.ActiveDocument.1">
                  <p:embed/>
                </p:oleObj>
              </mc:Choice>
              <mc:Fallback>
                <p:oleObj name="think-cell Slide" r:id="rId11"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86BA2C86-8547-23FE-3BE1-4F3154E3D77B}"/>
              </a:ext>
            </a:extLst>
          </p:cNvPr>
          <p:cNvSpPr txBox="1"/>
          <p:nvPr userDrawn="1"/>
        </p:nvSpPr>
        <p:spPr>
          <a:xfrm>
            <a:off x="8761228" y="89646"/>
            <a:ext cx="3316473" cy="369332"/>
          </a:xfrm>
          <a:prstGeom prst="rect">
            <a:avLst/>
          </a:prstGeom>
          <a:noFill/>
        </p:spPr>
        <p:txBody>
          <a:bodyPr wrap="square" rtlCol="0">
            <a:spAutoFit/>
          </a:bodyPr>
          <a:lstStyle/>
          <a:p>
            <a:r>
              <a:rPr lang="en-US" dirty="0">
                <a:latin typeface="Graphik" panose="020B0503030202060203" pitchFamily="34" charset="77"/>
              </a:rPr>
              <a:t>Planning Agentic Workflows</a:t>
            </a:r>
          </a:p>
        </p:txBody>
      </p:sp>
    </p:spTree>
    <p:extLst>
      <p:ext uri="{BB962C8B-B14F-4D97-AF65-F5344CB8AC3E}">
        <p14:creationId xmlns:p14="http://schemas.microsoft.com/office/powerpoint/2010/main" val="6528707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714518"/>
      </p:ext>
    </p:extLst>
  </p:cSld>
  <p:clrMap bg1="lt1" tx1="dk1" bg2="lt2" tx2="dk2" accent1="accent1" accent2="accent2" accent3="accent3" accent4="accent4" accent5="accent5" accent6="accent6" hlink="hlink" folHlink="folHlink"/>
  <p:sldLayoutIdLst>
    <p:sldLayoutId id="2147483669" r:id="rId1"/>
  </p:sldLayoutIdLst>
  <p:hf hdr="0"/>
  <p:txStyles>
    <p:titleStyle>
      <a:lvl1pPr algn="l" defTabSz="914400" rtl="0" eaLnBrk="1" latinLnBrk="0" hangingPunct="1">
        <a:lnSpc>
          <a:spcPct val="90000"/>
        </a:lnSpc>
        <a:spcBef>
          <a:spcPct val="0"/>
        </a:spcBef>
        <a:buNone/>
        <a:defRPr sz="3600" b="1" kern="1200">
          <a:solidFill>
            <a:srgbClr val="008555"/>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6298124"/>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1"/>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4" progId="TCLayout.ActiveDocument.1">
                  <p:embed/>
                </p:oleObj>
              </mc:Choice>
              <mc:Fallback>
                <p:oleObj name="think-cell Slide" r:id="rId12"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55329EFD-E5EC-EED6-D700-8C7043A1FE3A}"/>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Tree>
    <p:extLst>
      <p:ext uri="{BB962C8B-B14F-4D97-AF65-F5344CB8AC3E}">
        <p14:creationId xmlns:p14="http://schemas.microsoft.com/office/powerpoint/2010/main" val="6348344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13"/>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
        <p:nvSpPr>
          <p:cNvPr id="14" name="TextBox 13">
            <a:extLst>
              <a:ext uri="{FF2B5EF4-FFF2-40B4-BE49-F238E27FC236}">
                <a16:creationId xmlns:a16="http://schemas.microsoft.com/office/drawing/2014/main" id="{55329EFD-E5EC-EED6-D700-8C7043A1FE3A}"/>
              </a:ext>
            </a:extLst>
          </p:cNvPr>
          <p:cNvSpPr txBox="1"/>
          <p:nvPr userDrawn="1"/>
        </p:nvSpPr>
        <p:spPr>
          <a:xfrm>
            <a:off x="842056" y="59581"/>
            <a:ext cx="10507888" cy="184666"/>
          </a:xfrm>
          <a:prstGeom prst="rect">
            <a:avLst/>
          </a:prstGeom>
          <a:noFill/>
        </p:spPr>
        <p:txBody>
          <a:bodyPr wrap="square" lIns="45720" tIns="45720" rIns="45720" bIns="45720" rtlCol="0">
            <a:spAutoFit/>
          </a:bodyPr>
          <a:lstStyle/>
          <a:p>
            <a:pPr marL="0" marR="0" lvl="0" indent="0" algn="ctr" defTabSz="228600" eaLnBrk="1" fontAlgn="auto" latinLnBrk="0" hangingPunct="1">
              <a:lnSpc>
                <a:spcPct val="100000"/>
              </a:lnSpc>
              <a:spcBef>
                <a:spcPts val="0"/>
              </a:spcBef>
              <a:spcAft>
                <a:spcPts val="1200"/>
              </a:spcAft>
              <a:buClrTx/>
              <a:buSzTx/>
              <a:buFontTx/>
              <a:buNone/>
              <a:tabLst/>
              <a:defRPr/>
            </a:pPr>
            <a:r>
              <a:rPr kumimoji="0" lang="en-US" sz="600" b="0" i="0" u="none" strike="noStrike" kern="0" cap="none" spc="0" normalizeH="0" baseline="0" noProof="0" dirty="0">
                <a:ln>
                  <a:noFill/>
                </a:ln>
                <a:solidFill>
                  <a:srgbClr val="000000"/>
                </a:solidFill>
                <a:effectLst/>
                <a:uLnTx/>
                <a:uFillTx/>
              </a:rPr>
              <a:t>*** This document was developed by Center for Advanced AI. Authorization is required prior to sharing any of these materials.***</a:t>
            </a:r>
          </a:p>
        </p:txBody>
      </p:sp>
      <p:sp>
        <p:nvSpPr>
          <p:cNvPr id="15" name="TextBox 14">
            <a:extLst>
              <a:ext uri="{FF2B5EF4-FFF2-40B4-BE49-F238E27FC236}">
                <a16:creationId xmlns:a16="http://schemas.microsoft.com/office/drawing/2014/main" id="{44850BE2-FC82-B832-0670-58F19D52A4C5}"/>
              </a:ext>
            </a:extLst>
          </p:cNvPr>
          <p:cNvSpPr txBox="1"/>
          <p:nvPr userDrawn="1"/>
        </p:nvSpPr>
        <p:spPr>
          <a:xfrm>
            <a:off x="10324214" y="48268"/>
            <a:ext cx="1875016" cy="276999"/>
          </a:xfrm>
          <a:prstGeom prst="rect">
            <a:avLst/>
          </a:prstGeom>
          <a:noFill/>
        </p:spPr>
        <p:txBody>
          <a:bodyPr wrap="square" rtlCol="0">
            <a:spAutoFit/>
          </a:bodyPr>
          <a:lstStyle/>
          <a:p>
            <a:r>
              <a:rPr lang="en-US" sz="1200" dirty="0">
                <a:latin typeface="Graphik" panose="020B0503030202060203" pitchFamily="34" charset="77"/>
              </a:rPr>
              <a:t>Introduction to Agents</a:t>
            </a:r>
          </a:p>
        </p:txBody>
      </p:sp>
    </p:spTree>
    <p:extLst>
      <p:ext uri="{BB962C8B-B14F-4D97-AF65-F5344CB8AC3E}">
        <p14:creationId xmlns:p14="http://schemas.microsoft.com/office/powerpoint/2010/main" val="37174999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95.svg"/><Relationship Id="rId5" Type="http://schemas.openxmlformats.org/officeDocument/2006/relationships/image" Target="../media/image94.svg"/><Relationship Id="rId4" Type="http://schemas.openxmlformats.org/officeDocument/2006/relationships/image" Target="../media/image93.svg"/></Relationships>
</file>

<file path=ppt/slides/_rels/slide10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svg"/><Relationship Id="rId1" Type="http://schemas.openxmlformats.org/officeDocument/2006/relationships/slideLayout" Target="../slideLayouts/slideLayout9.xml"/><Relationship Id="rId5" Type="http://schemas.openxmlformats.org/officeDocument/2006/relationships/image" Target="../media/image101.svg"/><Relationship Id="rId4" Type="http://schemas.openxmlformats.org/officeDocument/2006/relationships/image" Target="../media/image100.svg"/></Relationships>
</file>

<file path=ppt/slides/_rels/slide103.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05.svg"/><Relationship Id="rId5" Type="http://schemas.openxmlformats.org/officeDocument/2006/relationships/image" Target="../media/image104.svg"/><Relationship Id="rId4" Type="http://schemas.openxmlformats.org/officeDocument/2006/relationships/image" Target="../media/image103.svg"/></Relationships>
</file>

<file path=ppt/slides/_rels/slide104.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06.sv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05.svg"/><Relationship Id="rId5" Type="http://schemas.openxmlformats.org/officeDocument/2006/relationships/image" Target="../media/image109.svg"/><Relationship Id="rId4" Type="http://schemas.openxmlformats.org/officeDocument/2006/relationships/image" Target="../media/image108.svg"/></Relationships>
</file>

<file path=ppt/slides/_rels/slide10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slideLayout" Target="../slideLayouts/slideLayout9.xml"/><Relationship Id="rId6" Type="http://schemas.openxmlformats.org/officeDocument/2006/relationships/image" Target="../media/image106.svg"/><Relationship Id="rId5" Type="http://schemas.openxmlformats.org/officeDocument/2006/relationships/image" Target="../media/image105.svg"/><Relationship Id="rId4" Type="http://schemas.openxmlformats.org/officeDocument/2006/relationships/image" Target="../media/image109.svg"/></Relationships>
</file>

<file path=ppt/slides/_rels/slide10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sv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svg"/><Relationship Id="rId1" Type="http://schemas.openxmlformats.org/officeDocument/2006/relationships/slideLayout" Target="../slideLayouts/slideLayout9.xml"/><Relationship Id="rId4" Type="http://schemas.openxmlformats.org/officeDocument/2006/relationships/image" Target="../media/image114.svg"/></Relationships>
</file>

<file path=ppt/slides/_rels/slide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svg"/><Relationship Id="rId1" Type="http://schemas.openxmlformats.org/officeDocument/2006/relationships/slideLayout" Target="../slideLayouts/slideLayout9.xml"/><Relationship Id="rId5" Type="http://schemas.openxmlformats.org/officeDocument/2006/relationships/image" Target="../media/image118.svg"/><Relationship Id="rId4" Type="http://schemas.openxmlformats.org/officeDocument/2006/relationships/image" Target="../media/image117.sv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sv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svg"/><Relationship Id="rId1" Type="http://schemas.openxmlformats.org/officeDocument/2006/relationships/slideLayout" Target="../slideLayouts/slideLayout9.xml"/><Relationship Id="rId5" Type="http://schemas.openxmlformats.org/officeDocument/2006/relationships/image" Target="../media/image123.svg"/><Relationship Id="rId4" Type="http://schemas.openxmlformats.org/officeDocument/2006/relationships/image" Target="../media/image122.sv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svg"/><Relationship Id="rId1" Type="http://schemas.openxmlformats.org/officeDocument/2006/relationships/slideLayout" Target="../slideLayouts/slideLayout9.xml"/><Relationship Id="rId4" Type="http://schemas.openxmlformats.org/officeDocument/2006/relationships/image" Target="../media/image126.svg"/></Relationships>
</file>

<file path=ppt/slides/_rels/slide1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9.xml"/><Relationship Id="rId6" Type="http://schemas.openxmlformats.org/officeDocument/2006/relationships/hyperlink" Target="http://www.menti.com/" TargetMode="External"/><Relationship Id="rId5" Type="http://schemas.openxmlformats.org/officeDocument/2006/relationships/image" Target="../media/image30.sv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1.xml"/><Relationship Id="rId6" Type="http://schemas.openxmlformats.org/officeDocument/2006/relationships/hyperlink" Target="http://www.menti.com/" TargetMode="External"/><Relationship Id="rId5" Type="http://schemas.openxmlformats.org/officeDocument/2006/relationships/image" Target="../media/image30.sv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arxiv.org/pdf/2307.0317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hyperlink" Target="https://arxiv.org/pdf/2409.10516" TargetMode="External"/><Relationship Id="rId3" Type="http://schemas.openxmlformats.org/officeDocument/2006/relationships/image" Target="../media/image41.svg"/><Relationship Id="rId7" Type="http://schemas.openxmlformats.org/officeDocument/2006/relationships/hyperlink" Target="https://arxiv.org/pdf/2204.08446"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arxiv.org/pdf/2305.16300" TargetMode="External"/><Relationship Id="rId5" Type="http://schemas.openxmlformats.org/officeDocument/2006/relationships/image" Target="../media/image43.svg"/><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56.svg"/><Relationship Id="rId1" Type="http://schemas.openxmlformats.org/officeDocument/2006/relationships/slideLayout" Target="../slideLayouts/slideLayout1.xml"/><Relationship Id="rId4" Type="http://schemas.openxmlformats.org/officeDocument/2006/relationships/image" Target="../media/image48.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2403.01112" TargetMode="External"/><Relationship Id="rId2" Type="http://schemas.openxmlformats.org/officeDocument/2006/relationships/hyperlink" Target="https://arxiv.org/pdf/2501.00663"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svg"/><Relationship Id="rId4" Type="http://schemas.openxmlformats.org/officeDocument/2006/relationships/image" Target="../media/image58.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5.sv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svg"/></Relationships>
</file>

<file path=ppt/slides/_rels/slide67.xml.rels><?xml version="1.0" encoding="UTF-8" standalone="yes"?>
<Relationships xmlns="http://schemas.openxmlformats.org/package/2006/relationships"><Relationship Id="rId3" Type="http://schemas.openxmlformats.org/officeDocument/2006/relationships/hyperlink" Target="https://arxiv.org/pdf/2004.05439"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slideLayout" Target="../slideLayouts/slideLayout20.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svg"/><Relationship Id="rId1" Type="http://schemas.openxmlformats.org/officeDocument/2006/relationships/slideLayout" Target="../slideLayouts/slideLayout9.xml"/><Relationship Id="rId6" Type="http://schemas.openxmlformats.org/officeDocument/2006/relationships/image" Target="../media/image80.svg"/><Relationship Id="rId5" Type="http://schemas.openxmlformats.org/officeDocument/2006/relationships/image" Target="../media/image79.svg"/><Relationship Id="rId4" Type="http://schemas.openxmlformats.org/officeDocument/2006/relationships/image" Target="../media/image78.svg"/><Relationship Id="rId9" Type="http://schemas.openxmlformats.org/officeDocument/2006/relationships/image" Target="../media/image83.svg"/></Relationships>
</file>

<file path=ppt/slides/_rels/slide8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9.xml"/><Relationship Id="rId6" Type="http://schemas.openxmlformats.org/officeDocument/2006/relationships/hyperlink" Target="http://www.menti.com/" TargetMode="External"/><Relationship Id="rId5" Type="http://schemas.openxmlformats.org/officeDocument/2006/relationships/image" Target="../media/image30.svg"/><Relationship Id="rId4" Type="http://schemas.openxmlformats.org/officeDocument/2006/relationships/image" Target="../media/image29.svg"/></Relationships>
</file>

<file path=ppt/slides/_rels/slide8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87.svg"/><Relationship Id="rId5" Type="http://schemas.openxmlformats.org/officeDocument/2006/relationships/image" Target="../media/image86.svg"/><Relationship Id="rId4" Type="http://schemas.openxmlformats.org/officeDocument/2006/relationships/image" Target="../media/image85.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2C88D2ED-2B61-0773-9E74-EB510B4109D3}"/>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3AAF0D9-F784-8326-F63C-7B16AEBF335A}"/>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sp>
        <p:nvSpPr>
          <p:cNvPr id="2" name="Rectangle 1">
            <a:extLst>
              <a:ext uri="{FF2B5EF4-FFF2-40B4-BE49-F238E27FC236}">
                <a16:creationId xmlns:a16="http://schemas.microsoft.com/office/drawing/2014/main" id="{9BD72FC5-09C5-6C53-1A46-00B299957736}"/>
              </a:ext>
            </a:extLst>
          </p:cNvPr>
          <p:cNvSpPr/>
          <p:nvPr/>
        </p:nvSpPr>
        <p:spPr>
          <a:xfrm>
            <a:off x="91439" y="84914"/>
            <a:ext cx="12006072" cy="6675121"/>
          </a:xfrm>
          <a:prstGeom prst="rect">
            <a:avLst/>
          </a:prstGeom>
          <a:solidFill>
            <a:srgbClr val="00645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CD7DFC7E-FC32-C441-BE2A-9C2F6BB3BA73}"/>
              </a:ext>
            </a:extLst>
          </p:cNvPr>
          <p:cNvSpPr txBox="1">
            <a:spLocks/>
          </p:cNvSpPr>
          <p:nvPr/>
        </p:nvSpPr>
        <p:spPr>
          <a:xfrm>
            <a:off x="655078"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FDFF609D-1ECB-E6CD-24BC-324D41098246}"/>
              </a:ext>
            </a:extLst>
          </p:cNvPr>
          <p:cNvGrpSpPr/>
          <p:nvPr/>
        </p:nvGrpSpPr>
        <p:grpSpPr>
          <a:xfrm>
            <a:off x="384445" y="294946"/>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26AF7AC9-DE65-B074-1013-0E921ABB3E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6FEFBD42-DC01-C250-6125-68B92B264768}"/>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FBFE51C9-BE01-679B-6CE3-ED0F1892B93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791C013C-B1D4-6688-0697-9B70B1A0714A}"/>
              </a:ext>
            </a:extLst>
          </p:cNvPr>
          <p:cNvSpPr txBox="1">
            <a:spLocks/>
          </p:cNvSpPr>
          <p:nvPr/>
        </p:nvSpPr>
        <p:spPr>
          <a:xfrm>
            <a:off x="732712" y="4253903"/>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73"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b="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rPr>
              <a:t>September 2025</a:t>
            </a:r>
            <a:endParaRPr kumimoji="0" lang="en-US" sz="4800" b="0" i="0" u="none" strike="noStrike" kern="1200" cap="none" spc="0" normalizeH="0" baseline="0" noProof="0" dirty="0">
              <a:ln>
                <a:noFill/>
              </a:ln>
              <a:solidFill>
                <a:srgbClr val="FFFFFF"/>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3558464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EEE3-864E-742E-33C1-829C475831AC}"/>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1BCD75D5-CA7E-FAC5-AB97-C36969D03EE5}"/>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53A3D58F-EB11-99D7-5FD7-631A94E303A0}"/>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81C220C9-813C-D049-04AC-A39E32446E28}"/>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82289C37-8A66-9D56-C822-F4CED4CD577C}"/>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53958DF3-0902-BC9A-4B8A-2B995FE8097C}"/>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F7CE936E-FDB8-E0F0-5C82-2CFA3457343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5E9F43EB-E14A-5C63-1231-257CE7E1F14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008D06E1-D601-85DB-49B5-C6C85FB196BE}"/>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EF4427F6-EE9A-922A-14A9-EF137EF1B8C3}"/>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3AE6215A-F8B8-D601-56B2-CA8F7AAEE82F}"/>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2796D308-7881-9F08-C4C6-DAD63A2765F2}"/>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3219BAEF-42A0-C09A-BC49-90EE9B901FE5}"/>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57A1C8BE-AB8E-2254-A1E0-91944EC5F2DD}"/>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D29E77F5-3EE5-B70D-1A68-1AC9053FE909}"/>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87E08E8C-516C-D831-A71B-E1F1EBBEF2FA}"/>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2104849B-8A3E-44D4-816E-C339A3AB699E}"/>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B60EC466-3D27-27D9-FB6A-64A0206EB8CB}"/>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FF4D69FF-69CA-1A01-E465-D543316D82BA}"/>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68398050-8494-97F5-1609-1DF5CD0A59E4}"/>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FAEE8E90-C6AE-4750-C79D-01AAF2A2BBD5}"/>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9F944057-5AB5-6041-9A32-E95E3856C34E}"/>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2D0B7F1A-4678-EDAD-B7E7-01B405C36304}"/>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8355571C-85F8-93EE-268C-634F4C689FE2}"/>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6647C853-EF80-5B47-266F-4D673F25E894}"/>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BAC68661-C803-A5BF-B3F1-180A160F88FF}"/>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32CB787E-4657-6106-1410-F8FE9E22FAD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97552423-F195-C583-DAE9-FFEBCBC48098}"/>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D038028F-8588-F8FA-0FC6-BAE43A2874C8}"/>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164762FD-7C33-3AEC-A059-879CA6AB01EB}"/>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B849A620-BD39-679A-A0CA-7A5514F51176}"/>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C9643C8E-8FA5-9DA3-4D9F-AB1F0EAC1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257105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FE0D4-C092-2A41-D0A4-050FB8CEC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925E3-DC53-8DB3-67C5-EABB19C42D9B}"/>
              </a:ext>
            </a:extLst>
          </p:cNvPr>
          <p:cNvSpPr>
            <a:spLocks noGrp="1"/>
          </p:cNvSpPr>
          <p:nvPr>
            <p:ph type="title"/>
          </p:nvPr>
        </p:nvSpPr>
        <p:spPr/>
        <p:txBody>
          <a:bodyPr/>
          <a:lstStyle/>
          <a:p>
            <a:r>
              <a:rPr lang="en-US" dirty="0"/>
              <a:t>Design Principle 1: Start with the End in Mind</a:t>
            </a:r>
          </a:p>
        </p:txBody>
      </p:sp>
      <p:sp>
        <p:nvSpPr>
          <p:cNvPr id="3" name="Text Placeholder 2">
            <a:extLst>
              <a:ext uri="{FF2B5EF4-FFF2-40B4-BE49-F238E27FC236}">
                <a16:creationId xmlns:a16="http://schemas.microsoft.com/office/drawing/2014/main" id="{63FA0439-5289-A851-F7B9-3BAB8917C407}"/>
              </a:ext>
            </a:extLst>
          </p:cNvPr>
          <p:cNvSpPr>
            <a:spLocks noGrp="1"/>
          </p:cNvSpPr>
          <p:nvPr>
            <p:ph type="body" sz="quarter" idx="10"/>
          </p:nvPr>
        </p:nvSpPr>
        <p:spPr>
          <a:xfrm>
            <a:off x="2636874" y="1097121"/>
            <a:ext cx="9342069" cy="4957763"/>
          </a:xfrm>
        </p:spPr>
        <p:txBody>
          <a:bodyPr/>
          <a:lstStyle/>
          <a:p>
            <a:r>
              <a:rPr lang="en-US" dirty="0"/>
              <a:t>Define clear success criteria before building</a:t>
            </a:r>
          </a:p>
          <a:p>
            <a:r>
              <a:rPr lang="en-US" dirty="0"/>
              <a:t>Benefits:</a:t>
            </a:r>
          </a:p>
          <a:p>
            <a:pPr lvl="1"/>
            <a:r>
              <a:rPr lang="en-US" dirty="0"/>
              <a:t>Prioritizes features</a:t>
            </a:r>
          </a:p>
          <a:p>
            <a:pPr lvl="1"/>
            <a:r>
              <a:rPr lang="en-US" dirty="0"/>
              <a:t>Benchmarks ROI &amp; system performance</a:t>
            </a:r>
          </a:p>
          <a:p>
            <a:pPr lvl="1"/>
            <a:r>
              <a:rPr lang="en-US" dirty="0"/>
              <a:t>Builds stakeholder trust</a:t>
            </a:r>
          </a:p>
          <a:p>
            <a:r>
              <a:rPr lang="en-US" dirty="0"/>
              <a:t>Use both quantitative and qualitative metrics</a:t>
            </a:r>
          </a:p>
          <a:p>
            <a:pPr lvl="1"/>
            <a:r>
              <a:rPr lang="en-US" dirty="0"/>
              <a:t>What is the quality of the output (qualitative)</a:t>
            </a:r>
          </a:p>
          <a:p>
            <a:pPr lvl="1"/>
            <a:r>
              <a:rPr lang="en-US" dirty="0"/>
              <a:t>What efficiency gains, error reduction rates, or specific performance targets will we need to achieve?</a:t>
            </a:r>
          </a:p>
          <a:p>
            <a:pPr lvl="1"/>
            <a:r>
              <a:rPr lang="en-US" dirty="0"/>
              <a:t>Example: reduce creation time, maintain 95%+ accuracy, hit 40%+ open rates</a:t>
            </a:r>
            <a:br>
              <a:rPr lang="en-US" dirty="0"/>
            </a:br>
            <a:endParaRPr lang="en-US" dirty="0"/>
          </a:p>
          <a:p>
            <a:pPr marL="0" indent="0">
              <a:buNone/>
            </a:pPr>
            <a:r>
              <a:rPr lang="en-US" i="1" dirty="0"/>
              <a:t>” One of the biggest mistakes we see is organizations jumping straight into solution design without defining what success looks like.”</a:t>
            </a:r>
          </a:p>
          <a:p>
            <a:endParaRPr lang="en-US" dirty="0"/>
          </a:p>
          <a:p>
            <a:pPr marL="0" indent="0">
              <a:buNone/>
            </a:pPr>
            <a:endParaRPr lang="en-US" dirty="0"/>
          </a:p>
        </p:txBody>
      </p:sp>
      <p:grpSp>
        <p:nvGrpSpPr>
          <p:cNvPr id="5" name="Group 4">
            <a:extLst>
              <a:ext uri="{FF2B5EF4-FFF2-40B4-BE49-F238E27FC236}">
                <a16:creationId xmlns:a16="http://schemas.microsoft.com/office/drawing/2014/main" id="{6190A335-7B36-AFC6-1E46-721F650D4A57}"/>
              </a:ext>
            </a:extLst>
          </p:cNvPr>
          <p:cNvGrpSpPr/>
          <p:nvPr/>
        </p:nvGrpSpPr>
        <p:grpSpPr>
          <a:xfrm>
            <a:off x="212725" y="884172"/>
            <a:ext cx="1728241" cy="2691831"/>
            <a:chOff x="2093249" y="2134353"/>
            <a:chExt cx="1728241" cy="2691831"/>
          </a:xfrm>
        </p:grpSpPr>
        <p:sp>
          <p:nvSpPr>
            <p:cNvPr id="6" name="Shape">
              <a:extLst>
                <a:ext uri="{FF2B5EF4-FFF2-40B4-BE49-F238E27FC236}">
                  <a16:creationId xmlns:a16="http://schemas.microsoft.com/office/drawing/2014/main" id="{3E7BBD57-3000-F621-5F98-98E43D38D784}"/>
                </a:ext>
              </a:extLst>
            </p:cNvPr>
            <p:cNvSpPr/>
            <p:nvPr/>
          </p:nvSpPr>
          <p:spPr>
            <a:xfrm>
              <a:off x="2162875"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A6CFFA51-52D9-7F74-BCF5-B4A4651CFE24}"/>
                </a:ext>
              </a:extLst>
            </p:cNvPr>
            <p:cNvSpPr/>
            <p:nvPr/>
          </p:nvSpPr>
          <p:spPr>
            <a:xfrm>
              <a:off x="2093249"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TextBox 7">
              <a:extLst>
                <a:ext uri="{FF2B5EF4-FFF2-40B4-BE49-F238E27FC236}">
                  <a16:creationId xmlns:a16="http://schemas.microsoft.com/office/drawing/2014/main" id="{CBB93480-6627-93D7-8143-36A2A9778242}"/>
                </a:ext>
              </a:extLst>
            </p:cNvPr>
            <p:cNvSpPr txBox="1"/>
            <p:nvPr/>
          </p:nvSpPr>
          <p:spPr>
            <a:xfrm>
              <a:off x="2591384" y="3407207"/>
              <a:ext cx="731971" cy="646331"/>
            </a:xfrm>
            <a:prstGeom prst="rect">
              <a:avLst/>
            </a:prstGeom>
            <a:noFill/>
          </p:spPr>
          <p:txBody>
            <a:bodyPr wrap="square" rtlCol="0" anchor="ctr">
              <a:spAutoFit/>
            </a:bodyPr>
            <a:lstStyle/>
            <a:p>
              <a:pPr algn="ctr"/>
              <a:r>
                <a:rPr lang="en-US" sz="3600" b="1" dirty="0"/>
                <a:t>01</a:t>
              </a:r>
            </a:p>
          </p:txBody>
        </p:sp>
        <p:sp>
          <p:nvSpPr>
            <p:cNvPr id="9" name="TextBox 8">
              <a:extLst>
                <a:ext uri="{FF2B5EF4-FFF2-40B4-BE49-F238E27FC236}">
                  <a16:creationId xmlns:a16="http://schemas.microsoft.com/office/drawing/2014/main" id="{9B3826F7-3910-F326-41B2-8D1BC43CAF1A}"/>
                </a:ext>
              </a:extLst>
            </p:cNvPr>
            <p:cNvSpPr txBox="1"/>
            <p:nvPr/>
          </p:nvSpPr>
          <p:spPr>
            <a:xfrm>
              <a:off x="2371096" y="2134353"/>
              <a:ext cx="1172547" cy="830997"/>
            </a:xfrm>
            <a:prstGeom prst="rect">
              <a:avLst/>
            </a:prstGeom>
            <a:noFill/>
          </p:spPr>
          <p:txBody>
            <a:bodyPr wrap="square" lIns="0" rIns="0" rtlCol="0" anchor="b">
              <a:spAutoFit/>
            </a:bodyPr>
            <a:lstStyle/>
            <a:p>
              <a:pPr algn="ctr"/>
              <a:r>
                <a:rPr lang="en-US" sz="2400" b="1" noProof="1">
                  <a:solidFill>
                    <a:schemeClr val="accent4">
                      <a:lumMod val="50000"/>
                    </a:schemeClr>
                  </a:solidFill>
                </a:rPr>
                <a:t>End in Mind</a:t>
              </a:r>
            </a:p>
          </p:txBody>
        </p:sp>
      </p:grpSp>
    </p:spTree>
    <p:extLst>
      <p:ext uri="{BB962C8B-B14F-4D97-AF65-F5344CB8AC3E}">
        <p14:creationId xmlns:p14="http://schemas.microsoft.com/office/powerpoint/2010/main" val="30838737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6D1F2-3D5A-1CB8-C473-C527A6B6E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ADF75-0FEF-AF78-B15B-E4918CB97941}"/>
              </a:ext>
            </a:extLst>
          </p:cNvPr>
          <p:cNvSpPr>
            <a:spLocks noGrp="1"/>
          </p:cNvSpPr>
          <p:nvPr>
            <p:ph type="title"/>
          </p:nvPr>
        </p:nvSpPr>
        <p:spPr/>
        <p:txBody>
          <a:bodyPr/>
          <a:lstStyle/>
          <a:p>
            <a:r>
              <a:rPr lang="en-US" dirty="0"/>
              <a:t>Design Principle 2: Understand Your Current State</a:t>
            </a:r>
          </a:p>
        </p:txBody>
      </p:sp>
      <p:grpSp>
        <p:nvGrpSpPr>
          <p:cNvPr id="6" name="Group 5">
            <a:extLst>
              <a:ext uri="{FF2B5EF4-FFF2-40B4-BE49-F238E27FC236}">
                <a16:creationId xmlns:a16="http://schemas.microsoft.com/office/drawing/2014/main" id="{180A8DEA-1BC8-89FC-EEF1-9430B2964158}"/>
              </a:ext>
            </a:extLst>
          </p:cNvPr>
          <p:cNvGrpSpPr/>
          <p:nvPr/>
        </p:nvGrpSpPr>
        <p:grpSpPr>
          <a:xfrm>
            <a:off x="212725" y="886968"/>
            <a:ext cx="1728363" cy="2691831"/>
            <a:chOff x="4041063" y="2134353"/>
            <a:chExt cx="1728363" cy="2691831"/>
          </a:xfrm>
        </p:grpSpPr>
        <p:sp>
          <p:nvSpPr>
            <p:cNvPr id="7" name="Shape">
              <a:extLst>
                <a:ext uri="{FF2B5EF4-FFF2-40B4-BE49-F238E27FC236}">
                  <a16:creationId xmlns:a16="http://schemas.microsoft.com/office/drawing/2014/main" id="{0ABDFB01-545A-4F76-898F-9FF676643414}"/>
                </a:ext>
              </a:extLst>
            </p:cNvPr>
            <p:cNvSpPr/>
            <p:nvPr/>
          </p:nvSpPr>
          <p:spPr>
            <a:xfrm>
              <a:off x="4110750"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015A2D3E-83BA-2A10-5DA6-7259BA97C7C7}"/>
                </a:ext>
              </a:extLst>
            </p:cNvPr>
            <p:cNvSpPr/>
            <p:nvPr/>
          </p:nvSpPr>
          <p:spPr>
            <a:xfrm>
              <a:off x="4041063" y="3039502"/>
              <a:ext cx="1728363" cy="281002"/>
            </a:xfrm>
            <a:custGeom>
              <a:avLst/>
              <a:gdLst/>
              <a:ahLst/>
              <a:cxnLst>
                <a:cxn ang="0">
                  <a:pos x="wd2" y="hd2"/>
                </a:cxn>
                <a:cxn ang="5400000">
                  <a:pos x="wd2" y="hd2"/>
                </a:cxn>
                <a:cxn ang="10800000">
                  <a:pos x="wd2" y="hd2"/>
                </a:cxn>
                <a:cxn ang="16200000">
                  <a:pos x="wd2" y="hd2"/>
                </a:cxn>
              </a:cxnLst>
              <a:rect l="0" t="0" r="r" b="b"/>
              <a:pathLst>
                <a:path w="21570"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34"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TextBox 8">
              <a:extLst>
                <a:ext uri="{FF2B5EF4-FFF2-40B4-BE49-F238E27FC236}">
                  <a16:creationId xmlns:a16="http://schemas.microsoft.com/office/drawing/2014/main" id="{38582814-3E45-21CB-DAB8-85DC82FC3974}"/>
                </a:ext>
              </a:extLst>
            </p:cNvPr>
            <p:cNvSpPr txBox="1"/>
            <p:nvPr/>
          </p:nvSpPr>
          <p:spPr>
            <a:xfrm>
              <a:off x="4539259" y="3407207"/>
              <a:ext cx="731971" cy="646331"/>
            </a:xfrm>
            <a:prstGeom prst="rect">
              <a:avLst/>
            </a:prstGeom>
            <a:noFill/>
          </p:spPr>
          <p:txBody>
            <a:bodyPr wrap="square" rtlCol="0" anchor="ctr">
              <a:spAutoFit/>
            </a:bodyPr>
            <a:lstStyle/>
            <a:p>
              <a:pPr algn="ctr"/>
              <a:r>
                <a:rPr lang="en-US" sz="3600" b="1" dirty="0"/>
                <a:t>02</a:t>
              </a:r>
            </a:p>
          </p:txBody>
        </p:sp>
        <p:sp>
          <p:nvSpPr>
            <p:cNvPr id="10" name="TextBox 9">
              <a:extLst>
                <a:ext uri="{FF2B5EF4-FFF2-40B4-BE49-F238E27FC236}">
                  <a16:creationId xmlns:a16="http://schemas.microsoft.com/office/drawing/2014/main" id="{84E7C199-7299-50DF-1E39-2E74F8E57676}"/>
                </a:ext>
              </a:extLst>
            </p:cNvPr>
            <p:cNvSpPr txBox="1"/>
            <p:nvPr/>
          </p:nvSpPr>
          <p:spPr>
            <a:xfrm>
              <a:off x="4318971" y="2134353"/>
              <a:ext cx="1172547" cy="830997"/>
            </a:xfrm>
            <a:prstGeom prst="rect">
              <a:avLst/>
            </a:prstGeom>
            <a:noFill/>
          </p:spPr>
          <p:txBody>
            <a:bodyPr wrap="square" lIns="0" rIns="0" rtlCol="0" anchor="b">
              <a:spAutoFit/>
            </a:bodyPr>
            <a:lstStyle/>
            <a:p>
              <a:pPr algn="ctr"/>
              <a:r>
                <a:rPr lang="en-US" sz="2400" b="1" noProof="1">
                  <a:solidFill>
                    <a:schemeClr val="accent2">
                      <a:lumMod val="75000"/>
                    </a:schemeClr>
                  </a:solidFill>
                </a:rPr>
                <a:t>Current State</a:t>
              </a:r>
            </a:p>
          </p:txBody>
        </p:sp>
      </p:grpSp>
      <p:sp>
        <p:nvSpPr>
          <p:cNvPr id="16" name="Text Placeholder 2">
            <a:extLst>
              <a:ext uri="{FF2B5EF4-FFF2-40B4-BE49-F238E27FC236}">
                <a16:creationId xmlns:a16="http://schemas.microsoft.com/office/drawing/2014/main" id="{9E13C282-C6C5-6020-CCD8-1682105D4C1C}"/>
              </a:ext>
            </a:extLst>
          </p:cNvPr>
          <p:cNvSpPr txBox="1">
            <a:spLocks/>
          </p:cNvSpPr>
          <p:nvPr/>
        </p:nvSpPr>
        <p:spPr>
          <a:xfrm>
            <a:off x="12192000" y="950118"/>
            <a:ext cx="9887646"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Graphik" panose="020B0503030202060203" pitchFamily="34" charset="77"/>
                <a:ea typeface="+mn-ea"/>
                <a:cs typeface="Arial"/>
              </a:defRPr>
            </a:lvl1pPr>
            <a:lvl2pPr marL="742937" indent="-285745" algn="l" defTabSz="457192" rtl="0" eaLnBrk="1" latinLnBrk="0" hangingPunct="1">
              <a:spcBef>
                <a:spcPct val="20000"/>
              </a:spcBef>
              <a:buFont typeface="Courier New" panose="02070309020205020404" pitchFamily="49" charset="0"/>
              <a:buChar char="o"/>
              <a:defRPr sz="2000" b="0" i="0" kern="1200">
                <a:solidFill>
                  <a:schemeClr val="tx1"/>
                </a:solidFill>
                <a:latin typeface="Graphik" panose="020B0503030202060203" pitchFamily="34" charset="77"/>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Graphik" panose="020B0503030202060203" pitchFamily="34" charset="77"/>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Graphik" panose="020B0503030202060203" pitchFamily="34" charset="77"/>
                <a:ea typeface="+mn-ea"/>
                <a:cs typeface="Arial"/>
              </a:defRPr>
            </a:lvl4pPr>
            <a:lvl5pPr marL="2057364" indent="-228596" algn="l" defTabSz="457192" rtl="0" eaLnBrk="1" latinLnBrk="0" hangingPunct="1">
              <a:spcBef>
                <a:spcPct val="20000"/>
              </a:spcBef>
              <a:buFont typeface="Wingdings" pitchFamily="2" charset="2"/>
              <a:buChar char="§"/>
              <a:defRPr sz="1400" b="0" i="0" kern="1200">
                <a:solidFill>
                  <a:schemeClr val="tx1"/>
                </a:solidFill>
                <a:latin typeface="Graphik" panose="020B0503030202060203" pitchFamily="34" charset="77"/>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err="1"/>
              <a:t>asdf</a:t>
            </a:r>
            <a:endParaRPr lang="en-US" dirty="0"/>
          </a:p>
        </p:txBody>
      </p:sp>
      <p:grpSp>
        <p:nvGrpSpPr>
          <p:cNvPr id="17" name="Group 16">
            <a:extLst>
              <a:ext uri="{FF2B5EF4-FFF2-40B4-BE49-F238E27FC236}">
                <a16:creationId xmlns:a16="http://schemas.microsoft.com/office/drawing/2014/main" id="{11C2AE46-A3D5-20F9-563D-F64BFA3C7036}"/>
              </a:ext>
            </a:extLst>
          </p:cNvPr>
          <p:cNvGrpSpPr/>
          <p:nvPr/>
        </p:nvGrpSpPr>
        <p:grpSpPr>
          <a:xfrm>
            <a:off x="9349532" y="4125011"/>
            <a:ext cx="2926080" cy="982376"/>
            <a:chOff x="8921977" y="1220504"/>
            <a:chExt cx="2926080" cy="982376"/>
          </a:xfrm>
        </p:grpSpPr>
        <p:sp>
          <p:nvSpPr>
            <p:cNvPr id="18" name="TextBox 17">
              <a:extLst>
                <a:ext uri="{FF2B5EF4-FFF2-40B4-BE49-F238E27FC236}">
                  <a16:creationId xmlns:a16="http://schemas.microsoft.com/office/drawing/2014/main" id="{C123C817-6579-9091-D126-ABF331CFE1B8}"/>
                </a:ext>
              </a:extLst>
            </p:cNvPr>
            <p:cNvSpPr txBox="1"/>
            <p:nvPr/>
          </p:nvSpPr>
          <p:spPr>
            <a:xfrm>
              <a:off x="8921977" y="1220504"/>
              <a:ext cx="2926080" cy="707886"/>
            </a:xfrm>
            <a:prstGeom prst="rect">
              <a:avLst/>
            </a:prstGeom>
            <a:noFill/>
          </p:spPr>
          <p:txBody>
            <a:bodyPr wrap="square" lIns="0" rIns="0" rtlCol="0" anchor="b">
              <a:spAutoFit/>
            </a:bodyPr>
            <a:lstStyle/>
            <a:p>
              <a:r>
                <a:rPr lang="en-US" sz="2000" b="1" cap="all" noProof="1">
                  <a:solidFill>
                    <a:srgbClr val="F16077"/>
                  </a:solidFill>
                </a:rPr>
                <a:t>Scalability issues as Volume Grows</a:t>
              </a:r>
            </a:p>
          </p:txBody>
        </p:sp>
        <p:sp>
          <p:nvSpPr>
            <p:cNvPr id="19" name="TextBox 18">
              <a:extLst>
                <a:ext uri="{FF2B5EF4-FFF2-40B4-BE49-F238E27FC236}">
                  <a16:creationId xmlns:a16="http://schemas.microsoft.com/office/drawing/2014/main" id="{485F9794-68A3-19F0-7B25-685360C2E40F}"/>
                </a:ext>
              </a:extLst>
            </p:cNvPr>
            <p:cNvSpPr txBox="1"/>
            <p:nvPr/>
          </p:nvSpPr>
          <p:spPr>
            <a:xfrm>
              <a:off x="8921977" y="1925881"/>
              <a:ext cx="2926080" cy="276999"/>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sp>
        <p:nvSpPr>
          <p:cNvPr id="21" name="TextBox 20">
            <a:extLst>
              <a:ext uri="{FF2B5EF4-FFF2-40B4-BE49-F238E27FC236}">
                <a16:creationId xmlns:a16="http://schemas.microsoft.com/office/drawing/2014/main" id="{D57018F7-5FD0-0400-2D3E-D97C41EE90FF}"/>
              </a:ext>
            </a:extLst>
          </p:cNvPr>
          <p:cNvSpPr txBox="1"/>
          <p:nvPr/>
        </p:nvSpPr>
        <p:spPr>
          <a:xfrm>
            <a:off x="9373314" y="3098378"/>
            <a:ext cx="2926080" cy="400110"/>
          </a:xfrm>
          <a:prstGeom prst="rect">
            <a:avLst/>
          </a:prstGeom>
          <a:noFill/>
        </p:spPr>
        <p:txBody>
          <a:bodyPr wrap="square" lIns="0" rIns="0" rtlCol="0" anchor="b">
            <a:spAutoFit/>
          </a:bodyPr>
          <a:lstStyle/>
          <a:p>
            <a:r>
              <a:rPr lang="en-US" sz="2000" b="1" cap="all" noProof="1">
                <a:solidFill>
                  <a:schemeClr val="accent6">
                    <a:lumMod val="75000"/>
                  </a:schemeClr>
                </a:solidFill>
              </a:rPr>
              <a:t>Prone to errors</a:t>
            </a:r>
          </a:p>
        </p:txBody>
      </p:sp>
      <p:sp>
        <p:nvSpPr>
          <p:cNvPr id="24" name="TextBox 23">
            <a:extLst>
              <a:ext uri="{FF2B5EF4-FFF2-40B4-BE49-F238E27FC236}">
                <a16:creationId xmlns:a16="http://schemas.microsoft.com/office/drawing/2014/main" id="{9EF8796E-17EE-8393-81C5-948F441BAA8F}"/>
              </a:ext>
            </a:extLst>
          </p:cNvPr>
          <p:cNvSpPr txBox="1"/>
          <p:nvPr/>
        </p:nvSpPr>
        <p:spPr>
          <a:xfrm>
            <a:off x="8114" y="4188163"/>
            <a:ext cx="4016784" cy="707886"/>
          </a:xfrm>
          <a:prstGeom prst="rect">
            <a:avLst/>
          </a:prstGeom>
          <a:noFill/>
        </p:spPr>
        <p:txBody>
          <a:bodyPr wrap="square" lIns="0" rIns="0" rtlCol="0" anchor="b">
            <a:spAutoFit/>
          </a:bodyPr>
          <a:lstStyle/>
          <a:p>
            <a:pPr algn="r"/>
            <a:r>
              <a:rPr lang="en-US" sz="2000" b="1" cap="all" noProof="1">
                <a:solidFill>
                  <a:schemeClr val="accent2">
                    <a:lumMod val="75000"/>
                  </a:schemeClr>
                </a:solidFill>
              </a:rPr>
              <a:t>Reveal Complexity and Dependencies</a:t>
            </a:r>
          </a:p>
        </p:txBody>
      </p:sp>
      <p:sp>
        <p:nvSpPr>
          <p:cNvPr id="27" name="TextBox 26">
            <a:extLst>
              <a:ext uri="{FF2B5EF4-FFF2-40B4-BE49-F238E27FC236}">
                <a16:creationId xmlns:a16="http://schemas.microsoft.com/office/drawing/2014/main" id="{D6528AD4-BDBE-DB54-8661-11E22445D891}"/>
              </a:ext>
            </a:extLst>
          </p:cNvPr>
          <p:cNvSpPr txBox="1"/>
          <p:nvPr/>
        </p:nvSpPr>
        <p:spPr>
          <a:xfrm>
            <a:off x="1273703" y="3306992"/>
            <a:ext cx="2740200" cy="400110"/>
          </a:xfrm>
          <a:prstGeom prst="rect">
            <a:avLst/>
          </a:prstGeom>
          <a:noFill/>
        </p:spPr>
        <p:txBody>
          <a:bodyPr wrap="square" lIns="0" rIns="0" rtlCol="0" anchor="b">
            <a:spAutoFit/>
          </a:bodyPr>
          <a:lstStyle/>
          <a:p>
            <a:pPr algn="r"/>
            <a:r>
              <a:rPr lang="en-US" sz="2000" b="1" cap="all" noProof="1">
                <a:solidFill>
                  <a:schemeClr val="accent5"/>
                </a:solidFill>
              </a:rPr>
              <a:t>Map Workflows</a:t>
            </a:r>
          </a:p>
        </p:txBody>
      </p:sp>
      <p:sp>
        <p:nvSpPr>
          <p:cNvPr id="30" name="TextBox 29">
            <a:extLst>
              <a:ext uri="{FF2B5EF4-FFF2-40B4-BE49-F238E27FC236}">
                <a16:creationId xmlns:a16="http://schemas.microsoft.com/office/drawing/2014/main" id="{C1518E6B-8140-6C87-3D33-5CF005A3C8B8}"/>
              </a:ext>
            </a:extLst>
          </p:cNvPr>
          <p:cNvSpPr txBox="1"/>
          <p:nvPr/>
        </p:nvSpPr>
        <p:spPr>
          <a:xfrm>
            <a:off x="0" y="5377110"/>
            <a:ext cx="4016784" cy="707886"/>
          </a:xfrm>
          <a:prstGeom prst="rect">
            <a:avLst/>
          </a:prstGeom>
          <a:noFill/>
        </p:spPr>
        <p:txBody>
          <a:bodyPr wrap="square" lIns="0" rIns="0" rtlCol="0" anchor="b">
            <a:spAutoFit/>
          </a:bodyPr>
          <a:lstStyle/>
          <a:p>
            <a:pPr algn="r"/>
            <a:r>
              <a:rPr lang="en-US" sz="2000" b="1" cap="all" noProof="1">
                <a:solidFill>
                  <a:schemeClr val="accent3">
                    <a:lumMod val="75000"/>
                  </a:schemeClr>
                </a:solidFill>
              </a:rPr>
              <a:t>Indentify bottnecks and Exceptions</a:t>
            </a:r>
          </a:p>
        </p:txBody>
      </p:sp>
      <p:sp>
        <p:nvSpPr>
          <p:cNvPr id="60" name="TextBox 59">
            <a:extLst>
              <a:ext uri="{FF2B5EF4-FFF2-40B4-BE49-F238E27FC236}">
                <a16:creationId xmlns:a16="http://schemas.microsoft.com/office/drawing/2014/main" id="{523E751D-F80B-0D5B-0D24-4583BB63B176}"/>
              </a:ext>
            </a:extLst>
          </p:cNvPr>
          <p:cNvSpPr txBox="1"/>
          <p:nvPr/>
        </p:nvSpPr>
        <p:spPr>
          <a:xfrm>
            <a:off x="9452634" y="5337240"/>
            <a:ext cx="2926080" cy="707886"/>
          </a:xfrm>
          <a:prstGeom prst="rect">
            <a:avLst/>
          </a:prstGeom>
          <a:noFill/>
        </p:spPr>
        <p:txBody>
          <a:bodyPr wrap="square" lIns="0" rIns="0" rtlCol="0" anchor="b">
            <a:spAutoFit/>
          </a:bodyPr>
          <a:lstStyle/>
          <a:p>
            <a:r>
              <a:rPr lang="en-US" sz="2000" b="1" cap="all" noProof="1">
                <a:solidFill>
                  <a:schemeClr val="accent4">
                    <a:lumMod val="50000"/>
                  </a:schemeClr>
                </a:solidFill>
              </a:rPr>
              <a:t>Inconsistent Quality</a:t>
            </a:r>
          </a:p>
        </p:txBody>
      </p:sp>
      <p:sp>
        <p:nvSpPr>
          <p:cNvPr id="68" name="Shape">
            <a:extLst>
              <a:ext uri="{FF2B5EF4-FFF2-40B4-BE49-F238E27FC236}">
                <a16:creationId xmlns:a16="http://schemas.microsoft.com/office/drawing/2014/main" id="{7D022711-DCBE-59E9-F3F2-57A5276354C4}"/>
              </a:ext>
            </a:extLst>
          </p:cNvPr>
          <p:cNvSpPr/>
          <p:nvPr/>
        </p:nvSpPr>
        <p:spPr>
          <a:xfrm>
            <a:off x="5288441" y="1711176"/>
            <a:ext cx="1482873" cy="10203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314" y="21600"/>
                </a:lnTo>
                <a:cubicBezTo>
                  <a:pt x="1933" y="21600"/>
                  <a:pt x="0" y="16760"/>
                  <a:pt x="0" y="10800"/>
                </a:cubicBezTo>
                <a:lnTo>
                  <a:pt x="0" y="10800"/>
                </a:lnTo>
                <a:cubicBezTo>
                  <a:pt x="0" y="4840"/>
                  <a:pt x="1933" y="0"/>
                  <a:pt x="4314" y="0"/>
                </a:cubicBezTo>
                <a:lnTo>
                  <a:pt x="21600" y="0"/>
                </a:lnTo>
                <a:lnTo>
                  <a:pt x="21600" y="21600"/>
                </a:lnTo>
                <a:close/>
              </a:path>
            </a:pathLst>
          </a:cu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p>
        </p:txBody>
      </p:sp>
      <p:sp>
        <p:nvSpPr>
          <p:cNvPr id="69" name="Shape">
            <a:extLst>
              <a:ext uri="{FF2B5EF4-FFF2-40B4-BE49-F238E27FC236}">
                <a16:creationId xmlns:a16="http://schemas.microsoft.com/office/drawing/2014/main" id="{5504C896-98E2-696F-00A6-A4DC06CF6E1E}"/>
              </a:ext>
            </a:extLst>
          </p:cNvPr>
          <p:cNvSpPr/>
          <p:nvPr/>
        </p:nvSpPr>
        <p:spPr>
          <a:xfrm>
            <a:off x="6709785" y="1717976"/>
            <a:ext cx="1498247" cy="1022060"/>
          </a:xfrm>
          <a:custGeom>
            <a:avLst/>
            <a:gdLst/>
            <a:ahLst/>
            <a:cxnLst>
              <a:cxn ang="0">
                <a:pos x="wd2" y="hd2"/>
              </a:cxn>
              <a:cxn ang="5400000">
                <a:pos x="wd2" y="hd2"/>
              </a:cxn>
              <a:cxn ang="10800000">
                <a:pos x="wd2" y="hd2"/>
              </a:cxn>
              <a:cxn ang="16200000">
                <a:pos x="wd2" y="hd2"/>
              </a:cxn>
            </a:cxnLst>
            <a:rect l="0" t="0" r="r" b="b"/>
            <a:pathLst>
              <a:path w="21586" h="21600" extrusionOk="0">
                <a:moveTo>
                  <a:pt x="17274" y="21600"/>
                </a:moveTo>
                <a:lnTo>
                  <a:pt x="0" y="21600"/>
                </a:lnTo>
                <a:lnTo>
                  <a:pt x="0" y="0"/>
                </a:lnTo>
                <a:lnTo>
                  <a:pt x="17274" y="0"/>
                </a:lnTo>
                <a:cubicBezTo>
                  <a:pt x="19653" y="0"/>
                  <a:pt x="21586" y="4832"/>
                  <a:pt x="21586" y="10782"/>
                </a:cubicBezTo>
                <a:lnTo>
                  <a:pt x="21586" y="10782"/>
                </a:lnTo>
                <a:cubicBezTo>
                  <a:pt x="21600" y="16768"/>
                  <a:pt x="19668" y="21600"/>
                  <a:pt x="17274" y="21600"/>
                </a:cubicBezTo>
                <a:close/>
              </a:path>
            </a:pathLst>
          </a:custGeom>
          <a:solidFill>
            <a:schemeClr val="bg1">
              <a:lumMod val="85000"/>
            </a:schemeClr>
          </a:solidFill>
          <a:ln w="12700">
            <a:miter lim="400000"/>
          </a:ln>
        </p:spPr>
        <p:txBody>
          <a:bodyPr lIns="38100" tIns="38100" rIns="38100" bIns="38100" anchor="ctr"/>
          <a:lstStyle/>
          <a:p>
            <a:pPr>
              <a:defRPr sz="3000">
                <a:solidFill>
                  <a:srgbClr val="FFFFFF"/>
                </a:solidFill>
              </a:defRPr>
            </a:pPr>
            <a:endParaRPr dirty="0"/>
          </a:p>
        </p:txBody>
      </p:sp>
      <p:grpSp>
        <p:nvGrpSpPr>
          <p:cNvPr id="32" name="Group 31">
            <a:extLst>
              <a:ext uri="{FF2B5EF4-FFF2-40B4-BE49-F238E27FC236}">
                <a16:creationId xmlns:a16="http://schemas.microsoft.com/office/drawing/2014/main" id="{AB1AB7D6-4365-5C24-E1C5-8D2874087CC0}"/>
              </a:ext>
            </a:extLst>
          </p:cNvPr>
          <p:cNvGrpSpPr/>
          <p:nvPr/>
        </p:nvGrpSpPr>
        <p:grpSpPr>
          <a:xfrm>
            <a:off x="4155482" y="1886920"/>
            <a:ext cx="5113729" cy="5472041"/>
            <a:chOff x="3539135" y="718662"/>
            <a:chExt cx="5113729" cy="5472041"/>
          </a:xfrm>
        </p:grpSpPr>
        <p:sp>
          <p:nvSpPr>
            <p:cNvPr id="33" name="Shape">
              <a:extLst>
                <a:ext uri="{FF2B5EF4-FFF2-40B4-BE49-F238E27FC236}">
                  <a16:creationId xmlns:a16="http://schemas.microsoft.com/office/drawing/2014/main" id="{9CD9CF22-475D-7847-750B-0C5D5700D4B8}"/>
                </a:ext>
              </a:extLst>
            </p:cNvPr>
            <p:cNvSpPr/>
            <p:nvPr/>
          </p:nvSpPr>
          <p:spPr>
            <a:xfrm>
              <a:off x="3539135" y="1640054"/>
              <a:ext cx="2554303" cy="10203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314" y="21600"/>
                  </a:lnTo>
                  <a:cubicBezTo>
                    <a:pt x="1933" y="21600"/>
                    <a:pt x="0" y="16760"/>
                    <a:pt x="0" y="10800"/>
                  </a:cubicBezTo>
                  <a:lnTo>
                    <a:pt x="0" y="10800"/>
                  </a:lnTo>
                  <a:cubicBezTo>
                    <a:pt x="0" y="4840"/>
                    <a:pt x="1933" y="0"/>
                    <a:pt x="4314" y="0"/>
                  </a:cubicBezTo>
                  <a:lnTo>
                    <a:pt x="21600" y="0"/>
                  </a:lnTo>
                  <a:lnTo>
                    <a:pt x="21600" y="2160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C917AF1C-4CB4-4439-DC0D-D546A0586B72}"/>
                </a:ext>
              </a:extLst>
            </p:cNvPr>
            <p:cNvSpPr/>
            <p:nvPr/>
          </p:nvSpPr>
          <p:spPr>
            <a:xfrm>
              <a:off x="3539135" y="3961447"/>
              <a:ext cx="2554303" cy="10203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314" y="21600"/>
                  </a:lnTo>
                  <a:cubicBezTo>
                    <a:pt x="1933" y="21600"/>
                    <a:pt x="0" y="16760"/>
                    <a:pt x="0" y="10800"/>
                  </a:cubicBezTo>
                  <a:lnTo>
                    <a:pt x="0" y="10800"/>
                  </a:lnTo>
                  <a:cubicBezTo>
                    <a:pt x="0" y="4840"/>
                    <a:pt x="1933" y="0"/>
                    <a:pt x="4314" y="0"/>
                  </a:cubicBezTo>
                  <a:lnTo>
                    <a:pt x="21600" y="0"/>
                  </a:lnTo>
                  <a:lnTo>
                    <a:pt x="21600" y="2160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F7461F70-250F-50A9-D4F2-57D42D1A7C95}"/>
                </a:ext>
              </a:extLst>
            </p:cNvPr>
            <p:cNvSpPr/>
            <p:nvPr/>
          </p:nvSpPr>
          <p:spPr>
            <a:xfrm>
              <a:off x="3539135" y="2800323"/>
              <a:ext cx="2554303" cy="102035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314" y="21600"/>
                  </a:lnTo>
                  <a:cubicBezTo>
                    <a:pt x="1933" y="21600"/>
                    <a:pt x="0" y="16760"/>
                    <a:pt x="0" y="10800"/>
                  </a:cubicBezTo>
                  <a:lnTo>
                    <a:pt x="0" y="10800"/>
                  </a:lnTo>
                  <a:cubicBezTo>
                    <a:pt x="0" y="4840"/>
                    <a:pt x="1933" y="0"/>
                    <a:pt x="4314" y="0"/>
                  </a:cubicBezTo>
                  <a:lnTo>
                    <a:pt x="21600" y="0"/>
                  </a:lnTo>
                  <a:lnTo>
                    <a:pt x="21600" y="2160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36" name="Shape">
              <a:extLst>
                <a:ext uri="{FF2B5EF4-FFF2-40B4-BE49-F238E27FC236}">
                  <a16:creationId xmlns:a16="http://schemas.microsoft.com/office/drawing/2014/main" id="{94F7896E-B313-EB52-2A1A-1FDAAD3CC0AC}"/>
                </a:ext>
              </a:extLst>
            </p:cNvPr>
            <p:cNvSpPr/>
            <p:nvPr/>
          </p:nvSpPr>
          <p:spPr>
            <a:xfrm>
              <a:off x="6098554" y="1640054"/>
              <a:ext cx="2554310" cy="1022060"/>
            </a:xfrm>
            <a:custGeom>
              <a:avLst/>
              <a:gdLst/>
              <a:ahLst/>
              <a:cxnLst>
                <a:cxn ang="0">
                  <a:pos x="wd2" y="hd2"/>
                </a:cxn>
                <a:cxn ang="5400000">
                  <a:pos x="wd2" y="hd2"/>
                </a:cxn>
                <a:cxn ang="10800000">
                  <a:pos x="wd2" y="hd2"/>
                </a:cxn>
                <a:cxn ang="16200000">
                  <a:pos x="wd2" y="hd2"/>
                </a:cxn>
              </a:cxnLst>
              <a:rect l="0" t="0" r="r" b="b"/>
              <a:pathLst>
                <a:path w="21586" h="21600" extrusionOk="0">
                  <a:moveTo>
                    <a:pt x="17274" y="21600"/>
                  </a:moveTo>
                  <a:lnTo>
                    <a:pt x="0" y="21600"/>
                  </a:lnTo>
                  <a:lnTo>
                    <a:pt x="0" y="0"/>
                  </a:lnTo>
                  <a:lnTo>
                    <a:pt x="17274" y="0"/>
                  </a:lnTo>
                  <a:cubicBezTo>
                    <a:pt x="19653" y="0"/>
                    <a:pt x="21586" y="4832"/>
                    <a:pt x="21586" y="10782"/>
                  </a:cubicBezTo>
                  <a:lnTo>
                    <a:pt x="21586" y="10782"/>
                  </a:lnTo>
                  <a:cubicBezTo>
                    <a:pt x="21600" y="16768"/>
                    <a:pt x="19668" y="21600"/>
                    <a:pt x="17274" y="21600"/>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37" name="Shape">
              <a:extLst>
                <a:ext uri="{FF2B5EF4-FFF2-40B4-BE49-F238E27FC236}">
                  <a16:creationId xmlns:a16="http://schemas.microsoft.com/office/drawing/2014/main" id="{83FCC3F1-6E72-E586-9722-B1F43D05BF49}"/>
                </a:ext>
              </a:extLst>
            </p:cNvPr>
            <p:cNvSpPr/>
            <p:nvPr/>
          </p:nvSpPr>
          <p:spPr>
            <a:xfrm>
              <a:off x="6098554" y="3960593"/>
              <a:ext cx="2554310" cy="1022060"/>
            </a:xfrm>
            <a:custGeom>
              <a:avLst/>
              <a:gdLst/>
              <a:ahLst/>
              <a:cxnLst>
                <a:cxn ang="0">
                  <a:pos x="wd2" y="hd2"/>
                </a:cxn>
                <a:cxn ang="5400000">
                  <a:pos x="wd2" y="hd2"/>
                </a:cxn>
                <a:cxn ang="10800000">
                  <a:pos x="wd2" y="hd2"/>
                </a:cxn>
                <a:cxn ang="16200000">
                  <a:pos x="wd2" y="hd2"/>
                </a:cxn>
              </a:cxnLst>
              <a:rect l="0" t="0" r="r" b="b"/>
              <a:pathLst>
                <a:path w="21586" h="21600" extrusionOk="0">
                  <a:moveTo>
                    <a:pt x="17274" y="21600"/>
                  </a:moveTo>
                  <a:lnTo>
                    <a:pt x="0" y="21600"/>
                  </a:lnTo>
                  <a:lnTo>
                    <a:pt x="0" y="0"/>
                  </a:lnTo>
                  <a:lnTo>
                    <a:pt x="17274" y="0"/>
                  </a:lnTo>
                  <a:cubicBezTo>
                    <a:pt x="19653" y="0"/>
                    <a:pt x="21586" y="4832"/>
                    <a:pt x="21586" y="10782"/>
                  </a:cubicBezTo>
                  <a:lnTo>
                    <a:pt x="21586" y="10782"/>
                  </a:lnTo>
                  <a:cubicBezTo>
                    <a:pt x="21600" y="16768"/>
                    <a:pt x="19668" y="21600"/>
                    <a:pt x="17274" y="21600"/>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38" name="Shape">
              <a:extLst>
                <a:ext uri="{FF2B5EF4-FFF2-40B4-BE49-F238E27FC236}">
                  <a16:creationId xmlns:a16="http://schemas.microsoft.com/office/drawing/2014/main" id="{86F431DB-6EBA-F150-B647-F985C0F0C11E}"/>
                </a:ext>
              </a:extLst>
            </p:cNvPr>
            <p:cNvSpPr/>
            <p:nvPr/>
          </p:nvSpPr>
          <p:spPr>
            <a:xfrm>
              <a:off x="6098554" y="2800323"/>
              <a:ext cx="2554310" cy="1022060"/>
            </a:xfrm>
            <a:custGeom>
              <a:avLst/>
              <a:gdLst/>
              <a:ahLst/>
              <a:cxnLst>
                <a:cxn ang="0">
                  <a:pos x="wd2" y="hd2"/>
                </a:cxn>
                <a:cxn ang="5400000">
                  <a:pos x="wd2" y="hd2"/>
                </a:cxn>
                <a:cxn ang="10800000">
                  <a:pos x="wd2" y="hd2"/>
                </a:cxn>
                <a:cxn ang="16200000">
                  <a:pos x="wd2" y="hd2"/>
                </a:cxn>
              </a:cxnLst>
              <a:rect l="0" t="0" r="r" b="b"/>
              <a:pathLst>
                <a:path w="21586" h="21600" extrusionOk="0">
                  <a:moveTo>
                    <a:pt x="17274" y="21600"/>
                  </a:moveTo>
                  <a:lnTo>
                    <a:pt x="0" y="21600"/>
                  </a:lnTo>
                  <a:lnTo>
                    <a:pt x="0" y="0"/>
                  </a:lnTo>
                  <a:lnTo>
                    <a:pt x="17274" y="0"/>
                  </a:lnTo>
                  <a:cubicBezTo>
                    <a:pt x="19653" y="0"/>
                    <a:pt x="21586" y="4832"/>
                    <a:pt x="21586" y="10782"/>
                  </a:cubicBezTo>
                  <a:lnTo>
                    <a:pt x="21586" y="10782"/>
                  </a:lnTo>
                  <a:cubicBezTo>
                    <a:pt x="21600" y="16768"/>
                    <a:pt x="19668" y="21600"/>
                    <a:pt x="17274" y="21600"/>
                  </a:cubicBezTo>
                  <a:close/>
                </a:path>
              </a:pathLst>
            </a:custGeom>
            <a:solidFill>
              <a:srgbClr val="F16077"/>
            </a:solidFill>
            <a:ln w="12700">
              <a:miter lim="400000"/>
            </a:ln>
          </p:spPr>
          <p:txBody>
            <a:bodyPr lIns="38100" tIns="38100" rIns="38100" bIns="38100" anchor="ctr"/>
            <a:lstStyle/>
            <a:p>
              <a:pPr>
                <a:defRPr sz="3000">
                  <a:solidFill>
                    <a:srgbClr val="FFFFFF"/>
                  </a:solidFill>
                </a:defRPr>
              </a:pPr>
              <a:endParaRPr/>
            </a:p>
          </p:txBody>
        </p:sp>
        <p:sp>
          <p:nvSpPr>
            <p:cNvPr id="39" name="Freeform: Shape 61">
              <a:extLst>
                <a:ext uri="{FF2B5EF4-FFF2-40B4-BE49-F238E27FC236}">
                  <a16:creationId xmlns:a16="http://schemas.microsoft.com/office/drawing/2014/main" id="{4F7C83A9-682D-9C8E-50C4-193805D70981}"/>
                </a:ext>
              </a:extLst>
            </p:cNvPr>
            <p:cNvSpPr/>
            <p:nvPr/>
          </p:nvSpPr>
          <p:spPr>
            <a:xfrm>
              <a:off x="4338726" y="1640054"/>
              <a:ext cx="1754712" cy="1020352"/>
            </a:xfrm>
            <a:custGeom>
              <a:avLst/>
              <a:gdLst>
                <a:gd name="connsiteX0" fmla="*/ 916504 w 1754712"/>
                <a:gd name="connsiteY0" fmla="*/ 0 h 1020352"/>
                <a:gd name="connsiteX1" fmla="*/ 1754712 w 1754712"/>
                <a:gd name="connsiteY1" fmla="*/ 0 h 1020352"/>
                <a:gd name="connsiteX2" fmla="*/ 1754712 w 1754712"/>
                <a:gd name="connsiteY2" fmla="*/ 1020352 h 1020352"/>
                <a:gd name="connsiteX3" fmla="*/ 0 w 1754712"/>
                <a:gd name="connsiteY3" fmla="*/ 1020352 h 1020352"/>
                <a:gd name="connsiteX4" fmla="*/ 27080 w 1754712"/>
                <a:gd name="connsiteY4" fmla="*/ 946363 h 1020352"/>
                <a:gd name="connsiteX5" fmla="*/ 862223 w 1754712"/>
                <a:gd name="connsiteY5" fmla="*/ 26148 h 1020352"/>
                <a:gd name="connsiteX6" fmla="*/ 916504 w 1754712"/>
                <a:gd name="connsiteY6" fmla="*/ 0 h 10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4712" h="1020352">
                  <a:moveTo>
                    <a:pt x="916504" y="0"/>
                  </a:moveTo>
                  <a:lnTo>
                    <a:pt x="1754712" y="0"/>
                  </a:lnTo>
                  <a:lnTo>
                    <a:pt x="1754712" y="1020352"/>
                  </a:lnTo>
                  <a:lnTo>
                    <a:pt x="0" y="1020352"/>
                  </a:lnTo>
                  <a:lnTo>
                    <a:pt x="27080" y="946363"/>
                  </a:lnTo>
                  <a:cubicBezTo>
                    <a:pt x="193364" y="553222"/>
                    <a:pt x="489731" y="228498"/>
                    <a:pt x="862223" y="26148"/>
                  </a:cubicBezTo>
                  <a:lnTo>
                    <a:pt x="916504"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0" name="Freeform: Shape 62">
              <a:extLst>
                <a:ext uri="{FF2B5EF4-FFF2-40B4-BE49-F238E27FC236}">
                  <a16:creationId xmlns:a16="http://schemas.microsoft.com/office/drawing/2014/main" id="{F85B0FD7-59BF-0423-3578-8D45D275737E}"/>
                </a:ext>
              </a:extLst>
            </p:cNvPr>
            <p:cNvSpPr/>
            <p:nvPr/>
          </p:nvSpPr>
          <p:spPr>
            <a:xfrm>
              <a:off x="6098554" y="1640054"/>
              <a:ext cx="1755348" cy="1022060"/>
            </a:xfrm>
            <a:custGeom>
              <a:avLst/>
              <a:gdLst>
                <a:gd name="connsiteX0" fmla="*/ 0 w 1755348"/>
                <a:gd name="connsiteY0" fmla="*/ 0 h 1022060"/>
                <a:gd name="connsiteX1" fmla="*/ 838219 w 1755348"/>
                <a:gd name="connsiteY1" fmla="*/ 0 h 1022060"/>
                <a:gd name="connsiteX2" fmla="*/ 892499 w 1755348"/>
                <a:gd name="connsiteY2" fmla="*/ 26148 h 1022060"/>
                <a:gd name="connsiteX3" fmla="*/ 1727642 w 1755348"/>
                <a:gd name="connsiteY3" fmla="*/ 946363 h 1022060"/>
                <a:gd name="connsiteX4" fmla="*/ 1755348 w 1755348"/>
                <a:gd name="connsiteY4" fmla="*/ 1022060 h 1022060"/>
                <a:gd name="connsiteX5" fmla="*/ 0 w 1755348"/>
                <a:gd name="connsiteY5" fmla="*/ 1022060 h 1022060"/>
                <a:gd name="connsiteX6" fmla="*/ 0 w 1755348"/>
                <a:gd name="connsiteY6" fmla="*/ 0 h 102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348" h="1022060">
                  <a:moveTo>
                    <a:pt x="0" y="0"/>
                  </a:moveTo>
                  <a:lnTo>
                    <a:pt x="838219" y="0"/>
                  </a:lnTo>
                  <a:lnTo>
                    <a:pt x="892499" y="26148"/>
                  </a:lnTo>
                  <a:cubicBezTo>
                    <a:pt x="1264991" y="228498"/>
                    <a:pt x="1561358" y="553222"/>
                    <a:pt x="1727642" y="946363"/>
                  </a:cubicBezTo>
                  <a:lnTo>
                    <a:pt x="1755348" y="1022060"/>
                  </a:lnTo>
                  <a:lnTo>
                    <a:pt x="0" y="1022060"/>
                  </a:lnTo>
                  <a:lnTo>
                    <a:pt x="0"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1" name="Freeform: Shape 63">
              <a:extLst>
                <a:ext uri="{FF2B5EF4-FFF2-40B4-BE49-F238E27FC236}">
                  <a16:creationId xmlns:a16="http://schemas.microsoft.com/office/drawing/2014/main" id="{03698E5B-7755-CC98-F7D4-E6FA946D3278}"/>
                </a:ext>
              </a:extLst>
            </p:cNvPr>
            <p:cNvSpPr/>
            <p:nvPr/>
          </p:nvSpPr>
          <p:spPr>
            <a:xfrm>
              <a:off x="4218242" y="2800323"/>
              <a:ext cx="1875196" cy="1020352"/>
            </a:xfrm>
            <a:custGeom>
              <a:avLst/>
              <a:gdLst>
                <a:gd name="connsiteX0" fmla="*/ 73779 w 1875196"/>
                <a:gd name="connsiteY0" fmla="*/ 0 h 1020352"/>
                <a:gd name="connsiteX1" fmla="*/ 1875196 w 1875196"/>
                <a:gd name="connsiteY1" fmla="*/ 0 h 1020352"/>
                <a:gd name="connsiteX2" fmla="*/ 1875196 w 1875196"/>
                <a:gd name="connsiteY2" fmla="*/ 1020352 h 1020352"/>
                <a:gd name="connsiteX3" fmla="*/ 70268 w 1875196"/>
                <a:gd name="connsiteY3" fmla="*/ 1020352 h 1020352"/>
                <a:gd name="connsiteX4" fmla="*/ 38149 w 1875196"/>
                <a:gd name="connsiteY4" fmla="*/ 895437 h 1020352"/>
                <a:gd name="connsiteX5" fmla="*/ 0 w 1875196"/>
                <a:gd name="connsiteY5" fmla="*/ 517003 h 1020352"/>
                <a:gd name="connsiteX6" fmla="*/ 38149 w 1875196"/>
                <a:gd name="connsiteY6" fmla="*/ 138569 h 1020352"/>
                <a:gd name="connsiteX7" fmla="*/ 73779 w 1875196"/>
                <a:gd name="connsiteY7" fmla="*/ 0 h 10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196" h="1020352">
                  <a:moveTo>
                    <a:pt x="73779" y="0"/>
                  </a:moveTo>
                  <a:lnTo>
                    <a:pt x="1875196" y="0"/>
                  </a:lnTo>
                  <a:lnTo>
                    <a:pt x="1875196" y="1020352"/>
                  </a:lnTo>
                  <a:lnTo>
                    <a:pt x="70268" y="1020352"/>
                  </a:lnTo>
                  <a:lnTo>
                    <a:pt x="38149" y="895437"/>
                  </a:lnTo>
                  <a:cubicBezTo>
                    <a:pt x="13136" y="773200"/>
                    <a:pt x="0" y="646635"/>
                    <a:pt x="0" y="517003"/>
                  </a:cubicBezTo>
                  <a:cubicBezTo>
                    <a:pt x="0" y="387371"/>
                    <a:pt x="13136" y="260807"/>
                    <a:pt x="38149" y="138569"/>
                  </a:cubicBezTo>
                  <a:lnTo>
                    <a:pt x="73779"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2" name="Freeform: Shape 64">
              <a:extLst>
                <a:ext uri="{FF2B5EF4-FFF2-40B4-BE49-F238E27FC236}">
                  <a16:creationId xmlns:a16="http://schemas.microsoft.com/office/drawing/2014/main" id="{A002B075-3887-4E24-63EA-A1273BB90EE4}"/>
                </a:ext>
              </a:extLst>
            </p:cNvPr>
            <p:cNvSpPr/>
            <p:nvPr/>
          </p:nvSpPr>
          <p:spPr>
            <a:xfrm>
              <a:off x="6098554" y="2800323"/>
              <a:ext cx="1875206" cy="1022060"/>
            </a:xfrm>
            <a:custGeom>
              <a:avLst/>
              <a:gdLst>
                <a:gd name="connsiteX0" fmla="*/ 0 w 1875206"/>
                <a:gd name="connsiteY0" fmla="*/ 0 h 1022060"/>
                <a:gd name="connsiteX1" fmla="*/ 1801427 w 1875206"/>
                <a:gd name="connsiteY1" fmla="*/ 0 h 1022060"/>
                <a:gd name="connsiteX2" fmla="*/ 1837057 w 1875206"/>
                <a:gd name="connsiteY2" fmla="*/ 138569 h 1022060"/>
                <a:gd name="connsiteX3" fmla="*/ 1875206 w 1875206"/>
                <a:gd name="connsiteY3" fmla="*/ 517003 h 1022060"/>
                <a:gd name="connsiteX4" fmla="*/ 1837057 w 1875206"/>
                <a:gd name="connsiteY4" fmla="*/ 895437 h 1022060"/>
                <a:gd name="connsiteX5" fmla="*/ 1804499 w 1875206"/>
                <a:gd name="connsiteY5" fmla="*/ 1022060 h 1022060"/>
                <a:gd name="connsiteX6" fmla="*/ 0 w 1875206"/>
                <a:gd name="connsiteY6" fmla="*/ 1022060 h 1022060"/>
                <a:gd name="connsiteX7" fmla="*/ 0 w 1875206"/>
                <a:gd name="connsiteY7" fmla="*/ 0 h 102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206" h="1022060">
                  <a:moveTo>
                    <a:pt x="0" y="0"/>
                  </a:moveTo>
                  <a:lnTo>
                    <a:pt x="1801427" y="0"/>
                  </a:lnTo>
                  <a:lnTo>
                    <a:pt x="1837057" y="138569"/>
                  </a:lnTo>
                  <a:cubicBezTo>
                    <a:pt x="1862070" y="260807"/>
                    <a:pt x="1875206" y="387371"/>
                    <a:pt x="1875206" y="517003"/>
                  </a:cubicBezTo>
                  <a:cubicBezTo>
                    <a:pt x="1875206" y="646635"/>
                    <a:pt x="1862070" y="773200"/>
                    <a:pt x="1837057" y="895437"/>
                  </a:cubicBezTo>
                  <a:lnTo>
                    <a:pt x="1804499" y="1022060"/>
                  </a:lnTo>
                  <a:lnTo>
                    <a:pt x="0" y="1022060"/>
                  </a:lnTo>
                  <a:lnTo>
                    <a:pt x="0"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3" name="Freeform: Shape 65">
              <a:extLst>
                <a:ext uri="{FF2B5EF4-FFF2-40B4-BE49-F238E27FC236}">
                  <a16:creationId xmlns:a16="http://schemas.microsoft.com/office/drawing/2014/main" id="{886F6DD1-642B-75BA-E3FD-CA7E2CA482C3}"/>
                </a:ext>
              </a:extLst>
            </p:cNvPr>
            <p:cNvSpPr/>
            <p:nvPr/>
          </p:nvSpPr>
          <p:spPr>
            <a:xfrm>
              <a:off x="4333729" y="3960593"/>
              <a:ext cx="1759709" cy="1020352"/>
            </a:xfrm>
            <a:custGeom>
              <a:avLst/>
              <a:gdLst>
                <a:gd name="connsiteX0" fmla="*/ 0 w 1759709"/>
                <a:gd name="connsiteY0" fmla="*/ 0 h 1020352"/>
                <a:gd name="connsiteX1" fmla="*/ 1759709 w 1759709"/>
                <a:gd name="connsiteY1" fmla="*/ 0 h 1020352"/>
                <a:gd name="connsiteX2" fmla="*/ 1759709 w 1759709"/>
                <a:gd name="connsiteY2" fmla="*/ 1020352 h 1020352"/>
                <a:gd name="connsiteX3" fmla="*/ 893159 w 1759709"/>
                <a:gd name="connsiteY3" fmla="*/ 1020352 h 1020352"/>
                <a:gd name="connsiteX4" fmla="*/ 867220 w 1759709"/>
                <a:gd name="connsiteY4" fmla="*/ 1007857 h 1020352"/>
                <a:gd name="connsiteX5" fmla="*/ 32077 w 1759709"/>
                <a:gd name="connsiteY5" fmla="*/ 87642 h 1020352"/>
                <a:gd name="connsiteX6" fmla="*/ 0 w 1759709"/>
                <a:gd name="connsiteY6" fmla="*/ 0 h 10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709" h="1020352">
                  <a:moveTo>
                    <a:pt x="0" y="0"/>
                  </a:moveTo>
                  <a:lnTo>
                    <a:pt x="1759709" y="0"/>
                  </a:lnTo>
                  <a:lnTo>
                    <a:pt x="1759709" y="1020352"/>
                  </a:lnTo>
                  <a:lnTo>
                    <a:pt x="893159" y="1020352"/>
                  </a:lnTo>
                  <a:lnTo>
                    <a:pt x="867220" y="1007857"/>
                  </a:lnTo>
                  <a:cubicBezTo>
                    <a:pt x="494728" y="805507"/>
                    <a:pt x="198361" y="480783"/>
                    <a:pt x="32077" y="87642"/>
                  </a:cubicBezTo>
                  <a:lnTo>
                    <a:pt x="0"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4" name="Freeform: Shape 66">
              <a:extLst>
                <a:ext uri="{FF2B5EF4-FFF2-40B4-BE49-F238E27FC236}">
                  <a16:creationId xmlns:a16="http://schemas.microsoft.com/office/drawing/2014/main" id="{7E5B3E3B-A075-2138-D482-4E8570A2E287}"/>
                </a:ext>
              </a:extLst>
            </p:cNvPr>
            <p:cNvSpPr/>
            <p:nvPr/>
          </p:nvSpPr>
          <p:spPr>
            <a:xfrm>
              <a:off x="6098554" y="3960593"/>
              <a:ext cx="1759720" cy="1022060"/>
            </a:xfrm>
            <a:custGeom>
              <a:avLst/>
              <a:gdLst>
                <a:gd name="connsiteX0" fmla="*/ 0 w 1759720"/>
                <a:gd name="connsiteY0" fmla="*/ 0 h 1022060"/>
                <a:gd name="connsiteX1" fmla="*/ 1759720 w 1759720"/>
                <a:gd name="connsiteY1" fmla="*/ 0 h 1022060"/>
                <a:gd name="connsiteX2" fmla="*/ 1727642 w 1759720"/>
                <a:gd name="connsiteY2" fmla="*/ 87642 h 1022060"/>
                <a:gd name="connsiteX3" fmla="*/ 892499 w 1759720"/>
                <a:gd name="connsiteY3" fmla="*/ 1007857 h 1022060"/>
                <a:gd name="connsiteX4" fmla="*/ 863015 w 1759720"/>
                <a:gd name="connsiteY4" fmla="*/ 1022060 h 1022060"/>
                <a:gd name="connsiteX5" fmla="*/ 0 w 1759720"/>
                <a:gd name="connsiteY5" fmla="*/ 1022060 h 1022060"/>
                <a:gd name="connsiteX6" fmla="*/ 0 w 1759720"/>
                <a:gd name="connsiteY6" fmla="*/ 0 h 102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720" h="1022060">
                  <a:moveTo>
                    <a:pt x="0" y="0"/>
                  </a:moveTo>
                  <a:lnTo>
                    <a:pt x="1759720" y="0"/>
                  </a:lnTo>
                  <a:lnTo>
                    <a:pt x="1727642" y="87642"/>
                  </a:lnTo>
                  <a:cubicBezTo>
                    <a:pt x="1561358" y="480783"/>
                    <a:pt x="1264991" y="805507"/>
                    <a:pt x="892499" y="1007857"/>
                  </a:cubicBezTo>
                  <a:lnTo>
                    <a:pt x="863015" y="1022060"/>
                  </a:lnTo>
                  <a:lnTo>
                    <a:pt x="0" y="1022060"/>
                  </a:lnTo>
                  <a:lnTo>
                    <a:pt x="0" y="0"/>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45" name="Rectangle">
              <a:extLst>
                <a:ext uri="{FF2B5EF4-FFF2-40B4-BE49-F238E27FC236}">
                  <a16:creationId xmlns:a16="http://schemas.microsoft.com/office/drawing/2014/main" id="{31B46AF8-5766-8F61-C3FF-25475FF4F2BE}"/>
                </a:ext>
              </a:extLst>
            </p:cNvPr>
            <p:cNvSpPr/>
            <p:nvPr/>
          </p:nvSpPr>
          <p:spPr>
            <a:xfrm>
              <a:off x="5927926" y="4813732"/>
              <a:ext cx="341256" cy="1375263"/>
            </a:xfrm>
            <a:prstGeom prst="rect">
              <a:avLst/>
            </a:pr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46" name="Freeform: Shape 59">
              <a:extLst>
                <a:ext uri="{FF2B5EF4-FFF2-40B4-BE49-F238E27FC236}">
                  <a16:creationId xmlns:a16="http://schemas.microsoft.com/office/drawing/2014/main" id="{F9DB31DB-7743-0153-5CCA-4FC7F6E3378C}"/>
                </a:ext>
              </a:extLst>
            </p:cNvPr>
            <p:cNvSpPr/>
            <p:nvPr/>
          </p:nvSpPr>
          <p:spPr>
            <a:xfrm>
              <a:off x="5927926" y="4956568"/>
              <a:ext cx="341256" cy="1182770"/>
            </a:xfrm>
            <a:custGeom>
              <a:avLst/>
              <a:gdLst>
                <a:gd name="connsiteX0" fmla="*/ 341256 w 341256"/>
                <a:gd name="connsiteY0" fmla="*/ 0 h 1182770"/>
                <a:gd name="connsiteX1" fmla="*/ 341256 w 341256"/>
                <a:gd name="connsiteY1" fmla="*/ 1182770 h 1182770"/>
                <a:gd name="connsiteX2" fmla="*/ 0 w 341256"/>
                <a:gd name="connsiteY2" fmla="*/ 174062 h 1182770"/>
                <a:gd name="connsiteX3" fmla="*/ 0 w 341256"/>
                <a:gd name="connsiteY3" fmla="*/ 1 h 1182770"/>
              </a:gdLst>
              <a:ahLst/>
              <a:cxnLst>
                <a:cxn ang="0">
                  <a:pos x="connsiteX0" y="connsiteY0"/>
                </a:cxn>
                <a:cxn ang="0">
                  <a:pos x="connsiteX1" y="connsiteY1"/>
                </a:cxn>
                <a:cxn ang="0">
                  <a:pos x="connsiteX2" y="connsiteY2"/>
                </a:cxn>
                <a:cxn ang="0">
                  <a:pos x="connsiteX3" y="connsiteY3"/>
                </a:cxn>
              </a:cxnLst>
              <a:rect l="l" t="t" r="r" b="b"/>
              <a:pathLst>
                <a:path w="341256" h="1182770">
                  <a:moveTo>
                    <a:pt x="341256" y="0"/>
                  </a:moveTo>
                  <a:lnTo>
                    <a:pt x="341256" y="1182770"/>
                  </a:lnTo>
                  <a:lnTo>
                    <a:pt x="0" y="174062"/>
                  </a:lnTo>
                  <a:lnTo>
                    <a:pt x="0" y="1"/>
                  </a:lnTo>
                  <a:close/>
                </a:path>
              </a:pathLst>
            </a:custGeom>
            <a:solidFill>
              <a:schemeClr val="tx1">
                <a:lumMod val="75000"/>
                <a:lumOff val="25000"/>
                <a:alpha val="16000"/>
              </a:schemeClr>
            </a:solidFill>
            <a:ln w="12700">
              <a:miter lim="400000"/>
            </a:ln>
          </p:spPr>
          <p:txBody>
            <a:bodyPr wrap="square" lIns="38100" tIns="38100" rIns="38100" bIns="38100" anchor="ctr">
              <a:noAutofit/>
            </a:bodyPr>
            <a:lstStyle/>
            <a:p>
              <a:endParaRPr lang="en-US" sz="3000">
                <a:solidFill>
                  <a:srgbClr val="FFFFFF"/>
                </a:solidFill>
              </a:endParaRPr>
            </a:p>
          </p:txBody>
        </p:sp>
        <p:sp>
          <p:nvSpPr>
            <p:cNvPr id="47" name="Shape">
              <a:extLst>
                <a:ext uri="{FF2B5EF4-FFF2-40B4-BE49-F238E27FC236}">
                  <a16:creationId xmlns:a16="http://schemas.microsoft.com/office/drawing/2014/main" id="{B75A9657-95BE-5FBE-7A92-BA79CE9783E4}"/>
                </a:ext>
              </a:extLst>
            </p:cNvPr>
            <p:cNvSpPr/>
            <p:nvPr/>
          </p:nvSpPr>
          <p:spPr>
            <a:xfrm>
              <a:off x="4835907" y="4813732"/>
              <a:ext cx="2504817" cy="1376971"/>
            </a:xfrm>
            <a:custGeom>
              <a:avLst/>
              <a:gdLst/>
              <a:ahLst/>
              <a:cxnLst>
                <a:cxn ang="0">
                  <a:pos x="wd2" y="hd2"/>
                </a:cxn>
                <a:cxn ang="5400000">
                  <a:pos x="wd2" y="hd2"/>
                </a:cxn>
                <a:cxn ang="10800000">
                  <a:pos x="wd2" y="hd2"/>
                </a:cxn>
                <a:cxn ang="16200000">
                  <a:pos x="wd2" y="hd2"/>
                </a:cxn>
              </a:cxnLst>
              <a:rect l="0" t="0" r="r" b="b"/>
              <a:pathLst>
                <a:path w="21600" h="21600" extrusionOk="0">
                  <a:moveTo>
                    <a:pt x="18657" y="21600"/>
                  </a:moveTo>
                  <a:lnTo>
                    <a:pt x="21600" y="21600"/>
                  </a:lnTo>
                  <a:lnTo>
                    <a:pt x="17127" y="0"/>
                  </a:lnTo>
                  <a:lnTo>
                    <a:pt x="14199" y="0"/>
                  </a:lnTo>
                  <a:lnTo>
                    <a:pt x="15876" y="8137"/>
                  </a:lnTo>
                  <a:lnTo>
                    <a:pt x="5724" y="8137"/>
                  </a:lnTo>
                  <a:lnTo>
                    <a:pt x="7401" y="0"/>
                  </a:lnTo>
                  <a:lnTo>
                    <a:pt x="4458" y="0"/>
                  </a:lnTo>
                  <a:lnTo>
                    <a:pt x="0" y="21600"/>
                  </a:lnTo>
                  <a:lnTo>
                    <a:pt x="2943" y="21600"/>
                  </a:lnTo>
                  <a:lnTo>
                    <a:pt x="4620" y="13463"/>
                  </a:lnTo>
                  <a:lnTo>
                    <a:pt x="16980" y="13463"/>
                  </a:lnTo>
                  <a:close/>
                </a:path>
              </a:pathLst>
            </a:custGeom>
            <a:solidFill>
              <a:schemeClr val="bg1">
                <a:lumMod val="85000"/>
              </a:schemeClr>
            </a:solidFill>
            <a:ln w="12700">
              <a:miter lim="400000"/>
            </a:ln>
          </p:spPr>
          <p:txBody>
            <a:bodyPr lIns="38100" tIns="38100" rIns="38100" bIns="38100" anchor="ctr"/>
            <a:lstStyle/>
            <a:p>
              <a:pPr>
                <a:defRPr sz="3000">
                  <a:solidFill>
                    <a:srgbClr val="FFFFFF"/>
                  </a:solidFill>
                </a:defRPr>
              </a:pPr>
              <a:endParaRPr/>
            </a:p>
          </p:txBody>
        </p:sp>
        <p:sp>
          <p:nvSpPr>
            <p:cNvPr id="48" name="Circle">
              <a:extLst>
                <a:ext uri="{FF2B5EF4-FFF2-40B4-BE49-F238E27FC236}">
                  <a16:creationId xmlns:a16="http://schemas.microsoft.com/office/drawing/2014/main" id="{0B69CC11-5BC4-5EE5-BA6D-551707F24A47}"/>
                </a:ext>
              </a:extLst>
            </p:cNvPr>
            <p:cNvSpPr/>
            <p:nvPr/>
          </p:nvSpPr>
          <p:spPr>
            <a:xfrm>
              <a:off x="4375213" y="1588865"/>
              <a:ext cx="3439860" cy="3439860"/>
            </a:xfrm>
            <a:prstGeom prst="ellipse">
              <a:avLst/>
            </a:prstGeom>
            <a:solidFill>
              <a:srgbClr val="FFFFFF"/>
            </a:solidFill>
            <a:ln w="12700">
              <a:miter lim="400000"/>
            </a:ln>
          </p:spPr>
          <p:txBody>
            <a:bodyPr lIns="38100" tIns="38100" rIns="38100" bIns="38100" anchor="ctr"/>
            <a:lstStyle/>
            <a:p>
              <a:pPr>
                <a:defRPr sz="3000">
                  <a:solidFill>
                    <a:srgbClr val="FFFFFF"/>
                  </a:solidFill>
                </a:defRPr>
              </a:pPr>
              <a:endParaRPr/>
            </a:p>
          </p:txBody>
        </p:sp>
        <p:sp>
          <p:nvSpPr>
            <p:cNvPr id="49" name="Shape">
              <a:extLst>
                <a:ext uri="{FF2B5EF4-FFF2-40B4-BE49-F238E27FC236}">
                  <a16:creationId xmlns:a16="http://schemas.microsoft.com/office/drawing/2014/main" id="{B24B4906-24CF-EDF0-18FF-B2BEAEAFF03B}"/>
                </a:ext>
              </a:extLst>
            </p:cNvPr>
            <p:cNvSpPr/>
            <p:nvPr/>
          </p:nvSpPr>
          <p:spPr>
            <a:xfrm>
              <a:off x="5330729" y="2544380"/>
              <a:ext cx="1532240" cy="15322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9" y="21600"/>
                    <a:pt x="0" y="16765"/>
                    <a:pt x="0" y="10800"/>
                  </a:cubicBezTo>
                  <a:cubicBezTo>
                    <a:pt x="0" y="4859"/>
                    <a:pt x="4835" y="0"/>
                    <a:pt x="10800" y="0"/>
                  </a:cubicBezTo>
                  <a:cubicBezTo>
                    <a:pt x="16741" y="0"/>
                    <a:pt x="21600" y="4835"/>
                    <a:pt x="21600" y="10800"/>
                  </a:cubicBezTo>
                  <a:cubicBezTo>
                    <a:pt x="21576" y="16765"/>
                    <a:pt x="16741" y="21600"/>
                    <a:pt x="10800" y="21600"/>
                  </a:cubicBezTo>
                  <a:close/>
                  <a:moveTo>
                    <a:pt x="10800" y="2574"/>
                  </a:moveTo>
                  <a:cubicBezTo>
                    <a:pt x="6254" y="2574"/>
                    <a:pt x="2574" y="6254"/>
                    <a:pt x="2574" y="10800"/>
                  </a:cubicBezTo>
                  <a:cubicBezTo>
                    <a:pt x="2574" y="15346"/>
                    <a:pt x="6254" y="19026"/>
                    <a:pt x="10800" y="19026"/>
                  </a:cubicBezTo>
                  <a:cubicBezTo>
                    <a:pt x="15346" y="19026"/>
                    <a:pt x="19026" y="15346"/>
                    <a:pt x="19026" y="10800"/>
                  </a:cubicBezTo>
                  <a:cubicBezTo>
                    <a:pt x="19026" y="6278"/>
                    <a:pt x="15322" y="2574"/>
                    <a:pt x="10800" y="257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50" name="Shape">
              <a:extLst>
                <a:ext uri="{FF2B5EF4-FFF2-40B4-BE49-F238E27FC236}">
                  <a16:creationId xmlns:a16="http://schemas.microsoft.com/office/drawing/2014/main" id="{7E66AAE1-3260-DAAE-C224-DA006C5ABAC4}"/>
                </a:ext>
              </a:extLst>
            </p:cNvPr>
            <p:cNvSpPr/>
            <p:nvPr/>
          </p:nvSpPr>
          <p:spPr>
            <a:xfrm>
              <a:off x="5023599" y="2237251"/>
              <a:ext cx="2146500" cy="214649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2" y="21600"/>
                    <a:pt x="0" y="16758"/>
                    <a:pt x="0" y="10800"/>
                  </a:cubicBezTo>
                  <a:cubicBezTo>
                    <a:pt x="0" y="4842"/>
                    <a:pt x="4842" y="0"/>
                    <a:pt x="10800" y="0"/>
                  </a:cubicBezTo>
                  <a:cubicBezTo>
                    <a:pt x="16758" y="0"/>
                    <a:pt x="21600" y="4842"/>
                    <a:pt x="21600" y="10800"/>
                  </a:cubicBezTo>
                  <a:cubicBezTo>
                    <a:pt x="21600" y="16758"/>
                    <a:pt x="16741" y="21600"/>
                    <a:pt x="10800" y="21600"/>
                  </a:cubicBezTo>
                  <a:close/>
                  <a:moveTo>
                    <a:pt x="10800" y="1837"/>
                  </a:moveTo>
                  <a:cubicBezTo>
                    <a:pt x="5855" y="1837"/>
                    <a:pt x="1837" y="5855"/>
                    <a:pt x="1837" y="10800"/>
                  </a:cubicBezTo>
                  <a:cubicBezTo>
                    <a:pt x="1837" y="15745"/>
                    <a:pt x="5855" y="19763"/>
                    <a:pt x="10800" y="19763"/>
                  </a:cubicBezTo>
                  <a:cubicBezTo>
                    <a:pt x="15745" y="19763"/>
                    <a:pt x="19763" y="15745"/>
                    <a:pt x="19763" y="10800"/>
                  </a:cubicBezTo>
                  <a:cubicBezTo>
                    <a:pt x="19763" y="5855"/>
                    <a:pt x="15745" y="1837"/>
                    <a:pt x="10800" y="1837"/>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51" name="Shape">
              <a:extLst>
                <a:ext uri="{FF2B5EF4-FFF2-40B4-BE49-F238E27FC236}">
                  <a16:creationId xmlns:a16="http://schemas.microsoft.com/office/drawing/2014/main" id="{08A86421-D891-8FD9-524D-9D937D2E4495}"/>
                </a:ext>
              </a:extLst>
            </p:cNvPr>
            <p:cNvSpPr/>
            <p:nvPr/>
          </p:nvSpPr>
          <p:spPr>
            <a:xfrm>
              <a:off x="4716467" y="1930120"/>
              <a:ext cx="2764174" cy="276417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3" y="21600"/>
                    <a:pt x="0" y="16760"/>
                    <a:pt x="0" y="10800"/>
                  </a:cubicBezTo>
                  <a:cubicBezTo>
                    <a:pt x="0" y="4853"/>
                    <a:pt x="4840" y="0"/>
                    <a:pt x="10800" y="0"/>
                  </a:cubicBezTo>
                  <a:cubicBezTo>
                    <a:pt x="16747" y="0"/>
                    <a:pt x="21600" y="4840"/>
                    <a:pt x="21600" y="10800"/>
                  </a:cubicBezTo>
                  <a:cubicBezTo>
                    <a:pt x="21587" y="16760"/>
                    <a:pt x="16747" y="21600"/>
                    <a:pt x="10800" y="21600"/>
                  </a:cubicBezTo>
                  <a:close/>
                  <a:moveTo>
                    <a:pt x="10800" y="1427"/>
                  </a:moveTo>
                  <a:cubicBezTo>
                    <a:pt x="5627" y="1427"/>
                    <a:pt x="1427" y="5627"/>
                    <a:pt x="1427" y="10800"/>
                  </a:cubicBezTo>
                  <a:cubicBezTo>
                    <a:pt x="1427" y="15973"/>
                    <a:pt x="5627" y="20173"/>
                    <a:pt x="10800" y="20173"/>
                  </a:cubicBezTo>
                  <a:cubicBezTo>
                    <a:pt x="15973" y="20173"/>
                    <a:pt x="20173" y="15973"/>
                    <a:pt x="20173" y="10800"/>
                  </a:cubicBezTo>
                  <a:cubicBezTo>
                    <a:pt x="20173" y="5640"/>
                    <a:pt x="15960" y="1427"/>
                    <a:pt x="10800" y="1427"/>
                  </a:cubicBezTo>
                  <a:close/>
                </a:path>
              </a:pathLst>
            </a:custGeom>
            <a:solidFill>
              <a:srgbClr val="F16077"/>
            </a:solidFill>
            <a:ln w="12700">
              <a:miter lim="400000"/>
            </a:ln>
          </p:spPr>
          <p:txBody>
            <a:bodyPr lIns="38100" tIns="38100" rIns="38100" bIns="38100" anchor="ctr"/>
            <a:lstStyle/>
            <a:p>
              <a:pPr>
                <a:defRPr sz="3000">
                  <a:solidFill>
                    <a:srgbClr val="FFFFFF"/>
                  </a:solidFill>
                </a:defRPr>
              </a:pPr>
              <a:endParaRPr/>
            </a:p>
          </p:txBody>
        </p:sp>
        <p:sp>
          <p:nvSpPr>
            <p:cNvPr id="52" name="Shape">
              <a:extLst>
                <a:ext uri="{FF2B5EF4-FFF2-40B4-BE49-F238E27FC236}">
                  <a16:creationId xmlns:a16="http://schemas.microsoft.com/office/drawing/2014/main" id="{F60757D4-53D7-7580-40FE-455AC8BB2FDA}"/>
                </a:ext>
              </a:extLst>
            </p:cNvPr>
            <p:cNvSpPr/>
            <p:nvPr/>
          </p:nvSpPr>
          <p:spPr>
            <a:xfrm>
              <a:off x="4409337" y="1640052"/>
              <a:ext cx="3354548" cy="33545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589" y="16755"/>
                    <a:pt x="16755" y="21600"/>
                    <a:pt x="10800" y="21600"/>
                  </a:cubicBezTo>
                  <a:close/>
                  <a:moveTo>
                    <a:pt x="10800" y="1176"/>
                  </a:moveTo>
                  <a:cubicBezTo>
                    <a:pt x="5493" y="1176"/>
                    <a:pt x="1176" y="5493"/>
                    <a:pt x="1176" y="10800"/>
                  </a:cubicBezTo>
                  <a:cubicBezTo>
                    <a:pt x="1176" y="16107"/>
                    <a:pt x="5493" y="20424"/>
                    <a:pt x="10800" y="20424"/>
                  </a:cubicBezTo>
                  <a:cubicBezTo>
                    <a:pt x="16107" y="20424"/>
                    <a:pt x="20424" y="16107"/>
                    <a:pt x="20424" y="10800"/>
                  </a:cubicBezTo>
                  <a:cubicBezTo>
                    <a:pt x="20424" y="5493"/>
                    <a:pt x="16107" y="1176"/>
                    <a:pt x="10800" y="1176"/>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53" name="Shape">
              <a:extLst>
                <a:ext uri="{FF2B5EF4-FFF2-40B4-BE49-F238E27FC236}">
                  <a16:creationId xmlns:a16="http://schemas.microsoft.com/office/drawing/2014/main" id="{A1DEE559-2F52-C4F5-E28A-B18C7C0535B3}"/>
                </a:ext>
              </a:extLst>
            </p:cNvPr>
            <p:cNvSpPr/>
            <p:nvPr/>
          </p:nvSpPr>
          <p:spPr>
            <a:xfrm>
              <a:off x="5654922" y="2868574"/>
              <a:ext cx="870202" cy="8702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71" y="21600"/>
                    <a:pt x="0" y="16772"/>
                    <a:pt x="0" y="10800"/>
                  </a:cubicBezTo>
                  <a:cubicBezTo>
                    <a:pt x="0" y="4871"/>
                    <a:pt x="4828" y="0"/>
                    <a:pt x="10800" y="0"/>
                  </a:cubicBezTo>
                  <a:cubicBezTo>
                    <a:pt x="16729" y="0"/>
                    <a:pt x="21600" y="4828"/>
                    <a:pt x="21600" y="10800"/>
                  </a:cubicBezTo>
                  <a:cubicBezTo>
                    <a:pt x="21558" y="16772"/>
                    <a:pt x="16729" y="21600"/>
                    <a:pt x="10800" y="21600"/>
                  </a:cubicBezTo>
                  <a:close/>
                  <a:moveTo>
                    <a:pt x="10800" y="4532"/>
                  </a:moveTo>
                  <a:cubicBezTo>
                    <a:pt x="7327" y="4532"/>
                    <a:pt x="4532" y="7327"/>
                    <a:pt x="4532" y="10800"/>
                  </a:cubicBezTo>
                  <a:cubicBezTo>
                    <a:pt x="4532" y="14273"/>
                    <a:pt x="7327" y="17068"/>
                    <a:pt x="10800" y="17068"/>
                  </a:cubicBezTo>
                  <a:cubicBezTo>
                    <a:pt x="14273" y="17068"/>
                    <a:pt x="17068" y="14273"/>
                    <a:pt x="17068" y="10800"/>
                  </a:cubicBezTo>
                  <a:cubicBezTo>
                    <a:pt x="17068" y="7369"/>
                    <a:pt x="14231" y="4532"/>
                    <a:pt x="10800" y="4532"/>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54" name="Circle">
              <a:extLst>
                <a:ext uri="{FF2B5EF4-FFF2-40B4-BE49-F238E27FC236}">
                  <a16:creationId xmlns:a16="http://schemas.microsoft.com/office/drawing/2014/main" id="{D6706361-B453-5D0F-DF1E-D9AA1116D822}"/>
                </a:ext>
              </a:extLst>
            </p:cNvPr>
            <p:cNvSpPr/>
            <p:nvPr/>
          </p:nvSpPr>
          <p:spPr>
            <a:xfrm>
              <a:off x="5979115" y="3192767"/>
              <a:ext cx="218405" cy="218401"/>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55" name="Shape">
              <a:extLst>
                <a:ext uri="{FF2B5EF4-FFF2-40B4-BE49-F238E27FC236}">
                  <a16:creationId xmlns:a16="http://schemas.microsoft.com/office/drawing/2014/main" id="{04B4E205-2F72-39E9-6F54-3B5BEAB4C983}"/>
                </a:ext>
              </a:extLst>
            </p:cNvPr>
            <p:cNvSpPr/>
            <p:nvPr/>
          </p:nvSpPr>
          <p:spPr>
            <a:xfrm>
              <a:off x="6081491" y="718662"/>
              <a:ext cx="223525" cy="700210"/>
            </a:xfrm>
            <a:custGeom>
              <a:avLst/>
              <a:gdLst/>
              <a:ahLst/>
              <a:cxnLst>
                <a:cxn ang="0">
                  <a:pos x="wd2" y="hd2"/>
                </a:cxn>
                <a:cxn ang="5400000">
                  <a:pos x="wd2" y="hd2"/>
                </a:cxn>
                <a:cxn ang="10800000">
                  <a:pos x="wd2" y="hd2"/>
                </a:cxn>
                <a:cxn ang="16200000">
                  <a:pos x="wd2" y="hd2"/>
                </a:cxn>
              </a:cxnLst>
              <a:rect l="0" t="0" r="r" b="b"/>
              <a:pathLst>
                <a:path w="21600" h="21308" extrusionOk="0">
                  <a:moveTo>
                    <a:pt x="10553" y="17570"/>
                  </a:moveTo>
                  <a:lnTo>
                    <a:pt x="0" y="21308"/>
                  </a:lnTo>
                  <a:lnTo>
                    <a:pt x="0" y="6198"/>
                  </a:lnTo>
                  <a:lnTo>
                    <a:pt x="16983" y="279"/>
                  </a:lnTo>
                  <a:cubicBezTo>
                    <a:pt x="18632" y="-292"/>
                    <a:pt x="21600" y="72"/>
                    <a:pt x="21600" y="850"/>
                  </a:cubicBezTo>
                  <a:lnTo>
                    <a:pt x="21600" y="8587"/>
                  </a:lnTo>
                  <a:cubicBezTo>
                    <a:pt x="21600" y="11858"/>
                    <a:pt x="17643" y="15077"/>
                    <a:pt x="10553" y="17570"/>
                  </a:cubicBezTo>
                  <a:close/>
                </a:path>
              </a:pathLst>
            </a:custGeom>
            <a:solidFill>
              <a:srgbClr val="929497"/>
            </a:solidFill>
            <a:ln w="12700">
              <a:miter lim="400000"/>
            </a:ln>
          </p:spPr>
          <p:txBody>
            <a:bodyPr lIns="38100" tIns="38100" rIns="38100" bIns="38100" anchor="ctr"/>
            <a:lstStyle/>
            <a:p>
              <a:pPr>
                <a:defRPr sz="3000">
                  <a:solidFill>
                    <a:srgbClr val="FFFFFF"/>
                  </a:solidFill>
                </a:defRPr>
              </a:pPr>
              <a:endParaRPr/>
            </a:p>
          </p:txBody>
        </p:sp>
        <p:sp>
          <p:nvSpPr>
            <p:cNvPr id="56" name="Shape">
              <a:extLst>
                <a:ext uri="{FF2B5EF4-FFF2-40B4-BE49-F238E27FC236}">
                  <a16:creationId xmlns:a16="http://schemas.microsoft.com/office/drawing/2014/main" id="{871B6746-64FE-0714-759E-7185B681B61F}"/>
                </a:ext>
              </a:extLst>
            </p:cNvPr>
            <p:cNvSpPr/>
            <p:nvPr/>
          </p:nvSpPr>
          <p:spPr>
            <a:xfrm>
              <a:off x="5859675" y="718662"/>
              <a:ext cx="223525" cy="700210"/>
            </a:xfrm>
            <a:custGeom>
              <a:avLst/>
              <a:gdLst/>
              <a:ahLst/>
              <a:cxnLst>
                <a:cxn ang="0">
                  <a:pos x="wd2" y="hd2"/>
                </a:cxn>
                <a:cxn ang="5400000">
                  <a:pos x="wd2" y="hd2"/>
                </a:cxn>
                <a:cxn ang="10800000">
                  <a:pos x="wd2" y="hd2"/>
                </a:cxn>
                <a:cxn ang="16200000">
                  <a:pos x="wd2" y="hd2"/>
                </a:cxn>
              </a:cxnLst>
              <a:rect l="0" t="0" r="r" b="b"/>
              <a:pathLst>
                <a:path w="21600" h="21308" extrusionOk="0">
                  <a:moveTo>
                    <a:pt x="11047" y="17570"/>
                  </a:moveTo>
                  <a:lnTo>
                    <a:pt x="21600" y="21308"/>
                  </a:lnTo>
                  <a:lnTo>
                    <a:pt x="21600" y="6198"/>
                  </a:lnTo>
                  <a:lnTo>
                    <a:pt x="4617" y="279"/>
                  </a:lnTo>
                  <a:cubicBezTo>
                    <a:pt x="2968" y="-292"/>
                    <a:pt x="0" y="72"/>
                    <a:pt x="0" y="850"/>
                  </a:cubicBezTo>
                  <a:lnTo>
                    <a:pt x="0" y="8587"/>
                  </a:lnTo>
                  <a:cubicBezTo>
                    <a:pt x="0" y="11858"/>
                    <a:pt x="3957" y="15077"/>
                    <a:pt x="11047" y="17570"/>
                  </a:cubicBezTo>
                  <a:close/>
                </a:path>
              </a:pathLst>
            </a:custGeom>
            <a:solidFill>
              <a:srgbClr val="929497"/>
            </a:solidFill>
            <a:ln w="12700">
              <a:miter lim="400000"/>
            </a:ln>
          </p:spPr>
          <p:txBody>
            <a:bodyPr lIns="38100" tIns="38100" rIns="38100" bIns="38100" anchor="ctr"/>
            <a:lstStyle/>
            <a:p>
              <a:pPr>
                <a:defRPr sz="3000">
                  <a:solidFill>
                    <a:srgbClr val="FFFFFF"/>
                  </a:solidFill>
                </a:defRPr>
              </a:pPr>
              <a:endParaRPr/>
            </a:p>
          </p:txBody>
        </p:sp>
        <p:sp>
          <p:nvSpPr>
            <p:cNvPr id="57" name="Shape">
              <a:extLst>
                <a:ext uri="{FF2B5EF4-FFF2-40B4-BE49-F238E27FC236}">
                  <a16:creationId xmlns:a16="http://schemas.microsoft.com/office/drawing/2014/main" id="{9D2232D4-AFF0-0E22-D093-34BFCC4C0A74}"/>
                </a:ext>
              </a:extLst>
            </p:cNvPr>
            <p:cNvSpPr/>
            <p:nvPr/>
          </p:nvSpPr>
          <p:spPr>
            <a:xfrm>
              <a:off x="6047366" y="786913"/>
              <a:ext cx="61429" cy="2550889"/>
            </a:xfrm>
            <a:custGeom>
              <a:avLst/>
              <a:gdLst/>
              <a:ahLst/>
              <a:cxnLst>
                <a:cxn ang="0">
                  <a:pos x="wd2" y="hd2"/>
                </a:cxn>
                <a:cxn ang="5400000">
                  <a:pos x="wd2" y="hd2"/>
                </a:cxn>
                <a:cxn ang="10800000">
                  <a:pos x="wd2" y="hd2"/>
                </a:cxn>
                <a:cxn ang="16200000">
                  <a:pos x="wd2" y="hd2"/>
                </a:cxn>
              </a:cxnLst>
              <a:rect l="0" t="0" r="r" b="b"/>
              <a:pathLst>
                <a:path w="21600" h="21600" extrusionOk="0">
                  <a:moveTo>
                    <a:pt x="14399" y="0"/>
                  </a:moveTo>
                  <a:lnTo>
                    <a:pt x="14399" y="332"/>
                  </a:lnTo>
                  <a:lnTo>
                    <a:pt x="7200" y="332"/>
                  </a:lnTo>
                  <a:lnTo>
                    <a:pt x="7200" y="0"/>
                  </a:lnTo>
                  <a:lnTo>
                    <a:pt x="0" y="0"/>
                  </a:lnTo>
                  <a:lnTo>
                    <a:pt x="0" y="21340"/>
                  </a:lnTo>
                  <a:cubicBezTo>
                    <a:pt x="0" y="21484"/>
                    <a:pt x="4800" y="21600"/>
                    <a:pt x="10800" y="21600"/>
                  </a:cubicBezTo>
                  <a:lnTo>
                    <a:pt x="10800" y="21600"/>
                  </a:lnTo>
                  <a:cubicBezTo>
                    <a:pt x="16800" y="21600"/>
                    <a:pt x="21600" y="21484"/>
                    <a:pt x="21600" y="21340"/>
                  </a:cubicBezTo>
                  <a:lnTo>
                    <a:pt x="21600" y="0"/>
                  </a:lnTo>
                  <a:lnTo>
                    <a:pt x="14399" y="0"/>
                  </a:lnTo>
                  <a:close/>
                </a:path>
              </a:pathLst>
            </a:custGeom>
            <a:solidFill>
              <a:srgbClr val="C8CACB"/>
            </a:solidFill>
            <a:ln w="12700">
              <a:miter lim="400000"/>
            </a:ln>
          </p:spPr>
          <p:txBody>
            <a:bodyPr lIns="38100" tIns="38100" rIns="38100" bIns="38100" anchor="ctr"/>
            <a:lstStyle/>
            <a:p>
              <a:pPr>
                <a:defRPr sz="3000">
                  <a:solidFill>
                    <a:srgbClr val="FFFFFF"/>
                  </a:solidFill>
                </a:defRPr>
              </a:pPr>
              <a:endParaRPr/>
            </a:p>
          </p:txBody>
        </p:sp>
        <p:sp>
          <p:nvSpPr>
            <p:cNvPr id="58" name="Shape">
              <a:extLst>
                <a:ext uri="{FF2B5EF4-FFF2-40B4-BE49-F238E27FC236}">
                  <a16:creationId xmlns:a16="http://schemas.microsoft.com/office/drawing/2014/main" id="{BF9D22B2-47D6-1DD1-8E62-36D0D6A768A8}"/>
                </a:ext>
              </a:extLst>
            </p:cNvPr>
            <p:cNvSpPr/>
            <p:nvPr/>
          </p:nvSpPr>
          <p:spPr>
            <a:xfrm>
              <a:off x="5603732" y="1691242"/>
              <a:ext cx="496146" cy="1647301"/>
            </a:xfrm>
            <a:custGeom>
              <a:avLst/>
              <a:gdLst/>
              <a:ahLst/>
              <a:cxnLst>
                <a:cxn ang="0">
                  <a:pos x="wd2" y="hd2"/>
                </a:cxn>
                <a:cxn ang="5400000">
                  <a:pos x="wd2" y="hd2"/>
                </a:cxn>
                <a:cxn ang="10800000">
                  <a:pos x="wd2" y="hd2"/>
                </a:cxn>
                <a:cxn ang="16200000">
                  <a:pos x="wd2" y="hd2"/>
                </a:cxn>
              </a:cxnLst>
              <a:rect l="0" t="0" r="r" b="b"/>
              <a:pathLst>
                <a:path w="21436" h="21565" extrusionOk="0">
                  <a:moveTo>
                    <a:pt x="21379" y="21064"/>
                  </a:moveTo>
                  <a:lnTo>
                    <a:pt x="2580" y="0"/>
                  </a:lnTo>
                  <a:cubicBezTo>
                    <a:pt x="1696" y="67"/>
                    <a:pt x="885" y="134"/>
                    <a:pt x="0" y="201"/>
                  </a:cubicBezTo>
                  <a:lnTo>
                    <a:pt x="18799" y="21265"/>
                  </a:lnTo>
                  <a:cubicBezTo>
                    <a:pt x="19020" y="21488"/>
                    <a:pt x="19683" y="21600"/>
                    <a:pt x="20420" y="21555"/>
                  </a:cubicBezTo>
                  <a:cubicBezTo>
                    <a:pt x="21158" y="21511"/>
                    <a:pt x="21600" y="21287"/>
                    <a:pt x="21379" y="21064"/>
                  </a:cubicBez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grpSp>
      <p:pic>
        <p:nvPicPr>
          <p:cNvPr id="62" name="Graphic 61" descr="Box with solid fill">
            <a:extLst>
              <a:ext uri="{FF2B5EF4-FFF2-40B4-BE49-F238E27FC236}">
                <a16:creationId xmlns:a16="http://schemas.microsoft.com/office/drawing/2014/main" id="{ADA67FF5-5761-D94D-9EA2-8351B39852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5440" y="5392822"/>
            <a:ext cx="494119" cy="494119"/>
          </a:xfrm>
          <a:prstGeom prst="rect">
            <a:avLst/>
          </a:prstGeom>
        </p:spPr>
      </p:pic>
      <p:pic>
        <p:nvPicPr>
          <p:cNvPr id="63" name="Graphic 62" descr="Box trolley with solid fill">
            <a:extLst>
              <a:ext uri="{FF2B5EF4-FFF2-40B4-BE49-F238E27FC236}">
                <a16:creationId xmlns:a16="http://schemas.microsoft.com/office/drawing/2014/main" id="{9C338E23-A3E2-5C27-1DE7-7C51F7B655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1724" y="4234218"/>
            <a:ext cx="494119" cy="494119"/>
          </a:xfrm>
          <a:prstGeom prst="rect">
            <a:avLst/>
          </a:prstGeom>
        </p:spPr>
      </p:pic>
      <p:pic>
        <p:nvPicPr>
          <p:cNvPr id="64" name="Graphic 63" descr="Coins with solid fill">
            <a:extLst>
              <a:ext uri="{FF2B5EF4-FFF2-40B4-BE49-F238E27FC236}">
                <a16:creationId xmlns:a16="http://schemas.microsoft.com/office/drawing/2014/main" id="{5E0A6E38-1EDF-E1EA-5FFC-ADF9FC4D45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5440" y="3075444"/>
            <a:ext cx="494119" cy="494119"/>
          </a:xfrm>
          <a:prstGeom prst="rect">
            <a:avLst/>
          </a:prstGeom>
        </p:spPr>
      </p:pic>
      <p:pic>
        <p:nvPicPr>
          <p:cNvPr id="65" name="Graphic 64" descr="Diamond with solid fill">
            <a:extLst>
              <a:ext uri="{FF2B5EF4-FFF2-40B4-BE49-F238E27FC236}">
                <a16:creationId xmlns:a16="http://schemas.microsoft.com/office/drawing/2014/main" id="{432619D2-4F90-2E01-7245-123BE1050F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1724" y="3075444"/>
            <a:ext cx="494119" cy="494119"/>
          </a:xfrm>
          <a:prstGeom prst="rect">
            <a:avLst/>
          </a:prstGeom>
        </p:spPr>
      </p:pic>
      <p:pic>
        <p:nvPicPr>
          <p:cNvPr id="66" name="Graphic 65" descr="Database with solid fill">
            <a:extLst>
              <a:ext uri="{FF2B5EF4-FFF2-40B4-BE49-F238E27FC236}">
                <a16:creationId xmlns:a16="http://schemas.microsoft.com/office/drawing/2014/main" id="{09564A80-3051-67B8-42AF-8EC907818F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5440" y="4234305"/>
            <a:ext cx="493776" cy="493776"/>
          </a:xfrm>
          <a:prstGeom prst="rect">
            <a:avLst/>
          </a:prstGeom>
        </p:spPr>
      </p:pic>
      <p:pic>
        <p:nvPicPr>
          <p:cNvPr id="67" name="Graphic 66" descr="Bar graph with upward trend with solid fill">
            <a:extLst>
              <a:ext uri="{FF2B5EF4-FFF2-40B4-BE49-F238E27FC236}">
                <a16:creationId xmlns:a16="http://schemas.microsoft.com/office/drawing/2014/main" id="{33ED55A8-FBC8-1378-CC56-DBDE7AB81F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2067" y="5392993"/>
            <a:ext cx="493776" cy="493776"/>
          </a:xfrm>
          <a:prstGeom prst="rect">
            <a:avLst/>
          </a:prstGeom>
        </p:spPr>
      </p:pic>
      <p:sp>
        <p:nvSpPr>
          <p:cNvPr id="70" name="TextBox 69">
            <a:extLst>
              <a:ext uri="{FF2B5EF4-FFF2-40B4-BE49-F238E27FC236}">
                <a16:creationId xmlns:a16="http://schemas.microsoft.com/office/drawing/2014/main" id="{00DF0641-EE5D-4B2D-FE96-C8E6642CDF7F}"/>
              </a:ext>
            </a:extLst>
          </p:cNvPr>
          <p:cNvSpPr txBox="1"/>
          <p:nvPr/>
        </p:nvSpPr>
        <p:spPr>
          <a:xfrm>
            <a:off x="1835336" y="1925895"/>
            <a:ext cx="2287823" cy="707886"/>
          </a:xfrm>
          <a:prstGeom prst="rect">
            <a:avLst/>
          </a:prstGeom>
          <a:noFill/>
        </p:spPr>
        <p:txBody>
          <a:bodyPr wrap="square" lIns="0" rIns="0" rtlCol="0" anchor="b">
            <a:spAutoFit/>
          </a:bodyPr>
          <a:lstStyle/>
          <a:p>
            <a:pPr algn="r"/>
            <a:r>
              <a:rPr lang="en-US" sz="2000" b="1" cap="all" noProof="1">
                <a:solidFill>
                  <a:schemeClr val="accent3">
                    <a:lumMod val="75000"/>
                  </a:schemeClr>
                </a:solidFill>
              </a:rPr>
              <a:t>Ensure Rules Are Not Missed</a:t>
            </a:r>
          </a:p>
        </p:txBody>
      </p:sp>
      <p:sp>
        <p:nvSpPr>
          <p:cNvPr id="74" name="TextBox 73">
            <a:extLst>
              <a:ext uri="{FF2B5EF4-FFF2-40B4-BE49-F238E27FC236}">
                <a16:creationId xmlns:a16="http://schemas.microsoft.com/office/drawing/2014/main" id="{46480069-A37A-B858-7CB0-3112F469A909}"/>
              </a:ext>
            </a:extLst>
          </p:cNvPr>
          <p:cNvSpPr txBox="1"/>
          <p:nvPr/>
        </p:nvSpPr>
        <p:spPr>
          <a:xfrm>
            <a:off x="8360831" y="2027612"/>
            <a:ext cx="2287823" cy="400110"/>
          </a:xfrm>
          <a:prstGeom prst="rect">
            <a:avLst/>
          </a:prstGeom>
          <a:noFill/>
        </p:spPr>
        <p:txBody>
          <a:bodyPr wrap="square" lIns="0" rIns="0" rtlCol="0" anchor="b">
            <a:spAutoFit/>
          </a:bodyPr>
          <a:lstStyle/>
          <a:p>
            <a:pPr algn="r"/>
            <a:r>
              <a:rPr lang="en-US" sz="2000" b="1" cap="all" noProof="1">
                <a:solidFill>
                  <a:schemeClr val="bg1">
                    <a:lumMod val="85000"/>
                  </a:schemeClr>
                </a:solidFill>
              </a:rPr>
              <a:t>Time-Consuming</a:t>
            </a:r>
          </a:p>
        </p:txBody>
      </p:sp>
      <p:sp>
        <p:nvSpPr>
          <p:cNvPr id="75" name="TextBox 74">
            <a:extLst>
              <a:ext uri="{FF2B5EF4-FFF2-40B4-BE49-F238E27FC236}">
                <a16:creationId xmlns:a16="http://schemas.microsoft.com/office/drawing/2014/main" id="{320DA83E-8D02-D8CC-0705-0C6A13A18703}"/>
              </a:ext>
            </a:extLst>
          </p:cNvPr>
          <p:cNvSpPr txBox="1"/>
          <p:nvPr/>
        </p:nvSpPr>
        <p:spPr>
          <a:xfrm>
            <a:off x="5067742" y="911915"/>
            <a:ext cx="3363678" cy="400110"/>
          </a:xfrm>
          <a:prstGeom prst="rect">
            <a:avLst/>
          </a:prstGeom>
          <a:noFill/>
        </p:spPr>
        <p:txBody>
          <a:bodyPr wrap="none" rtlCol="0">
            <a:spAutoFit/>
          </a:bodyPr>
          <a:lstStyle/>
          <a:p>
            <a:r>
              <a:rPr lang="en-US" sz="2000" dirty="0"/>
              <a:t>The Ideal Agentic Use Case</a:t>
            </a:r>
          </a:p>
        </p:txBody>
      </p:sp>
      <p:sp>
        <p:nvSpPr>
          <p:cNvPr id="76" name="TextBox 75">
            <a:extLst>
              <a:ext uri="{FF2B5EF4-FFF2-40B4-BE49-F238E27FC236}">
                <a16:creationId xmlns:a16="http://schemas.microsoft.com/office/drawing/2014/main" id="{9A0587E9-0B15-1770-E270-3E76AD61D7E6}"/>
              </a:ext>
            </a:extLst>
          </p:cNvPr>
          <p:cNvSpPr txBox="1"/>
          <p:nvPr/>
        </p:nvSpPr>
        <p:spPr>
          <a:xfrm>
            <a:off x="8141245" y="1322952"/>
            <a:ext cx="3578865" cy="369332"/>
          </a:xfrm>
          <a:prstGeom prst="rect">
            <a:avLst/>
          </a:prstGeom>
          <a:noFill/>
        </p:spPr>
        <p:txBody>
          <a:bodyPr wrap="none" rtlCol="0">
            <a:spAutoFit/>
          </a:bodyPr>
          <a:lstStyle/>
          <a:p>
            <a:r>
              <a:rPr lang="en-US" dirty="0"/>
              <a:t>Existing Challenges in Workflows</a:t>
            </a:r>
          </a:p>
        </p:txBody>
      </p:sp>
      <p:sp>
        <p:nvSpPr>
          <p:cNvPr id="77" name="TextBox 76">
            <a:extLst>
              <a:ext uri="{FF2B5EF4-FFF2-40B4-BE49-F238E27FC236}">
                <a16:creationId xmlns:a16="http://schemas.microsoft.com/office/drawing/2014/main" id="{EC7C78F0-5ACA-379C-F055-5697D341D3E7}"/>
              </a:ext>
            </a:extLst>
          </p:cNvPr>
          <p:cNvSpPr txBox="1"/>
          <p:nvPr/>
        </p:nvSpPr>
        <p:spPr>
          <a:xfrm>
            <a:off x="1952434" y="1393282"/>
            <a:ext cx="4139018" cy="369332"/>
          </a:xfrm>
          <a:prstGeom prst="rect">
            <a:avLst/>
          </a:prstGeom>
          <a:noFill/>
        </p:spPr>
        <p:txBody>
          <a:bodyPr wrap="none" rtlCol="0">
            <a:spAutoFit/>
          </a:bodyPr>
          <a:lstStyle/>
          <a:p>
            <a:r>
              <a:rPr lang="en-US" dirty="0"/>
              <a:t>Due Diligence Prior to Target Workflow</a:t>
            </a:r>
          </a:p>
        </p:txBody>
      </p:sp>
    </p:spTree>
    <p:extLst>
      <p:ext uri="{BB962C8B-B14F-4D97-AF65-F5344CB8AC3E}">
        <p14:creationId xmlns:p14="http://schemas.microsoft.com/office/powerpoint/2010/main" val="19442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8836-CF28-CAE5-AEB6-23304769F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1302B-B4DE-9247-E4DD-60F86E1441F7}"/>
              </a:ext>
            </a:extLst>
          </p:cNvPr>
          <p:cNvSpPr>
            <a:spLocks noGrp="1"/>
          </p:cNvSpPr>
          <p:nvPr>
            <p:ph type="title"/>
          </p:nvPr>
        </p:nvSpPr>
        <p:spPr/>
        <p:txBody>
          <a:bodyPr/>
          <a:lstStyle/>
          <a:p>
            <a:r>
              <a:rPr lang="en-US" dirty="0"/>
              <a:t>Design Principle 3: Design Your Target Process</a:t>
            </a:r>
          </a:p>
        </p:txBody>
      </p:sp>
      <p:grpSp>
        <p:nvGrpSpPr>
          <p:cNvPr id="4" name="Group 3">
            <a:extLst>
              <a:ext uri="{FF2B5EF4-FFF2-40B4-BE49-F238E27FC236}">
                <a16:creationId xmlns:a16="http://schemas.microsoft.com/office/drawing/2014/main" id="{42375763-2897-51C3-6CDD-984C9521ED27}"/>
              </a:ext>
            </a:extLst>
          </p:cNvPr>
          <p:cNvGrpSpPr/>
          <p:nvPr/>
        </p:nvGrpSpPr>
        <p:grpSpPr>
          <a:xfrm>
            <a:off x="210312" y="886968"/>
            <a:ext cx="1728369" cy="2691831"/>
            <a:chOff x="5988999" y="2134353"/>
            <a:chExt cx="1728369" cy="2691831"/>
          </a:xfrm>
        </p:grpSpPr>
        <p:sp>
          <p:nvSpPr>
            <p:cNvPr id="5" name="Shape">
              <a:extLst>
                <a:ext uri="{FF2B5EF4-FFF2-40B4-BE49-F238E27FC236}">
                  <a16:creationId xmlns:a16="http://schemas.microsoft.com/office/drawing/2014/main" id="{04AABB7A-4D2D-C1F1-8125-20B9B65F8623}"/>
                </a:ext>
              </a:extLst>
            </p:cNvPr>
            <p:cNvSpPr/>
            <p:nvPr/>
          </p:nvSpPr>
          <p:spPr>
            <a:xfrm>
              <a:off x="6058689"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2F6FA57B-6918-B96D-D9F9-895A3641D5C6}"/>
                </a:ext>
              </a:extLst>
            </p:cNvPr>
            <p:cNvSpPr/>
            <p:nvPr/>
          </p:nvSpPr>
          <p:spPr>
            <a:xfrm>
              <a:off x="5988999" y="3039502"/>
              <a:ext cx="1728369" cy="281002"/>
            </a:xfrm>
            <a:custGeom>
              <a:avLst/>
              <a:gdLst/>
              <a:ahLst/>
              <a:cxnLst>
                <a:cxn ang="0">
                  <a:pos x="wd2" y="hd2"/>
                </a:cxn>
                <a:cxn ang="5400000">
                  <a:pos x="wd2" y="hd2"/>
                </a:cxn>
                <a:cxn ang="10800000">
                  <a:pos x="wd2" y="hd2"/>
                </a:cxn>
                <a:cxn ang="16200000">
                  <a:pos x="wd2" y="hd2"/>
                </a:cxn>
              </a:cxnLst>
              <a:rect l="0" t="0" r="r" b="b"/>
              <a:pathLst>
                <a:path w="21571"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66"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TextBox 6">
              <a:extLst>
                <a:ext uri="{FF2B5EF4-FFF2-40B4-BE49-F238E27FC236}">
                  <a16:creationId xmlns:a16="http://schemas.microsoft.com/office/drawing/2014/main" id="{6D15A062-3633-C0FA-A855-9C96D93CC711}"/>
                </a:ext>
              </a:extLst>
            </p:cNvPr>
            <p:cNvSpPr txBox="1"/>
            <p:nvPr/>
          </p:nvSpPr>
          <p:spPr>
            <a:xfrm>
              <a:off x="6487198" y="3407207"/>
              <a:ext cx="731971" cy="646331"/>
            </a:xfrm>
            <a:prstGeom prst="rect">
              <a:avLst/>
            </a:prstGeom>
            <a:noFill/>
          </p:spPr>
          <p:txBody>
            <a:bodyPr wrap="square" rtlCol="0" anchor="ctr">
              <a:spAutoFit/>
            </a:bodyPr>
            <a:lstStyle/>
            <a:p>
              <a:pPr algn="ctr"/>
              <a:r>
                <a:rPr lang="en-US" sz="3600" b="1" dirty="0">
                  <a:solidFill>
                    <a:schemeClr val="bg1"/>
                  </a:solidFill>
                </a:rPr>
                <a:t>03</a:t>
              </a:r>
            </a:p>
          </p:txBody>
        </p:sp>
        <p:sp>
          <p:nvSpPr>
            <p:cNvPr id="8" name="TextBox 7">
              <a:extLst>
                <a:ext uri="{FF2B5EF4-FFF2-40B4-BE49-F238E27FC236}">
                  <a16:creationId xmlns:a16="http://schemas.microsoft.com/office/drawing/2014/main" id="{769564CB-CE3C-7C55-D490-0943CC94C4CB}"/>
                </a:ext>
              </a:extLst>
            </p:cNvPr>
            <p:cNvSpPr txBox="1"/>
            <p:nvPr/>
          </p:nvSpPr>
          <p:spPr>
            <a:xfrm>
              <a:off x="6092838" y="2134353"/>
              <a:ext cx="1346619" cy="830997"/>
            </a:xfrm>
            <a:prstGeom prst="rect">
              <a:avLst/>
            </a:prstGeom>
            <a:noFill/>
          </p:spPr>
          <p:txBody>
            <a:bodyPr wrap="square" lIns="0" rIns="0" rtlCol="0" anchor="b">
              <a:spAutoFit/>
            </a:bodyPr>
            <a:lstStyle/>
            <a:p>
              <a:pPr algn="ctr"/>
              <a:r>
                <a:rPr lang="en-US" sz="2400" b="1" noProof="1">
                  <a:solidFill>
                    <a:schemeClr val="accent5"/>
                  </a:solidFill>
                </a:rPr>
                <a:t>Target Process</a:t>
              </a:r>
            </a:p>
          </p:txBody>
        </p:sp>
      </p:grpSp>
      <p:sp>
        <p:nvSpPr>
          <p:cNvPr id="82" name="Rectangle: Rounded Corners 2">
            <a:extLst>
              <a:ext uri="{FF2B5EF4-FFF2-40B4-BE49-F238E27FC236}">
                <a16:creationId xmlns:a16="http://schemas.microsoft.com/office/drawing/2014/main" id="{731BC120-5282-0FE7-951C-3A45B12F62C7}"/>
              </a:ext>
            </a:extLst>
          </p:cNvPr>
          <p:cNvSpPr/>
          <p:nvPr/>
        </p:nvSpPr>
        <p:spPr>
          <a:xfrm>
            <a:off x="2071929" y="3507728"/>
            <a:ext cx="9648828" cy="519545"/>
          </a:xfrm>
          <a:prstGeom prst="roundRect">
            <a:avLst>
              <a:gd name="adj" fmla="val 50000"/>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4">
            <a:extLst>
              <a:ext uri="{FF2B5EF4-FFF2-40B4-BE49-F238E27FC236}">
                <a16:creationId xmlns:a16="http://schemas.microsoft.com/office/drawing/2014/main" id="{7F6BF67C-3BCB-1C94-0FC6-02F38168FBF8}"/>
              </a:ext>
            </a:extLst>
          </p:cNvPr>
          <p:cNvSpPr/>
          <p:nvPr/>
        </p:nvSpPr>
        <p:spPr>
          <a:xfrm>
            <a:off x="2071929" y="3637616"/>
            <a:ext cx="5964063" cy="259772"/>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024958D-0D2A-3CA6-F4EA-F5B2C029E874}"/>
              </a:ext>
            </a:extLst>
          </p:cNvPr>
          <p:cNvSpPr/>
          <p:nvPr/>
        </p:nvSpPr>
        <p:spPr>
          <a:xfrm>
            <a:off x="2071928" y="3507727"/>
            <a:ext cx="519546" cy="5195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6EB64A8-746C-2D18-198C-6B084E6A6270}"/>
              </a:ext>
            </a:extLst>
          </p:cNvPr>
          <p:cNvSpPr/>
          <p:nvPr/>
        </p:nvSpPr>
        <p:spPr>
          <a:xfrm>
            <a:off x="3737937" y="3507727"/>
            <a:ext cx="519546" cy="5195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9EF8739-B960-D8EA-5640-77CC4A6C72A2}"/>
              </a:ext>
            </a:extLst>
          </p:cNvPr>
          <p:cNvSpPr/>
          <p:nvPr/>
        </p:nvSpPr>
        <p:spPr>
          <a:xfrm>
            <a:off x="5403945" y="3507727"/>
            <a:ext cx="519546" cy="5195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4636A6-B427-C7F1-DC2E-613CE63E9796}"/>
              </a:ext>
            </a:extLst>
          </p:cNvPr>
          <p:cNvSpPr/>
          <p:nvPr/>
        </p:nvSpPr>
        <p:spPr>
          <a:xfrm>
            <a:off x="7069955" y="3507727"/>
            <a:ext cx="519546" cy="5195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8B20558-F964-4E22-4678-881DEFCD8DFF}"/>
              </a:ext>
            </a:extLst>
          </p:cNvPr>
          <p:cNvSpPr/>
          <p:nvPr/>
        </p:nvSpPr>
        <p:spPr>
          <a:xfrm>
            <a:off x="8250320" y="3496470"/>
            <a:ext cx="519546" cy="519546"/>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462157E-8C23-B884-56C3-D9DF7D677C62}"/>
              </a:ext>
            </a:extLst>
          </p:cNvPr>
          <p:cNvSpPr/>
          <p:nvPr/>
        </p:nvSpPr>
        <p:spPr>
          <a:xfrm>
            <a:off x="9699632" y="3502255"/>
            <a:ext cx="519546" cy="519546"/>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43A32EA-F579-DABB-6A38-96E5757B67AF}"/>
              </a:ext>
            </a:extLst>
          </p:cNvPr>
          <p:cNvSpPr/>
          <p:nvPr/>
        </p:nvSpPr>
        <p:spPr>
          <a:xfrm>
            <a:off x="11201211" y="3507727"/>
            <a:ext cx="519546" cy="519546"/>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02B4B2A7-9326-BE9C-6743-6617944ECB08}"/>
              </a:ext>
            </a:extLst>
          </p:cNvPr>
          <p:cNvSpPr txBox="1"/>
          <p:nvPr/>
        </p:nvSpPr>
        <p:spPr>
          <a:xfrm>
            <a:off x="1613897" y="4318381"/>
            <a:ext cx="1435609" cy="584775"/>
          </a:xfrm>
          <a:prstGeom prst="rect">
            <a:avLst/>
          </a:prstGeom>
          <a:noFill/>
        </p:spPr>
        <p:txBody>
          <a:bodyPr wrap="square" lIns="0" rIns="0" rtlCol="0" anchor="b">
            <a:spAutoFit/>
          </a:bodyPr>
          <a:lstStyle/>
          <a:p>
            <a:pPr algn="ctr"/>
            <a:r>
              <a:rPr lang="en-US" sz="1600" b="1" noProof="1">
                <a:solidFill>
                  <a:schemeClr val="accent6"/>
                </a:solidFill>
              </a:rPr>
              <a:t>Fetch new papers</a:t>
            </a:r>
          </a:p>
        </p:txBody>
      </p:sp>
      <p:sp>
        <p:nvSpPr>
          <p:cNvPr id="94" name="TextBox 93">
            <a:extLst>
              <a:ext uri="{FF2B5EF4-FFF2-40B4-BE49-F238E27FC236}">
                <a16:creationId xmlns:a16="http://schemas.microsoft.com/office/drawing/2014/main" id="{BF0AD569-4FD8-B2C8-4D7E-7E8944AB6C38}"/>
              </a:ext>
            </a:extLst>
          </p:cNvPr>
          <p:cNvSpPr txBox="1"/>
          <p:nvPr/>
        </p:nvSpPr>
        <p:spPr>
          <a:xfrm>
            <a:off x="1613897" y="2925460"/>
            <a:ext cx="1435609" cy="369332"/>
          </a:xfrm>
          <a:prstGeom prst="rect">
            <a:avLst/>
          </a:prstGeom>
          <a:noFill/>
        </p:spPr>
        <p:txBody>
          <a:bodyPr wrap="square" lIns="0" rIns="0" rtlCol="0" anchor="b">
            <a:spAutoFit/>
          </a:bodyPr>
          <a:lstStyle/>
          <a:p>
            <a:pPr algn="ctr"/>
            <a:r>
              <a:rPr lang="en-US" b="1" cap="all" noProof="1">
                <a:solidFill>
                  <a:schemeClr val="tx2"/>
                </a:solidFill>
              </a:rPr>
              <a:t>CollecT</a:t>
            </a:r>
          </a:p>
        </p:txBody>
      </p:sp>
      <p:sp>
        <p:nvSpPr>
          <p:cNvPr id="96" name="TextBox 95">
            <a:extLst>
              <a:ext uri="{FF2B5EF4-FFF2-40B4-BE49-F238E27FC236}">
                <a16:creationId xmlns:a16="http://schemas.microsoft.com/office/drawing/2014/main" id="{86E89EC1-BB54-FEBC-50A3-C752D90C8E16}"/>
              </a:ext>
            </a:extLst>
          </p:cNvPr>
          <p:cNvSpPr txBox="1"/>
          <p:nvPr/>
        </p:nvSpPr>
        <p:spPr>
          <a:xfrm>
            <a:off x="3279906" y="4564602"/>
            <a:ext cx="1435609" cy="338554"/>
          </a:xfrm>
          <a:prstGeom prst="rect">
            <a:avLst/>
          </a:prstGeom>
          <a:noFill/>
        </p:spPr>
        <p:txBody>
          <a:bodyPr wrap="square" lIns="0" rIns="0" rtlCol="0" anchor="b">
            <a:spAutoFit/>
          </a:bodyPr>
          <a:lstStyle/>
          <a:p>
            <a:pPr algn="ctr"/>
            <a:r>
              <a:rPr lang="en-US" sz="1600" b="1" noProof="1">
                <a:solidFill>
                  <a:schemeClr val="accent6"/>
                </a:solidFill>
              </a:rPr>
              <a:t>Extract Text</a:t>
            </a:r>
          </a:p>
        </p:txBody>
      </p:sp>
      <p:sp>
        <p:nvSpPr>
          <p:cNvPr id="99" name="TextBox 98">
            <a:extLst>
              <a:ext uri="{FF2B5EF4-FFF2-40B4-BE49-F238E27FC236}">
                <a16:creationId xmlns:a16="http://schemas.microsoft.com/office/drawing/2014/main" id="{DE83C215-1490-7559-A5A1-7EE817E566F9}"/>
              </a:ext>
            </a:extLst>
          </p:cNvPr>
          <p:cNvSpPr txBox="1"/>
          <p:nvPr/>
        </p:nvSpPr>
        <p:spPr>
          <a:xfrm>
            <a:off x="4945914" y="4564602"/>
            <a:ext cx="1435609" cy="584775"/>
          </a:xfrm>
          <a:prstGeom prst="rect">
            <a:avLst/>
          </a:prstGeom>
          <a:noFill/>
        </p:spPr>
        <p:txBody>
          <a:bodyPr wrap="square" lIns="0" rIns="0" rtlCol="0" anchor="b">
            <a:spAutoFit/>
          </a:bodyPr>
          <a:lstStyle/>
          <a:p>
            <a:pPr algn="ctr"/>
            <a:r>
              <a:rPr lang="en-US" sz="1600" b="1" noProof="1">
                <a:solidFill>
                  <a:schemeClr val="accent6"/>
                </a:solidFill>
              </a:rPr>
              <a:t>Summarize Into Insights</a:t>
            </a:r>
          </a:p>
        </p:txBody>
      </p:sp>
      <p:sp>
        <p:nvSpPr>
          <p:cNvPr id="102" name="TextBox 101">
            <a:extLst>
              <a:ext uri="{FF2B5EF4-FFF2-40B4-BE49-F238E27FC236}">
                <a16:creationId xmlns:a16="http://schemas.microsoft.com/office/drawing/2014/main" id="{EAAC4704-7495-B805-BD1A-0B344A8900BD}"/>
              </a:ext>
            </a:extLst>
          </p:cNvPr>
          <p:cNvSpPr txBox="1"/>
          <p:nvPr/>
        </p:nvSpPr>
        <p:spPr>
          <a:xfrm>
            <a:off x="6611924" y="4072159"/>
            <a:ext cx="1435609" cy="830997"/>
          </a:xfrm>
          <a:prstGeom prst="rect">
            <a:avLst/>
          </a:prstGeom>
          <a:noFill/>
        </p:spPr>
        <p:txBody>
          <a:bodyPr wrap="square" lIns="0" rIns="0" rtlCol="0" anchor="b">
            <a:spAutoFit/>
          </a:bodyPr>
          <a:lstStyle/>
          <a:p>
            <a:pPr algn="ctr"/>
            <a:r>
              <a:rPr lang="en-US" sz="1600" b="1" noProof="1">
                <a:solidFill>
                  <a:schemeClr val="accent6"/>
                </a:solidFill>
              </a:rPr>
              <a:t>Track Mentions and Reception</a:t>
            </a:r>
          </a:p>
        </p:txBody>
      </p:sp>
      <p:sp>
        <p:nvSpPr>
          <p:cNvPr id="105" name="TextBox 104">
            <a:extLst>
              <a:ext uri="{FF2B5EF4-FFF2-40B4-BE49-F238E27FC236}">
                <a16:creationId xmlns:a16="http://schemas.microsoft.com/office/drawing/2014/main" id="{2D98618C-4875-499A-3E00-8C63AAD6E0F5}"/>
              </a:ext>
            </a:extLst>
          </p:cNvPr>
          <p:cNvSpPr txBox="1"/>
          <p:nvPr/>
        </p:nvSpPr>
        <p:spPr>
          <a:xfrm>
            <a:off x="7787089" y="5217382"/>
            <a:ext cx="1435609" cy="1077218"/>
          </a:xfrm>
          <a:prstGeom prst="rect">
            <a:avLst/>
          </a:prstGeom>
          <a:noFill/>
        </p:spPr>
        <p:txBody>
          <a:bodyPr wrap="square" lIns="0" rIns="0" rtlCol="0" anchor="b">
            <a:spAutoFit/>
          </a:bodyPr>
          <a:lstStyle/>
          <a:p>
            <a:pPr algn="ctr"/>
            <a:r>
              <a:rPr lang="en-US" sz="1600" b="1" noProof="1">
                <a:solidFill>
                  <a:schemeClr val="bg2">
                    <a:lumMod val="50000"/>
                  </a:schemeClr>
                </a:solidFill>
              </a:rPr>
              <a:t>Gather the Daily Inputs and Identity Themes</a:t>
            </a:r>
          </a:p>
        </p:txBody>
      </p:sp>
      <p:grpSp>
        <p:nvGrpSpPr>
          <p:cNvPr id="107" name="Group 106">
            <a:extLst>
              <a:ext uri="{FF2B5EF4-FFF2-40B4-BE49-F238E27FC236}">
                <a16:creationId xmlns:a16="http://schemas.microsoft.com/office/drawing/2014/main" id="{8846FD33-45D0-6286-19C1-E2B5A8AEA9CE}"/>
              </a:ext>
            </a:extLst>
          </p:cNvPr>
          <p:cNvGrpSpPr/>
          <p:nvPr/>
        </p:nvGrpSpPr>
        <p:grpSpPr>
          <a:xfrm>
            <a:off x="9244322" y="4610411"/>
            <a:ext cx="1435609" cy="1013977"/>
            <a:chOff x="332936" y="2258434"/>
            <a:chExt cx="2926080" cy="1013977"/>
          </a:xfrm>
        </p:grpSpPr>
        <p:sp>
          <p:nvSpPr>
            <p:cNvPr id="108" name="TextBox 107">
              <a:extLst>
                <a:ext uri="{FF2B5EF4-FFF2-40B4-BE49-F238E27FC236}">
                  <a16:creationId xmlns:a16="http://schemas.microsoft.com/office/drawing/2014/main" id="{06E0BB1E-1AC6-748F-9D79-74E249546506}"/>
                </a:ext>
              </a:extLst>
            </p:cNvPr>
            <p:cNvSpPr txBox="1"/>
            <p:nvPr/>
          </p:nvSpPr>
          <p:spPr>
            <a:xfrm>
              <a:off x="332936" y="2258434"/>
              <a:ext cx="2926080" cy="830997"/>
            </a:xfrm>
            <a:prstGeom prst="rect">
              <a:avLst/>
            </a:prstGeom>
            <a:noFill/>
          </p:spPr>
          <p:txBody>
            <a:bodyPr wrap="square" lIns="0" rIns="0" rtlCol="0" anchor="b">
              <a:spAutoFit/>
            </a:bodyPr>
            <a:lstStyle/>
            <a:p>
              <a:pPr algn="ctr"/>
              <a:r>
                <a:rPr lang="en-US" sz="1600" b="1" noProof="1">
                  <a:solidFill>
                    <a:schemeClr val="bg2">
                      <a:lumMod val="50000"/>
                    </a:schemeClr>
                  </a:solidFill>
                </a:rPr>
                <a:t>Generate top Takaways and insights</a:t>
              </a:r>
            </a:p>
          </p:txBody>
        </p:sp>
        <p:sp>
          <p:nvSpPr>
            <p:cNvPr id="109" name="TextBox 108">
              <a:extLst>
                <a:ext uri="{FF2B5EF4-FFF2-40B4-BE49-F238E27FC236}">
                  <a16:creationId xmlns:a16="http://schemas.microsoft.com/office/drawing/2014/main" id="{A546A438-7C83-6F0E-2B71-F183EEB6664E}"/>
                </a:ext>
              </a:extLst>
            </p:cNvPr>
            <p:cNvSpPr txBox="1"/>
            <p:nvPr/>
          </p:nvSpPr>
          <p:spPr>
            <a:xfrm>
              <a:off x="869508" y="3026190"/>
              <a:ext cx="1835790" cy="246221"/>
            </a:xfrm>
            <a:prstGeom prst="rect">
              <a:avLst/>
            </a:prstGeom>
            <a:noFill/>
          </p:spPr>
          <p:txBody>
            <a:bodyPr wrap="square" lIns="0" rIns="0" rtlCol="0" anchor="t">
              <a:spAutoFit/>
            </a:bodyPr>
            <a:lstStyle/>
            <a:p>
              <a:pPr algn="ctr"/>
              <a:endParaRPr lang="en-US" sz="1000" noProof="1">
                <a:solidFill>
                  <a:schemeClr val="tx1">
                    <a:lumMod val="65000"/>
                    <a:lumOff val="35000"/>
                  </a:schemeClr>
                </a:solidFill>
              </a:endParaRPr>
            </a:p>
          </p:txBody>
        </p:sp>
      </p:grpSp>
      <p:sp>
        <p:nvSpPr>
          <p:cNvPr id="111" name="TextBox 110">
            <a:extLst>
              <a:ext uri="{FF2B5EF4-FFF2-40B4-BE49-F238E27FC236}">
                <a16:creationId xmlns:a16="http://schemas.microsoft.com/office/drawing/2014/main" id="{18ECE1FB-23E5-999D-97B2-48E4E4C422A7}"/>
              </a:ext>
            </a:extLst>
          </p:cNvPr>
          <p:cNvSpPr txBox="1"/>
          <p:nvPr/>
        </p:nvSpPr>
        <p:spPr>
          <a:xfrm>
            <a:off x="10740457" y="5082074"/>
            <a:ext cx="1435609" cy="1323439"/>
          </a:xfrm>
          <a:prstGeom prst="rect">
            <a:avLst/>
          </a:prstGeom>
          <a:noFill/>
        </p:spPr>
        <p:txBody>
          <a:bodyPr wrap="square" lIns="0" rIns="0" rtlCol="0" anchor="b">
            <a:spAutoFit/>
          </a:bodyPr>
          <a:lstStyle/>
          <a:p>
            <a:pPr algn="ctr"/>
            <a:r>
              <a:rPr lang="en-US" sz="1600" b="1" noProof="1">
                <a:solidFill>
                  <a:schemeClr val="bg2">
                    <a:lumMod val="50000"/>
                  </a:schemeClr>
                </a:solidFill>
              </a:rPr>
              <a:t>Tie takeways with public insights and publish findings </a:t>
            </a:r>
          </a:p>
        </p:txBody>
      </p:sp>
      <p:sp>
        <p:nvSpPr>
          <p:cNvPr id="113" name="TextBox 112">
            <a:extLst>
              <a:ext uri="{FF2B5EF4-FFF2-40B4-BE49-F238E27FC236}">
                <a16:creationId xmlns:a16="http://schemas.microsoft.com/office/drawing/2014/main" id="{1B3FC67B-7EC9-6B7F-A6A7-DF53650DC8CF}"/>
              </a:ext>
            </a:extLst>
          </p:cNvPr>
          <p:cNvSpPr txBox="1"/>
          <p:nvPr/>
        </p:nvSpPr>
        <p:spPr>
          <a:xfrm>
            <a:off x="3279906" y="2925460"/>
            <a:ext cx="1435609" cy="369332"/>
          </a:xfrm>
          <a:prstGeom prst="rect">
            <a:avLst/>
          </a:prstGeom>
          <a:noFill/>
        </p:spPr>
        <p:txBody>
          <a:bodyPr wrap="square" lIns="0" rIns="0" rtlCol="0" anchor="b">
            <a:spAutoFit/>
          </a:bodyPr>
          <a:lstStyle/>
          <a:p>
            <a:pPr algn="ctr"/>
            <a:r>
              <a:rPr lang="en-US" b="1" cap="all" noProof="1">
                <a:solidFill>
                  <a:schemeClr val="tx2"/>
                </a:solidFill>
              </a:rPr>
              <a:t>Parse</a:t>
            </a:r>
          </a:p>
        </p:txBody>
      </p:sp>
      <p:sp>
        <p:nvSpPr>
          <p:cNvPr id="114" name="TextBox 113">
            <a:extLst>
              <a:ext uri="{FF2B5EF4-FFF2-40B4-BE49-F238E27FC236}">
                <a16:creationId xmlns:a16="http://schemas.microsoft.com/office/drawing/2014/main" id="{BB35DF3F-62FD-3B21-F76B-0118D1B679C4}"/>
              </a:ext>
            </a:extLst>
          </p:cNvPr>
          <p:cNvSpPr txBox="1"/>
          <p:nvPr/>
        </p:nvSpPr>
        <p:spPr>
          <a:xfrm>
            <a:off x="4945914" y="2925460"/>
            <a:ext cx="1435609" cy="369332"/>
          </a:xfrm>
          <a:prstGeom prst="rect">
            <a:avLst/>
          </a:prstGeom>
          <a:noFill/>
        </p:spPr>
        <p:txBody>
          <a:bodyPr wrap="square" lIns="0" rIns="0" rtlCol="0" anchor="b">
            <a:spAutoFit/>
          </a:bodyPr>
          <a:lstStyle/>
          <a:p>
            <a:pPr algn="ctr"/>
            <a:r>
              <a:rPr lang="en-US" b="1" cap="all" noProof="1">
                <a:solidFill>
                  <a:schemeClr val="tx2"/>
                </a:solidFill>
              </a:rPr>
              <a:t>Digest</a:t>
            </a:r>
          </a:p>
        </p:txBody>
      </p:sp>
      <p:sp>
        <p:nvSpPr>
          <p:cNvPr id="115" name="TextBox 114">
            <a:extLst>
              <a:ext uri="{FF2B5EF4-FFF2-40B4-BE49-F238E27FC236}">
                <a16:creationId xmlns:a16="http://schemas.microsoft.com/office/drawing/2014/main" id="{C4941C93-7267-B361-3D0A-311564BB86D3}"/>
              </a:ext>
            </a:extLst>
          </p:cNvPr>
          <p:cNvSpPr txBox="1"/>
          <p:nvPr/>
        </p:nvSpPr>
        <p:spPr>
          <a:xfrm>
            <a:off x="6611924" y="2925460"/>
            <a:ext cx="1435609" cy="369332"/>
          </a:xfrm>
          <a:prstGeom prst="rect">
            <a:avLst/>
          </a:prstGeom>
          <a:noFill/>
        </p:spPr>
        <p:txBody>
          <a:bodyPr wrap="square" lIns="0" rIns="0" rtlCol="0" anchor="b">
            <a:spAutoFit/>
          </a:bodyPr>
          <a:lstStyle/>
          <a:p>
            <a:pPr algn="ctr"/>
            <a:r>
              <a:rPr lang="en-US" b="1" cap="all" noProof="1">
                <a:solidFill>
                  <a:schemeClr val="tx2"/>
                </a:solidFill>
              </a:rPr>
              <a:t>Monitor</a:t>
            </a:r>
          </a:p>
        </p:txBody>
      </p:sp>
      <p:sp>
        <p:nvSpPr>
          <p:cNvPr id="116" name="TextBox 115">
            <a:extLst>
              <a:ext uri="{FF2B5EF4-FFF2-40B4-BE49-F238E27FC236}">
                <a16:creationId xmlns:a16="http://schemas.microsoft.com/office/drawing/2014/main" id="{BDA4B92F-EBA5-8380-E437-E2E519EC6E33}"/>
              </a:ext>
            </a:extLst>
          </p:cNvPr>
          <p:cNvSpPr txBox="1"/>
          <p:nvPr/>
        </p:nvSpPr>
        <p:spPr>
          <a:xfrm>
            <a:off x="7767933" y="2219868"/>
            <a:ext cx="1839681" cy="646331"/>
          </a:xfrm>
          <a:prstGeom prst="rect">
            <a:avLst/>
          </a:prstGeom>
          <a:noFill/>
        </p:spPr>
        <p:txBody>
          <a:bodyPr wrap="square" lIns="0" rIns="0" rtlCol="0" anchor="b">
            <a:spAutoFit/>
          </a:bodyPr>
          <a:lstStyle/>
          <a:p>
            <a:pPr algn="ctr"/>
            <a:r>
              <a:rPr lang="en-US" b="1" cap="all" noProof="1">
                <a:solidFill>
                  <a:schemeClr val="bg2">
                    <a:lumMod val="50000"/>
                  </a:schemeClr>
                </a:solidFill>
              </a:rPr>
              <a:t>Aggregate and Analyze</a:t>
            </a:r>
          </a:p>
        </p:txBody>
      </p:sp>
      <p:sp>
        <p:nvSpPr>
          <p:cNvPr id="117" name="TextBox 116">
            <a:extLst>
              <a:ext uri="{FF2B5EF4-FFF2-40B4-BE49-F238E27FC236}">
                <a16:creationId xmlns:a16="http://schemas.microsoft.com/office/drawing/2014/main" id="{3F31A232-8E95-CBBD-7B2D-25AD906BE019}"/>
              </a:ext>
            </a:extLst>
          </p:cNvPr>
          <p:cNvSpPr txBox="1"/>
          <p:nvPr/>
        </p:nvSpPr>
        <p:spPr>
          <a:xfrm>
            <a:off x="9402872" y="2907827"/>
            <a:ext cx="1767797" cy="369332"/>
          </a:xfrm>
          <a:prstGeom prst="rect">
            <a:avLst/>
          </a:prstGeom>
          <a:noFill/>
        </p:spPr>
        <p:txBody>
          <a:bodyPr wrap="square" lIns="0" rIns="0" rtlCol="0" anchor="b">
            <a:spAutoFit/>
          </a:bodyPr>
          <a:lstStyle/>
          <a:p>
            <a:pPr algn="ctr"/>
            <a:r>
              <a:rPr lang="en-US" b="1" cap="all" noProof="1">
                <a:solidFill>
                  <a:schemeClr val="bg2">
                    <a:lumMod val="50000"/>
                  </a:schemeClr>
                </a:solidFill>
              </a:rPr>
              <a:t>Synthesize</a:t>
            </a:r>
          </a:p>
        </p:txBody>
      </p:sp>
      <p:sp>
        <p:nvSpPr>
          <p:cNvPr id="118" name="TextBox 117">
            <a:extLst>
              <a:ext uri="{FF2B5EF4-FFF2-40B4-BE49-F238E27FC236}">
                <a16:creationId xmlns:a16="http://schemas.microsoft.com/office/drawing/2014/main" id="{35709D22-2DDE-0359-FC93-F14FB7D5CCF5}"/>
              </a:ext>
            </a:extLst>
          </p:cNvPr>
          <p:cNvSpPr txBox="1"/>
          <p:nvPr/>
        </p:nvSpPr>
        <p:spPr>
          <a:xfrm>
            <a:off x="10709238" y="2315929"/>
            <a:ext cx="1435609" cy="369332"/>
          </a:xfrm>
          <a:prstGeom prst="rect">
            <a:avLst/>
          </a:prstGeom>
          <a:noFill/>
        </p:spPr>
        <p:txBody>
          <a:bodyPr wrap="square" lIns="0" rIns="0" rtlCol="0" anchor="b">
            <a:spAutoFit/>
          </a:bodyPr>
          <a:lstStyle/>
          <a:p>
            <a:pPr algn="ctr"/>
            <a:r>
              <a:rPr lang="en-US" b="1" cap="all" noProof="1">
                <a:solidFill>
                  <a:schemeClr val="bg2">
                    <a:lumMod val="50000"/>
                  </a:schemeClr>
                </a:solidFill>
              </a:rPr>
              <a:t>Publish</a:t>
            </a:r>
          </a:p>
        </p:txBody>
      </p:sp>
      <p:pic>
        <p:nvPicPr>
          <p:cNvPr id="119" name="Graphic 118" descr="Checkmark with solid fill">
            <a:extLst>
              <a:ext uri="{FF2B5EF4-FFF2-40B4-BE49-F238E27FC236}">
                <a16:creationId xmlns:a16="http://schemas.microsoft.com/office/drawing/2014/main" id="{FCC3486E-04C9-C098-6A85-22EA5DE5674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8821" y="3584620"/>
            <a:ext cx="365760" cy="365760"/>
          </a:xfrm>
          <a:prstGeom prst="rect">
            <a:avLst/>
          </a:prstGeom>
        </p:spPr>
      </p:pic>
      <p:pic>
        <p:nvPicPr>
          <p:cNvPr id="120" name="Graphic 119" descr="Checkmark with solid fill">
            <a:extLst>
              <a:ext uri="{FF2B5EF4-FFF2-40B4-BE49-F238E27FC236}">
                <a16:creationId xmlns:a16="http://schemas.microsoft.com/office/drawing/2014/main" id="{2888A44B-959E-A37D-FE51-69F977B3367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4830" y="3584620"/>
            <a:ext cx="365760" cy="365760"/>
          </a:xfrm>
          <a:prstGeom prst="rect">
            <a:avLst/>
          </a:prstGeom>
        </p:spPr>
      </p:pic>
      <p:pic>
        <p:nvPicPr>
          <p:cNvPr id="121" name="Graphic 120" descr="Checkmark with solid fill">
            <a:extLst>
              <a:ext uri="{FF2B5EF4-FFF2-40B4-BE49-F238E27FC236}">
                <a16:creationId xmlns:a16="http://schemas.microsoft.com/office/drawing/2014/main" id="{276AE2A1-124A-FA76-60BA-B9B3AF24B02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480838" y="3584620"/>
            <a:ext cx="365760" cy="365760"/>
          </a:xfrm>
          <a:prstGeom prst="rect">
            <a:avLst/>
          </a:prstGeom>
        </p:spPr>
      </p:pic>
      <p:pic>
        <p:nvPicPr>
          <p:cNvPr id="122" name="Graphic 121" descr="Checkmark with solid fill">
            <a:extLst>
              <a:ext uri="{FF2B5EF4-FFF2-40B4-BE49-F238E27FC236}">
                <a16:creationId xmlns:a16="http://schemas.microsoft.com/office/drawing/2014/main" id="{50D2FF00-6CFA-F4A3-C13F-DEEB5395FE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46848" y="3584620"/>
            <a:ext cx="365760" cy="365760"/>
          </a:xfrm>
          <a:prstGeom prst="rect">
            <a:avLst/>
          </a:prstGeom>
        </p:spPr>
      </p:pic>
      <p:pic>
        <p:nvPicPr>
          <p:cNvPr id="123" name="Graphic 122" descr="Checkmark with solid fill">
            <a:extLst>
              <a:ext uri="{FF2B5EF4-FFF2-40B4-BE49-F238E27FC236}">
                <a16:creationId xmlns:a16="http://schemas.microsoft.com/office/drawing/2014/main" id="{72359ACB-0CA6-7990-1502-85CB7C5793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22014" y="3573363"/>
            <a:ext cx="365760" cy="365760"/>
          </a:xfrm>
          <a:prstGeom prst="rect">
            <a:avLst/>
          </a:prstGeom>
        </p:spPr>
      </p:pic>
      <p:pic>
        <p:nvPicPr>
          <p:cNvPr id="124" name="Graphic 123" descr="Checkmark with solid fill">
            <a:extLst>
              <a:ext uri="{FF2B5EF4-FFF2-40B4-BE49-F238E27FC236}">
                <a16:creationId xmlns:a16="http://schemas.microsoft.com/office/drawing/2014/main" id="{28B0A074-7B7C-6B06-40FA-2F5CC85BA3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79247" y="3599864"/>
            <a:ext cx="365760" cy="365760"/>
          </a:xfrm>
          <a:prstGeom prst="rect">
            <a:avLst/>
          </a:prstGeom>
        </p:spPr>
      </p:pic>
      <p:pic>
        <p:nvPicPr>
          <p:cNvPr id="125" name="Graphic 124" descr="Checkmark with solid fill">
            <a:extLst>
              <a:ext uri="{FF2B5EF4-FFF2-40B4-BE49-F238E27FC236}">
                <a16:creationId xmlns:a16="http://schemas.microsoft.com/office/drawing/2014/main" id="{2A9B6C08-39F9-8765-F3AF-7AA6E4F90F5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75382" y="3617085"/>
            <a:ext cx="365760" cy="365760"/>
          </a:xfrm>
          <a:prstGeom prst="rect">
            <a:avLst/>
          </a:prstGeom>
        </p:spPr>
      </p:pic>
      <p:grpSp>
        <p:nvGrpSpPr>
          <p:cNvPr id="126" name="Group 125">
            <a:extLst>
              <a:ext uri="{FF2B5EF4-FFF2-40B4-BE49-F238E27FC236}">
                <a16:creationId xmlns:a16="http://schemas.microsoft.com/office/drawing/2014/main" id="{08EAFF85-47DA-31F5-F193-520FE8098244}"/>
              </a:ext>
            </a:extLst>
          </p:cNvPr>
          <p:cNvGrpSpPr/>
          <p:nvPr/>
        </p:nvGrpSpPr>
        <p:grpSpPr>
          <a:xfrm>
            <a:off x="6381523" y="1578226"/>
            <a:ext cx="457200" cy="2260629"/>
            <a:chOff x="5147794" y="1239725"/>
            <a:chExt cx="457200" cy="2260629"/>
          </a:xfrm>
        </p:grpSpPr>
        <p:sp>
          <p:nvSpPr>
            <p:cNvPr id="127" name="Oval 126">
              <a:extLst>
                <a:ext uri="{FF2B5EF4-FFF2-40B4-BE49-F238E27FC236}">
                  <a16:creationId xmlns:a16="http://schemas.microsoft.com/office/drawing/2014/main" id="{5D042260-152D-9222-0C5C-89CF4D83B0CF}"/>
                </a:ext>
              </a:extLst>
            </p:cNvPr>
            <p:cNvSpPr/>
            <p:nvPr/>
          </p:nvSpPr>
          <p:spPr>
            <a:xfrm>
              <a:off x="5191637" y="3357643"/>
              <a:ext cx="142711" cy="14271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35B2127-EF16-9C48-9488-6690A83F0D32}"/>
                </a:ext>
              </a:extLst>
            </p:cNvPr>
            <p:cNvSpPr/>
            <p:nvPr/>
          </p:nvSpPr>
          <p:spPr>
            <a:xfrm>
              <a:off x="5191637" y="1396970"/>
              <a:ext cx="142711" cy="14271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F11C8CD2-886C-AD33-33E6-3FE329A84F4E}"/>
                </a:ext>
              </a:extLst>
            </p:cNvPr>
            <p:cNvCxnSpPr>
              <a:stCxn id="127" idx="0"/>
              <a:endCxn id="128" idx="4"/>
            </p:cNvCxnSpPr>
            <p:nvPr/>
          </p:nvCxnSpPr>
          <p:spPr>
            <a:xfrm flipV="1">
              <a:off x="5262993" y="1539681"/>
              <a:ext cx="0" cy="181796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0" name="Graphic 129" descr="Bookmark with solid fill">
              <a:extLst>
                <a:ext uri="{FF2B5EF4-FFF2-40B4-BE49-F238E27FC236}">
                  <a16:creationId xmlns:a16="http://schemas.microsoft.com/office/drawing/2014/main" id="{40DF7F1F-528C-7F01-2A46-00512D5D37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5147794" y="1239725"/>
              <a:ext cx="457200" cy="457200"/>
            </a:xfrm>
            <a:prstGeom prst="rect">
              <a:avLst/>
            </a:prstGeom>
          </p:spPr>
        </p:pic>
      </p:grpSp>
      <p:grpSp>
        <p:nvGrpSpPr>
          <p:cNvPr id="136" name="Group 135">
            <a:extLst>
              <a:ext uri="{FF2B5EF4-FFF2-40B4-BE49-F238E27FC236}">
                <a16:creationId xmlns:a16="http://schemas.microsoft.com/office/drawing/2014/main" id="{93BA2A3A-2B35-53D0-5843-FB2D44F1F58D}"/>
              </a:ext>
            </a:extLst>
          </p:cNvPr>
          <p:cNvGrpSpPr/>
          <p:nvPr/>
        </p:nvGrpSpPr>
        <p:grpSpPr>
          <a:xfrm>
            <a:off x="11064866" y="1388120"/>
            <a:ext cx="457200" cy="2260629"/>
            <a:chOff x="5147794" y="1239725"/>
            <a:chExt cx="457200" cy="2260629"/>
          </a:xfrm>
        </p:grpSpPr>
        <p:sp>
          <p:nvSpPr>
            <p:cNvPr id="137" name="Oval 136">
              <a:extLst>
                <a:ext uri="{FF2B5EF4-FFF2-40B4-BE49-F238E27FC236}">
                  <a16:creationId xmlns:a16="http://schemas.microsoft.com/office/drawing/2014/main" id="{A836FAD7-1D24-DE91-DF4B-151D578F5E69}"/>
                </a:ext>
              </a:extLst>
            </p:cNvPr>
            <p:cNvSpPr/>
            <p:nvPr/>
          </p:nvSpPr>
          <p:spPr>
            <a:xfrm>
              <a:off x="5191637" y="3357643"/>
              <a:ext cx="142711" cy="142711"/>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5734E73F-C304-AC8C-B549-3DF0284529D1}"/>
                </a:ext>
              </a:extLst>
            </p:cNvPr>
            <p:cNvSpPr/>
            <p:nvPr/>
          </p:nvSpPr>
          <p:spPr>
            <a:xfrm>
              <a:off x="5191637" y="1396970"/>
              <a:ext cx="142711" cy="14271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31F70211-ECC6-9797-58C6-1C139DCC6E96}"/>
                </a:ext>
              </a:extLst>
            </p:cNvPr>
            <p:cNvCxnSpPr>
              <a:stCxn id="137" idx="0"/>
              <a:endCxn id="138" idx="4"/>
            </p:cNvCxnSpPr>
            <p:nvPr/>
          </p:nvCxnSpPr>
          <p:spPr>
            <a:xfrm flipV="1">
              <a:off x="5262993" y="1539681"/>
              <a:ext cx="0" cy="1817962"/>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0" name="Graphic 139" descr="Bookmark with solid fill">
              <a:extLst>
                <a:ext uri="{FF2B5EF4-FFF2-40B4-BE49-F238E27FC236}">
                  <a16:creationId xmlns:a16="http://schemas.microsoft.com/office/drawing/2014/main" id="{DE80A14B-43FE-1E58-F063-24D176E384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5147794" y="1239725"/>
              <a:ext cx="457200" cy="457200"/>
            </a:xfrm>
            <a:prstGeom prst="rect">
              <a:avLst/>
            </a:prstGeom>
          </p:spPr>
        </p:pic>
      </p:grpSp>
      <p:sp>
        <p:nvSpPr>
          <p:cNvPr id="144" name="TextBox 143">
            <a:extLst>
              <a:ext uri="{FF2B5EF4-FFF2-40B4-BE49-F238E27FC236}">
                <a16:creationId xmlns:a16="http://schemas.microsoft.com/office/drawing/2014/main" id="{38FD08D7-3C19-2058-1A2B-EE6FEB3FF277}"/>
              </a:ext>
            </a:extLst>
          </p:cNvPr>
          <p:cNvSpPr txBox="1"/>
          <p:nvPr/>
        </p:nvSpPr>
        <p:spPr>
          <a:xfrm>
            <a:off x="6556541" y="1931178"/>
            <a:ext cx="1064898" cy="646331"/>
          </a:xfrm>
          <a:prstGeom prst="rect">
            <a:avLst/>
          </a:prstGeom>
          <a:noFill/>
        </p:spPr>
        <p:txBody>
          <a:bodyPr wrap="square" lIns="0" rIns="0" rtlCol="0" anchor="t">
            <a:spAutoFit/>
          </a:bodyPr>
          <a:lstStyle/>
          <a:p>
            <a:r>
              <a:rPr lang="en-US" sz="1200" b="1" noProof="1">
                <a:solidFill>
                  <a:schemeClr val="accent6"/>
                </a:solidFill>
              </a:rPr>
              <a:t>Humans Validate the Insights</a:t>
            </a:r>
          </a:p>
        </p:txBody>
      </p:sp>
      <p:sp>
        <p:nvSpPr>
          <p:cNvPr id="146" name="TextBox 145">
            <a:extLst>
              <a:ext uri="{FF2B5EF4-FFF2-40B4-BE49-F238E27FC236}">
                <a16:creationId xmlns:a16="http://schemas.microsoft.com/office/drawing/2014/main" id="{6C0D9B0B-406F-9886-44AD-A07761232BBF}"/>
              </a:ext>
            </a:extLst>
          </p:cNvPr>
          <p:cNvSpPr txBox="1"/>
          <p:nvPr/>
        </p:nvSpPr>
        <p:spPr>
          <a:xfrm>
            <a:off x="10368481" y="1039695"/>
            <a:ext cx="1064898" cy="646331"/>
          </a:xfrm>
          <a:prstGeom prst="rect">
            <a:avLst/>
          </a:prstGeom>
          <a:noFill/>
        </p:spPr>
        <p:txBody>
          <a:bodyPr wrap="square" lIns="0" rIns="0" rtlCol="0" anchor="t">
            <a:spAutoFit/>
          </a:bodyPr>
          <a:lstStyle/>
          <a:p>
            <a:r>
              <a:rPr lang="en-US" sz="1200" b="1" noProof="1">
                <a:solidFill>
                  <a:schemeClr val="bg2">
                    <a:lumMod val="50000"/>
                  </a:schemeClr>
                </a:solidFill>
              </a:rPr>
              <a:t>Review aggregated report</a:t>
            </a:r>
          </a:p>
        </p:txBody>
      </p:sp>
      <p:cxnSp>
        <p:nvCxnSpPr>
          <p:cNvPr id="147" name="Straight Connector 146">
            <a:extLst>
              <a:ext uri="{FF2B5EF4-FFF2-40B4-BE49-F238E27FC236}">
                <a16:creationId xmlns:a16="http://schemas.microsoft.com/office/drawing/2014/main" id="{8FDE6B32-F901-B222-6066-7FB407BBE688}"/>
              </a:ext>
            </a:extLst>
          </p:cNvPr>
          <p:cNvCxnSpPr>
            <a:cxnSpLocks/>
            <a:stCxn id="84" idx="4"/>
            <a:endCxn id="92" idx="0"/>
          </p:cNvCxnSpPr>
          <p:nvPr/>
        </p:nvCxnSpPr>
        <p:spPr>
          <a:xfrm>
            <a:off x="2331701" y="4027273"/>
            <a:ext cx="1" cy="291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CC8C717-1157-1A98-A514-E08B39477F37}"/>
              </a:ext>
            </a:extLst>
          </p:cNvPr>
          <p:cNvCxnSpPr>
            <a:cxnSpLocks/>
            <a:stCxn id="85" idx="4"/>
            <a:endCxn id="96" idx="0"/>
          </p:cNvCxnSpPr>
          <p:nvPr/>
        </p:nvCxnSpPr>
        <p:spPr>
          <a:xfrm>
            <a:off x="3997710" y="4027273"/>
            <a:ext cx="1" cy="53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ABFA58F-3211-E562-0C1C-EB4ACCFB3A68}"/>
              </a:ext>
            </a:extLst>
          </p:cNvPr>
          <p:cNvCxnSpPr>
            <a:cxnSpLocks/>
            <a:stCxn id="86" idx="4"/>
            <a:endCxn id="99" idx="0"/>
          </p:cNvCxnSpPr>
          <p:nvPr/>
        </p:nvCxnSpPr>
        <p:spPr>
          <a:xfrm>
            <a:off x="5663718" y="4027273"/>
            <a:ext cx="1" cy="537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8A5835E-4A8F-94CB-BC88-0F4B9C62377C}"/>
              </a:ext>
            </a:extLst>
          </p:cNvPr>
          <p:cNvCxnSpPr>
            <a:cxnSpLocks/>
            <a:stCxn id="87" idx="4"/>
            <a:endCxn id="102" idx="0"/>
          </p:cNvCxnSpPr>
          <p:nvPr/>
        </p:nvCxnSpPr>
        <p:spPr>
          <a:xfrm>
            <a:off x="7329728" y="4027273"/>
            <a:ext cx="1" cy="44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2027308-3D3C-B8E3-CFAB-39BAA53168EE}"/>
              </a:ext>
            </a:extLst>
          </p:cNvPr>
          <p:cNvCxnSpPr>
            <a:cxnSpLocks/>
            <a:stCxn id="88" idx="4"/>
            <a:endCxn id="105" idx="0"/>
          </p:cNvCxnSpPr>
          <p:nvPr/>
        </p:nvCxnSpPr>
        <p:spPr>
          <a:xfrm flipH="1">
            <a:off x="8504894" y="4016016"/>
            <a:ext cx="5199" cy="120136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80E50E6-0A28-F513-8895-7BACACA4E212}"/>
              </a:ext>
            </a:extLst>
          </p:cNvPr>
          <p:cNvCxnSpPr>
            <a:cxnSpLocks/>
            <a:stCxn id="89" idx="4"/>
            <a:endCxn id="108" idx="0"/>
          </p:cNvCxnSpPr>
          <p:nvPr/>
        </p:nvCxnSpPr>
        <p:spPr>
          <a:xfrm>
            <a:off x="9959405" y="4021801"/>
            <a:ext cx="2722" cy="5886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C523408-0F28-E0FB-CD4E-162E849D0F22}"/>
              </a:ext>
            </a:extLst>
          </p:cNvPr>
          <p:cNvCxnSpPr>
            <a:cxnSpLocks/>
            <a:stCxn id="90" idx="4"/>
            <a:endCxn id="111" idx="0"/>
          </p:cNvCxnSpPr>
          <p:nvPr/>
        </p:nvCxnSpPr>
        <p:spPr>
          <a:xfrm flipH="1">
            <a:off x="11458262" y="4027273"/>
            <a:ext cx="2722" cy="105480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8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148FE-36A7-C6DA-3DD7-4F700D3D1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EA6CE-BDE6-B5D6-A5E0-4A142C7AB5B0}"/>
              </a:ext>
            </a:extLst>
          </p:cNvPr>
          <p:cNvSpPr>
            <a:spLocks noGrp="1"/>
          </p:cNvSpPr>
          <p:nvPr>
            <p:ph type="title"/>
          </p:nvPr>
        </p:nvSpPr>
        <p:spPr/>
        <p:txBody>
          <a:bodyPr/>
          <a:lstStyle/>
          <a:p>
            <a:r>
              <a:rPr lang="en-US" dirty="0"/>
              <a:t>Design Principle 4: Choose the right Architecture</a:t>
            </a:r>
          </a:p>
        </p:txBody>
      </p:sp>
      <p:grpSp>
        <p:nvGrpSpPr>
          <p:cNvPr id="4" name="Group 3">
            <a:extLst>
              <a:ext uri="{FF2B5EF4-FFF2-40B4-BE49-F238E27FC236}">
                <a16:creationId xmlns:a16="http://schemas.microsoft.com/office/drawing/2014/main" id="{863BFE5C-AFAB-BC7D-529E-0A3FC4C0FA18}"/>
              </a:ext>
            </a:extLst>
          </p:cNvPr>
          <p:cNvGrpSpPr/>
          <p:nvPr/>
        </p:nvGrpSpPr>
        <p:grpSpPr>
          <a:xfrm>
            <a:off x="210312" y="886968"/>
            <a:ext cx="1860699" cy="2752117"/>
            <a:chOff x="7852820" y="2074067"/>
            <a:chExt cx="1860699" cy="2752117"/>
          </a:xfrm>
        </p:grpSpPr>
        <p:sp>
          <p:nvSpPr>
            <p:cNvPr id="5" name="Shape">
              <a:extLst>
                <a:ext uri="{FF2B5EF4-FFF2-40B4-BE49-F238E27FC236}">
                  <a16:creationId xmlns:a16="http://schemas.microsoft.com/office/drawing/2014/main" id="{EF260698-2518-AAA1-3BFC-DA488DBBD8E8}"/>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C3C01FC0-A013-5FD5-7CC4-6565B6C26986}"/>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TextBox 6">
              <a:extLst>
                <a:ext uri="{FF2B5EF4-FFF2-40B4-BE49-F238E27FC236}">
                  <a16:creationId xmlns:a16="http://schemas.microsoft.com/office/drawing/2014/main" id="{A3D4742C-8022-EA1C-381E-0E3E93A75728}"/>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04</a:t>
              </a:r>
            </a:p>
          </p:txBody>
        </p:sp>
        <p:sp>
          <p:nvSpPr>
            <p:cNvPr id="8" name="TextBox 7">
              <a:extLst>
                <a:ext uri="{FF2B5EF4-FFF2-40B4-BE49-F238E27FC236}">
                  <a16:creationId xmlns:a16="http://schemas.microsoft.com/office/drawing/2014/main" id="{1F24FD0B-7F73-09EF-C149-A16DFF0015F1}"/>
                </a:ext>
              </a:extLst>
            </p:cNvPr>
            <p:cNvSpPr txBox="1"/>
            <p:nvPr/>
          </p:nvSpPr>
          <p:spPr>
            <a:xfrm>
              <a:off x="7852820" y="2074067"/>
              <a:ext cx="1860699" cy="830997"/>
            </a:xfrm>
            <a:prstGeom prst="rect">
              <a:avLst/>
            </a:prstGeom>
            <a:noFill/>
          </p:spPr>
          <p:txBody>
            <a:bodyPr wrap="square" lIns="0" rIns="0" rtlCol="0" anchor="b">
              <a:spAutoFit/>
            </a:bodyPr>
            <a:lstStyle/>
            <a:p>
              <a:pPr algn="ctr"/>
              <a:r>
                <a:rPr lang="en-US" sz="2400" b="1" noProof="1">
                  <a:solidFill>
                    <a:schemeClr val="accent3">
                      <a:lumMod val="75000"/>
                    </a:schemeClr>
                  </a:solidFill>
                </a:rPr>
                <a:t>Right Architecture</a:t>
              </a:r>
            </a:p>
          </p:txBody>
        </p:sp>
      </p:grpSp>
      <p:sp>
        <p:nvSpPr>
          <p:cNvPr id="49" name="Shape">
            <a:extLst>
              <a:ext uri="{FF2B5EF4-FFF2-40B4-BE49-F238E27FC236}">
                <a16:creationId xmlns:a16="http://schemas.microsoft.com/office/drawing/2014/main" id="{14682B09-C6EA-DE56-6B3A-4A91FF08C63B}"/>
              </a:ext>
            </a:extLst>
          </p:cNvPr>
          <p:cNvSpPr/>
          <p:nvPr/>
        </p:nvSpPr>
        <p:spPr>
          <a:xfrm>
            <a:off x="3751157" y="2261295"/>
            <a:ext cx="5727856" cy="2075807"/>
          </a:xfrm>
          <a:custGeom>
            <a:avLst/>
            <a:gdLst/>
            <a:ahLst/>
            <a:cxnLst>
              <a:cxn ang="0">
                <a:pos x="wd2" y="hd2"/>
              </a:cxn>
              <a:cxn ang="5400000">
                <a:pos x="wd2" y="hd2"/>
              </a:cxn>
              <a:cxn ang="10800000">
                <a:pos x="wd2" y="hd2"/>
              </a:cxn>
              <a:cxn ang="16200000">
                <a:pos x="wd2" y="hd2"/>
              </a:cxn>
            </a:cxnLst>
            <a:rect l="0" t="0" r="r" b="b"/>
            <a:pathLst>
              <a:path w="21600" h="21600" extrusionOk="0">
                <a:moveTo>
                  <a:pt x="6908" y="0"/>
                </a:moveTo>
                <a:lnTo>
                  <a:pt x="6908" y="237"/>
                </a:lnTo>
                <a:cubicBezTo>
                  <a:pt x="3140" y="237"/>
                  <a:pt x="86" y="8687"/>
                  <a:pt x="86" y="19060"/>
                </a:cubicBezTo>
                <a:lnTo>
                  <a:pt x="86" y="21553"/>
                </a:lnTo>
                <a:lnTo>
                  <a:pt x="0" y="21553"/>
                </a:lnTo>
                <a:lnTo>
                  <a:pt x="0" y="19060"/>
                </a:lnTo>
                <a:cubicBezTo>
                  <a:pt x="0" y="8569"/>
                  <a:pt x="3097" y="0"/>
                  <a:pt x="6908" y="0"/>
                </a:cubicBezTo>
                <a:close/>
                <a:moveTo>
                  <a:pt x="14692" y="0"/>
                </a:moveTo>
                <a:lnTo>
                  <a:pt x="14692" y="237"/>
                </a:lnTo>
                <a:cubicBezTo>
                  <a:pt x="18460" y="237"/>
                  <a:pt x="21514" y="8687"/>
                  <a:pt x="21514" y="19060"/>
                </a:cubicBezTo>
                <a:lnTo>
                  <a:pt x="21514" y="21553"/>
                </a:lnTo>
                <a:lnTo>
                  <a:pt x="21600" y="21553"/>
                </a:lnTo>
                <a:lnTo>
                  <a:pt x="21600" y="19060"/>
                </a:lnTo>
                <a:cubicBezTo>
                  <a:pt x="21600" y="8569"/>
                  <a:pt x="18503" y="0"/>
                  <a:pt x="14692" y="0"/>
                </a:cubicBezTo>
                <a:close/>
                <a:moveTo>
                  <a:pt x="7320" y="21600"/>
                </a:moveTo>
                <a:lnTo>
                  <a:pt x="7406" y="21576"/>
                </a:lnTo>
                <a:cubicBezTo>
                  <a:pt x="7406" y="21505"/>
                  <a:pt x="7209" y="13886"/>
                  <a:pt x="8955" y="9328"/>
                </a:cubicBezTo>
                <a:lnTo>
                  <a:pt x="8895" y="9162"/>
                </a:lnTo>
                <a:cubicBezTo>
                  <a:pt x="7114" y="13791"/>
                  <a:pt x="7312" y="21529"/>
                  <a:pt x="7320" y="21600"/>
                </a:cubicBezTo>
                <a:close/>
                <a:moveTo>
                  <a:pt x="12981" y="9162"/>
                </a:moveTo>
                <a:lnTo>
                  <a:pt x="12920" y="9328"/>
                </a:lnTo>
                <a:cubicBezTo>
                  <a:pt x="14667" y="13886"/>
                  <a:pt x="14469" y="21481"/>
                  <a:pt x="14469" y="21576"/>
                </a:cubicBezTo>
                <a:lnTo>
                  <a:pt x="14555" y="21600"/>
                </a:lnTo>
                <a:cubicBezTo>
                  <a:pt x="14563" y="21529"/>
                  <a:pt x="14761" y="13791"/>
                  <a:pt x="12981" y="9162"/>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nvGrpSpPr>
          <p:cNvPr id="69" name="Group 68">
            <a:extLst>
              <a:ext uri="{FF2B5EF4-FFF2-40B4-BE49-F238E27FC236}">
                <a16:creationId xmlns:a16="http://schemas.microsoft.com/office/drawing/2014/main" id="{C9997A21-7298-57C3-B355-27C355AFCD25}"/>
              </a:ext>
            </a:extLst>
          </p:cNvPr>
          <p:cNvGrpSpPr/>
          <p:nvPr/>
        </p:nvGrpSpPr>
        <p:grpSpPr>
          <a:xfrm>
            <a:off x="3057416" y="4451156"/>
            <a:ext cx="1432535" cy="1432535"/>
            <a:chOff x="3057416" y="4451156"/>
            <a:chExt cx="1432535" cy="1432535"/>
          </a:xfrm>
          <a:solidFill>
            <a:schemeClr val="tx2">
              <a:lumMod val="10000"/>
              <a:lumOff val="90000"/>
              <a:alpha val="50000"/>
            </a:schemeClr>
          </a:solidFill>
        </p:grpSpPr>
        <p:sp>
          <p:nvSpPr>
            <p:cNvPr id="47" name="Circle">
              <a:extLst>
                <a:ext uri="{FF2B5EF4-FFF2-40B4-BE49-F238E27FC236}">
                  <a16:creationId xmlns:a16="http://schemas.microsoft.com/office/drawing/2014/main" id="{86846D7E-DEDF-4577-87BD-8268D6E6CA45}"/>
                </a:ext>
              </a:extLst>
            </p:cNvPr>
            <p:cNvSpPr/>
            <p:nvPr/>
          </p:nvSpPr>
          <p:spPr>
            <a:xfrm>
              <a:off x="3057416" y="4451156"/>
              <a:ext cx="1432535" cy="1432535"/>
            </a:xfrm>
            <a:prstGeom prst="ellipse">
              <a:avLst/>
            </a:prstGeom>
            <a:grp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7" name="TextBox 10">
              <a:extLst>
                <a:ext uri="{FF2B5EF4-FFF2-40B4-BE49-F238E27FC236}">
                  <a16:creationId xmlns:a16="http://schemas.microsoft.com/office/drawing/2014/main" id="{0031240A-B10C-1A8E-1F93-4C0489680E9B}"/>
                </a:ext>
              </a:extLst>
            </p:cNvPr>
            <p:cNvSpPr txBox="1"/>
            <p:nvPr/>
          </p:nvSpPr>
          <p:spPr>
            <a:xfrm>
              <a:off x="3294409" y="5297651"/>
              <a:ext cx="958548" cy="242762"/>
            </a:xfrm>
            <a:prstGeom prst="rect">
              <a:avLst/>
            </a:prstGeom>
            <a:grp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Search Agent</a:t>
              </a:r>
            </a:p>
          </p:txBody>
        </p:sp>
        <p:pic>
          <p:nvPicPr>
            <p:cNvPr id="61" name="Graphic 14" descr="Head with gears">
              <a:extLst>
                <a:ext uri="{FF2B5EF4-FFF2-40B4-BE49-F238E27FC236}">
                  <a16:creationId xmlns:a16="http://schemas.microsoft.com/office/drawing/2014/main" id="{68169335-084F-B846-07A2-B06BB84CD32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5009" y="4634373"/>
              <a:ext cx="637349" cy="637349"/>
            </a:xfrm>
            <a:prstGeom prst="rect">
              <a:avLst/>
            </a:prstGeom>
          </p:spPr>
        </p:pic>
      </p:grpSp>
      <p:grpSp>
        <p:nvGrpSpPr>
          <p:cNvPr id="70" name="Group 69">
            <a:extLst>
              <a:ext uri="{FF2B5EF4-FFF2-40B4-BE49-F238E27FC236}">
                <a16:creationId xmlns:a16="http://schemas.microsoft.com/office/drawing/2014/main" id="{EECE6DE1-76F8-69B3-1D55-3D5252D68DAF}"/>
              </a:ext>
            </a:extLst>
          </p:cNvPr>
          <p:cNvGrpSpPr/>
          <p:nvPr/>
        </p:nvGrpSpPr>
        <p:grpSpPr>
          <a:xfrm>
            <a:off x="4964092" y="4451156"/>
            <a:ext cx="1432535" cy="1432535"/>
            <a:chOff x="4964092" y="4451156"/>
            <a:chExt cx="1432535" cy="1432535"/>
          </a:xfrm>
        </p:grpSpPr>
        <p:sp>
          <p:nvSpPr>
            <p:cNvPr id="46" name="Circle">
              <a:extLst>
                <a:ext uri="{FF2B5EF4-FFF2-40B4-BE49-F238E27FC236}">
                  <a16:creationId xmlns:a16="http://schemas.microsoft.com/office/drawing/2014/main" id="{D5225749-60AE-EF72-A3CB-84607584F57F}"/>
                </a:ext>
              </a:extLst>
            </p:cNvPr>
            <p:cNvSpPr/>
            <p:nvPr/>
          </p:nvSpPr>
          <p:spPr>
            <a:xfrm>
              <a:off x="4964092" y="4451156"/>
              <a:ext cx="1432535" cy="1432535"/>
            </a:xfrm>
            <a:prstGeom prst="ellipse">
              <a:avLst/>
            </a:prstGeom>
            <a:solidFill>
              <a:schemeClr val="accent4">
                <a:lumMod val="40000"/>
                <a:lumOff val="6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8" name="TextBox 11">
              <a:extLst>
                <a:ext uri="{FF2B5EF4-FFF2-40B4-BE49-F238E27FC236}">
                  <a16:creationId xmlns:a16="http://schemas.microsoft.com/office/drawing/2014/main" id="{710C092D-F5F1-13B8-B3F0-2E55C3E1C9CE}"/>
                </a:ext>
              </a:extLst>
            </p:cNvPr>
            <p:cNvSpPr txBox="1"/>
            <p:nvPr/>
          </p:nvSpPr>
          <p:spPr>
            <a:xfrm>
              <a:off x="5201085" y="5256314"/>
              <a:ext cx="958548" cy="399843"/>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Extraction Agent</a:t>
              </a:r>
            </a:p>
          </p:txBody>
        </p:sp>
        <p:pic>
          <p:nvPicPr>
            <p:cNvPr id="62" name="Graphic 22" descr="Eye">
              <a:extLst>
                <a:ext uri="{FF2B5EF4-FFF2-40B4-BE49-F238E27FC236}">
                  <a16:creationId xmlns:a16="http://schemas.microsoft.com/office/drawing/2014/main" id="{DB2FAC56-2157-E2EE-7BCB-8A0A660AF7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685" y="4634373"/>
              <a:ext cx="637349" cy="637349"/>
            </a:xfrm>
            <a:prstGeom prst="rect">
              <a:avLst/>
            </a:prstGeom>
          </p:spPr>
        </p:pic>
      </p:grpSp>
      <p:grpSp>
        <p:nvGrpSpPr>
          <p:cNvPr id="71" name="Group 70">
            <a:extLst>
              <a:ext uri="{FF2B5EF4-FFF2-40B4-BE49-F238E27FC236}">
                <a16:creationId xmlns:a16="http://schemas.microsoft.com/office/drawing/2014/main" id="{C0EB1FE0-9A7A-E1F7-D555-BA1531782D5C}"/>
              </a:ext>
            </a:extLst>
          </p:cNvPr>
          <p:cNvGrpSpPr/>
          <p:nvPr/>
        </p:nvGrpSpPr>
        <p:grpSpPr>
          <a:xfrm>
            <a:off x="6860785" y="4451156"/>
            <a:ext cx="1432535" cy="1432535"/>
            <a:chOff x="6860785" y="4451156"/>
            <a:chExt cx="1432535" cy="1432535"/>
          </a:xfrm>
        </p:grpSpPr>
        <p:sp>
          <p:nvSpPr>
            <p:cNvPr id="44" name="Circle">
              <a:extLst>
                <a:ext uri="{FF2B5EF4-FFF2-40B4-BE49-F238E27FC236}">
                  <a16:creationId xmlns:a16="http://schemas.microsoft.com/office/drawing/2014/main" id="{5A4BF6D2-4312-00C2-5F8F-FCBD6EC27398}"/>
                </a:ext>
              </a:extLst>
            </p:cNvPr>
            <p:cNvSpPr/>
            <p:nvPr/>
          </p:nvSpPr>
          <p:spPr>
            <a:xfrm>
              <a:off x="6860785" y="4451156"/>
              <a:ext cx="1432535" cy="1432535"/>
            </a:xfrm>
            <a:prstGeom prst="ellipse">
              <a:avLst/>
            </a:prstGeom>
            <a:solidFill>
              <a:schemeClr val="accent4"/>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9" name="TextBox 12">
              <a:extLst>
                <a:ext uri="{FF2B5EF4-FFF2-40B4-BE49-F238E27FC236}">
                  <a16:creationId xmlns:a16="http://schemas.microsoft.com/office/drawing/2014/main" id="{2B74E129-ACDC-933D-6C7E-0D93FFF93BAB}"/>
                </a:ext>
              </a:extLst>
            </p:cNvPr>
            <p:cNvSpPr txBox="1"/>
            <p:nvPr/>
          </p:nvSpPr>
          <p:spPr>
            <a:xfrm>
              <a:off x="7097778" y="5279464"/>
              <a:ext cx="958548" cy="399843"/>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Summarization Agent</a:t>
              </a:r>
            </a:p>
          </p:txBody>
        </p:sp>
        <p:pic>
          <p:nvPicPr>
            <p:cNvPr id="63" name="Graphic 23" descr="Bullseye">
              <a:extLst>
                <a:ext uri="{FF2B5EF4-FFF2-40B4-BE49-F238E27FC236}">
                  <a16:creationId xmlns:a16="http://schemas.microsoft.com/office/drawing/2014/main" id="{17B36A63-E537-445C-6AB4-7B0FEC1242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8378" y="4634373"/>
              <a:ext cx="637349" cy="637349"/>
            </a:xfrm>
            <a:prstGeom prst="rect">
              <a:avLst/>
            </a:prstGeom>
          </p:spPr>
        </p:pic>
      </p:grpSp>
      <p:grpSp>
        <p:nvGrpSpPr>
          <p:cNvPr id="72" name="Group 71">
            <a:extLst>
              <a:ext uri="{FF2B5EF4-FFF2-40B4-BE49-F238E27FC236}">
                <a16:creationId xmlns:a16="http://schemas.microsoft.com/office/drawing/2014/main" id="{626EA124-BB7C-B563-CFB6-3AF0381EA83A}"/>
              </a:ext>
            </a:extLst>
          </p:cNvPr>
          <p:cNvGrpSpPr/>
          <p:nvPr/>
        </p:nvGrpSpPr>
        <p:grpSpPr>
          <a:xfrm>
            <a:off x="8747496" y="4451156"/>
            <a:ext cx="1432535" cy="1432535"/>
            <a:chOff x="8747496" y="4451156"/>
            <a:chExt cx="1432535" cy="1432535"/>
          </a:xfrm>
        </p:grpSpPr>
        <p:sp>
          <p:nvSpPr>
            <p:cNvPr id="45" name="Circle">
              <a:extLst>
                <a:ext uri="{FF2B5EF4-FFF2-40B4-BE49-F238E27FC236}">
                  <a16:creationId xmlns:a16="http://schemas.microsoft.com/office/drawing/2014/main" id="{BF13897C-D1FD-1438-FD88-4A4430E75148}"/>
                </a:ext>
              </a:extLst>
            </p:cNvPr>
            <p:cNvSpPr/>
            <p:nvPr/>
          </p:nvSpPr>
          <p:spPr>
            <a:xfrm>
              <a:off x="8747496" y="4451156"/>
              <a:ext cx="1432535" cy="1432535"/>
            </a:xfrm>
            <a:prstGeom prst="ellipse">
              <a:avLst/>
            </a:prstGeom>
            <a:solidFill>
              <a:schemeClr val="accent6"/>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60" name="TextBox 13">
              <a:extLst>
                <a:ext uri="{FF2B5EF4-FFF2-40B4-BE49-F238E27FC236}">
                  <a16:creationId xmlns:a16="http://schemas.microsoft.com/office/drawing/2014/main" id="{C90310DE-49BB-CFAF-0A19-77C7F4A1556E}"/>
                </a:ext>
              </a:extLst>
            </p:cNvPr>
            <p:cNvSpPr txBox="1"/>
            <p:nvPr/>
          </p:nvSpPr>
          <p:spPr>
            <a:xfrm>
              <a:off x="8984489" y="5401821"/>
              <a:ext cx="958548" cy="24276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Tracking Agent</a:t>
              </a:r>
            </a:p>
          </p:txBody>
        </p:sp>
        <p:pic>
          <p:nvPicPr>
            <p:cNvPr id="64" name="Graphic 24" descr="Lights On">
              <a:extLst>
                <a:ext uri="{FF2B5EF4-FFF2-40B4-BE49-F238E27FC236}">
                  <a16:creationId xmlns:a16="http://schemas.microsoft.com/office/drawing/2014/main" id="{3C78D4A5-A486-2B6A-94ED-6280FDF941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5089" y="4634373"/>
              <a:ext cx="637349" cy="637349"/>
            </a:xfrm>
            <a:prstGeom prst="rect">
              <a:avLst/>
            </a:prstGeom>
          </p:spPr>
        </p:pic>
      </p:grpSp>
      <p:grpSp>
        <p:nvGrpSpPr>
          <p:cNvPr id="68" name="Group 67">
            <a:extLst>
              <a:ext uri="{FF2B5EF4-FFF2-40B4-BE49-F238E27FC236}">
                <a16:creationId xmlns:a16="http://schemas.microsoft.com/office/drawing/2014/main" id="{FBDEBBD1-7F8D-400F-E1CD-4F9C0977FA7E}"/>
              </a:ext>
            </a:extLst>
          </p:cNvPr>
          <p:cNvGrpSpPr/>
          <p:nvPr/>
        </p:nvGrpSpPr>
        <p:grpSpPr>
          <a:xfrm>
            <a:off x="5739403" y="1394478"/>
            <a:ext cx="1751889" cy="1751889"/>
            <a:chOff x="5739403" y="1394478"/>
            <a:chExt cx="1751889" cy="1751889"/>
          </a:xfrm>
        </p:grpSpPr>
        <p:sp>
          <p:nvSpPr>
            <p:cNvPr id="48" name="Circle">
              <a:extLst>
                <a:ext uri="{FF2B5EF4-FFF2-40B4-BE49-F238E27FC236}">
                  <a16:creationId xmlns:a16="http://schemas.microsoft.com/office/drawing/2014/main" id="{0462E9DA-378D-CE3A-C7F5-E7DABC4C24BC}"/>
                </a:ext>
              </a:extLst>
            </p:cNvPr>
            <p:cNvSpPr/>
            <p:nvPr/>
          </p:nvSpPr>
          <p:spPr>
            <a:xfrm>
              <a:off x="5739403" y="1394478"/>
              <a:ext cx="1751889" cy="1751889"/>
            </a:xfrm>
            <a:prstGeom prst="ellipse">
              <a:avLst/>
            </a:prstGeom>
            <a:solidFill>
              <a:schemeClr val="tx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6" name="TextBox 8">
              <a:extLst>
                <a:ext uri="{FF2B5EF4-FFF2-40B4-BE49-F238E27FC236}">
                  <a16:creationId xmlns:a16="http://schemas.microsoft.com/office/drawing/2014/main" id="{D88B6CF9-758B-DDF6-9D55-24A5004D8E94}"/>
                </a:ext>
              </a:extLst>
            </p:cNvPr>
            <p:cNvSpPr txBox="1"/>
            <p:nvPr/>
          </p:nvSpPr>
          <p:spPr>
            <a:xfrm>
              <a:off x="6135810" y="2561736"/>
              <a:ext cx="958548" cy="25704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noProof="1">
                  <a:solidFill>
                    <a:schemeClr val="bg1">
                      <a:lumMod val="95000"/>
                    </a:schemeClr>
                  </a:solidFill>
                </a:rPr>
                <a:t>Orchestrator</a:t>
              </a:r>
            </a:p>
          </p:txBody>
        </p:sp>
        <p:pic>
          <p:nvPicPr>
            <p:cNvPr id="65" name="Graphic 25" descr="Trophy with solid fill">
              <a:extLst>
                <a:ext uri="{FF2B5EF4-FFF2-40B4-BE49-F238E27FC236}">
                  <a16:creationId xmlns:a16="http://schemas.microsoft.com/office/drawing/2014/main" id="{EABC16DF-FEFF-4FD0-697E-7EA0DDAB24D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4662" y="1827221"/>
              <a:ext cx="640040" cy="640040"/>
            </a:xfrm>
            <a:prstGeom prst="rect">
              <a:avLst/>
            </a:prstGeom>
          </p:spPr>
        </p:pic>
      </p:grpSp>
      <p:sp>
        <p:nvSpPr>
          <p:cNvPr id="67" name="TextBox 66">
            <a:extLst>
              <a:ext uri="{FF2B5EF4-FFF2-40B4-BE49-F238E27FC236}">
                <a16:creationId xmlns:a16="http://schemas.microsoft.com/office/drawing/2014/main" id="{2FE3DDE3-A805-F56F-758D-CA465189B3E9}"/>
              </a:ext>
            </a:extLst>
          </p:cNvPr>
          <p:cNvSpPr txBox="1"/>
          <p:nvPr/>
        </p:nvSpPr>
        <p:spPr>
          <a:xfrm>
            <a:off x="3321934" y="1724628"/>
            <a:ext cx="1441420" cy="369332"/>
          </a:xfrm>
          <a:prstGeom prst="rect">
            <a:avLst/>
          </a:prstGeom>
          <a:noFill/>
        </p:spPr>
        <p:txBody>
          <a:bodyPr wrap="none" rtlCol="0">
            <a:spAutoFit/>
          </a:bodyPr>
          <a:lstStyle/>
          <a:p>
            <a:r>
              <a:rPr lang="en-US" dirty="0"/>
              <a:t>Part 1: Daily</a:t>
            </a:r>
          </a:p>
        </p:txBody>
      </p:sp>
    </p:spTree>
    <p:extLst>
      <p:ext uri="{BB962C8B-B14F-4D97-AF65-F5344CB8AC3E}">
        <p14:creationId xmlns:p14="http://schemas.microsoft.com/office/powerpoint/2010/main" val="14578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circle(in)">
                                      <p:cBhvr>
                                        <p:cTn id="27" dur="2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circle(in)">
                                      <p:cBhvr>
                                        <p:cTn id="3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1612-AD65-D427-1B2C-C0511C2686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1401C-20C3-7698-87A3-04AC06D14C98}"/>
              </a:ext>
            </a:extLst>
          </p:cNvPr>
          <p:cNvSpPr>
            <a:spLocks noGrp="1"/>
          </p:cNvSpPr>
          <p:nvPr>
            <p:ph type="title"/>
          </p:nvPr>
        </p:nvSpPr>
        <p:spPr/>
        <p:txBody>
          <a:bodyPr/>
          <a:lstStyle/>
          <a:p>
            <a:r>
              <a:rPr lang="en-US" dirty="0"/>
              <a:t>Design Principle 4: Choose the right Architecture</a:t>
            </a:r>
          </a:p>
        </p:txBody>
      </p:sp>
      <p:grpSp>
        <p:nvGrpSpPr>
          <p:cNvPr id="4" name="Group 3">
            <a:extLst>
              <a:ext uri="{FF2B5EF4-FFF2-40B4-BE49-F238E27FC236}">
                <a16:creationId xmlns:a16="http://schemas.microsoft.com/office/drawing/2014/main" id="{6679FDFA-33EF-04C9-42C3-2C0A9DA0F123}"/>
              </a:ext>
            </a:extLst>
          </p:cNvPr>
          <p:cNvGrpSpPr/>
          <p:nvPr/>
        </p:nvGrpSpPr>
        <p:grpSpPr>
          <a:xfrm>
            <a:off x="210312" y="886968"/>
            <a:ext cx="1860699" cy="2752117"/>
            <a:chOff x="7852820" y="2074067"/>
            <a:chExt cx="1860699" cy="2752117"/>
          </a:xfrm>
        </p:grpSpPr>
        <p:sp>
          <p:nvSpPr>
            <p:cNvPr id="5" name="Shape">
              <a:extLst>
                <a:ext uri="{FF2B5EF4-FFF2-40B4-BE49-F238E27FC236}">
                  <a16:creationId xmlns:a16="http://schemas.microsoft.com/office/drawing/2014/main" id="{E4DE6A5B-9AC0-A3C7-1B2C-14762C65F097}"/>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417D73E0-B960-F976-1115-D0DB6E9D8FBE}"/>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TextBox 6">
              <a:extLst>
                <a:ext uri="{FF2B5EF4-FFF2-40B4-BE49-F238E27FC236}">
                  <a16:creationId xmlns:a16="http://schemas.microsoft.com/office/drawing/2014/main" id="{8DB47150-CE7D-7518-74CF-4A3C394D1170}"/>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04</a:t>
              </a:r>
            </a:p>
          </p:txBody>
        </p:sp>
        <p:sp>
          <p:nvSpPr>
            <p:cNvPr id="8" name="TextBox 7">
              <a:extLst>
                <a:ext uri="{FF2B5EF4-FFF2-40B4-BE49-F238E27FC236}">
                  <a16:creationId xmlns:a16="http://schemas.microsoft.com/office/drawing/2014/main" id="{B3ADA840-6F36-01DF-EC20-7713CD880CBF}"/>
                </a:ext>
              </a:extLst>
            </p:cNvPr>
            <p:cNvSpPr txBox="1"/>
            <p:nvPr/>
          </p:nvSpPr>
          <p:spPr>
            <a:xfrm>
              <a:off x="7852820" y="2074067"/>
              <a:ext cx="1860699" cy="830997"/>
            </a:xfrm>
            <a:prstGeom prst="rect">
              <a:avLst/>
            </a:prstGeom>
            <a:noFill/>
          </p:spPr>
          <p:txBody>
            <a:bodyPr wrap="square" lIns="0" rIns="0" rtlCol="0" anchor="b">
              <a:spAutoFit/>
            </a:bodyPr>
            <a:lstStyle/>
            <a:p>
              <a:pPr algn="ctr"/>
              <a:r>
                <a:rPr lang="en-US" sz="2400" b="1" noProof="1">
                  <a:solidFill>
                    <a:schemeClr val="accent3">
                      <a:lumMod val="75000"/>
                    </a:schemeClr>
                  </a:solidFill>
                </a:rPr>
                <a:t>Right Architecture</a:t>
              </a:r>
            </a:p>
          </p:txBody>
        </p:sp>
      </p:grpSp>
      <p:sp>
        <p:nvSpPr>
          <p:cNvPr id="49" name="Shape">
            <a:extLst>
              <a:ext uri="{FF2B5EF4-FFF2-40B4-BE49-F238E27FC236}">
                <a16:creationId xmlns:a16="http://schemas.microsoft.com/office/drawing/2014/main" id="{B4D6187A-54B9-3FD7-B9B2-ED6B91E3BF6F}"/>
              </a:ext>
            </a:extLst>
          </p:cNvPr>
          <p:cNvSpPr/>
          <p:nvPr/>
        </p:nvSpPr>
        <p:spPr>
          <a:xfrm>
            <a:off x="3751157" y="2261295"/>
            <a:ext cx="5727856" cy="2075807"/>
          </a:xfrm>
          <a:custGeom>
            <a:avLst/>
            <a:gdLst/>
            <a:ahLst/>
            <a:cxnLst>
              <a:cxn ang="0">
                <a:pos x="wd2" y="hd2"/>
              </a:cxn>
              <a:cxn ang="5400000">
                <a:pos x="wd2" y="hd2"/>
              </a:cxn>
              <a:cxn ang="10800000">
                <a:pos x="wd2" y="hd2"/>
              </a:cxn>
              <a:cxn ang="16200000">
                <a:pos x="wd2" y="hd2"/>
              </a:cxn>
            </a:cxnLst>
            <a:rect l="0" t="0" r="r" b="b"/>
            <a:pathLst>
              <a:path w="21600" h="21600" extrusionOk="0">
                <a:moveTo>
                  <a:pt x="6908" y="0"/>
                </a:moveTo>
                <a:lnTo>
                  <a:pt x="6908" y="237"/>
                </a:lnTo>
                <a:cubicBezTo>
                  <a:pt x="3140" y="237"/>
                  <a:pt x="86" y="8687"/>
                  <a:pt x="86" y="19060"/>
                </a:cubicBezTo>
                <a:lnTo>
                  <a:pt x="86" y="21553"/>
                </a:lnTo>
                <a:lnTo>
                  <a:pt x="0" y="21553"/>
                </a:lnTo>
                <a:lnTo>
                  <a:pt x="0" y="19060"/>
                </a:lnTo>
                <a:cubicBezTo>
                  <a:pt x="0" y="8569"/>
                  <a:pt x="3097" y="0"/>
                  <a:pt x="6908" y="0"/>
                </a:cubicBezTo>
                <a:close/>
                <a:moveTo>
                  <a:pt x="14692" y="0"/>
                </a:moveTo>
                <a:lnTo>
                  <a:pt x="14692" y="237"/>
                </a:lnTo>
                <a:cubicBezTo>
                  <a:pt x="18460" y="237"/>
                  <a:pt x="21514" y="8687"/>
                  <a:pt x="21514" y="19060"/>
                </a:cubicBezTo>
                <a:lnTo>
                  <a:pt x="21514" y="21553"/>
                </a:lnTo>
                <a:lnTo>
                  <a:pt x="21600" y="21553"/>
                </a:lnTo>
                <a:lnTo>
                  <a:pt x="21600" y="19060"/>
                </a:lnTo>
                <a:cubicBezTo>
                  <a:pt x="21600" y="8569"/>
                  <a:pt x="18503" y="0"/>
                  <a:pt x="14692" y="0"/>
                </a:cubicBezTo>
                <a:close/>
                <a:moveTo>
                  <a:pt x="7320" y="21600"/>
                </a:moveTo>
                <a:lnTo>
                  <a:pt x="7406" y="21576"/>
                </a:lnTo>
                <a:cubicBezTo>
                  <a:pt x="7406" y="21505"/>
                  <a:pt x="7209" y="13886"/>
                  <a:pt x="8955" y="9328"/>
                </a:cubicBezTo>
                <a:lnTo>
                  <a:pt x="8895" y="9162"/>
                </a:lnTo>
                <a:cubicBezTo>
                  <a:pt x="7114" y="13791"/>
                  <a:pt x="7312" y="21529"/>
                  <a:pt x="7320" y="21600"/>
                </a:cubicBezTo>
                <a:close/>
                <a:moveTo>
                  <a:pt x="12981" y="9162"/>
                </a:moveTo>
                <a:lnTo>
                  <a:pt x="12920" y="9328"/>
                </a:lnTo>
                <a:cubicBezTo>
                  <a:pt x="14667" y="13886"/>
                  <a:pt x="14469" y="21481"/>
                  <a:pt x="14469" y="21576"/>
                </a:cubicBezTo>
                <a:lnTo>
                  <a:pt x="14555" y="21600"/>
                </a:lnTo>
                <a:cubicBezTo>
                  <a:pt x="14563" y="21529"/>
                  <a:pt x="14761" y="13791"/>
                  <a:pt x="12981" y="9162"/>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nvGrpSpPr>
          <p:cNvPr id="69" name="Group 68">
            <a:extLst>
              <a:ext uri="{FF2B5EF4-FFF2-40B4-BE49-F238E27FC236}">
                <a16:creationId xmlns:a16="http://schemas.microsoft.com/office/drawing/2014/main" id="{6B9552ED-CAFF-FBD5-E7FE-A1C1360FC24E}"/>
              </a:ext>
            </a:extLst>
          </p:cNvPr>
          <p:cNvGrpSpPr/>
          <p:nvPr/>
        </p:nvGrpSpPr>
        <p:grpSpPr>
          <a:xfrm>
            <a:off x="3057416" y="4451156"/>
            <a:ext cx="1432535" cy="1432535"/>
            <a:chOff x="3057416" y="4451156"/>
            <a:chExt cx="1432535" cy="1432535"/>
          </a:xfrm>
        </p:grpSpPr>
        <p:sp>
          <p:nvSpPr>
            <p:cNvPr id="47" name="Circle">
              <a:extLst>
                <a:ext uri="{FF2B5EF4-FFF2-40B4-BE49-F238E27FC236}">
                  <a16:creationId xmlns:a16="http://schemas.microsoft.com/office/drawing/2014/main" id="{3E993AA9-73EA-8349-D930-56CD558AF918}"/>
                </a:ext>
              </a:extLst>
            </p:cNvPr>
            <p:cNvSpPr/>
            <p:nvPr/>
          </p:nvSpPr>
          <p:spPr>
            <a:xfrm>
              <a:off x="3057416" y="4451156"/>
              <a:ext cx="1432535" cy="1432535"/>
            </a:xfrm>
            <a:prstGeom prst="ellipse">
              <a:avLst/>
            </a:prstGeom>
            <a:solidFill>
              <a:schemeClr val="accent3">
                <a:lumMod val="9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7" name="TextBox 10">
              <a:extLst>
                <a:ext uri="{FF2B5EF4-FFF2-40B4-BE49-F238E27FC236}">
                  <a16:creationId xmlns:a16="http://schemas.microsoft.com/office/drawing/2014/main" id="{B9F1666A-EE1C-D707-4083-3D4830534FA9}"/>
                </a:ext>
              </a:extLst>
            </p:cNvPr>
            <p:cNvSpPr txBox="1"/>
            <p:nvPr/>
          </p:nvSpPr>
          <p:spPr>
            <a:xfrm>
              <a:off x="3271883" y="5352049"/>
              <a:ext cx="958548" cy="4154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Aggregate Agent</a:t>
              </a:r>
            </a:p>
          </p:txBody>
        </p:sp>
        <p:pic>
          <p:nvPicPr>
            <p:cNvPr id="61" name="Graphic 14" descr="Head with gears">
              <a:extLst>
                <a:ext uri="{FF2B5EF4-FFF2-40B4-BE49-F238E27FC236}">
                  <a16:creationId xmlns:a16="http://schemas.microsoft.com/office/drawing/2014/main" id="{F3254FC7-C28A-5EE2-E236-71D2A8FE70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5009" y="4634373"/>
              <a:ext cx="637349" cy="637349"/>
            </a:xfrm>
            <a:prstGeom prst="rect">
              <a:avLst/>
            </a:prstGeom>
          </p:spPr>
        </p:pic>
      </p:grpSp>
      <p:grpSp>
        <p:nvGrpSpPr>
          <p:cNvPr id="70" name="Group 69">
            <a:extLst>
              <a:ext uri="{FF2B5EF4-FFF2-40B4-BE49-F238E27FC236}">
                <a16:creationId xmlns:a16="http://schemas.microsoft.com/office/drawing/2014/main" id="{973729B2-234B-2B49-3216-7F8FF3DE87F3}"/>
              </a:ext>
            </a:extLst>
          </p:cNvPr>
          <p:cNvGrpSpPr/>
          <p:nvPr/>
        </p:nvGrpSpPr>
        <p:grpSpPr>
          <a:xfrm>
            <a:off x="4964092" y="4451156"/>
            <a:ext cx="1432535" cy="1432535"/>
            <a:chOff x="4964092" y="4451156"/>
            <a:chExt cx="1432535" cy="1432535"/>
          </a:xfrm>
        </p:grpSpPr>
        <p:sp>
          <p:nvSpPr>
            <p:cNvPr id="46" name="Circle">
              <a:extLst>
                <a:ext uri="{FF2B5EF4-FFF2-40B4-BE49-F238E27FC236}">
                  <a16:creationId xmlns:a16="http://schemas.microsoft.com/office/drawing/2014/main" id="{DAB31B49-5288-8C60-CB18-DB0879830E7A}"/>
                </a:ext>
              </a:extLst>
            </p:cNvPr>
            <p:cNvSpPr/>
            <p:nvPr/>
          </p:nvSpPr>
          <p:spPr>
            <a:xfrm>
              <a:off x="4964092" y="4451156"/>
              <a:ext cx="1432535" cy="1432535"/>
            </a:xfrm>
            <a:prstGeom prst="ellipse">
              <a:avLst/>
            </a:prstGeom>
            <a:solidFill>
              <a:schemeClr val="accent3">
                <a:lumMod val="25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8" name="TextBox 11">
              <a:extLst>
                <a:ext uri="{FF2B5EF4-FFF2-40B4-BE49-F238E27FC236}">
                  <a16:creationId xmlns:a16="http://schemas.microsoft.com/office/drawing/2014/main" id="{48BE3C50-0F13-190A-5593-91678B781055}"/>
                </a:ext>
              </a:extLst>
            </p:cNvPr>
            <p:cNvSpPr txBox="1"/>
            <p:nvPr/>
          </p:nvSpPr>
          <p:spPr>
            <a:xfrm>
              <a:off x="5201085" y="5402241"/>
              <a:ext cx="958548" cy="25391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solidFill>
                    <a:schemeClr val="bg1"/>
                  </a:solidFill>
                </a:rPr>
                <a:t>Analyze Agent</a:t>
              </a:r>
            </a:p>
          </p:txBody>
        </p:sp>
        <p:pic>
          <p:nvPicPr>
            <p:cNvPr id="62" name="Graphic 22" descr="Eye">
              <a:extLst>
                <a:ext uri="{FF2B5EF4-FFF2-40B4-BE49-F238E27FC236}">
                  <a16:creationId xmlns:a16="http://schemas.microsoft.com/office/drawing/2014/main" id="{22F3BB85-1100-9330-8E18-69EE3BEBC6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685" y="4634373"/>
              <a:ext cx="637349" cy="637349"/>
            </a:xfrm>
            <a:prstGeom prst="rect">
              <a:avLst/>
            </a:prstGeom>
          </p:spPr>
        </p:pic>
      </p:grpSp>
      <p:grpSp>
        <p:nvGrpSpPr>
          <p:cNvPr id="71" name="Group 70">
            <a:extLst>
              <a:ext uri="{FF2B5EF4-FFF2-40B4-BE49-F238E27FC236}">
                <a16:creationId xmlns:a16="http://schemas.microsoft.com/office/drawing/2014/main" id="{5DB3A136-8E44-49C1-37FD-1837ABB3BFD8}"/>
              </a:ext>
            </a:extLst>
          </p:cNvPr>
          <p:cNvGrpSpPr/>
          <p:nvPr/>
        </p:nvGrpSpPr>
        <p:grpSpPr>
          <a:xfrm>
            <a:off x="6860785" y="4451156"/>
            <a:ext cx="1432535" cy="1432535"/>
            <a:chOff x="6860785" y="4451156"/>
            <a:chExt cx="1432535" cy="1432535"/>
          </a:xfrm>
        </p:grpSpPr>
        <p:sp>
          <p:nvSpPr>
            <p:cNvPr id="44" name="Circle">
              <a:extLst>
                <a:ext uri="{FF2B5EF4-FFF2-40B4-BE49-F238E27FC236}">
                  <a16:creationId xmlns:a16="http://schemas.microsoft.com/office/drawing/2014/main" id="{15852B66-CF94-83A0-D646-E5263D45BF3A}"/>
                </a:ext>
              </a:extLst>
            </p:cNvPr>
            <p:cNvSpPr/>
            <p:nvPr/>
          </p:nvSpPr>
          <p:spPr>
            <a:xfrm>
              <a:off x="6860785" y="4451156"/>
              <a:ext cx="1432535" cy="1432535"/>
            </a:xfrm>
            <a:prstGeom prst="ellipse">
              <a:avLst/>
            </a:prstGeom>
            <a:solidFill>
              <a:schemeClr val="accent3">
                <a:lumMod val="1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9" name="TextBox 12">
              <a:extLst>
                <a:ext uri="{FF2B5EF4-FFF2-40B4-BE49-F238E27FC236}">
                  <a16:creationId xmlns:a16="http://schemas.microsoft.com/office/drawing/2014/main" id="{A2F11C9C-9663-7A63-290E-355443E6FF53}"/>
                </a:ext>
              </a:extLst>
            </p:cNvPr>
            <p:cNvSpPr txBox="1"/>
            <p:nvPr/>
          </p:nvSpPr>
          <p:spPr>
            <a:xfrm>
              <a:off x="7097778" y="5352049"/>
              <a:ext cx="958548" cy="4154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solidFill>
                    <a:schemeClr val="bg1"/>
                  </a:solidFill>
                </a:rPr>
                <a:t>Synthesis Agent</a:t>
              </a:r>
            </a:p>
          </p:txBody>
        </p:sp>
        <p:pic>
          <p:nvPicPr>
            <p:cNvPr id="63" name="Graphic 23" descr="Bullseye">
              <a:extLst>
                <a:ext uri="{FF2B5EF4-FFF2-40B4-BE49-F238E27FC236}">
                  <a16:creationId xmlns:a16="http://schemas.microsoft.com/office/drawing/2014/main" id="{306F5104-9462-F064-64B8-B5F69F195E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8378" y="4634373"/>
              <a:ext cx="637349" cy="637349"/>
            </a:xfrm>
            <a:prstGeom prst="rect">
              <a:avLst/>
            </a:prstGeom>
          </p:spPr>
        </p:pic>
      </p:grpSp>
      <p:grpSp>
        <p:nvGrpSpPr>
          <p:cNvPr id="72" name="Group 71">
            <a:extLst>
              <a:ext uri="{FF2B5EF4-FFF2-40B4-BE49-F238E27FC236}">
                <a16:creationId xmlns:a16="http://schemas.microsoft.com/office/drawing/2014/main" id="{0801D4AF-4BD3-6806-E570-08CC10E6EF1F}"/>
              </a:ext>
            </a:extLst>
          </p:cNvPr>
          <p:cNvGrpSpPr/>
          <p:nvPr/>
        </p:nvGrpSpPr>
        <p:grpSpPr>
          <a:xfrm>
            <a:off x="8747496" y="4451156"/>
            <a:ext cx="1432535" cy="1432535"/>
            <a:chOff x="8747496" y="4451156"/>
            <a:chExt cx="1432535" cy="1432535"/>
          </a:xfrm>
        </p:grpSpPr>
        <p:sp>
          <p:nvSpPr>
            <p:cNvPr id="45" name="Circle">
              <a:extLst>
                <a:ext uri="{FF2B5EF4-FFF2-40B4-BE49-F238E27FC236}">
                  <a16:creationId xmlns:a16="http://schemas.microsoft.com/office/drawing/2014/main" id="{F0663B4B-7A83-94CE-B12B-F656006EC119}"/>
                </a:ext>
              </a:extLst>
            </p:cNvPr>
            <p:cNvSpPr/>
            <p:nvPr/>
          </p:nvSpPr>
          <p:spPr>
            <a:xfrm>
              <a:off x="8747496" y="4451156"/>
              <a:ext cx="1432535" cy="1432535"/>
            </a:xfrm>
            <a:prstGeom prst="ellipse">
              <a:avLst/>
            </a:prstGeom>
            <a:solidFill>
              <a:schemeClr val="bg2">
                <a:lumMod val="9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chemeClr val="bg2">
                    <a:lumMod val="10000"/>
                  </a:schemeClr>
                </a:solidFill>
              </a:endParaRPr>
            </a:p>
          </p:txBody>
        </p:sp>
        <p:sp>
          <p:nvSpPr>
            <p:cNvPr id="60" name="TextBox 13">
              <a:extLst>
                <a:ext uri="{FF2B5EF4-FFF2-40B4-BE49-F238E27FC236}">
                  <a16:creationId xmlns:a16="http://schemas.microsoft.com/office/drawing/2014/main" id="{C2AED535-8184-2476-3678-143145ED07C1}"/>
                </a:ext>
              </a:extLst>
            </p:cNvPr>
            <p:cNvSpPr txBox="1"/>
            <p:nvPr/>
          </p:nvSpPr>
          <p:spPr>
            <a:xfrm>
              <a:off x="8999739" y="5355710"/>
              <a:ext cx="958548" cy="4154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Delivery/Email Agent</a:t>
              </a:r>
            </a:p>
          </p:txBody>
        </p:sp>
        <p:pic>
          <p:nvPicPr>
            <p:cNvPr id="64" name="Graphic 24" descr="Lights On">
              <a:extLst>
                <a:ext uri="{FF2B5EF4-FFF2-40B4-BE49-F238E27FC236}">
                  <a16:creationId xmlns:a16="http://schemas.microsoft.com/office/drawing/2014/main" id="{0018C0FC-10FB-BD28-FD04-0630478D68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5089" y="4634373"/>
              <a:ext cx="637349" cy="637349"/>
            </a:xfrm>
            <a:prstGeom prst="rect">
              <a:avLst/>
            </a:prstGeom>
          </p:spPr>
        </p:pic>
      </p:grpSp>
      <p:grpSp>
        <p:nvGrpSpPr>
          <p:cNvPr id="68" name="Group 67">
            <a:extLst>
              <a:ext uri="{FF2B5EF4-FFF2-40B4-BE49-F238E27FC236}">
                <a16:creationId xmlns:a16="http://schemas.microsoft.com/office/drawing/2014/main" id="{2DBE108B-E74F-2404-15F4-CF5DEAD6509F}"/>
              </a:ext>
            </a:extLst>
          </p:cNvPr>
          <p:cNvGrpSpPr/>
          <p:nvPr/>
        </p:nvGrpSpPr>
        <p:grpSpPr>
          <a:xfrm>
            <a:off x="5739403" y="1394478"/>
            <a:ext cx="1751889" cy="1751889"/>
            <a:chOff x="5739403" y="1394478"/>
            <a:chExt cx="1751889" cy="1751889"/>
          </a:xfrm>
        </p:grpSpPr>
        <p:sp>
          <p:nvSpPr>
            <p:cNvPr id="48" name="Circle">
              <a:extLst>
                <a:ext uri="{FF2B5EF4-FFF2-40B4-BE49-F238E27FC236}">
                  <a16:creationId xmlns:a16="http://schemas.microsoft.com/office/drawing/2014/main" id="{66D1086B-7466-4D14-F140-954C30512574}"/>
                </a:ext>
              </a:extLst>
            </p:cNvPr>
            <p:cNvSpPr/>
            <p:nvPr/>
          </p:nvSpPr>
          <p:spPr>
            <a:xfrm>
              <a:off x="5739403" y="1394478"/>
              <a:ext cx="1751889" cy="1751889"/>
            </a:xfrm>
            <a:prstGeom prst="ellipse">
              <a:avLst/>
            </a:prstGeom>
            <a:solidFill>
              <a:schemeClr val="tx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56" name="TextBox 8">
              <a:extLst>
                <a:ext uri="{FF2B5EF4-FFF2-40B4-BE49-F238E27FC236}">
                  <a16:creationId xmlns:a16="http://schemas.microsoft.com/office/drawing/2014/main" id="{3373C4C4-9258-D584-8C86-39ECD50A765F}"/>
                </a:ext>
              </a:extLst>
            </p:cNvPr>
            <p:cNvSpPr txBox="1"/>
            <p:nvPr/>
          </p:nvSpPr>
          <p:spPr>
            <a:xfrm>
              <a:off x="6135810" y="2561736"/>
              <a:ext cx="958548" cy="25704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noProof="1">
                  <a:solidFill>
                    <a:schemeClr val="bg1">
                      <a:lumMod val="95000"/>
                    </a:schemeClr>
                  </a:solidFill>
                </a:rPr>
                <a:t>Orchestrator</a:t>
              </a:r>
            </a:p>
          </p:txBody>
        </p:sp>
        <p:pic>
          <p:nvPicPr>
            <p:cNvPr id="65" name="Graphic 25" descr="Trophy with solid fill">
              <a:extLst>
                <a:ext uri="{FF2B5EF4-FFF2-40B4-BE49-F238E27FC236}">
                  <a16:creationId xmlns:a16="http://schemas.microsoft.com/office/drawing/2014/main" id="{EE4DFE40-F07C-C77F-4107-4BB89130E7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4662" y="1827221"/>
              <a:ext cx="640040" cy="640040"/>
            </a:xfrm>
            <a:prstGeom prst="rect">
              <a:avLst/>
            </a:prstGeom>
          </p:spPr>
        </p:pic>
      </p:grpSp>
      <p:sp>
        <p:nvSpPr>
          <p:cNvPr id="67" name="TextBox 66">
            <a:extLst>
              <a:ext uri="{FF2B5EF4-FFF2-40B4-BE49-F238E27FC236}">
                <a16:creationId xmlns:a16="http://schemas.microsoft.com/office/drawing/2014/main" id="{D2203BF6-A711-FA9A-D8F9-B00D4A62A0F1}"/>
              </a:ext>
            </a:extLst>
          </p:cNvPr>
          <p:cNvSpPr txBox="1"/>
          <p:nvPr/>
        </p:nvSpPr>
        <p:spPr>
          <a:xfrm>
            <a:off x="3321934" y="1724628"/>
            <a:ext cx="1680909" cy="369332"/>
          </a:xfrm>
          <a:prstGeom prst="rect">
            <a:avLst/>
          </a:prstGeom>
          <a:noFill/>
        </p:spPr>
        <p:txBody>
          <a:bodyPr wrap="none" rtlCol="0">
            <a:spAutoFit/>
          </a:bodyPr>
          <a:lstStyle/>
          <a:p>
            <a:r>
              <a:rPr lang="en-US" dirty="0"/>
              <a:t>Part 2: Weekly</a:t>
            </a:r>
          </a:p>
        </p:txBody>
      </p:sp>
    </p:spTree>
    <p:extLst>
      <p:ext uri="{BB962C8B-B14F-4D97-AF65-F5344CB8AC3E}">
        <p14:creationId xmlns:p14="http://schemas.microsoft.com/office/powerpoint/2010/main" val="235959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ircle(in)">
                                      <p:cBhvr>
                                        <p:cTn id="17" dur="2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circle(in)">
                                      <p:cBhvr>
                                        <p:cTn id="22" dur="20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circle(in)">
                                      <p:cBhvr>
                                        <p:cTn id="27" dur="2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circle(in)">
                                      <p:cBhvr>
                                        <p:cTn id="3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ED92C-8536-D009-2FEC-3A7D01D1D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CDF57-7BD8-A7B7-DFB6-0329D1238A2D}"/>
              </a:ext>
            </a:extLst>
          </p:cNvPr>
          <p:cNvSpPr>
            <a:spLocks noGrp="1"/>
          </p:cNvSpPr>
          <p:nvPr>
            <p:ph type="title"/>
          </p:nvPr>
        </p:nvSpPr>
        <p:spPr/>
        <p:txBody>
          <a:bodyPr/>
          <a:lstStyle/>
          <a:p>
            <a:r>
              <a:rPr lang="en-US" dirty="0"/>
              <a:t>Key Principles That Guide our Agents</a:t>
            </a:r>
          </a:p>
        </p:txBody>
      </p:sp>
      <p:sp>
        <p:nvSpPr>
          <p:cNvPr id="3" name="Text Placeholder 2">
            <a:extLst>
              <a:ext uri="{FF2B5EF4-FFF2-40B4-BE49-F238E27FC236}">
                <a16:creationId xmlns:a16="http://schemas.microsoft.com/office/drawing/2014/main" id="{71CCDDE2-E38E-873C-4E0E-B3858E297202}"/>
              </a:ext>
            </a:extLst>
          </p:cNvPr>
          <p:cNvSpPr>
            <a:spLocks noGrp="1"/>
          </p:cNvSpPr>
          <p:nvPr>
            <p:ph type="body" sz="quarter" idx="10"/>
          </p:nvPr>
        </p:nvSpPr>
        <p:spPr>
          <a:xfrm>
            <a:off x="3926369" y="1231900"/>
            <a:ext cx="8052906" cy="4957763"/>
          </a:xfrm>
        </p:spPr>
        <p:txBody>
          <a:bodyPr/>
          <a:lstStyle/>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Clear Purpose </a:t>
            </a:r>
            <a:r>
              <a:rPr lang="en-US" sz="2000" dirty="0">
                <a:solidFill>
                  <a:srgbClr val="231F20"/>
                </a:solidFill>
                <a:effectLst/>
                <a:latin typeface="Graphik" panose="020B0503030202060203" pitchFamily="34" charset="77"/>
              </a:rPr>
              <a:t>– Each agent should act as a skilled specialist.</a:t>
            </a:r>
          </a:p>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Efficiency Through Focus </a:t>
            </a:r>
            <a:r>
              <a:rPr lang="en-US" sz="2000" dirty="0">
                <a:solidFill>
                  <a:srgbClr val="231F20"/>
                </a:solidFill>
                <a:effectLst/>
                <a:latin typeface="Graphik" panose="020B0503030202060203" pitchFamily="34" charset="77"/>
              </a:rPr>
              <a:t>– Build simple agents that excel at one task rather than complex multi-tasking ones.</a:t>
            </a:r>
          </a:p>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Scalability by Design </a:t>
            </a:r>
            <a:r>
              <a:rPr lang="en-US" sz="2000" dirty="0">
                <a:solidFill>
                  <a:srgbClr val="231F20"/>
                </a:solidFill>
                <a:effectLst/>
                <a:latin typeface="Graphik" panose="020B0503030202060203" pitchFamily="34" charset="77"/>
              </a:rPr>
              <a:t>– Create systems that handle growing workloads, enabling agents to collaborate in parallel when possible.</a:t>
            </a:r>
          </a:p>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Autonomous Operation </a:t>
            </a:r>
            <a:r>
              <a:rPr lang="en-US" sz="2000" dirty="0">
                <a:solidFill>
                  <a:srgbClr val="231F20"/>
                </a:solidFill>
                <a:effectLst/>
                <a:latin typeface="Graphik" panose="020B0503030202060203" pitchFamily="34" charset="77"/>
              </a:rPr>
              <a:t>– Agents operate independently within their domain, making decisions based on predefined criteria without constant supervision.</a:t>
            </a:r>
          </a:p>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Smooth Collaboration </a:t>
            </a:r>
            <a:r>
              <a:rPr lang="en-US" sz="2000" dirty="0">
                <a:solidFill>
                  <a:srgbClr val="231F20"/>
                </a:solidFill>
                <a:effectLst/>
                <a:latin typeface="Graphik" panose="020B0503030202060203" pitchFamily="34" charset="77"/>
              </a:rPr>
              <a:t>– Agents function as a coordinated team, using standardized communication and clear handoffs.</a:t>
            </a:r>
          </a:p>
          <a:p>
            <a:pPr marL="457200" indent="-457200" algn="l" rtl="0" eaLnBrk="1" latinLnBrk="0" hangingPunct="1">
              <a:spcBef>
                <a:spcPts val="576"/>
              </a:spcBef>
              <a:buFont typeface="+mj-lt"/>
              <a:buAutoNum type="arabicPeriod"/>
            </a:pPr>
            <a:r>
              <a:rPr lang="en-US" sz="2000" b="1" dirty="0">
                <a:solidFill>
                  <a:srgbClr val="231F20"/>
                </a:solidFill>
                <a:effectLst/>
                <a:latin typeface="Graphik" panose="020B0503030202060203" pitchFamily="34" charset="77"/>
              </a:rPr>
              <a:t>Centralized Orchestration </a:t>
            </a:r>
            <a:r>
              <a:rPr lang="en-US" sz="2000" dirty="0">
                <a:solidFill>
                  <a:srgbClr val="231F20"/>
                </a:solidFill>
                <a:effectLst/>
                <a:latin typeface="Graphik" panose="020B0503030202060203" pitchFamily="34" charset="77"/>
              </a:rPr>
              <a:t>– A manager agent ensures all agents work together harmoniously, like a conductor.</a:t>
            </a:r>
            <a:endParaRPr lang="en-US" sz="2000" dirty="0"/>
          </a:p>
        </p:txBody>
      </p:sp>
      <p:grpSp>
        <p:nvGrpSpPr>
          <p:cNvPr id="31" name="Group 30">
            <a:extLst>
              <a:ext uri="{FF2B5EF4-FFF2-40B4-BE49-F238E27FC236}">
                <a16:creationId xmlns:a16="http://schemas.microsoft.com/office/drawing/2014/main" id="{8BDB5F79-3076-B27A-9F0B-F23F3996C2DD}"/>
              </a:ext>
            </a:extLst>
          </p:cNvPr>
          <p:cNvGrpSpPr>
            <a:grpSpLocks noChangeAspect="1"/>
          </p:cNvGrpSpPr>
          <p:nvPr/>
        </p:nvGrpSpPr>
        <p:grpSpPr>
          <a:xfrm rot="16200000">
            <a:off x="-1085487" y="2071607"/>
            <a:ext cx="5871881" cy="3700906"/>
            <a:chOff x="3057416" y="1394478"/>
            <a:chExt cx="7122615" cy="4489213"/>
          </a:xfrm>
        </p:grpSpPr>
        <p:sp>
          <p:nvSpPr>
            <p:cNvPr id="9" name="Shape">
              <a:extLst>
                <a:ext uri="{FF2B5EF4-FFF2-40B4-BE49-F238E27FC236}">
                  <a16:creationId xmlns:a16="http://schemas.microsoft.com/office/drawing/2014/main" id="{71121FD9-11BC-8681-BA42-228EDA94A4B0}"/>
                </a:ext>
              </a:extLst>
            </p:cNvPr>
            <p:cNvSpPr/>
            <p:nvPr/>
          </p:nvSpPr>
          <p:spPr>
            <a:xfrm>
              <a:off x="3751157" y="2261295"/>
              <a:ext cx="5727856" cy="2075807"/>
            </a:xfrm>
            <a:custGeom>
              <a:avLst/>
              <a:gdLst/>
              <a:ahLst/>
              <a:cxnLst>
                <a:cxn ang="0">
                  <a:pos x="wd2" y="hd2"/>
                </a:cxn>
                <a:cxn ang="5400000">
                  <a:pos x="wd2" y="hd2"/>
                </a:cxn>
                <a:cxn ang="10800000">
                  <a:pos x="wd2" y="hd2"/>
                </a:cxn>
                <a:cxn ang="16200000">
                  <a:pos x="wd2" y="hd2"/>
                </a:cxn>
              </a:cxnLst>
              <a:rect l="0" t="0" r="r" b="b"/>
              <a:pathLst>
                <a:path w="21600" h="21600" extrusionOk="0">
                  <a:moveTo>
                    <a:pt x="6908" y="0"/>
                  </a:moveTo>
                  <a:lnTo>
                    <a:pt x="6908" y="237"/>
                  </a:lnTo>
                  <a:cubicBezTo>
                    <a:pt x="3140" y="237"/>
                    <a:pt x="86" y="8687"/>
                    <a:pt x="86" y="19060"/>
                  </a:cubicBezTo>
                  <a:lnTo>
                    <a:pt x="86" y="21553"/>
                  </a:lnTo>
                  <a:lnTo>
                    <a:pt x="0" y="21553"/>
                  </a:lnTo>
                  <a:lnTo>
                    <a:pt x="0" y="19060"/>
                  </a:lnTo>
                  <a:cubicBezTo>
                    <a:pt x="0" y="8569"/>
                    <a:pt x="3097" y="0"/>
                    <a:pt x="6908" y="0"/>
                  </a:cubicBezTo>
                  <a:close/>
                  <a:moveTo>
                    <a:pt x="14692" y="0"/>
                  </a:moveTo>
                  <a:lnTo>
                    <a:pt x="14692" y="237"/>
                  </a:lnTo>
                  <a:cubicBezTo>
                    <a:pt x="18460" y="237"/>
                    <a:pt x="21514" y="8687"/>
                    <a:pt x="21514" y="19060"/>
                  </a:cubicBezTo>
                  <a:lnTo>
                    <a:pt x="21514" y="21553"/>
                  </a:lnTo>
                  <a:lnTo>
                    <a:pt x="21600" y="21553"/>
                  </a:lnTo>
                  <a:lnTo>
                    <a:pt x="21600" y="19060"/>
                  </a:lnTo>
                  <a:cubicBezTo>
                    <a:pt x="21600" y="8569"/>
                    <a:pt x="18503" y="0"/>
                    <a:pt x="14692" y="0"/>
                  </a:cubicBezTo>
                  <a:close/>
                  <a:moveTo>
                    <a:pt x="7320" y="21600"/>
                  </a:moveTo>
                  <a:lnTo>
                    <a:pt x="7406" y="21576"/>
                  </a:lnTo>
                  <a:cubicBezTo>
                    <a:pt x="7406" y="21505"/>
                    <a:pt x="7209" y="13886"/>
                    <a:pt x="8955" y="9328"/>
                  </a:cubicBezTo>
                  <a:lnTo>
                    <a:pt x="8895" y="9162"/>
                  </a:lnTo>
                  <a:cubicBezTo>
                    <a:pt x="7114" y="13791"/>
                    <a:pt x="7312" y="21529"/>
                    <a:pt x="7320" y="21600"/>
                  </a:cubicBezTo>
                  <a:close/>
                  <a:moveTo>
                    <a:pt x="12981" y="9162"/>
                  </a:moveTo>
                  <a:lnTo>
                    <a:pt x="12920" y="9328"/>
                  </a:lnTo>
                  <a:cubicBezTo>
                    <a:pt x="14667" y="13886"/>
                    <a:pt x="14469" y="21481"/>
                    <a:pt x="14469" y="21576"/>
                  </a:cubicBezTo>
                  <a:lnTo>
                    <a:pt x="14555" y="21600"/>
                  </a:lnTo>
                  <a:cubicBezTo>
                    <a:pt x="14563" y="21529"/>
                    <a:pt x="14761" y="13791"/>
                    <a:pt x="12981" y="9162"/>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nvGrpSpPr>
            <p:cNvPr id="10" name="Group 9">
              <a:extLst>
                <a:ext uri="{FF2B5EF4-FFF2-40B4-BE49-F238E27FC236}">
                  <a16:creationId xmlns:a16="http://schemas.microsoft.com/office/drawing/2014/main" id="{93F6F408-5AF8-1105-64FB-FEEB24C1BA7E}"/>
                </a:ext>
              </a:extLst>
            </p:cNvPr>
            <p:cNvGrpSpPr/>
            <p:nvPr/>
          </p:nvGrpSpPr>
          <p:grpSpPr>
            <a:xfrm>
              <a:off x="3057416" y="4451156"/>
              <a:ext cx="1432535" cy="1432535"/>
              <a:chOff x="3057416" y="4451156"/>
              <a:chExt cx="1432535" cy="1432535"/>
            </a:xfrm>
          </p:grpSpPr>
          <p:sp>
            <p:nvSpPr>
              <p:cNvPr id="11" name="Circle">
                <a:extLst>
                  <a:ext uri="{FF2B5EF4-FFF2-40B4-BE49-F238E27FC236}">
                    <a16:creationId xmlns:a16="http://schemas.microsoft.com/office/drawing/2014/main" id="{BFB50D7B-C963-C5E0-0355-708FC6C09020}"/>
                  </a:ext>
                </a:extLst>
              </p:cNvPr>
              <p:cNvSpPr/>
              <p:nvPr/>
            </p:nvSpPr>
            <p:spPr>
              <a:xfrm>
                <a:off x="3057416" y="4451156"/>
                <a:ext cx="1432535" cy="1432535"/>
              </a:xfrm>
              <a:prstGeom prst="ellipse">
                <a:avLst/>
              </a:prstGeom>
              <a:solidFill>
                <a:schemeClr val="accent3">
                  <a:lumMod val="9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12" name="TextBox 10">
                <a:extLst>
                  <a:ext uri="{FF2B5EF4-FFF2-40B4-BE49-F238E27FC236}">
                    <a16:creationId xmlns:a16="http://schemas.microsoft.com/office/drawing/2014/main" id="{D3219E08-7596-40F5-6E05-28D58F08E7FA}"/>
                  </a:ext>
                </a:extLst>
              </p:cNvPr>
              <p:cNvSpPr txBox="1"/>
              <p:nvPr/>
            </p:nvSpPr>
            <p:spPr>
              <a:xfrm rot="5400000">
                <a:off x="2962692" y="4973577"/>
                <a:ext cx="958548" cy="4154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Aggregate Agent</a:t>
                </a:r>
              </a:p>
            </p:txBody>
          </p:sp>
          <p:pic>
            <p:nvPicPr>
              <p:cNvPr id="13" name="Graphic 14" descr="Head with gears">
                <a:extLst>
                  <a:ext uri="{FF2B5EF4-FFF2-40B4-BE49-F238E27FC236}">
                    <a16:creationId xmlns:a16="http://schemas.microsoft.com/office/drawing/2014/main" id="{F25E8F43-7183-16A8-BD06-5FAFF8506E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5400000">
                <a:off x="3751159" y="4862652"/>
                <a:ext cx="637349" cy="637349"/>
              </a:xfrm>
              <a:prstGeom prst="rect">
                <a:avLst/>
              </a:prstGeom>
            </p:spPr>
          </p:pic>
        </p:grpSp>
        <p:grpSp>
          <p:nvGrpSpPr>
            <p:cNvPr id="14" name="Group 13">
              <a:extLst>
                <a:ext uri="{FF2B5EF4-FFF2-40B4-BE49-F238E27FC236}">
                  <a16:creationId xmlns:a16="http://schemas.microsoft.com/office/drawing/2014/main" id="{951AFB16-C555-FA71-6133-282F34430BB0}"/>
                </a:ext>
              </a:extLst>
            </p:cNvPr>
            <p:cNvGrpSpPr/>
            <p:nvPr/>
          </p:nvGrpSpPr>
          <p:grpSpPr>
            <a:xfrm>
              <a:off x="4964091" y="4451155"/>
              <a:ext cx="1432535" cy="1432535"/>
              <a:chOff x="4964091" y="4451155"/>
              <a:chExt cx="1432535" cy="1432535"/>
            </a:xfrm>
          </p:grpSpPr>
          <p:sp>
            <p:nvSpPr>
              <p:cNvPr id="15" name="Circle">
                <a:extLst>
                  <a:ext uri="{FF2B5EF4-FFF2-40B4-BE49-F238E27FC236}">
                    <a16:creationId xmlns:a16="http://schemas.microsoft.com/office/drawing/2014/main" id="{B91AE28D-9972-88A6-D3C1-A8E0F21BF8BD}"/>
                  </a:ext>
                </a:extLst>
              </p:cNvPr>
              <p:cNvSpPr/>
              <p:nvPr/>
            </p:nvSpPr>
            <p:spPr>
              <a:xfrm>
                <a:off x="4964091" y="4451155"/>
                <a:ext cx="1432535" cy="1432535"/>
              </a:xfrm>
              <a:prstGeom prst="ellipse">
                <a:avLst/>
              </a:prstGeom>
              <a:solidFill>
                <a:schemeClr val="accent3">
                  <a:lumMod val="25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16" name="TextBox 11">
                <a:extLst>
                  <a:ext uri="{FF2B5EF4-FFF2-40B4-BE49-F238E27FC236}">
                    <a16:creationId xmlns:a16="http://schemas.microsoft.com/office/drawing/2014/main" id="{8FBCCFAF-4238-1B2F-C3B6-E908D268A7C5}"/>
                  </a:ext>
                </a:extLst>
              </p:cNvPr>
              <p:cNvSpPr txBox="1"/>
              <p:nvPr/>
            </p:nvSpPr>
            <p:spPr>
              <a:xfrm rot="5400000">
                <a:off x="4942746" y="4879833"/>
                <a:ext cx="958547" cy="5040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solidFill>
                      <a:schemeClr val="bg1"/>
                    </a:solidFill>
                  </a:rPr>
                  <a:t>Analyze</a:t>
                </a:r>
              </a:p>
              <a:p>
                <a:pPr algn="ctr"/>
                <a:r>
                  <a:rPr lang="en-US" sz="1050" b="1" noProof="1">
                    <a:solidFill>
                      <a:schemeClr val="bg1"/>
                    </a:solidFill>
                  </a:rPr>
                  <a:t> Agent</a:t>
                </a:r>
              </a:p>
            </p:txBody>
          </p:sp>
          <p:pic>
            <p:nvPicPr>
              <p:cNvPr id="17" name="Graphic 22" descr="Eye">
                <a:extLst>
                  <a:ext uri="{FF2B5EF4-FFF2-40B4-BE49-F238E27FC236}">
                    <a16:creationId xmlns:a16="http://schemas.microsoft.com/office/drawing/2014/main" id="{3A11F88E-17B1-DD2B-2F5C-784B90D0E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5680359" y="4848747"/>
                <a:ext cx="637349" cy="637349"/>
              </a:xfrm>
              <a:prstGeom prst="rect">
                <a:avLst/>
              </a:prstGeom>
            </p:spPr>
          </p:pic>
        </p:grpSp>
        <p:grpSp>
          <p:nvGrpSpPr>
            <p:cNvPr id="18" name="Group 17">
              <a:extLst>
                <a:ext uri="{FF2B5EF4-FFF2-40B4-BE49-F238E27FC236}">
                  <a16:creationId xmlns:a16="http://schemas.microsoft.com/office/drawing/2014/main" id="{7C2E55B8-7068-5ABF-F449-A3979409B4EB}"/>
                </a:ext>
              </a:extLst>
            </p:cNvPr>
            <p:cNvGrpSpPr/>
            <p:nvPr/>
          </p:nvGrpSpPr>
          <p:grpSpPr>
            <a:xfrm>
              <a:off x="6860785" y="4451156"/>
              <a:ext cx="1432535" cy="1432535"/>
              <a:chOff x="6860785" y="4451156"/>
              <a:chExt cx="1432535" cy="1432535"/>
            </a:xfrm>
          </p:grpSpPr>
          <p:sp>
            <p:nvSpPr>
              <p:cNvPr id="19" name="Circle">
                <a:extLst>
                  <a:ext uri="{FF2B5EF4-FFF2-40B4-BE49-F238E27FC236}">
                    <a16:creationId xmlns:a16="http://schemas.microsoft.com/office/drawing/2014/main" id="{7F612075-08A1-E5C6-2709-A42213166083}"/>
                  </a:ext>
                </a:extLst>
              </p:cNvPr>
              <p:cNvSpPr/>
              <p:nvPr/>
            </p:nvSpPr>
            <p:spPr>
              <a:xfrm>
                <a:off x="6860785" y="4451156"/>
                <a:ext cx="1432535" cy="1432535"/>
              </a:xfrm>
              <a:prstGeom prst="ellipse">
                <a:avLst/>
              </a:prstGeom>
              <a:solidFill>
                <a:schemeClr val="accent3">
                  <a:lumMod val="1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20" name="TextBox 12">
                <a:extLst>
                  <a:ext uri="{FF2B5EF4-FFF2-40B4-BE49-F238E27FC236}">
                    <a16:creationId xmlns:a16="http://schemas.microsoft.com/office/drawing/2014/main" id="{CBD84F6C-C1E4-3CB2-F63A-7854D801DEC8}"/>
                  </a:ext>
                </a:extLst>
              </p:cNvPr>
              <p:cNvSpPr txBox="1"/>
              <p:nvPr/>
            </p:nvSpPr>
            <p:spPr>
              <a:xfrm rot="5400000">
                <a:off x="6762552" y="4951918"/>
                <a:ext cx="958549" cy="5040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solidFill>
                      <a:schemeClr val="bg1"/>
                    </a:solidFill>
                  </a:rPr>
                  <a:t>Syntheasis Agent</a:t>
                </a:r>
              </a:p>
            </p:txBody>
          </p:sp>
          <p:pic>
            <p:nvPicPr>
              <p:cNvPr id="21" name="Graphic 23" descr="Bullseye">
                <a:extLst>
                  <a:ext uri="{FF2B5EF4-FFF2-40B4-BE49-F238E27FC236}">
                    <a16:creationId xmlns:a16="http://schemas.microsoft.com/office/drawing/2014/main" id="{A122BC2D-62CB-425C-6B22-14FF3A8FA4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562081" y="4848748"/>
                <a:ext cx="637348" cy="637349"/>
              </a:xfrm>
              <a:prstGeom prst="rect">
                <a:avLst/>
              </a:prstGeom>
            </p:spPr>
          </p:pic>
        </p:grpSp>
        <p:grpSp>
          <p:nvGrpSpPr>
            <p:cNvPr id="22" name="Group 21">
              <a:extLst>
                <a:ext uri="{FF2B5EF4-FFF2-40B4-BE49-F238E27FC236}">
                  <a16:creationId xmlns:a16="http://schemas.microsoft.com/office/drawing/2014/main" id="{27D4FA1D-149A-19F5-F09E-667B609CD9BF}"/>
                </a:ext>
              </a:extLst>
            </p:cNvPr>
            <p:cNvGrpSpPr/>
            <p:nvPr/>
          </p:nvGrpSpPr>
          <p:grpSpPr>
            <a:xfrm>
              <a:off x="8747496" y="4451156"/>
              <a:ext cx="1432535" cy="1432535"/>
              <a:chOff x="8747496" y="4451156"/>
              <a:chExt cx="1432535" cy="1432535"/>
            </a:xfrm>
          </p:grpSpPr>
          <p:sp>
            <p:nvSpPr>
              <p:cNvPr id="23" name="Circle">
                <a:extLst>
                  <a:ext uri="{FF2B5EF4-FFF2-40B4-BE49-F238E27FC236}">
                    <a16:creationId xmlns:a16="http://schemas.microsoft.com/office/drawing/2014/main" id="{E820ADE2-A94A-AA54-DD26-FD5496D49A53}"/>
                  </a:ext>
                </a:extLst>
              </p:cNvPr>
              <p:cNvSpPr/>
              <p:nvPr/>
            </p:nvSpPr>
            <p:spPr>
              <a:xfrm>
                <a:off x="8747496" y="4451156"/>
                <a:ext cx="1432535" cy="1432535"/>
              </a:xfrm>
              <a:prstGeom prst="ellipse">
                <a:avLst/>
              </a:prstGeom>
              <a:solidFill>
                <a:schemeClr val="bg2">
                  <a:lumMod val="90000"/>
                </a:schemeClr>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chemeClr val="bg2">
                      <a:lumMod val="10000"/>
                    </a:schemeClr>
                  </a:solidFill>
                </a:endParaRPr>
              </a:p>
            </p:txBody>
          </p:sp>
          <p:sp>
            <p:nvSpPr>
              <p:cNvPr id="24" name="TextBox 13">
                <a:extLst>
                  <a:ext uri="{FF2B5EF4-FFF2-40B4-BE49-F238E27FC236}">
                    <a16:creationId xmlns:a16="http://schemas.microsoft.com/office/drawing/2014/main" id="{AB8D6BCD-5754-2E8D-3D5B-A1C1091CB9E4}"/>
                  </a:ext>
                </a:extLst>
              </p:cNvPr>
              <p:cNvSpPr txBox="1"/>
              <p:nvPr/>
            </p:nvSpPr>
            <p:spPr>
              <a:xfrm rot="5400000">
                <a:off x="8721500" y="4915419"/>
                <a:ext cx="958549" cy="5040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noProof="1"/>
                  <a:t>Delivery Agent</a:t>
                </a:r>
              </a:p>
            </p:txBody>
          </p:sp>
          <p:pic>
            <p:nvPicPr>
              <p:cNvPr id="25" name="Graphic 24" descr="Lights On">
                <a:extLst>
                  <a:ext uri="{FF2B5EF4-FFF2-40B4-BE49-F238E27FC236}">
                    <a16:creationId xmlns:a16="http://schemas.microsoft.com/office/drawing/2014/main" id="{BCEA55D5-2457-2F47-9569-CBCB7426DA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478736" y="4862651"/>
                <a:ext cx="637349" cy="637349"/>
              </a:xfrm>
              <a:prstGeom prst="rect">
                <a:avLst/>
              </a:prstGeom>
            </p:spPr>
          </p:pic>
        </p:grpSp>
        <p:grpSp>
          <p:nvGrpSpPr>
            <p:cNvPr id="26" name="Group 25">
              <a:extLst>
                <a:ext uri="{FF2B5EF4-FFF2-40B4-BE49-F238E27FC236}">
                  <a16:creationId xmlns:a16="http://schemas.microsoft.com/office/drawing/2014/main" id="{0D506EBD-13EA-5380-557A-19D460A4BC4F}"/>
                </a:ext>
              </a:extLst>
            </p:cNvPr>
            <p:cNvGrpSpPr/>
            <p:nvPr/>
          </p:nvGrpSpPr>
          <p:grpSpPr>
            <a:xfrm>
              <a:off x="5739403" y="1394478"/>
              <a:ext cx="1751889" cy="1751889"/>
              <a:chOff x="5739403" y="1394478"/>
              <a:chExt cx="1751889" cy="1751889"/>
            </a:xfrm>
          </p:grpSpPr>
          <p:sp>
            <p:nvSpPr>
              <p:cNvPr id="27" name="Circle">
                <a:extLst>
                  <a:ext uri="{FF2B5EF4-FFF2-40B4-BE49-F238E27FC236}">
                    <a16:creationId xmlns:a16="http://schemas.microsoft.com/office/drawing/2014/main" id="{B457F8B9-0C96-74CC-429F-6B6F4C1EC64D}"/>
                  </a:ext>
                </a:extLst>
              </p:cNvPr>
              <p:cNvSpPr/>
              <p:nvPr/>
            </p:nvSpPr>
            <p:spPr>
              <a:xfrm>
                <a:off x="5739403" y="1394478"/>
                <a:ext cx="1751889" cy="1751889"/>
              </a:xfrm>
              <a:prstGeom prst="ellipse">
                <a:avLst/>
              </a:prstGeom>
              <a:solidFill>
                <a:schemeClr val="tx2"/>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600">
                  <a:solidFill>
                    <a:srgbClr val="FFFFFF"/>
                  </a:solidFill>
                </a:endParaRPr>
              </a:p>
            </p:txBody>
          </p:sp>
          <p:sp>
            <p:nvSpPr>
              <p:cNvPr id="28" name="TextBox 8">
                <a:extLst>
                  <a:ext uri="{FF2B5EF4-FFF2-40B4-BE49-F238E27FC236}">
                    <a16:creationId xmlns:a16="http://schemas.microsoft.com/office/drawing/2014/main" id="{FA58ED25-8BA1-851E-D8FC-0E555068D8FA}"/>
                  </a:ext>
                </a:extLst>
              </p:cNvPr>
              <p:cNvSpPr txBox="1"/>
              <p:nvPr/>
            </p:nvSpPr>
            <p:spPr>
              <a:xfrm rot="5400000">
                <a:off x="5545562" y="2090128"/>
                <a:ext cx="1275476" cy="33600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noProof="1">
                    <a:solidFill>
                      <a:schemeClr val="bg1">
                        <a:lumMod val="95000"/>
                      </a:schemeClr>
                    </a:solidFill>
                  </a:rPr>
                  <a:t>Orchestrator</a:t>
                </a:r>
              </a:p>
            </p:txBody>
          </p:sp>
          <p:pic>
            <p:nvPicPr>
              <p:cNvPr id="29" name="Graphic 25" descr="Trophy with solid fill">
                <a:extLst>
                  <a:ext uri="{FF2B5EF4-FFF2-40B4-BE49-F238E27FC236}">
                    <a16:creationId xmlns:a16="http://schemas.microsoft.com/office/drawing/2014/main" id="{6F61F377-EF27-FCD2-97C7-1738496E799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6443620" y="1938107"/>
                <a:ext cx="640040" cy="640040"/>
              </a:xfrm>
              <a:prstGeom prst="rect">
                <a:avLst/>
              </a:prstGeom>
            </p:spPr>
          </p:pic>
        </p:grpSp>
      </p:grpSp>
    </p:spTree>
    <p:extLst>
      <p:ext uri="{BB962C8B-B14F-4D97-AF65-F5344CB8AC3E}">
        <p14:creationId xmlns:p14="http://schemas.microsoft.com/office/powerpoint/2010/main" val="11434295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10D0-C731-8915-EA37-C4F611576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39ABA-A0BC-68C5-C9AC-3889E8DDB698}"/>
              </a:ext>
            </a:extLst>
          </p:cNvPr>
          <p:cNvSpPr>
            <a:spLocks noGrp="1"/>
          </p:cNvSpPr>
          <p:nvPr>
            <p:ph type="title"/>
          </p:nvPr>
        </p:nvSpPr>
        <p:spPr/>
        <p:txBody>
          <a:bodyPr/>
          <a:lstStyle/>
          <a:p>
            <a:r>
              <a:rPr lang="en-US" dirty="0"/>
              <a:t>Build in Human-AI Collaboration</a:t>
            </a:r>
          </a:p>
        </p:txBody>
      </p:sp>
      <p:grpSp>
        <p:nvGrpSpPr>
          <p:cNvPr id="4" name="Group 3">
            <a:extLst>
              <a:ext uri="{FF2B5EF4-FFF2-40B4-BE49-F238E27FC236}">
                <a16:creationId xmlns:a16="http://schemas.microsoft.com/office/drawing/2014/main" id="{2F3636CC-0CAA-5EEB-C56A-CFC754711862}"/>
              </a:ext>
            </a:extLst>
          </p:cNvPr>
          <p:cNvGrpSpPr/>
          <p:nvPr/>
        </p:nvGrpSpPr>
        <p:grpSpPr>
          <a:xfrm>
            <a:off x="210312" y="886968"/>
            <a:ext cx="1896143" cy="2741172"/>
            <a:chOff x="7936942" y="2085012"/>
            <a:chExt cx="1896143" cy="2741172"/>
          </a:xfrm>
        </p:grpSpPr>
        <p:sp>
          <p:nvSpPr>
            <p:cNvPr id="5" name="Shape">
              <a:extLst>
                <a:ext uri="{FF2B5EF4-FFF2-40B4-BE49-F238E27FC236}">
                  <a16:creationId xmlns:a16="http://schemas.microsoft.com/office/drawing/2014/main" id="{EF38E44D-44B5-D6EE-EBA3-2F026BF32A5F}"/>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solidFill>
                  <a:schemeClr val="accent3">
                    <a:lumMod val="75000"/>
                  </a:schemeClr>
                </a:solidFill>
              </a:endParaRPr>
            </a:p>
          </p:txBody>
        </p:sp>
        <p:sp>
          <p:nvSpPr>
            <p:cNvPr id="6" name="Shape">
              <a:extLst>
                <a:ext uri="{FF2B5EF4-FFF2-40B4-BE49-F238E27FC236}">
                  <a16:creationId xmlns:a16="http://schemas.microsoft.com/office/drawing/2014/main" id="{14060012-0930-918F-82EC-0CADC146FD6D}"/>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TextBox 6">
              <a:extLst>
                <a:ext uri="{FF2B5EF4-FFF2-40B4-BE49-F238E27FC236}">
                  <a16:creationId xmlns:a16="http://schemas.microsoft.com/office/drawing/2014/main" id="{9C4E6034-4B3C-828E-F2AE-80FB42326D2C}"/>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05</a:t>
              </a:r>
            </a:p>
          </p:txBody>
        </p:sp>
        <p:sp>
          <p:nvSpPr>
            <p:cNvPr id="8" name="TextBox 7">
              <a:extLst>
                <a:ext uri="{FF2B5EF4-FFF2-40B4-BE49-F238E27FC236}">
                  <a16:creationId xmlns:a16="http://schemas.microsoft.com/office/drawing/2014/main" id="{6DBF50AF-783F-C113-8B82-6B446073B0EB}"/>
                </a:ext>
              </a:extLst>
            </p:cNvPr>
            <p:cNvSpPr txBox="1"/>
            <p:nvPr/>
          </p:nvSpPr>
          <p:spPr>
            <a:xfrm>
              <a:off x="7972386" y="2085012"/>
              <a:ext cx="1860699" cy="830997"/>
            </a:xfrm>
            <a:prstGeom prst="rect">
              <a:avLst/>
            </a:prstGeom>
            <a:solidFill>
              <a:schemeClr val="bg1"/>
            </a:solidFill>
          </p:spPr>
          <p:txBody>
            <a:bodyPr wrap="square" lIns="0" rIns="0" rtlCol="0" anchor="b">
              <a:spAutoFit/>
            </a:bodyPr>
            <a:lstStyle/>
            <a:p>
              <a:pPr algn="ctr"/>
              <a:r>
                <a:rPr lang="en-US" sz="2400" b="1" noProof="1">
                  <a:solidFill>
                    <a:schemeClr val="accent2">
                      <a:lumMod val="75000"/>
                      <a:lumOff val="25000"/>
                    </a:schemeClr>
                  </a:solidFill>
                </a:rPr>
                <a:t>Build in Human-AI</a:t>
              </a:r>
            </a:p>
          </p:txBody>
        </p:sp>
      </p:grpSp>
      <p:grpSp>
        <p:nvGrpSpPr>
          <p:cNvPr id="45" name="Group 44">
            <a:extLst>
              <a:ext uri="{FF2B5EF4-FFF2-40B4-BE49-F238E27FC236}">
                <a16:creationId xmlns:a16="http://schemas.microsoft.com/office/drawing/2014/main" id="{75E220B6-11B1-FE68-FA6F-747A13434254}"/>
              </a:ext>
            </a:extLst>
          </p:cNvPr>
          <p:cNvGrpSpPr>
            <a:grpSpLocks noChangeAspect="1"/>
          </p:cNvGrpSpPr>
          <p:nvPr/>
        </p:nvGrpSpPr>
        <p:grpSpPr>
          <a:xfrm>
            <a:off x="1569923" y="1362545"/>
            <a:ext cx="10074209" cy="4240912"/>
            <a:chOff x="-188671" y="-49345"/>
            <a:chExt cx="13541428" cy="5700498"/>
          </a:xfrm>
        </p:grpSpPr>
        <p:sp>
          <p:nvSpPr>
            <p:cNvPr id="28" name="Rectangle: Rounded Corners 8">
              <a:extLst>
                <a:ext uri="{FF2B5EF4-FFF2-40B4-BE49-F238E27FC236}">
                  <a16:creationId xmlns:a16="http://schemas.microsoft.com/office/drawing/2014/main" id="{C85F076F-7230-8C4E-EA0C-34E53D09D4BD}"/>
                </a:ext>
              </a:extLst>
            </p:cNvPr>
            <p:cNvSpPr/>
            <p:nvPr/>
          </p:nvSpPr>
          <p:spPr>
            <a:xfrm>
              <a:off x="5571657" y="1229107"/>
              <a:ext cx="7781099" cy="4417995"/>
            </a:xfrm>
            <a:prstGeom prst="roundRect">
              <a:avLst>
                <a:gd name="adj" fmla="val 14465"/>
              </a:avLst>
            </a:prstGeom>
            <a:solidFill>
              <a:schemeClr val="accent2">
                <a:lumMod val="60000"/>
                <a:lumOff val="40000"/>
              </a:schemeClr>
            </a:solidFill>
            <a:ln w="29444" cap="flat">
              <a:noFill/>
              <a:prstDash val="solid"/>
              <a:miter/>
            </a:ln>
          </p:spPr>
          <p:txBody>
            <a:bodyPr rtlCol="0" anchor="ctr"/>
            <a:lstStyle/>
            <a:p>
              <a:endParaRPr lang="en-US"/>
            </a:p>
          </p:txBody>
        </p:sp>
        <p:sp>
          <p:nvSpPr>
            <p:cNvPr id="29" name="Rectangle: Rounded Corners 9">
              <a:extLst>
                <a:ext uri="{FF2B5EF4-FFF2-40B4-BE49-F238E27FC236}">
                  <a16:creationId xmlns:a16="http://schemas.microsoft.com/office/drawing/2014/main" id="{0A09D83B-4D21-B4BE-A177-0C6363276F26}"/>
                </a:ext>
              </a:extLst>
            </p:cNvPr>
            <p:cNvSpPr/>
            <p:nvPr/>
          </p:nvSpPr>
          <p:spPr>
            <a:xfrm>
              <a:off x="-188671" y="1233158"/>
              <a:ext cx="7128475" cy="4417995"/>
            </a:xfrm>
            <a:prstGeom prst="roundRect">
              <a:avLst>
                <a:gd name="adj" fmla="val 14465"/>
              </a:avLst>
            </a:prstGeom>
            <a:solidFill>
              <a:schemeClr val="accent3">
                <a:lumMod val="40000"/>
                <a:lumOff val="60000"/>
              </a:schemeClr>
            </a:solidFill>
            <a:ln w="29444"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D2F0D561-271F-EECD-9D80-B584B06D75A8}"/>
                </a:ext>
              </a:extLst>
            </p:cNvPr>
            <p:cNvGrpSpPr/>
            <p:nvPr/>
          </p:nvGrpSpPr>
          <p:grpSpPr>
            <a:xfrm>
              <a:off x="4004687" y="1229104"/>
              <a:ext cx="4417996" cy="4417996"/>
              <a:chOff x="3887003" y="1219370"/>
              <a:chExt cx="4417996" cy="4417996"/>
            </a:xfrm>
          </p:grpSpPr>
          <p:sp>
            <p:nvSpPr>
              <p:cNvPr id="31" name="Freeform: Shape 10">
                <a:extLst>
                  <a:ext uri="{FF2B5EF4-FFF2-40B4-BE49-F238E27FC236}">
                    <a16:creationId xmlns:a16="http://schemas.microsoft.com/office/drawing/2014/main" id="{BAB499C2-4AEA-E0BB-FA15-2997C14CB127}"/>
                  </a:ext>
                </a:extLst>
              </p:cNvPr>
              <p:cNvSpPr/>
              <p:nvPr/>
            </p:nvSpPr>
            <p:spPr>
              <a:xfrm>
                <a:off x="4348870" y="1219370"/>
                <a:ext cx="3956129" cy="4417996"/>
              </a:xfrm>
              <a:custGeom>
                <a:avLst/>
                <a:gdLst>
                  <a:gd name="connsiteX0" fmla="*/ 1747126 w 3956129"/>
                  <a:gd name="connsiteY0" fmla="*/ 0 h 4417996"/>
                  <a:gd name="connsiteX1" fmla="*/ 1747131 w 3956129"/>
                  <a:gd name="connsiteY1" fmla="*/ 0 h 4417996"/>
                  <a:gd name="connsiteX2" fmla="*/ 3956129 w 3956129"/>
                  <a:gd name="connsiteY2" fmla="*/ 2208998 h 4417996"/>
                  <a:gd name="connsiteX3" fmla="*/ 1747131 w 3956129"/>
                  <a:gd name="connsiteY3" fmla="*/ 4417996 h 4417996"/>
                  <a:gd name="connsiteX4" fmla="*/ 1747126 w 3956129"/>
                  <a:gd name="connsiteY4" fmla="*/ 4417996 h 4417996"/>
                  <a:gd name="connsiteX5" fmla="*/ 1568496 w 3956129"/>
                  <a:gd name="connsiteY5" fmla="*/ 4406591 h 4417996"/>
                  <a:gd name="connsiteX6" fmla="*/ 0 w 3956129"/>
                  <a:gd name="connsiteY6" fmla="*/ 2208998 h 4417996"/>
                  <a:gd name="connsiteX7" fmla="*/ 1568496 w 3956129"/>
                  <a:gd name="connsiteY7" fmla="*/ 11405 h 441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129" h="4417996">
                    <a:moveTo>
                      <a:pt x="1747126" y="0"/>
                    </a:moveTo>
                    <a:lnTo>
                      <a:pt x="1747131" y="0"/>
                    </a:lnTo>
                    <a:cubicBezTo>
                      <a:pt x="2967127" y="0"/>
                      <a:pt x="3956129" y="989002"/>
                      <a:pt x="3956129" y="2208998"/>
                    </a:cubicBezTo>
                    <a:cubicBezTo>
                      <a:pt x="3956129" y="3428994"/>
                      <a:pt x="2967127" y="4417996"/>
                      <a:pt x="1747131" y="4417996"/>
                    </a:cubicBezTo>
                    <a:lnTo>
                      <a:pt x="1747126" y="4417996"/>
                    </a:lnTo>
                    <a:lnTo>
                      <a:pt x="1568496" y="4406591"/>
                    </a:lnTo>
                    <a:cubicBezTo>
                      <a:pt x="687496" y="4293469"/>
                      <a:pt x="0" y="3352744"/>
                      <a:pt x="0" y="2208998"/>
                    </a:cubicBezTo>
                    <a:cubicBezTo>
                      <a:pt x="0" y="1065252"/>
                      <a:pt x="687496" y="124528"/>
                      <a:pt x="1568496" y="11405"/>
                    </a:cubicBezTo>
                    <a:close/>
                  </a:path>
                </a:pathLst>
              </a:custGeom>
              <a:solidFill>
                <a:srgbClr val="F36F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11">
                <a:extLst>
                  <a:ext uri="{FF2B5EF4-FFF2-40B4-BE49-F238E27FC236}">
                    <a16:creationId xmlns:a16="http://schemas.microsoft.com/office/drawing/2014/main" id="{923014EB-76EB-1B06-A205-F75C9C699237}"/>
                  </a:ext>
                </a:extLst>
              </p:cNvPr>
              <p:cNvSpPr/>
              <p:nvPr/>
            </p:nvSpPr>
            <p:spPr>
              <a:xfrm>
                <a:off x="3887003" y="1219371"/>
                <a:ext cx="3314707" cy="4409890"/>
              </a:xfrm>
              <a:custGeom>
                <a:avLst/>
                <a:gdLst>
                  <a:gd name="connsiteX0" fmla="*/ 2208997 w 3314707"/>
                  <a:gd name="connsiteY0" fmla="*/ 0 h 4409890"/>
                  <a:gd name="connsiteX1" fmla="*/ 2208997 w 3314707"/>
                  <a:gd name="connsiteY1" fmla="*/ 1 h 4409890"/>
                  <a:gd name="connsiteX2" fmla="*/ 3314707 w 3314707"/>
                  <a:gd name="connsiteY2" fmla="*/ 1105711 h 4409890"/>
                  <a:gd name="connsiteX3" fmla="*/ 2208997 w 3314707"/>
                  <a:gd name="connsiteY3" fmla="*/ 2211421 h 4409890"/>
                  <a:gd name="connsiteX4" fmla="*/ 2208997 w 3314707"/>
                  <a:gd name="connsiteY4" fmla="*/ 2211424 h 4409890"/>
                  <a:gd name="connsiteX5" fmla="*/ 1103287 w 3314707"/>
                  <a:gd name="connsiteY5" fmla="*/ 3317134 h 4409890"/>
                  <a:gd name="connsiteX6" fmla="*/ 1986158 w 3314707"/>
                  <a:gd name="connsiteY6" fmla="*/ 4400380 h 4409890"/>
                  <a:gd name="connsiteX7" fmla="*/ 2048472 w 3314707"/>
                  <a:gd name="connsiteY7" fmla="*/ 4409890 h 4409890"/>
                  <a:gd name="connsiteX8" fmla="*/ 1983141 w 3314707"/>
                  <a:gd name="connsiteY8" fmla="*/ 4406591 h 4409890"/>
                  <a:gd name="connsiteX9" fmla="*/ 0 w 3314707"/>
                  <a:gd name="connsiteY9" fmla="*/ 2208998 h 4409890"/>
                  <a:gd name="connsiteX10" fmla="*/ 1983141 w 3314707"/>
                  <a:gd name="connsiteY10" fmla="*/ 11405 h 44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4707" h="4409890">
                    <a:moveTo>
                      <a:pt x="2208997" y="0"/>
                    </a:moveTo>
                    <a:lnTo>
                      <a:pt x="2208997" y="1"/>
                    </a:lnTo>
                    <a:cubicBezTo>
                      <a:pt x="2819664" y="1"/>
                      <a:pt x="3314707" y="495044"/>
                      <a:pt x="3314707" y="1105711"/>
                    </a:cubicBezTo>
                    <a:cubicBezTo>
                      <a:pt x="3314707" y="1716378"/>
                      <a:pt x="2819664" y="2211421"/>
                      <a:pt x="2208997" y="2211421"/>
                    </a:cubicBezTo>
                    <a:lnTo>
                      <a:pt x="2208997" y="2211424"/>
                    </a:lnTo>
                    <a:cubicBezTo>
                      <a:pt x="1598330" y="2211424"/>
                      <a:pt x="1103287" y="2706467"/>
                      <a:pt x="1103287" y="3317134"/>
                    </a:cubicBezTo>
                    <a:cubicBezTo>
                      <a:pt x="1103287" y="3851468"/>
                      <a:pt x="1482305" y="4297277"/>
                      <a:pt x="1986158" y="4400380"/>
                    </a:cubicBezTo>
                    <a:lnTo>
                      <a:pt x="2048472" y="4409890"/>
                    </a:lnTo>
                    <a:lnTo>
                      <a:pt x="1983141" y="4406591"/>
                    </a:lnTo>
                    <a:cubicBezTo>
                      <a:pt x="869240" y="4293469"/>
                      <a:pt x="0" y="3352745"/>
                      <a:pt x="0" y="2208998"/>
                    </a:cubicBezTo>
                    <a:cubicBezTo>
                      <a:pt x="0" y="1065252"/>
                      <a:pt x="869240" y="124528"/>
                      <a:pt x="1983141" y="11405"/>
                    </a:cubicBezTo>
                    <a:close/>
                  </a:path>
                </a:pathLst>
              </a:custGeom>
              <a:solidFill>
                <a:srgbClr val="05ACC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12">
                <a:extLst>
                  <a:ext uri="{FF2B5EF4-FFF2-40B4-BE49-F238E27FC236}">
                    <a16:creationId xmlns:a16="http://schemas.microsoft.com/office/drawing/2014/main" id="{E21642F9-08A1-F43F-09BB-FF0657594D28}"/>
                  </a:ext>
                </a:extLst>
              </p:cNvPr>
              <p:cNvSpPr/>
              <p:nvPr/>
            </p:nvSpPr>
            <p:spPr>
              <a:xfrm>
                <a:off x="5501882" y="1731100"/>
                <a:ext cx="1188236" cy="1187964"/>
              </a:xfrm>
              <a:custGeom>
                <a:avLst/>
                <a:gdLst>
                  <a:gd name="connsiteX0" fmla="*/ 754725 w 755197"/>
                  <a:gd name="connsiteY0" fmla="*/ 377317 h 755024"/>
                  <a:gd name="connsiteX1" fmla="*/ 377110 w 755197"/>
                  <a:gd name="connsiteY1" fmla="*/ 754829 h 755024"/>
                  <a:gd name="connsiteX2" fmla="*/ -472 w 755197"/>
                  <a:gd name="connsiteY2" fmla="*/ 377317 h 755024"/>
                  <a:gd name="connsiteX3" fmla="*/ 377110 w 755197"/>
                  <a:gd name="connsiteY3" fmla="*/ -195 h 755024"/>
                  <a:gd name="connsiteX4" fmla="*/ 754725 w 755197"/>
                  <a:gd name="connsiteY4" fmla="*/ 377317 h 7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197" h="755024">
                    <a:moveTo>
                      <a:pt x="754725" y="377317"/>
                    </a:moveTo>
                    <a:cubicBezTo>
                      <a:pt x="754725" y="585814"/>
                      <a:pt x="585678" y="754829"/>
                      <a:pt x="377110" y="754829"/>
                    </a:cubicBezTo>
                    <a:cubicBezTo>
                      <a:pt x="168544" y="754829"/>
                      <a:pt x="-472" y="585814"/>
                      <a:pt x="-472" y="377317"/>
                    </a:cubicBezTo>
                    <a:cubicBezTo>
                      <a:pt x="-472" y="168819"/>
                      <a:pt x="168573" y="-195"/>
                      <a:pt x="377110" y="-195"/>
                    </a:cubicBezTo>
                    <a:cubicBezTo>
                      <a:pt x="585649" y="-195"/>
                      <a:pt x="754725" y="168819"/>
                      <a:pt x="754725" y="377317"/>
                    </a:cubicBezTo>
                    <a:close/>
                  </a:path>
                </a:pathLst>
              </a:custGeom>
              <a:solidFill>
                <a:schemeClr val="bg1"/>
              </a:solidFill>
              <a:ln w="29444" cap="flat">
                <a:noFill/>
                <a:prstDash val="solid"/>
                <a:miter/>
              </a:ln>
            </p:spPr>
            <p:txBody>
              <a:bodyPr rtlCol="0" anchor="ctr"/>
              <a:lstStyle/>
              <a:p>
                <a:endParaRPr lang="en-US"/>
              </a:p>
            </p:txBody>
          </p:sp>
          <p:sp>
            <p:nvSpPr>
              <p:cNvPr id="34" name="Freeform: Shape 13">
                <a:extLst>
                  <a:ext uri="{FF2B5EF4-FFF2-40B4-BE49-F238E27FC236}">
                    <a16:creationId xmlns:a16="http://schemas.microsoft.com/office/drawing/2014/main" id="{9DFCAC61-CF75-4281-9DC3-05098CC78595}"/>
                  </a:ext>
                </a:extLst>
              </p:cNvPr>
              <p:cNvSpPr/>
              <p:nvPr/>
            </p:nvSpPr>
            <p:spPr>
              <a:xfrm>
                <a:off x="5501882" y="3942520"/>
                <a:ext cx="1188236" cy="1187964"/>
              </a:xfrm>
              <a:custGeom>
                <a:avLst/>
                <a:gdLst>
                  <a:gd name="connsiteX0" fmla="*/ 754725 w 755197"/>
                  <a:gd name="connsiteY0" fmla="*/ 377317 h 755024"/>
                  <a:gd name="connsiteX1" fmla="*/ 377110 w 755197"/>
                  <a:gd name="connsiteY1" fmla="*/ 754829 h 755024"/>
                  <a:gd name="connsiteX2" fmla="*/ -472 w 755197"/>
                  <a:gd name="connsiteY2" fmla="*/ 377317 h 755024"/>
                  <a:gd name="connsiteX3" fmla="*/ 377110 w 755197"/>
                  <a:gd name="connsiteY3" fmla="*/ -195 h 755024"/>
                  <a:gd name="connsiteX4" fmla="*/ 754725 w 755197"/>
                  <a:gd name="connsiteY4" fmla="*/ 377317 h 7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197" h="755024">
                    <a:moveTo>
                      <a:pt x="754725" y="377317"/>
                    </a:moveTo>
                    <a:cubicBezTo>
                      <a:pt x="754725" y="585814"/>
                      <a:pt x="585678" y="754829"/>
                      <a:pt x="377110" y="754829"/>
                    </a:cubicBezTo>
                    <a:cubicBezTo>
                      <a:pt x="168544" y="754829"/>
                      <a:pt x="-472" y="585814"/>
                      <a:pt x="-472" y="377317"/>
                    </a:cubicBezTo>
                    <a:cubicBezTo>
                      <a:pt x="-472" y="168819"/>
                      <a:pt x="168573" y="-195"/>
                      <a:pt x="377110" y="-195"/>
                    </a:cubicBezTo>
                    <a:cubicBezTo>
                      <a:pt x="585649" y="-195"/>
                      <a:pt x="754725" y="168819"/>
                      <a:pt x="754725" y="377317"/>
                    </a:cubicBezTo>
                    <a:close/>
                  </a:path>
                </a:pathLst>
              </a:custGeom>
              <a:solidFill>
                <a:schemeClr val="bg1"/>
              </a:solidFill>
              <a:ln w="29444" cap="flat">
                <a:noFill/>
                <a:prstDash val="solid"/>
                <a:miter/>
              </a:ln>
            </p:spPr>
            <p:txBody>
              <a:bodyPr rtlCol="0" anchor="ctr"/>
              <a:lstStyle/>
              <a:p>
                <a:endParaRPr lang="en-US"/>
              </a:p>
            </p:txBody>
          </p:sp>
          <p:sp>
            <p:nvSpPr>
              <p:cNvPr id="35" name="Freeform: Shape 14">
                <a:extLst>
                  <a:ext uri="{FF2B5EF4-FFF2-40B4-BE49-F238E27FC236}">
                    <a16:creationId xmlns:a16="http://schemas.microsoft.com/office/drawing/2014/main" id="{938B6F1F-79CA-61A4-6CE7-72FB783EE09E}"/>
                  </a:ext>
                </a:extLst>
              </p:cNvPr>
              <p:cNvSpPr/>
              <p:nvPr/>
            </p:nvSpPr>
            <p:spPr>
              <a:xfrm>
                <a:off x="6096001" y="1219370"/>
                <a:ext cx="2208998" cy="4417996"/>
              </a:xfrm>
              <a:custGeom>
                <a:avLst/>
                <a:gdLst>
                  <a:gd name="connsiteX0" fmla="*/ 0 w 2208998"/>
                  <a:gd name="connsiteY0" fmla="*/ 0 h 4417996"/>
                  <a:gd name="connsiteX1" fmla="*/ 2208998 w 2208998"/>
                  <a:gd name="connsiteY1" fmla="*/ 2208998 h 4417996"/>
                  <a:gd name="connsiteX2" fmla="*/ 0 w 2208998"/>
                  <a:gd name="connsiteY2" fmla="*/ 4417996 h 4417996"/>
                  <a:gd name="connsiteX3" fmla="*/ 0 w 2208998"/>
                  <a:gd name="connsiteY3" fmla="*/ 4417996 h 4417996"/>
                  <a:gd name="connsiteX4" fmla="*/ 210854 w 2208998"/>
                  <a:gd name="connsiteY4" fmla="*/ 4406591 h 4417996"/>
                  <a:gd name="connsiteX5" fmla="*/ 2062263 w 2208998"/>
                  <a:gd name="connsiteY5" fmla="*/ 2208998 h 4417996"/>
                  <a:gd name="connsiteX6" fmla="*/ 210854 w 2208998"/>
                  <a:gd name="connsiteY6" fmla="*/ 11405 h 4417996"/>
                  <a:gd name="connsiteX7" fmla="*/ 0 w 2208998"/>
                  <a:gd name="connsiteY7" fmla="*/ 0 h 4417996"/>
                  <a:gd name="connsiteX8" fmla="*/ 0 w 2208998"/>
                  <a:gd name="connsiteY8" fmla="*/ 0 h 441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998" h="4417996">
                    <a:moveTo>
                      <a:pt x="0" y="0"/>
                    </a:moveTo>
                    <a:cubicBezTo>
                      <a:pt x="1219996" y="0"/>
                      <a:pt x="2208998" y="989002"/>
                      <a:pt x="2208998" y="2208998"/>
                    </a:cubicBezTo>
                    <a:cubicBezTo>
                      <a:pt x="2208998" y="3428994"/>
                      <a:pt x="1219996" y="4417996"/>
                      <a:pt x="0" y="4417996"/>
                    </a:cubicBezTo>
                    <a:lnTo>
                      <a:pt x="0" y="4417996"/>
                    </a:lnTo>
                    <a:lnTo>
                      <a:pt x="210854" y="4406591"/>
                    </a:lnTo>
                    <a:cubicBezTo>
                      <a:pt x="1250763" y="4293469"/>
                      <a:pt x="2062263" y="3352744"/>
                      <a:pt x="2062263" y="2208998"/>
                    </a:cubicBezTo>
                    <a:cubicBezTo>
                      <a:pt x="2062263" y="1065252"/>
                      <a:pt x="1250763" y="124528"/>
                      <a:pt x="210854" y="11405"/>
                    </a:cubicBezTo>
                    <a:lnTo>
                      <a:pt x="0" y="0"/>
                    </a:lnTo>
                    <a:lnTo>
                      <a:pt x="0" y="0"/>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15">
                <a:extLst>
                  <a:ext uri="{FF2B5EF4-FFF2-40B4-BE49-F238E27FC236}">
                    <a16:creationId xmlns:a16="http://schemas.microsoft.com/office/drawing/2014/main" id="{CFDFFCF5-47DA-C569-24CB-7A9F23722095}"/>
                  </a:ext>
                </a:extLst>
              </p:cNvPr>
              <p:cNvSpPr/>
              <p:nvPr/>
            </p:nvSpPr>
            <p:spPr>
              <a:xfrm>
                <a:off x="3887004" y="1219372"/>
                <a:ext cx="2208983" cy="4417994"/>
              </a:xfrm>
              <a:custGeom>
                <a:avLst/>
                <a:gdLst>
                  <a:gd name="connsiteX0" fmla="*/ 2208983 w 2208983"/>
                  <a:gd name="connsiteY0" fmla="*/ 0 h 4417994"/>
                  <a:gd name="connsiteX1" fmla="*/ 1998142 w 2208983"/>
                  <a:gd name="connsiteY1" fmla="*/ 11404 h 4417994"/>
                  <a:gd name="connsiteX2" fmla="*/ 146733 w 2208983"/>
                  <a:gd name="connsiteY2" fmla="*/ 2208997 h 4417994"/>
                  <a:gd name="connsiteX3" fmla="*/ 1998142 w 2208983"/>
                  <a:gd name="connsiteY3" fmla="*/ 4406590 h 4417994"/>
                  <a:gd name="connsiteX4" fmla="*/ 2208983 w 2208983"/>
                  <a:gd name="connsiteY4" fmla="*/ 4417994 h 4417994"/>
                  <a:gd name="connsiteX5" fmla="*/ 1983141 w 2208983"/>
                  <a:gd name="connsiteY5" fmla="*/ 4406590 h 4417994"/>
                  <a:gd name="connsiteX6" fmla="*/ 0 w 2208983"/>
                  <a:gd name="connsiteY6" fmla="*/ 2208997 h 4417994"/>
                  <a:gd name="connsiteX7" fmla="*/ 1983141 w 2208983"/>
                  <a:gd name="connsiteY7" fmla="*/ 11404 h 4417994"/>
                  <a:gd name="connsiteX8" fmla="*/ 2208983 w 2208983"/>
                  <a:gd name="connsiteY8" fmla="*/ 0 h 44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983" h="4417994">
                    <a:moveTo>
                      <a:pt x="2208983" y="0"/>
                    </a:moveTo>
                    <a:lnTo>
                      <a:pt x="1998142" y="11404"/>
                    </a:lnTo>
                    <a:cubicBezTo>
                      <a:pt x="958234" y="124527"/>
                      <a:pt x="146733" y="1065251"/>
                      <a:pt x="146733" y="2208997"/>
                    </a:cubicBezTo>
                    <a:cubicBezTo>
                      <a:pt x="146733" y="3352743"/>
                      <a:pt x="958234" y="4293468"/>
                      <a:pt x="1998142" y="4406590"/>
                    </a:cubicBezTo>
                    <a:lnTo>
                      <a:pt x="2208983" y="4417994"/>
                    </a:lnTo>
                    <a:lnTo>
                      <a:pt x="1983141" y="4406590"/>
                    </a:lnTo>
                    <a:cubicBezTo>
                      <a:pt x="869240" y="4293468"/>
                      <a:pt x="0" y="3352743"/>
                      <a:pt x="0" y="2208997"/>
                    </a:cubicBezTo>
                    <a:cubicBezTo>
                      <a:pt x="0" y="1065251"/>
                      <a:pt x="869240" y="124527"/>
                      <a:pt x="1983141" y="11404"/>
                    </a:cubicBezTo>
                    <a:lnTo>
                      <a:pt x="2208983" y="0"/>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 name="Group 36">
              <a:extLst>
                <a:ext uri="{FF2B5EF4-FFF2-40B4-BE49-F238E27FC236}">
                  <a16:creationId xmlns:a16="http://schemas.microsoft.com/office/drawing/2014/main" id="{0785F92F-178A-F681-636F-5E8C840DF5AE}"/>
                </a:ext>
              </a:extLst>
            </p:cNvPr>
            <p:cNvGrpSpPr/>
            <p:nvPr/>
          </p:nvGrpSpPr>
          <p:grpSpPr>
            <a:xfrm>
              <a:off x="2845968" y="-49345"/>
              <a:ext cx="10506789" cy="4815760"/>
              <a:chOff x="2415389" y="512723"/>
              <a:chExt cx="10506789" cy="4815760"/>
            </a:xfrm>
          </p:grpSpPr>
          <p:sp>
            <p:nvSpPr>
              <p:cNvPr id="38" name="TextBox 37">
                <a:extLst>
                  <a:ext uri="{FF2B5EF4-FFF2-40B4-BE49-F238E27FC236}">
                    <a16:creationId xmlns:a16="http://schemas.microsoft.com/office/drawing/2014/main" id="{D99F2B3A-5114-B319-1C18-32D10B93A783}"/>
                  </a:ext>
                </a:extLst>
              </p:cNvPr>
              <p:cNvSpPr txBox="1"/>
              <p:nvPr/>
            </p:nvSpPr>
            <p:spPr>
              <a:xfrm>
                <a:off x="2415389" y="512723"/>
                <a:ext cx="7197300" cy="1117000"/>
              </a:xfrm>
              <a:prstGeom prst="rect">
                <a:avLst/>
              </a:prstGeom>
              <a:noFill/>
            </p:spPr>
            <p:txBody>
              <a:bodyPr wrap="square" lIns="0" rIns="0" rtlCol="0" anchor="b">
                <a:spAutoFit/>
              </a:bodyPr>
              <a:lstStyle/>
              <a:p>
                <a:pPr algn="ctr"/>
                <a:r>
                  <a:rPr lang="en-US" sz="2400" b="1" noProof="1"/>
                  <a:t>Define How Humans and AI will Work Together</a:t>
                </a:r>
              </a:p>
            </p:txBody>
          </p:sp>
          <p:sp>
            <p:nvSpPr>
              <p:cNvPr id="39" name="TextBox 38">
                <a:extLst>
                  <a:ext uri="{FF2B5EF4-FFF2-40B4-BE49-F238E27FC236}">
                    <a16:creationId xmlns:a16="http://schemas.microsoft.com/office/drawing/2014/main" id="{C6C1EEA1-7471-1971-09C2-522ABB17C0D2}"/>
                  </a:ext>
                </a:extLst>
              </p:cNvPr>
              <p:cNvSpPr txBox="1"/>
              <p:nvPr/>
            </p:nvSpPr>
            <p:spPr>
              <a:xfrm>
                <a:off x="8034149" y="1398301"/>
                <a:ext cx="4888029" cy="3930182"/>
              </a:xfrm>
              <a:prstGeom prst="rect">
                <a:avLst/>
              </a:prstGeom>
              <a:noFill/>
            </p:spPr>
            <p:txBody>
              <a:bodyPr wrap="square" lIns="0" rIns="0" rtlCol="0" anchor="t">
                <a:spAutoFit/>
              </a:bodyPr>
              <a:lstStyle/>
              <a:p>
                <a:pPr marL="285750" indent="-285750">
                  <a:spcAft>
                    <a:spcPts val="1200"/>
                  </a:spcAft>
                  <a:buFont typeface="Arial" panose="020B0604020202020204" pitchFamily="34" charset="0"/>
                  <a:buChar char="•"/>
                </a:pPr>
                <a:endParaRPr lang="en-US" noProof="1">
                  <a:solidFill>
                    <a:schemeClr val="tx1">
                      <a:lumMod val="65000"/>
                      <a:lumOff val="35000"/>
                    </a:schemeClr>
                  </a:solidFill>
                </a:endParaRPr>
              </a:p>
              <a:p>
                <a:pPr marL="285750" indent="-285750">
                  <a:spcAft>
                    <a:spcPts val="1200"/>
                  </a:spcAft>
                  <a:buFont typeface="Arial" panose="020B0604020202020204" pitchFamily="34" charset="0"/>
                  <a:buChar char="•"/>
                </a:pPr>
                <a:r>
                  <a:rPr lang="en-US" noProof="1">
                    <a:solidFill>
                      <a:schemeClr val="tx1">
                        <a:lumMod val="65000"/>
                        <a:lumOff val="35000"/>
                      </a:schemeClr>
                    </a:solidFill>
                  </a:rPr>
                  <a:t>are great at stragetic decision making</a:t>
                </a:r>
              </a:p>
              <a:p>
                <a:pPr marL="285750" indent="-285750">
                  <a:spcAft>
                    <a:spcPts val="1200"/>
                  </a:spcAft>
                  <a:buFont typeface="Arial" panose="020B0604020202020204" pitchFamily="34" charset="0"/>
                  <a:buChar char="•"/>
                </a:pPr>
                <a:r>
                  <a:rPr lang="en-US" noProof="1">
                    <a:solidFill>
                      <a:schemeClr val="tx1">
                        <a:lumMod val="65000"/>
                        <a:lumOff val="35000"/>
                      </a:schemeClr>
                    </a:solidFill>
                  </a:rPr>
                  <a:t>can provide quality assurance</a:t>
                </a:r>
              </a:p>
              <a:p>
                <a:pPr marL="285750" indent="-285750">
                  <a:spcAft>
                    <a:spcPts val="1200"/>
                  </a:spcAft>
                  <a:buFont typeface="Arial" panose="020B0604020202020204" pitchFamily="34" charset="0"/>
                  <a:buChar char="•"/>
                </a:pPr>
                <a:r>
                  <a:rPr lang="en-US" noProof="1">
                    <a:solidFill>
                      <a:schemeClr val="tx1">
                        <a:lumMod val="65000"/>
                        <a:lumOff val="35000"/>
                      </a:schemeClr>
                    </a:solidFill>
                  </a:rPr>
                  <a:t>are good at managing edge cases</a:t>
                </a:r>
              </a:p>
              <a:p>
                <a:pPr marL="285750" indent="-285750">
                  <a:spcAft>
                    <a:spcPts val="1200"/>
                  </a:spcAft>
                  <a:buFont typeface="Arial" panose="020B0604020202020204" pitchFamily="34" charset="0"/>
                  <a:buChar char="•"/>
                </a:pPr>
                <a:r>
                  <a:rPr lang="en-US" noProof="1">
                    <a:solidFill>
                      <a:schemeClr val="tx1">
                        <a:lumMod val="65000"/>
                        <a:lumOff val="35000"/>
                      </a:schemeClr>
                    </a:solidFill>
                  </a:rPr>
                  <a:t>can identify opportunities for system enhancement</a:t>
                </a:r>
              </a:p>
            </p:txBody>
          </p:sp>
        </p:grpSp>
        <p:pic>
          <p:nvPicPr>
            <p:cNvPr id="43" name="Graphic 42" descr="User with solid fill">
              <a:extLst>
                <a:ext uri="{FF2B5EF4-FFF2-40B4-BE49-F238E27FC236}">
                  <a16:creationId xmlns:a16="http://schemas.microsoft.com/office/drawing/2014/main" id="{4ADEEB67-FD01-5125-9361-E4DA7765663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761137" y="4089037"/>
              <a:ext cx="914400" cy="914400"/>
            </a:xfrm>
            <a:prstGeom prst="rect">
              <a:avLst/>
            </a:prstGeom>
          </p:spPr>
        </p:pic>
        <p:pic>
          <p:nvPicPr>
            <p:cNvPr id="44" name="Graphic 43" descr="Artificial Intelligence with solid fill">
              <a:extLst>
                <a:ext uri="{FF2B5EF4-FFF2-40B4-BE49-F238E27FC236}">
                  <a16:creationId xmlns:a16="http://schemas.microsoft.com/office/drawing/2014/main" id="{F9587AF3-6B84-6A3D-3A52-D90D1828075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761137" y="1877615"/>
              <a:ext cx="914400" cy="914400"/>
            </a:xfrm>
            <a:prstGeom prst="rect">
              <a:avLst/>
            </a:prstGeom>
          </p:spPr>
        </p:pic>
      </p:grpSp>
      <p:sp>
        <p:nvSpPr>
          <p:cNvPr id="46" name="TextBox 45">
            <a:extLst>
              <a:ext uri="{FF2B5EF4-FFF2-40B4-BE49-F238E27FC236}">
                <a16:creationId xmlns:a16="http://schemas.microsoft.com/office/drawing/2014/main" id="{62407BB7-673F-A5F6-3D99-21CA4A4DAB0A}"/>
              </a:ext>
            </a:extLst>
          </p:cNvPr>
          <p:cNvSpPr txBox="1"/>
          <p:nvPr/>
        </p:nvSpPr>
        <p:spPr>
          <a:xfrm>
            <a:off x="9259721" y="1961498"/>
            <a:ext cx="1043876" cy="369332"/>
          </a:xfrm>
          <a:prstGeom prst="rect">
            <a:avLst/>
          </a:prstGeom>
          <a:noFill/>
        </p:spPr>
        <p:txBody>
          <a:bodyPr wrap="none" rtlCol="0">
            <a:spAutoFit/>
          </a:bodyPr>
          <a:lstStyle/>
          <a:p>
            <a:r>
              <a:rPr lang="en-US" dirty="0"/>
              <a:t>Humans</a:t>
            </a:r>
          </a:p>
        </p:txBody>
      </p:sp>
      <p:sp>
        <p:nvSpPr>
          <p:cNvPr id="47" name="TextBox 46">
            <a:extLst>
              <a:ext uri="{FF2B5EF4-FFF2-40B4-BE49-F238E27FC236}">
                <a16:creationId xmlns:a16="http://schemas.microsoft.com/office/drawing/2014/main" id="{6C2BBB80-828A-0991-972E-F12A129CD6E1}"/>
              </a:ext>
            </a:extLst>
          </p:cNvPr>
          <p:cNvSpPr txBox="1"/>
          <p:nvPr/>
        </p:nvSpPr>
        <p:spPr>
          <a:xfrm>
            <a:off x="1794030" y="2532328"/>
            <a:ext cx="2902527" cy="3046988"/>
          </a:xfrm>
          <a:prstGeom prst="rect">
            <a:avLst/>
          </a:prstGeom>
          <a:noFill/>
        </p:spPr>
        <p:txBody>
          <a:bodyPr wrap="square" lIns="0" rIns="0" rtlCol="0" anchor="t">
            <a:spAutoFit/>
          </a:bodyPr>
          <a:lstStyle/>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Manage repetitive tasks that require significant time</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Efficiently scale to handle large amounts of data</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Ensure accuracy and consistency throughout</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Produce organized results rapidly</a:t>
            </a:r>
            <a:endParaRPr lang="en-US" noProof="1">
              <a:solidFill>
                <a:schemeClr val="tx1">
                  <a:lumMod val="65000"/>
                  <a:lumOff val="35000"/>
                </a:schemeClr>
              </a:solidFill>
            </a:endParaRPr>
          </a:p>
        </p:txBody>
      </p:sp>
      <p:sp>
        <p:nvSpPr>
          <p:cNvPr id="48" name="TextBox 47">
            <a:extLst>
              <a:ext uri="{FF2B5EF4-FFF2-40B4-BE49-F238E27FC236}">
                <a16:creationId xmlns:a16="http://schemas.microsoft.com/office/drawing/2014/main" id="{56B9DE71-BBFD-80F2-F0EB-8103D2CFDD30}"/>
              </a:ext>
            </a:extLst>
          </p:cNvPr>
          <p:cNvSpPr txBox="1"/>
          <p:nvPr/>
        </p:nvSpPr>
        <p:spPr>
          <a:xfrm>
            <a:off x="1938553" y="5705216"/>
            <a:ext cx="9405139" cy="369332"/>
          </a:xfrm>
          <a:prstGeom prst="rect">
            <a:avLst/>
          </a:prstGeom>
          <a:noFill/>
        </p:spPr>
        <p:txBody>
          <a:bodyPr wrap="none" rtlCol="0">
            <a:spAutoFit/>
          </a:bodyPr>
          <a:lstStyle/>
          <a:p>
            <a:r>
              <a:rPr lang="en-US" dirty="0"/>
              <a:t>Rather than considering what </a:t>
            </a:r>
            <a:r>
              <a:rPr lang="en-US" i="1" dirty="0"/>
              <a:t>could be automated, we consider what should be automated.</a:t>
            </a:r>
            <a:endParaRPr lang="en-US" dirty="0"/>
          </a:p>
        </p:txBody>
      </p:sp>
      <p:sp>
        <p:nvSpPr>
          <p:cNvPr id="49" name="TextBox 48">
            <a:extLst>
              <a:ext uri="{FF2B5EF4-FFF2-40B4-BE49-F238E27FC236}">
                <a16:creationId xmlns:a16="http://schemas.microsoft.com/office/drawing/2014/main" id="{669C34AC-2172-E152-C819-D53979C64D04}"/>
              </a:ext>
            </a:extLst>
          </p:cNvPr>
          <p:cNvSpPr txBox="1"/>
          <p:nvPr/>
        </p:nvSpPr>
        <p:spPr>
          <a:xfrm>
            <a:off x="2334416" y="6171152"/>
            <a:ext cx="8340745" cy="369332"/>
          </a:xfrm>
          <a:prstGeom prst="rect">
            <a:avLst/>
          </a:prstGeom>
          <a:noFill/>
        </p:spPr>
        <p:txBody>
          <a:bodyPr wrap="none" rtlCol="0">
            <a:spAutoFit/>
          </a:bodyPr>
          <a:lstStyle/>
          <a:p>
            <a:r>
              <a:rPr lang="en-US" dirty="0"/>
              <a:t>There are two points where humans were used: quality control, final deliverable. </a:t>
            </a:r>
          </a:p>
        </p:txBody>
      </p:sp>
    </p:spTree>
    <p:extLst>
      <p:ext uri="{BB962C8B-B14F-4D97-AF65-F5344CB8AC3E}">
        <p14:creationId xmlns:p14="http://schemas.microsoft.com/office/powerpoint/2010/main" val="8463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17BAC-BBFC-3A2A-F30E-80ED90088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20590-F734-DBC4-4C93-4828BC5090EC}"/>
              </a:ext>
            </a:extLst>
          </p:cNvPr>
          <p:cNvSpPr>
            <a:spLocks noGrp="1"/>
          </p:cNvSpPr>
          <p:nvPr>
            <p:ph type="title"/>
          </p:nvPr>
        </p:nvSpPr>
        <p:spPr/>
        <p:txBody>
          <a:bodyPr/>
          <a:lstStyle/>
          <a:p>
            <a:r>
              <a:rPr lang="en-US" dirty="0"/>
              <a:t>Choosing the Right AI Agent Platform</a:t>
            </a:r>
          </a:p>
        </p:txBody>
      </p:sp>
      <p:grpSp>
        <p:nvGrpSpPr>
          <p:cNvPr id="4" name="Group 3">
            <a:extLst>
              <a:ext uri="{FF2B5EF4-FFF2-40B4-BE49-F238E27FC236}">
                <a16:creationId xmlns:a16="http://schemas.microsoft.com/office/drawing/2014/main" id="{82B66B08-6FF6-9AE0-9B6F-8A7C2AE0FF27}"/>
              </a:ext>
            </a:extLst>
          </p:cNvPr>
          <p:cNvGrpSpPr/>
          <p:nvPr/>
        </p:nvGrpSpPr>
        <p:grpSpPr>
          <a:xfrm>
            <a:off x="815048" y="884172"/>
            <a:ext cx="3200727" cy="4188111"/>
            <a:chOff x="838197" y="1418070"/>
            <a:chExt cx="3200727" cy="4188111"/>
          </a:xfrm>
        </p:grpSpPr>
        <p:sp>
          <p:nvSpPr>
            <p:cNvPr id="5" name="Freeform: Shape 4">
              <a:extLst>
                <a:ext uri="{FF2B5EF4-FFF2-40B4-BE49-F238E27FC236}">
                  <a16:creationId xmlns:a16="http://schemas.microsoft.com/office/drawing/2014/main" id="{F6511F3B-AD80-D3C3-AB30-6D2B164595FF}"/>
                </a:ext>
              </a:extLst>
            </p:cNvPr>
            <p:cNvSpPr/>
            <p:nvPr/>
          </p:nvSpPr>
          <p:spPr>
            <a:xfrm>
              <a:off x="838197" y="1418070"/>
              <a:ext cx="3200726" cy="4188111"/>
            </a:xfrm>
            <a:custGeom>
              <a:avLst/>
              <a:gdLst>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433818 h 4188111"/>
                <a:gd name="connsiteX19" fmla="*/ 1 w 3200726"/>
                <a:gd name="connsiteY19" fmla="*/ 154108 h 4188111"/>
                <a:gd name="connsiteX20" fmla="*/ 115927 w 3200726"/>
                <a:gd name="connsiteY20"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54108 h 4188111"/>
                <a:gd name="connsiteX19" fmla="*/ 115927 w 3200726"/>
                <a:gd name="connsiteY19"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1 w 3200726"/>
                <a:gd name="connsiteY17" fmla="*/ 154108 h 4188111"/>
                <a:gd name="connsiteX18" fmla="*/ 115927 w 3200726"/>
                <a:gd name="connsiteY18"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3911688 h 4188111"/>
                <a:gd name="connsiteX9" fmla="*/ 3200726 w 3200726"/>
                <a:gd name="connsiteY9" fmla="*/ 3911688 h 4188111"/>
                <a:gd name="connsiteX10" fmla="*/ 3200726 w 3200726"/>
                <a:gd name="connsiteY10" fmla="*/ 3976255 h 4188111"/>
                <a:gd name="connsiteX11" fmla="*/ 2988870 w 3200726"/>
                <a:gd name="connsiteY11" fmla="*/ 4188111 h 4188111"/>
                <a:gd name="connsiteX12" fmla="*/ 211859 w 3200726"/>
                <a:gd name="connsiteY12" fmla="*/ 4188111 h 4188111"/>
                <a:gd name="connsiteX13" fmla="*/ 3 w 3200726"/>
                <a:gd name="connsiteY13" fmla="*/ 3976255 h 4188111"/>
                <a:gd name="connsiteX14" fmla="*/ 3 w 3200726"/>
                <a:gd name="connsiteY14" fmla="*/ 3911688 h 4188111"/>
                <a:gd name="connsiteX15" fmla="*/ 0 w 3200726"/>
                <a:gd name="connsiteY15" fmla="*/ 3911688 h 4188111"/>
                <a:gd name="connsiteX16" fmla="*/ 1 w 3200726"/>
                <a:gd name="connsiteY16" fmla="*/ 154108 h 4188111"/>
                <a:gd name="connsiteX17" fmla="*/ 115927 w 3200726"/>
                <a:gd name="connsiteY17"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3 w 3200726"/>
                <a:gd name="connsiteY7" fmla="*/ 3911688 h 4188111"/>
                <a:gd name="connsiteX8" fmla="*/ 3200726 w 3200726"/>
                <a:gd name="connsiteY8" fmla="*/ 3911688 h 4188111"/>
                <a:gd name="connsiteX9" fmla="*/ 3200726 w 3200726"/>
                <a:gd name="connsiteY9" fmla="*/ 3976255 h 4188111"/>
                <a:gd name="connsiteX10" fmla="*/ 2988870 w 3200726"/>
                <a:gd name="connsiteY10" fmla="*/ 4188111 h 4188111"/>
                <a:gd name="connsiteX11" fmla="*/ 211859 w 3200726"/>
                <a:gd name="connsiteY11" fmla="*/ 4188111 h 4188111"/>
                <a:gd name="connsiteX12" fmla="*/ 3 w 3200726"/>
                <a:gd name="connsiteY12" fmla="*/ 3976255 h 4188111"/>
                <a:gd name="connsiteX13" fmla="*/ 3 w 3200726"/>
                <a:gd name="connsiteY13" fmla="*/ 3911688 h 4188111"/>
                <a:gd name="connsiteX14" fmla="*/ 0 w 3200726"/>
                <a:gd name="connsiteY14" fmla="*/ 3911688 h 4188111"/>
                <a:gd name="connsiteX15" fmla="*/ 1 w 3200726"/>
                <a:gd name="connsiteY15" fmla="*/ 154108 h 4188111"/>
                <a:gd name="connsiteX16" fmla="*/ 115927 w 3200726"/>
                <a:gd name="connsiteY16" fmla="*/ 0 h 41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0726" h="4188111">
                  <a:moveTo>
                    <a:pt x="115927" y="0"/>
                  </a:moveTo>
                  <a:lnTo>
                    <a:pt x="660781" y="0"/>
                  </a:lnTo>
                  <a:cubicBezTo>
                    <a:pt x="683966" y="0"/>
                    <a:pt x="707151" y="7705"/>
                    <a:pt x="724540" y="26971"/>
                  </a:cubicBezTo>
                  <a:lnTo>
                    <a:pt x="1043337" y="308216"/>
                  </a:lnTo>
                  <a:lnTo>
                    <a:pt x="2028711" y="308216"/>
                  </a:lnTo>
                  <a:lnTo>
                    <a:pt x="3027713" y="308216"/>
                  </a:lnTo>
                  <a:cubicBezTo>
                    <a:pt x="3122870" y="308216"/>
                    <a:pt x="3200725" y="377565"/>
                    <a:pt x="3200725" y="462324"/>
                  </a:cubicBezTo>
                  <a:cubicBezTo>
                    <a:pt x="3200724" y="1612112"/>
                    <a:pt x="3200724" y="2761900"/>
                    <a:pt x="3200723" y="3911688"/>
                  </a:cubicBezTo>
                  <a:lnTo>
                    <a:pt x="3200726" y="3911688"/>
                  </a:lnTo>
                  <a:lnTo>
                    <a:pt x="3200726" y="3976255"/>
                  </a:lnTo>
                  <a:cubicBezTo>
                    <a:pt x="3200726" y="4093260"/>
                    <a:pt x="3105875" y="4188111"/>
                    <a:pt x="2988870" y="4188111"/>
                  </a:cubicBezTo>
                  <a:lnTo>
                    <a:pt x="211859" y="4188111"/>
                  </a:lnTo>
                  <a:cubicBezTo>
                    <a:pt x="94854" y="4188111"/>
                    <a:pt x="3" y="4093260"/>
                    <a:pt x="3" y="3976255"/>
                  </a:cubicBezTo>
                  <a:lnTo>
                    <a:pt x="3" y="3911688"/>
                  </a:lnTo>
                  <a:lnTo>
                    <a:pt x="0" y="3911688"/>
                  </a:lnTo>
                  <a:cubicBezTo>
                    <a:pt x="0" y="2659161"/>
                    <a:pt x="1" y="1406635"/>
                    <a:pt x="1" y="154108"/>
                  </a:cubicBezTo>
                  <a:cubicBezTo>
                    <a:pt x="1" y="69349"/>
                    <a:pt x="52168" y="0"/>
                    <a:pt x="115927" y="0"/>
                  </a:cubicBezTo>
                  <a:close/>
                </a:path>
              </a:pathLst>
            </a:custGeom>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3008110-8CCB-0585-714B-4A916333C355}"/>
                </a:ext>
              </a:extLst>
            </p:cNvPr>
            <p:cNvSpPr txBox="1"/>
            <p:nvPr/>
          </p:nvSpPr>
          <p:spPr>
            <a:xfrm>
              <a:off x="1601777" y="1900954"/>
              <a:ext cx="2258920" cy="523220"/>
            </a:xfrm>
            <a:prstGeom prst="rect">
              <a:avLst/>
            </a:prstGeom>
            <a:noFill/>
            <a:ln>
              <a:noFill/>
            </a:ln>
          </p:spPr>
          <p:txBody>
            <a:bodyPr wrap="square" lIns="0" rIns="0" rtlCol="0" anchor="b">
              <a:spAutoFit/>
            </a:bodyPr>
            <a:lstStyle/>
            <a:p>
              <a:pPr algn="r"/>
              <a:r>
                <a:rPr lang="en-US" sz="2800" b="1" noProof="1">
                  <a:solidFill>
                    <a:schemeClr val="bg1"/>
                  </a:solidFill>
                  <a:effectLst>
                    <a:outerShdw blurRad="38100" dist="38100" dir="2700000" algn="tl">
                      <a:srgbClr val="000000">
                        <a:alpha val="43137"/>
                      </a:srgbClr>
                    </a:outerShdw>
                  </a:effectLst>
                </a:rPr>
                <a:t>No Code</a:t>
              </a:r>
            </a:p>
          </p:txBody>
        </p:sp>
        <p:pic>
          <p:nvPicPr>
            <p:cNvPr id="7" name="Graphic 6" descr="Lights On with solid fill">
              <a:extLst>
                <a:ext uri="{FF2B5EF4-FFF2-40B4-BE49-F238E27FC236}">
                  <a16:creationId xmlns:a16="http://schemas.microsoft.com/office/drawing/2014/main" id="{A5682065-21B6-DAC6-3B1F-9B66AD1AE49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983086" y="1660588"/>
              <a:ext cx="618690" cy="61869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B3029DA6-E767-7DC6-671D-629F354CE991}"/>
                </a:ext>
              </a:extLst>
            </p:cNvPr>
            <p:cNvSpPr/>
            <p:nvPr/>
          </p:nvSpPr>
          <p:spPr>
            <a:xfrm>
              <a:off x="838201" y="2565537"/>
              <a:ext cx="3200723" cy="27642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0DBDB2-E2E9-B145-A740-AE47940CA74F}"/>
                </a:ext>
              </a:extLst>
            </p:cNvPr>
            <p:cNvSpPr txBox="1"/>
            <p:nvPr/>
          </p:nvSpPr>
          <p:spPr>
            <a:xfrm>
              <a:off x="983086" y="2746171"/>
              <a:ext cx="2844272" cy="1908215"/>
            </a:xfrm>
            <a:prstGeom prst="rect">
              <a:avLst/>
            </a:prstGeom>
            <a:noFill/>
            <a:ln>
              <a:noFill/>
            </a:ln>
          </p:spPr>
          <p:txBody>
            <a:bodyPr wrap="square" lIns="0" rIns="0" rtlCol="0" anchor="t">
              <a:spAutoFit/>
            </a:bodyPr>
            <a:lstStyle/>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Fastest to deploy, minimal technical expertise</a:t>
              </a:r>
            </a:p>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Great for moderate complexity</a:t>
              </a:r>
            </a:p>
            <a:p>
              <a:pPr marL="285750" indent="-285750">
                <a:spcAft>
                  <a:spcPts val="1200"/>
                </a:spcAft>
                <a:buFont typeface="Arial" panose="020B0604020202020204" pitchFamily="34" charset="0"/>
                <a:buChar char="•"/>
              </a:pPr>
              <a:r>
                <a:rPr lang="en-US" sz="1400" b="1" noProof="1">
                  <a:solidFill>
                    <a:schemeClr val="tx1">
                      <a:lumMod val="65000"/>
                      <a:lumOff val="35000"/>
                    </a:schemeClr>
                  </a:solidFill>
                </a:rPr>
                <a:t>Use Case: </a:t>
              </a:r>
              <a:r>
                <a:rPr lang="en-US" sz="1400" noProof="1">
                  <a:solidFill>
                    <a:schemeClr val="tx1">
                      <a:lumMod val="65000"/>
                      <a:lumOff val="35000"/>
                    </a:schemeClr>
                  </a:solidFill>
                </a:rPr>
                <a:t>A marketing team builds an automated campaign report generator with drag-and-drop tools</a:t>
              </a:r>
            </a:p>
          </p:txBody>
        </p:sp>
      </p:grpSp>
      <p:grpSp>
        <p:nvGrpSpPr>
          <p:cNvPr id="10" name="Group 9">
            <a:extLst>
              <a:ext uri="{FF2B5EF4-FFF2-40B4-BE49-F238E27FC236}">
                <a16:creationId xmlns:a16="http://schemas.microsoft.com/office/drawing/2014/main" id="{F41F4DF9-A372-2005-6463-AD48E8AD4970}"/>
              </a:ext>
            </a:extLst>
          </p:cNvPr>
          <p:cNvGrpSpPr/>
          <p:nvPr/>
        </p:nvGrpSpPr>
        <p:grpSpPr>
          <a:xfrm>
            <a:off x="4472491" y="884172"/>
            <a:ext cx="3200727" cy="4188111"/>
            <a:chOff x="4495640" y="1418070"/>
            <a:chExt cx="3200727" cy="4188111"/>
          </a:xfrm>
        </p:grpSpPr>
        <p:sp>
          <p:nvSpPr>
            <p:cNvPr id="11" name="Freeform: Shape 9">
              <a:extLst>
                <a:ext uri="{FF2B5EF4-FFF2-40B4-BE49-F238E27FC236}">
                  <a16:creationId xmlns:a16="http://schemas.microsoft.com/office/drawing/2014/main" id="{3C83352F-8868-9B20-CE6B-6EE442A9BFE2}"/>
                </a:ext>
              </a:extLst>
            </p:cNvPr>
            <p:cNvSpPr/>
            <p:nvPr/>
          </p:nvSpPr>
          <p:spPr>
            <a:xfrm>
              <a:off x="4495640" y="1418070"/>
              <a:ext cx="3200726" cy="4188111"/>
            </a:xfrm>
            <a:custGeom>
              <a:avLst/>
              <a:gdLst>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433818 h 4188111"/>
                <a:gd name="connsiteX19" fmla="*/ 1 w 3200726"/>
                <a:gd name="connsiteY19" fmla="*/ 154108 h 4188111"/>
                <a:gd name="connsiteX20" fmla="*/ 115927 w 3200726"/>
                <a:gd name="connsiteY20"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54108 h 4188111"/>
                <a:gd name="connsiteX19" fmla="*/ 115927 w 3200726"/>
                <a:gd name="connsiteY19"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1 w 3200726"/>
                <a:gd name="connsiteY17" fmla="*/ 154108 h 4188111"/>
                <a:gd name="connsiteX18" fmla="*/ 115927 w 3200726"/>
                <a:gd name="connsiteY18"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3911688 h 4188111"/>
                <a:gd name="connsiteX9" fmla="*/ 3200726 w 3200726"/>
                <a:gd name="connsiteY9" fmla="*/ 3911688 h 4188111"/>
                <a:gd name="connsiteX10" fmla="*/ 3200726 w 3200726"/>
                <a:gd name="connsiteY10" fmla="*/ 3976255 h 4188111"/>
                <a:gd name="connsiteX11" fmla="*/ 2988870 w 3200726"/>
                <a:gd name="connsiteY11" fmla="*/ 4188111 h 4188111"/>
                <a:gd name="connsiteX12" fmla="*/ 211859 w 3200726"/>
                <a:gd name="connsiteY12" fmla="*/ 4188111 h 4188111"/>
                <a:gd name="connsiteX13" fmla="*/ 3 w 3200726"/>
                <a:gd name="connsiteY13" fmla="*/ 3976255 h 4188111"/>
                <a:gd name="connsiteX14" fmla="*/ 3 w 3200726"/>
                <a:gd name="connsiteY14" fmla="*/ 3911688 h 4188111"/>
                <a:gd name="connsiteX15" fmla="*/ 0 w 3200726"/>
                <a:gd name="connsiteY15" fmla="*/ 3911688 h 4188111"/>
                <a:gd name="connsiteX16" fmla="*/ 1 w 3200726"/>
                <a:gd name="connsiteY16" fmla="*/ 154108 h 4188111"/>
                <a:gd name="connsiteX17" fmla="*/ 115927 w 3200726"/>
                <a:gd name="connsiteY17"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3 w 3200726"/>
                <a:gd name="connsiteY7" fmla="*/ 3911688 h 4188111"/>
                <a:gd name="connsiteX8" fmla="*/ 3200726 w 3200726"/>
                <a:gd name="connsiteY8" fmla="*/ 3911688 h 4188111"/>
                <a:gd name="connsiteX9" fmla="*/ 3200726 w 3200726"/>
                <a:gd name="connsiteY9" fmla="*/ 3976255 h 4188111"/>
                <a:gd name="connsiteX10" fmla="*/ 2988870 w 3200726"/>
                <a:gd name="connsiteY10" fmla="*/ 4188111 h 4188111"/>
                <a:gd name="connsiteX11" fmla="*/ 211859 w 3200726"/>
                <a:gd name="connsiteY11" fmla="*/ 4188111 h 4188111"/>
                <a:gd name="connsiteX12" fmla="*/ 3 w 3200726"/>
                <a:gd name="connsiteY12" fmla="*/ 3976255 h 4188111"/>
                <a:gd name="connsiteX13" fmla="*/ 3 w 3200726"/>
                <a:gd name="connsiteY13" fmla="*/ 3911688 h 4188111"/>
                <a:gd name="connsiteX14" fmla="*/ 0 w 3200726"/>
                <a:gd name="connsiteY14" fmla="*/ 3911688 h 4188111"/>
                <a:gd name="connsiteX15" fmla="*/ 1 w 3200726"/>
                <a:gd name="connsiteY15" fmla="*/ 154108 h 4188111"/>
                <a:gd name="connsiteX16" fmla="*/ 115927 w 3200726"/>
                <a:gd name="connsiteY16" fmla="*/ 0 h 41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0726" h="4188111">
                  <a:moveTo>
                    <a:pt x="115927" y="0"/>
                  </a:moveTo>
                  <a:lnTo>
                    <a:pt x="660781" y="0"/>
                  </a:lnTo>
                  <a:cubicBezTo>
                    <a:pt x="683966" y="0"/>
                    <a:pt x="707151" y="7705"/>
                    <a:pt x="724540" y="26971"/>
                  </a:cubicBezTo>
                  <a:lnTo>
                    <a:pt x="1043337" y="308216"/>
                  </a:lnTo>
                  <a:lnTo>
                    <a:pt x="2028711" y="308216"/>
                  </a:lnTo>
                  <a:lnTo>
                    <a:pt x="3027713" y="308216"/>
                  </a:lnTo>
                  <a:cubicBezTo>
                    <a:pt x="3122870" y="308216"/>
                    <a:pt x="3200725" y="377565"/>
                    <a:pt x="3200725" y="462324"/>
                  </a:cubicBezTo>
                  <a:cubicBezTo>
                    <a:pt x="3200724" y="1612112"/>
                    <a:pt x="3200724" y="2761900"/>
                    <a:pt x="3200723" y="3911688"/>
                  </a:cubicBezTo>
                  <a:lnTo>
                    <a:pt x="3200726" y="3911688"/>
                  </a:lnTo>
                  <a:lnTo>
                    <a:pt x="3200726" y="3976255"/>
                  </a:lnTo>
                  <a:cubicBezTo>
                    <a:pt x="3200726" y="4093260"/>
                    <a:pt x="3105875" y="4188111"/>
                    <a:pt x="2988870" y="4188111"/>
                  </a:cubicBezTo>
                  <a:lnTo>
                    <a:pt x="211859" y="4188111"/>
                  </a:lnTo>
                  <a:cubicBezTo>
                    <a:pt x="94854" y="4188111"/>
                    <a:pt x="3" y="4093260"/>
                    <a:pt x="3" y="3976255"/>
                  </a:cubicBezTo>
                  <a:lnTo>
                    <a:pt x="3" y="3911688"/>
                  </a:lnTo>
                  <a:lnTo>
                    <a:pt x="0" y="3911688"/>
                  </a:lnTo>
                  <a:cubicBezTo>
                    <a:pt x="0" y="2659161"/>
                    <a:pt x="1" y="1406635"/>
                    <a:pt x="1" y="154108"/>
                  </a:cubicBezTo>
                  <a:cubicBezTo>
                    <a:pt x="1" y="69349"/>
                    <a:pt x="52168" y="0"/>
                    <a:pt x="115927" y="0"/>
                  </a:cubicBezTo>
                  <a:close/>
                </a:path>
              </a:pathLst>
            </a:custGeom>
            <a:ln>
              <a:noFill/>
            </a:ln>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BC7BFB61-1316-58AF-19FA-C85222A134C5}"/>
                </a:ext>
              </a:extLst>
            </p:cNvPr>
            <p:cNvSpPr txBox="1"/>
            <p:nvPr/>
          </p:nvSpPr>
          <p:spPr>
            <a:xfrm>
              <a:off x="5259220" y="1900954"/>
              <a:ext cx="2258920" cy="523220"/>
            </a:xfrm>
            <a:prstGeom prst="rect">
              <a:avLst/>
            </a:prstGeom>
            <a:noFill/>
            <a:ln>
              <a:noFill/>
            </a:ln>
          </p:spPr>
          <p:txBody>
            <a:bodyPr wrap="square" lIns="0" rIns="0" rtlCol="0" anchor="b">
              <a:spAutoFit/>
            </a:bodyPr>
            <a:lstStyle/>
            <a:p>
              <a:pPr algn="r"/>
              <a:r>
                <a:rPr lang="en-US" sz="2800" b="1" noProof="1">
                  <a:solidFill>
                    <a:schemeClr val="bg1"/>
                  </a:solidFill>
                  <a:effectLst>
                    <a:outerShdw blurRad="38100" dist="38100" dir="2700000" algn="tl">
                      <a:srgbClr val="000000">
                        <a:alpha val="43137"/>
                      </a:srgbClr>
                    </a:outerShdw>
                  </a:effectLst>
                </a:rPr>
                <a:t>Low-Code</a:t>
              </a:r>
            </a:p>
          </p:txBody>
        </p:sp>
        <p:pic>
          <p:nvPicPr>
            <p:cNvPr id="13" name="Graphic 12" descr="Bullseye with solid fill">
              <a:extLst>
                <a:ext uri="{FF2B5EF4-FFF2-40B4-BE49-F238E27FC236}">
                  <a16:creationId xmlns:a16="http://schemas.microsoft.com/office/drawing/2014/main" id="{E37DABF7-9674-0A45-C2F0-97E4CF931B5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640529" y="1660588"/>
              <a:ext cx="618690" cy="618690"/>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8D6A366E-389E-7BCD-8628-C55B5E316DD8}"/>
                </a:ext>
              </a:extLst>
            </p:cNvPr>
            <p:cNvSpPr/>
            <p:nvPr/>
          </p:nvSpPr>
          <p:spPr>
            <a:xfrm>
              <a:off x="4495644" y="2565537"/>
              <a:ext cx="3200723" cy="276422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27EDB76A-F67B-09BE-B78C-1243F3CE4A83}"/>
              </a:ext>
            </a:extLst>
          </p:cNvPr>
          <p:cNvGrpSpPr/>
          <p:nvPr/>
        </p:nvGrpSpPr>
        <p:grpSpPr>
          <a:xfrm>
            <a:off x="8129922" y="884172"/>
            <a:ext cx="3200727" cy="4188111"/>
            <a:chOff x="8153071" y="1418070"/>
            <a:chExt cx="3200727" cy="4188111"/>
          </a:xfrm>
        </p:grpSpPr>
        <p:sp>
          <p:nvSpPr>
            <p:cNvPr id="17" name="Freeform: Shape 42">
              <a:extLst>
                <a:ext uri="{FF2B5EF4-FFF2-40B4-BE49-F238E27FC236}">
                  <a16:creationId xmlns:a16="http://schemas.microsoft.com/office/drawing/2014/main" id="{05D9CDD8-EBCA-5189-4478-B2C674ABA42B}"/>
                </a:ext>
              </a:extLst>
            </p:cNvPr>
            <p:cNvSpPr/>
            <p:nvPr/>
          </p:nvSpPr>
          <p:spPr>
            <a:xfrm>
              <a:off x="8153071" y="1418070"/>
              <a:ext cx="3200726" cy="4188111"/>
            </a:xfrm>
            <a:custGeom>
              <a:avLst/>
              <a:gdLst>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433818 h 4188111"/>
                <a:gd name="connsiteX19" fmla="*/ 1 w 3200726"/>
                <a:gd name="connsiteY19" fmla="*/ 154108 h 4188111"/>
                <a:gd name="connsiteX20" fmla="*/ 115927 w 3200726"/>
                <a:gd name="connsiteY20"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0 w 3200726"/>
                <a:gd name="connsiteY17" fmla="*/ 1433818 h 4188111"/>
                <a:gd name="connsiteX18" fmla="*/ 1 w 3200726"/>
                <a:gd name="connsiteY18" fmla="*/ 154108 h 4188111"/>
                <a:gd name="connsiteX19" fmla="*/ 115927 w 3200726"/>
                <a:gd name="connsiteY19"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2003412 h 4188111"/>
                <a:gd name="connsiteX9" fmla="*/ 3200723 w 3200726"/>
                <a:gd name="connsiteY9" fmla="*/ 3911688 h 4188111"/>
                <a:gd name="connsiteX10" fmla="*/ 3200726 w 3200726"/>
                <a:gd name="connsiteY10" fmla="*/ 3911688 h 4188111"/>
                <a:gd name="connsiteX11" fmla="*/ 3200726 w 3200726"/>
                <a:gd name="connsiteY11" fmla="*/ 3976255 h 4188111"/>
                <a:gd name="connsiteX12" fmla="*/ 2988870 w 3200726"/>
                <a:gd name="connsiteY12" fmla="*/ 4188111 h 4188111"/>
                <a:gd name="connsiteX13" fmla="*/ 211859 w 3200726"/>
                <a:gd name="connsiteY13" fmla="*/ 4188111 h 4188111"/>
                <a:gd name="connsiteX14" fmla="*/ 3 w 3200726"/>
                <a:gd name="connsiteY14" fmla="*/ 3976255 h 4188111"/>
                <a:gd name="connsiteX15" fmla="*/ 3 w 3200726"/>
                <a:gd name="connsiteY15" fmla="*/ 3911688 h 4188111"/>
                <a:gd name="connsiteX16" fmla="*/ 0 w 3200726"/>
                <a:gd name="connsiteY16" fmla="*/ 3911688 h 4188111"/>
                <a:gd name="connsiteX17" fmla="*/ 1 w 3200726"/>
                <a:gd name="connsiteY17" fmla="*/ 154108 h 4188111"/>
                <a:gd name="connsiteX18" fmla="*/ 115927 w 3200726"/>
                <a:gd name="connsiteY18"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5 w 3200726"/>
                <a:gd name="connsiteY7" fmla="*/ 2003403 h 4188111"/>
                <a:gd name="connsiteX8" fmla="*/ 3200723 w 3200726"/>
                <a:gd name="connsiteY8" fmla="*/ 3911688 h 4188111"/>
                <a:gd name="connsiteX9" fmla="*/ 3200726 w 3200726"/>
                <a:gd name="connsiteY9" fmla="*/ 3911688 h 4188111"/>
                <a:gd name="connsiteX10" fmla="*/ 3200726 w 3200726"/>
                <a:gd name="connsiteY10" fmla="*/ 3976255 h 4188111"/>
                <a:gd name="connsiteX11" fmla="*/ 2988870 w 3200726"/>
                <a:gd name="connsiteY11" fmla="*/ 4188111 h 4188111"/>
                <a:gd name="connsiteX12" fmla="*/ 211859 w 3200726"/>
                <a:gd name="connsiteY12" fmla="*/ 4188111 h 4188111"/>
                <a:gd name="connsiteX13" fmla="*/ 3 w 3200726"/>
                <a:gd name="connsiteY13" fmla="*/ 3976255 h 4188111"/>
                <a:gd name="connsiteX14" fmla="*/ 3 w 3200726"/>
                <a:gd name="connsiteY14" fmla="*/ 3911688 h 4188111"/>
                <a:gd name="connsiteX15" fmla="*/ 0 w 3200726"/>
                <a:gd name="connsiteY15" fmla="*/ 3911688 h 4188111"/>
                <a:gd name="connsiteX16" fmla="*/ 1 w 3200726"/>
                <a:gd name="connsiteY16" fmla="*/ 154108 h 4188111"/>
                <a:gd name="connsiteX17" fmla="*/ 115927 w 3200726"/>
                <a:gd name="connsiteY17" fmla="*/ 0 h 4188111"/>
                <a:gd name="connsiteX0" fmla="*/ 115927 w 3200726"/>
                <a:gd name="connsiteY0" fmla="*/ 0 h 4188111"/>
                <a:gd name="connsiteX1" fmla="*/ 660781 w 3200726"/>
                <a:gd name="connsiteY1" fmla="*/ 0 h 4188111"/>
                <a:gd name="connsiteX2" fmla="*/ 724540 w 3200726"/>
                <a:gd name="connsiteY2" fmla="*/ 26971 h 4188111"/>
                <a:gd name="connsiteX3" fmla="*/ 1043337 w 3200726"/>
                <a:gd name="connsiteY3" fmla="*/ 308216 h 4188111"/>
                <a:gd name="connsiteX4" fmla="*/ 2028711 w 3200726"/>
                <a:gd name="connsiteY4" fmla="*/ 308216 h 4188111"/>
                <a:gd name="connsiteX5" fmla="*/ 3027713 w 3200726"/>
                <a:gd name="connsiteY5" fmla="*/ 308216 h 4188111"/>
                <a:gd name="connsiteX6" fmla="*/ 3200725 w 3200726"/>
                <a:gd name="connsiteY6" fmla="*/ 462324 h 4188111"/>
                <a:gd name="connsiteX7" fmla="*/ 3200723 w 3200726"/>
                <a:gd name="connsiteY7" fmla="*/ 3911688 h 4188111"/>
                <a:gd name="connsiteX8" fmla="*/ 3200726 w 3200726"/>
                <a:gd name="connsiteY8" fmla="*/ 3911688 h 4188111"/>
                <a:gd name="connsiteX9" fmla="*/ 3200726 w 3200726"/>
                <a:gd name="connsiteY9" fmla="*/ 3976255 h 4188111"/>
                <a:gd name="connsiteX10" fmla="*/ 2988870 w 3200726"/>
                <a:gd name="connsiteY10" fmla="*/ 4188111 h 4188111"/>
                <a:gd name="connsiteX11" fmla="*/ 211859 w 3200726"/>
                <a:gd name="connsiteY11" fmla="*/ 4188111 h 4188111"/>
                <a:gd name="connsiteX12" fmla="*/ 3 w 3200726"/>
                <a:gd name="connsiteY12" fmla="*/ 3976255 h 4188111"/>
                <a:gd name="connsiteX13" fmla="*/ 3 w 3200726"/>
                <a:gd name="connsiteY13" fmla="*/ 3911688 h 4188111"/>
                <a:gd name="connsiteX14" fmla="*/ 0 w 3200726"/>
                <a:gd name="connsiteY14" fmla="*/ 3911688 h 4188111"/>
                <a:gd name="connsiteX15" fmla="*/ 1 w 3200726"/>
                <a:gd name="connsiteY15" fmla="*/ 154108 h 4188111"/>
                <a:gd name="connsiteX16" fmla="*/ 115927 w 3200726"/>
                <a:gd name="connsiteY16" fmla="*/ 0 h 41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0726" h="4188111">
                  <a:moveTo>
                    <a:pt x="115927" y="0"/>
                  </a:moveTo>
                  <a:lnTo>
                    <a:pt x="660781" y="0"/>
                  </a:lnTo>
                  <a:cubicBezTo>
                    <a:pt x="683966" y="0"/>
                    <a:pt x="707151" y="7705"/>
                    <a:pt x="724540" y="26971"/>
                  </a:cubicBezTo>
                  <a:lnTo>
                    <a:pt x="1043337" y="308216"/>
                  </a:lnTo>
                  <a:lnTo>
                    <a:pt x="2028711" y="308216"/>
                  </a:lnTo>
                  <a:lnTo>
                    <a:pt x="3027713" y="308216"/>
                  </a:lnTo>
                  <a:cubicBezTo>
                    <a:pt x="3122870" y="308216"/>
                    <a:pt x="3200725" y="377565"/>
                    <a:pt x="3200725" y="462324"/>
                  </a:cubicBezTo>
                  <a:cubicBezTo>
                    <a:pt x="3200724" y="1612112"/>
                    <a:pt x="3200724" y="2761900"/>
                    <a:pt x="3200723" y="3911688"/>
                  </a:cubicBezTo>
                  <a:lnTo>
                    <a:pt x="3200726" y="3911688"/>
                  </a:lnTo>
                  <a:lnTo>
                    <a:pt x="3200726" y="3976255"/>
                  </a:lnTo>
                  <a:cubicBezTo>
                    <a:pt x="3200726" y="4093260"/>
                    <a:pt x="3105875" y="4188111"/>
                    <a:pt x="2988870" y="4188111"/>
                  </a:cubicBezTo>
                  <a:lnTo>
                    <a:pt x="211859" y="4188111"/>
                  </a:lnTo>
                  <a:cubicBezTo>
                    <a:pt x="94854" y="4188111"/>
                    <a:pt x="3" y="4093260"/>
                    <a:pt x="3" y="3976255"/>
                  </a:cubicBezTo>
                  <a:lnTo>
                    <a:pt x="3" y="3911688"/>
                  </a:lnTo>
                  <a:lnTo>
                    <a:pt x="0" y="3911688"/>
                  </a:lnTo>
                  <a:cubicBezTo>
                    <a:pt x="0" y="2659161"/>
                    <a:pt x="1" y="1406635"/>
                    <a:pt x="1" y="154108"/>
                  </a:cubicBezTo>
                  <a:cubicBezTo>
                    <a:pt x="1" y="69349"/>
                    <a:pt x="52168" y="0"/>
                    <a:pt x="115927" y="0"/>
                  </a:cubicBezTo>
                  <a:close/>
                </a:path>
              </a:pathLst>
            </a:custGeom>
            <a:ln>
              <a:no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F2B42884-84BD-7EDA-0A8A-A19D8A324AF0}"/>
                </a:ext>
              </a:extLst>
            </p:cNvPr>
            <p:cNvSpPr txBox="1"/>
            <p:nvPr/>
          </p:nvSpPr>
          <p:spPr>
            <a:xfrm>
              <a:off x="8916651" y="1900954"/>
              <a:ext cx="2258920" cy="523220"/>
            </a:xfrm>
            <a:prstGeom prst="rect">
              <a:avLst/>
            </a:prstGeom>
            <a:noFill/>
            <a:ln>
              <a:noFill/>
            </a:ln>
          </p:spPr>
          <p:txBody>
            <a:bodyPr wrap="square" lIns="0" rIns="0" rtlCol="0" anchor="b">
              <a:spAutoFit/>
            </a:bodyPr>
            <a:lstStyle/>
            <a:p>
              <a:pPr algn="r"/>
              <a:r>
                <a:rPr lang="en-US" sz="2800" b="1" noProof="1">
                  <a:solidFill>
                    <a:schemeClr val="bg1"/>
                  </a:solidFill>
                  <a:effectLst>
                    <a:outerShdw blurRad="38100" dist="38100" dir="2700000" algn="tl">
                      <a:srgbClr val="000000">
                        <a:alpha val="43137"/>
                      </a:srgbClr>
                    </a:outerShdw>
                  </a:effectLst>
                </a:rPr>
                <a:t>Full Code</a:t>
              </a:r>
            </a:p>
          </p:txBody>
        </p:sp>
        <p:pic>
          <p:nvPicPr>
            <p:cNvPr id="19" name="Graphic 18" descr="Gears with solid fill">
              <a:extLst>
                <a:ext uri="{FF2B5EF4-FFF2-40B4-BE49-F238E27FC236}">
                  <a16:creationId xmlns:a16="http://schemas.microsoft.com/office/drawing/2014/main" id="{70F15BC2-97E1-8723-318C-59E119F9FDE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297960" y="1660588"/>
              <a:ext cx="618690" cy="618690"/>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7E41C9BC-E2CD-5C62-32AE-15A4497E02C4}"/>
                </a:ext>
              </a:extLst>
            </p:cNvPr>
            <p:cNvSpPr/>
            <p:nvPr/>
          </p:nvSpPr>
          <p:spPr>
            <a:xfrm>
              <a:off x="8153075" y="2565537"/>
              <a:ext cx="3200723" cy="27642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C0A9724-2F23-C1A6-065B-0D85CAD0D0EA}"/>
              </a:ext>
            </a:extLst>
          </p:cNvPr>
          <p:cNvSpPr txBox="1"/>
          <p:nvPr/>
        </p:nvSpPr>
        <p:spPr>
          <a:xfrm>
            <a:off x="4673864" y="2228264"/>
            <a:ext cx="2844272" cy="2492990"/>
          </a:xfrm>
          <a:prstGeom prst="rect">
            <a:avLst/>
          </a:prstGeom>
          <a:noFill/>
          <a:ln>
            <a:noFill/>
          </a:ln>
        </p:spPr>
        <p:txBody>
          <a:bodyPr wrap="square" lIns="0" rIns="0" rtlCol="0" anchor="t">
            <a:spAutoFit/>
          </a:bodyPr>
          <a:lstStyle/>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Balance between customization and speed</a:t>
            </a:r>
          </a:p>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Business + technical teams collaborate</a:t>
            </a:r>
          </a:p>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Allows configuration with some coding</a:t>
            </a:r>
          </a:p>
          <a:p>
            <a:pPr marL="285750" indent="-285750">
              <a:spcAft>
                <a:spcPts val="1200"/>
              </a:spcAft>
              <a:buFont typeface="Arial" panose="020B0604020202020204" pitchFamily="34" charset="0"/>
              <a:buChar char="•"/>
            </a:pPr>
            <a:r>
              <a:rPr lang="en-US" sz="1400" b="1" noProof="1">
                <a:solidFill>
                  <a:schemeClr val="tx1">
                    <a:lumMod val="65000"/>
                    <a:lumOff val="35000"/>
                  </a:schemeClr>
                </a:solidFill>
              </a:rPr>
              <a:t>Use Case: </a:t>
            </a:r>
            <a:r>
              <a:rPr lang="en-US" sz="1400" noProof="1">
                <a:solidFill>
                  <a:schemeClr val="tx1">
                    <a:lumMod val="65000"/>
                    <a:lumOff val="35000"/>
                  </a:schemeClr>
                </a:solidFill>
              </a:rPr>
              <a:t>An operations team using UiPath/Microsoft Copilot to automate invoice processing.</a:t>
            </a:r>
            <a:endParaRPr lang="en-US" sz="1400" b="1" noProof="1">
              <a:solidFill>
                <a:schemeClr val="tx1">
                  <a:lumMod val="65000"/>
                  <a:lumOff val="35000"/>
                </a:schemeClr>
              </a:solidFill>
            </a:endParaRPr>
          </a:p>
        </p:txBody>
      </p:sp>
      <p:sp>
        <p:nvSpPr>
          <p:cNvPr id="25" name="TextBox 24">
            <a:extLst>
              <a:ext uri="{FF2B5EF4-FFF2-40B4-BE49-F238E27FC236}">
                <a16:creationId xmlns:a16="http://schemas.microsoft.com/office/drawing/2014/main" id="{1DAB8E4B-F468-8D1C-B6A0-B8413EBAACB8}"/>
              </a:ext>
            </a:extLst>
          </p:cNvPr>
          <p:cNvSpPr txBox="1"/>
          <p:nvPr/>
        </p:nvSpPr>
        <p:spPr>
          <a:xfrm>
            <a:off x="8308149" y="2212325"/>
            <a:ext cx="2844272" cy="2492990"/>
          </a:xfrm>
          <a:prstGeom prst="rect">
            <a:avLst/>
          </a:prstGeom>
          <a:noFill/>
          <a:ln>
            <a:noFill/>
          </a:ln>
        </p:spPr>
        <p:txBody>
          <a:bodyPr wrap="square" lIns="0" rIns="0" rtlCol="0" anchor="t">
            <a:spAutoFit/>
          </a:bodyPr>
          <a:lstStyle/>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Maximum control &amp; flexibility</a:t>
            </a:r>
          </a:p>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Best for complex enterprise use cases</a:t>
            </a:r>
          </a:p>
          <a:p>
            <a:pPr marL="285750" indent="-285750">
              <a:spcAft>
                <a:spcPts val="1200"/>
              </a:spcAft>
              <a:buFont typeface="Arial" panose="020B0604020202020204" pitchFamily="34" charset="0"/>
              <a:buChar char="•"/>
            </a:pPr>
            <a:r>
              <a:rPr lang="en-US" sz="1400" noProof="1">
                <a:solidFill>
                  <a:schemeClr val="tx1">
                    <a:lumMod val="65000"/>
                    <a:lumOff val="35000"/>
                  </a:schemeClr>
                </a:solidFill>
              </a:rPr>
              <a:t>Requires engineering expertise &amp; orchestration</a:t>
            </a:r>
          </a:p>
          <a:p>
            <a:pPr marL="285750" indent="-285750">
              <a:spcAft>
                <a:spcPts val="1200"/>
              </a:spcAft>
              <a:buFont typeface="Arial" panose="020B0604020202020204" pitchFamily="34" charset="0"/>
              <a:buChar char="•"/>
            </a:pPr>
            <a:r>
              <a:rPr lang="en-US" sz="1400" b="1" noProof="1">
                <a:solidFill>
                  <a:schemeClr val="tx1">
                    <a:lumMod val="65000"/>
                    <a:lumOff val="35000"/>
                  </a:schemeClr>
                </a:solidFill>
              </a:rPr>
              <a:t>Use Case: </a:t>
            </a:r>
            <a:r>
              <a:rPr lang="en-US" sz="1400" noProof="1">
                <a:solidFill>
                  <a:schemeClr val="tx1">
                    <a:lumMod val="65000"/>
                    <a:lumOff val="35000"/>
                  </a:schemeClr>
                </a:solidFill>
              </a:rPr>
              <a:t>A bank develops a fully customized KYC review system on LangGraph, deeply integrated with legacy systems.</a:t>
            </a:r>
            <a:endParaRPr lang="en-US" sz="1400" b="1" noProof="1">
              <a:solidFill>
                <a:schemeClr val="tx1">
                  <a:lumMod val="65000"/>
                  <a:lumOff val="35000"/>
                </a:schemeClr>
              </a:solidFill>
            </a:endParaRPr>
          </a:p>
        </p:txBody>
      </p:sp>
      <p:sp>
        <p:nvSpPr>
          <p:cNvPr id="26" name="TextBox 25">
            <a:extLst>
              <a:ext uri="{FF2B5EF4-FFF2-40B4-BE49-F238E27FC236}">
                <a16:creationId xmlns:a16="http://schemas.microsoft.com/office/drawing/2014/main" id="{9E7F805C-5AA7-1A5C-BD53-A7326CF24994}"/>
              </a:ext>
            </a:extLst>
          </p:cNvPr>
          <p:cNvSpPr txBox="1"/>
          <p:nvPr/>
        </p:nvSpPr>
        <p:spPr>
          <a:xfrm>
            <a:off x="815048" y="5220182"/>
            <a:ext cx="105156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Focus on a practical framework, do not get trapped in endless feature comparisons.</a:t>
            </a:r>
          </a:p>
          <a:p>
            <a:pPr marL="285750" indent="-285750">
              <a:buFont typeface="Arial" panose="020B0604020202020204" pitchFamily="34" charset="0"/>
              <a:buChar char="•"/>
            </a:pPr>
            <a:r>
              <a:rPr lang="en-US" sz="1600" dirty="0"/>
              <a:t>Score platforms based on features of customization, integration, scalability, security, and cost.</a:t>
            </a:r>
          </a:p>
          <a:p>
            <a:pPr marL="285750" indent="-285750">
              <a:buFont typeface="Arial" panose="020B0604020202020204" pitchFamily="34" charset="0"/>
              <a:buChar char="•"/>
            </a:pPr>
            <a:r>
              <a:rPr lang="en-US" sz="1600" dirty="0"/>
              <a:t>What technical expertise is required to build these systems?</a:t>
            </a:r>
          </a:p>
          <a:p>
            <a:pPr marL="285750" indent="-285750">
              <a:buFont typeface="Arial" panose="020B0604020202020204" pitchFamily="34" charset="0"/>
              <a:buChar char="•"/>
            </a:pPr>
            <a:r>
              <a:rPr lang="en-US" sz="1600" dirty="0"/>
              <a:t>Sometimes teams start with Low-code before moving to Full-Code to implement faster and gain practical experience.</a:t>
            </a:r>
          </a:p>
        </p:txBody>
      </p:sp>
    </p:spTree>
    <p:extLst>
      <p:ext uri="{BB962C8B-B14F-4D97-AF65-F5344CB8AC3E}">
        <p14:creationId xmlns:p14="http://schemas.microsoft.com/office/powerpoint/2010/main" val="17425463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4104-E97F-07C6-BA30-77F95DB20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E681E-8DA7-31FC-D16A-A910A5A7006A}"/>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35CC1192-C662-58A3-C9C7-9743439D1BEA}"/>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E997298A-C914-1A19-7D19-042AD843183B}"/>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37DDE3A5-1D5E-46AA-4D92-D792F4F6A362}"/>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5CC2A80B-2AFA-C3DF-1ECC-D47C1FC696F6}"/>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1ECDB406-55BB-1387-80E8-FA5F33FF038C}"/>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78B70C1D-4C19-DC63-1797-D99B9425C81D}"/>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CD22F224-D906-CE21-B17F-1383FBF52412}"/>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3A0C66E2-115E-0C31-4D98-ECFEF199D8CB}"/>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91976D5F-8128-0933-A775-9D0787793B65}"/>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31573A16-82F9-BEDD-BFAE-02BBF46DD122}"/>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3D3CB4D1-8992-4282-E509-0BEAC47A3491}"/>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51A9C650-E587-BA27-095E-53DA505B1CDC}"/>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0ABC35E6-9A7A-B016-E497-B5BFE9768323}"/>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DEACD203-1E3C-AA41-F319-B36A9486EB94}"/>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254CC7F1-7637-8507-93B4-7843E26A13AC}"/>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F58567C2-CF3F-51ED-300C-0BC91116C8E8}"/>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B86EB2F9-E98F-23AC-4D54-955B4955628E}"/>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E2564290-A5A7-419B-CDC7-850187162AB5}"/>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59BC0CAF-D750-0738-FC1C-71AF35F85022}"/>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1EC7FE35-3717-01F9-B6AB-97543CA3BB0B}"/>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50E235C6-D026-F5D8-E3C2-71681AB76D79}"/>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F81B09D5-BB00-1024-54CB-DAA893AC6C4A}"/>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1B66279F-6FEC-4072-8743-17C4D7378C9C}"/>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488DFBC2-F882-9AB1-B9E6-41475C2AD763}"/>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C2DD180C-9E86-932F-708C-AD32EA589754}"/>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1065496C-3636-0975-3100-E3592E1BF59E}"/>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8DF8D468-AA80-5945-AE2F-F04798D03747}"/>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B8F66E06-F882-D787-A218-FDAC9E404840}"/>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F8BDDB74-5275-381A-82CA-B9A1B89B1B92}"/>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6576EB67-749F-AE1E-057A-5DF2712FDF36}"/>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EA3667DC-FC31-C6F8-BE0B-48D4631F4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4318679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4183-2640-8BFB-C42A-3E52198BE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47FB1-B793-93D7-8047-F565FB715496}"/>
              </a:ext>
            </a:extLst>
          </p:cNvPr>
          <p:cNvSpPr>
            <a:spLocks noGrp="1"/>
          </p:cNvSpPr>
          <p:nvPr>
            <p:ph type="title"/>
          </p:nvPr>
        </p:nvSpPr>
        <p:spPr/>
        <p:txBody>
          <a:bodyPr/>
          <a:lstStyle/>
          <a:p>
            <a:r>
              <a:rPr lang="en-US" dirty="0"/>
              <a:t>The A.G.E.N.T Framework</a:t>
            </a:r>
          </a:p>
        </p:txBody>
      </p:sp>
      <p:sp>
        <p:nvSpPr>
          <p:cNvPr id="40" name="Rectangle: Rounded Corners 3">
            <a:extLst>
              <a:ext uri="{FF2B5EF4-FFF2-40B4-BE49-F238E27FC236}">
                <a16:creationId xmlns:a16="http://schemas.microsoft.com/office/drawing/2014/main" id="{9F96A807-CCA2-76DF-5D2D-873F8DC6E1F2}"/>
              </a:ext>
            </a:extLst>
          </p:cNvPr>
          <p:cNvSpPr/>
          <p:nvPr/>
        </p:nvSpPr>
        <p:spPr>
          <a:xfrm>
            <a:off x="550934" y="1879071"/>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Rectangle: Rounded Corners 4">
            <a:extLst>
              <a:ext uri="{FF2B5EF4-FFF2-40B4-BE49-F238E27FC236}">
                <a16:creationId xmlns:a16="http://schemas.microsoft.com/office/drawing/2014/main" id="{DF4F00D7-8F8B-6886-A393-766E6FF30B4D}"/>
              </a:ext>
            </a:extLst>
          </p:cNvPr>
          <p:cNvSpPr/>
          <p:nvPr/>
        </p:nvSpPr>
        <p:spPr>
          <a:xfrm>
            <a:off x="515257" y="1807482"/>
            <a:ext cx="2003160" cy="4019550"/>
          </a:xfrm>
          <a:prstGeom prst="roundRect">
            <a:avLst>
              <a:gd name="adj" fmla="val 4921"/>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F8E02D0-C17D-8AF6-B6B0-5AAC4E0438D3}"/>
              </a:ext>
            </a:extLst>
          </p:cNvPr>
          <p:cNvSpPr/>
          <p:nvPr/>
        </p:nvSpPr>
        <p:spPr>
          <a:xfrm>
            <a:off x="1013917" y="1348247"/>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b="1" dirty="0">
                <a:solidFill>
                  <a:schemeClr val="tx2"/>
                </a:solidFill>
              </a:rPr>
              <a:t>A</a:t>
            </a:r>
          </a:p>
        </p:txBody>
      </p:sp>
      <p:sp>
        <p:nvSpPr>
          <p:cNvPr id="43" name="Rectangle 42">
            <a:extLst>
              <a:ext uri="{FF2B5EF4-FFF2-40B4-BE49-F238E27FC236}">
                <a16:creationId xmlns:a16="http://schemas.microsoft.com/office/drawing/2014/main" id="{A35BD353-E083-1B86-E4C3-30DC6EB5E41E}"/>
              </a:ext>
            </a:extLst>
          </p:cNvPr>
          <p:cNvSpPr/>
          <p:nvPr/>
        </p:nvSpPr>
        <p:spPr>
          <a:xfrm>
            <a:off x="515257" y="2516140"/>
            <a:ext cx="200316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spc="90" dirty="0">
                <a:solidFill>
                  <a:schemeClr val="tx1">
                    <a:lumMod val="75000"/>
                    <a:lumOff val="25000"/>
                  </a:schemeClr>
                </a:solidFill>
              </a:rPr>
              <a:t>Agent Identity</a:t>
            </a:r>
          </a:p>
        </p:txBody>
      </p:sp>
      <p:sp>
        <p:nvSpPr>
          <p:cNvPr id="44" name="TextBox 43">
            <a:extLst>
              <a:ext uri="{FF2B5EF4-FFF2-40B4-BE49-F238E27FC236}">
                <a16:creationId xmlns:a16="http://schemas.microsoft.com/office/drawing/2014/main" id="{65599FAC-5DB5-512B-568D-1D39E60FC6D8}"/>
              </a:ext>
            </a:extLst>
          </p:cNvPr>
          <p:cNvSpPr txBox="1"/>
          <p:nvPr/>
        </p:nvSpPr>
        <p:spPr>
          <a:xfrm>
            <a:off x="550934" y="3555692"/>
            <a:ext cx="1931806" cy="2062103"/>
          </a:xfrm>
          <a:prstGeom prst="rect">
            <a:avLst/>
          </a:prstGeom>
          <a:noFill/>
        </p:spPr>
        <p:txBody>
          <a:bodyPr wrap="square" anchor="ctr">
            <a:spAutoFit/>
          </a:bodyPr>
          <a:lstStyle>
            <a:defPPr>
              <a:defRPr lang="en-US"/>
            </a:defPPr>
            <a:lvl1pPr algn="ctr">
              <a:defRPr sz="1600">
                <a:solidFill>
                  <a:schemeClr val="tx1">
                    <a:lumMod val="85000"/>
                    <a:lumOff val="15000"/>
                  </a:schemeClr>
                </a:solidFill>
              </a:defRPr>
            </a:lvl1pPr>
          </a:lstStyle>
          <a:p>
            <a:pPr algn="l"/>
            <a:r>
              <a:rPr lang="en-US" b="1" noProof="1">
                <a:solidFill>
                  <a:schemeClr val="bg1"/>
                </a:solidFill>
              </a:rPr>
              <a:t>Purpose</a:t>
            </a:r>
            <a:r>
              <a:rPr lang="en-US" noProof="1">
                <a:solidFill>
                  <a:schemeClr val="bg1"/>
                </a:solidFill>
              </a:rPr>
              <a:t>: What’s the Agent’s Role?</a:t>
            </a:r>
          </a:p>
          <a:p>
            <a:pPr algn="l"/>
            <a:endParaRPr lang="en-US" noProof="1">
              <a:solidFill>
                <a:schemeClr val="bg1"/>
              </a:solidFill>
            </a:endParaRPr>
          </a:p>
          <a:p>
            <a:pPr algn="l"/>
            <a:r>
              <a:rPr lang="en-US" b="1" noProof="1">
                <a:solidFill>
                  <a:schemeClr val="bg1"/>
                </a:solidFill>
              </a:rPr>
              <a:t>Persona</a:t>
            </a:r>
            <a:r>
              <a:rPr lang="en-US" noProof="1">
                <a:solidFill>
                  <a:schemeClr val="bg1"/>
                </a:solidFill>
              </a:rPr>
              <a:t>: Who Does it Act Like?</a:t>
            </a:r>
          </a:p>
          <a:p>
            <a:pPr algn="l"/>
            <a:endParaRPr lang="en-US" noProof="1">
              <a:solidFill>
                <a:schemeClr val="bg1"/>
              </a:solidFill>
            </a:endParaRPr>
          </a:p>
          <a:p>
            <a:pPr algn="l"/>
            <a:r>
              <a:rPr lang="en-US" b="1" noProof="1">
                <a:solidFill>
                  <a:schemeClr val="bg1"/>
                </a:solidFill>
              </a:rPr>
              <a:t>Boundaries</a:t>
            </a:r>
            <a:r>
              <a:rPr lang="en-US" noProof="1">
                <a:solidFill>
                  <a:schemeClr val="bg1"/>
                </a:solidFill>
              </a:rPr>
              <a:t>: What Can It Do/Avoid</a:t>
            </a:r>
          </a:p>
        </p:txBody>
      </p:sp>
      <p:sp>
        <p:nvSpPr>
          <p:cNvPr id="45" name="Rectangle: Rounded Corners 17">
            <a:extLst>
              <a:ext uri="{FF2B5EF4-FFF2-40B4-BE49-F238E27FC236}">
                <a16:creationId xmlns:a16="http://schemas.microsoft.com/office/drawing/2014/main" id="{715DD19D-C705-384F-BC34-724163DE9A11}"/>
              </a:ext>
            </a:extLst>
          </p:cNvPr>
          <p:cNvSpPr/>
          <p:nvPr/>
        </p:nvSpPr>
        <p:spPr>
          <a:xfrm>
            <a:off x="2840516" y="1879071"/>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Rounded Corners 18">
            <a:extLst>
              <a:ext uri="{FF2B5EF4-FFF2-40B4-BE49-F238E27FC236}">
                <a16:creationId xmlns:a16="http://schemas.microsoft.com/office/drawing/2014/main" id="{D491B2F2-5C01-D936-5964-7F05E4DA7AA4}"/>
              </a:ext>
            </a:extLst>
          </p:cNvPr>
          <p:cNvSpPr/>
          <p:nvPr/>
        </p:nvSpPr>
        <p:spPr>
          <a:xfrm>
            <a:off x="2804839" y="1807482"/>
            <a:ext cx="2003160" cy="4019550"/>
          </a:xfrm>
          <a:prstGeom prst="roundRect">
            <a:avLst>
              <a:gd name="adj" fmla="val 492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D9C7760-B9BD-8E25-13CB-D9219407BB88}"/>
              </a:ext>
            </a:extLst>
          </p:cNvPr>
          <p:cNvSpPr/>
          <p:nvPr/>
        </p:nvSpPr>
        <p:spPr>
          <a:xfrm>
            <a:off x="3303499" y="1348247"/>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b="1" dirty="0">
                <a:solidFill>
                  <a:schemeClr val="accent2">
                    <a:lumMod val="75000"/>
                  </a:schemeClr>
                </a:solidFill>
              </a:rPr>
              <a:t>G</a:t>
            </a:r>
          </a:p>
        </p:txBody>
      </p:sp>
      <p:sp>
        <p:nvSpPr>
          <p:cNvPr id="48" name="Rectangle 47">
            <a:extLst>
              <a:ext uri="{FF2B5EF4-FFF2-40B4-BE49-F238E27FC236}">
                <a16:creationId xmlns:a16="http://schemas.microsoft.com/office/drawing/2014/main" id="{FDC3150E-43BF-B5BA-0D79-C6514F601483}"/>
              </a:ext>
            </a:extLst>
          </p:cNvPr>
          <p:cNvSpPr/>
          <p:nvPr/>
        </p:nvSpPr>
        <p:spPr>
          <a:xfrm>
            <a:off x="2804839" y="2516140"/>
            <a:ext cx="200316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spc="90" dirty="0">
                <a:solidFill>
                  <a:schemeClr val="tx1">
                    <a:lumMod val="75000"/>
                    <a:lumOff val="25000"/>
                  </a:schemeClr>
                </a:solidFill>
              </a:rPr>
              <a:t>Gear and Brain</a:t>
            </a:r>
          </a:p>
        </p:txBody>
      </p:sp>
      <p:sp>
        <p:nvSpPr>
          <p:cNvPr id="49" name="TextBox 48">
            <a:extLst>
              <a:ext uri="{FF2B5EF4-FFF2-40B4-BE49-F238E27FC236}">
                <a16:creationId xmlns:a16="http://schemas.microsoft.com/office/drawing/2014/main" id="{6270ADA5-E000-EEC4-332D-E069632B3572}"/>
              </a:ext>
            </a:extLst>
          </p:cNvPr>
          <p:cNvSpPr txBox="1"/>
          <p:nvPr/>
        </p:nvSpPr>
        <p:spPr>
          <a:xfrm>
            <a:off x="2858353" y="3518707"/>
            <a:ext cx="1931806" cy="2308324"/>
          </a:xfrm>
          <a:prstGeom prst="rect">
            <a:avLst/>
          </a:prstGeom>
          <a:noFill/>
        </p:spPr>
        <p:txBody>
          <a:bodyPr wrap="square" anchor="ctr">
            <a:spAutoFit/>
          </a:bodyPr>
          <a:lstStyle/>
          <a:p>
            <a:r>
              <a:rPr lang="en-US" sz="1600" b="1" noProof="1">
                <a:solidFill>
                  <a:schemeClr val="bg1"/>
                </a:solidFill>
              </a:rPr>
              <a:t>Model Selection</a:t>
            </a:r>
            <a:r>
              <a:rPr lang="en-US" sz="1600" noProof="1">
                <a:solidFill>
                  <a:schemeClr val="bg1"/>
                </a:solidFill>
              </a:rPr>
              <a:t>: Power Cost,Efficiency</a:t>
            </a:r>
          </a:p>
          <a:p>
            <a:endParaRPr lang="en-US" sz="1600" noProof="1">
              <a:solidFill>
                <a:schemeClr val="bg1"/>
              </a:solidFill>
            </a:endParaRPr>
          </a:p>
          <a:p>
            <a:r>
              <a:rPr lang="en-US" sz="1600" b="1" noProof="1">
                <a:solidFill>
                  <a:schemeClr val="bg1"/>
                </a:solidFill>
              </a:rPr>
              <a:t>Tools</a:t>
            </a:r>
            <a:r>
              <a:rPr lang="en-US" sz="1600" noProof="1">
                <a:solidFill>
                  <a:schemeClr val="bg1"/>
                </a:solidFill>
              </a:rPr>
              <a:t>: Precision Over Power</a:t>
            </a:r>
          </a:p>
          <a:p>
            <a:endParaRPr lang="en-US" sz="1600" b="1" noProof="1">
              <a:solidFill>
                <a:schemeClr val="bg1"/>
              </a:solidFill>
            </a:endParaRPr>
          </a:p>
          <a:p>
            <a:r>
              <a:rPr lang="en-US" sz="1600" b="1" noProof="1">
                <a:solidFill>
                  <a:schemeClr val="bg1"/>
                </a:solidFill>
              </a:rPr>
              <a:t>Knowledge Sources</a:t>
            </a:r>
          </a:p>
        </p:txBody>
      </p:sp>
      <p:sp>
        <p:nvSpPr>
          <p:cNvPr id="50" name="Rectangle: Rounded Corners 24">
            <a:extLst>
              <a:ext uri="{FF2B5EF4-FFF2-40B4-BE49-F238E27FC236}">
                <a16:creationId xmlns:a16="http://schemas.microsoft.com/office/drawing/2014/main" id="{A8AEC548-8FC4-B0B0-C272-0D5C95920ABB}"/>
              </a:ext>
            </a:extLst>
          </p:cNvPr>
          <p:cNvSpPr/>
          <p:nvPr/>
        </p:nvSpPr>
        <p:spPr>
          <a:xfrm>
            <a:off x="5130098" y="1879071"/>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Rectangle: Rounded Corners 25">
            <a:extLst>
              <a:ext uri="{FF2B5EF4-FFF2-40B4-BE49-F238E27FC236}">
                <a16:creationId xmlns:a16="http://schemas.microsoft.com/office/drawing/2014/main" id="{8119C088-D0C5-D57A-38F8-BA8666F18D60}"/>
              </a:ext>
            </a:extLst>
          </p:cNvPr>
          <p:cNvSpPr/>
          <p:nvPr/>
        </p:nvSpPr>
        <p:spPr>
          <a:xfrm>
            <a:off x="5094421" y="1807482"/>
            <a:ext cx="2003160" cy="4019550"/>
          </a:xfrm>
          <a:prstGeom prst="roundRect">
            <a:avLst>
              <a:gd name="adj" fmla="val 492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98AB800-59F3-1DF8-EF2E-6EA27A1E832C}"/>
              </a:ext>
            </a:extLst>
          </p:cNvPr>
          <p:cNvSpPr/>
          <p:nvPr/>
        </p:nvSpPr>
        <p:spPr>
          <a:xfrm>
            <a:off x="5593081" y="1348247"/>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b="1" dirty="0">
                <a:solidFill>
                  <a:schemeClr val="accent3">
                    <a:lumMod val="50000"/>
                  </a:schemeClr>
                </a:solidFill>
              </a:rPr>
              <a:t>E</a:t>
            </a:r>
          </a:p>
        </p:txBody>
      </p:sp>
      <p:sp>
        <p:nvSpPr>
          <p:cNvPr id="53" name="Rectangle 52">
            <a:extLst>
              <a:ext uri="{FF2B5EF4-FFF2-40B4-BE49-F238E27FC236}">
                <a16:creationId xmlns:a16="http://schemas.microsoft.com/office/drawing/2014/main" id="{3E1365FE-1C41-C22C-884F-9DDBA17D7DB3}"/>
              </a:ext>
            </a:extLst>
          </p:cNvPr>
          <p:cNvSpPr/>
          <p:nvPr/>
        </p:nvSpPr>
        <p:spPr>
          <a:xfrm>
            <a:off x="5094421" y="2516140"/>
            <a:ext cx="200316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spc="90" dirty="0">
                <a:solidFill>
                  <a:schemeClr val="tx1">
                    <a:lumMod val="75000"/>
                    <a:lumOff val="25000"/>
                  </a:schemeClr>
                </a:solidFill>
              </a:rPr>
              <a:t>Execution and Workflow</a:t>
            </a:r>
          </a:p>
        </p:txBody>
      </p:sp>
      <p:sp>
        <p:nvSpPr>
          <p:cNvPr id="54" name="TextBox 53">
            <a:extLst>
              <a:ext uri="{FF2B5EF4-FFF2-40B4-BE49-F238E27FC236}">
                <a16:creationId xmlns:a16="http://schemas.microsoft.com/office/drawing/2014/main" id="{59848A9E-488A-0F39-A9A8-011F15512E40}"/>
              </a:ext>
            </a:extLst>
          </p:cNvPr>
          <p:cNvSpPr txBox="1"/>
          <p:nvPr/>
        </p:nvSpPr>
        <p:spPr>
          <a:xfrm>
            <a:off x="5130098" y="3463358"/>
            <a:ext cx="1931806" cy="2246769"/>
          </a:xfrm>
          <a:prstGeom prst="rect">
            <a:avLst/>
          </a:prstGeom>
          <a:noFill/>
        </p:spPr>
        <p:txBody>
          <a:bodyPr wrap="square" anchor="ctr">
            <a:spAutoFit/>
          </a:bodyPr>
          <a:lstStyle/>
          <a:p>
            <a:pPr algn="ctr"/>
            <a:r>
              <a:rPr lang="en-US" sz="1400" b="1" noProof="1"/>
              <a:t>Input &amp; Outputs</a:t>
            </a:r>
          </a:p>
          <a:p>
            <a:pPr algn="ctr"/>
            <a:endParaRPr lang="en-US" sz="1400" b="1" noProof="1"/>
          </a:p>
          <a:p>
            <a:pPr algn="ctr"/>
            <a:r>
              <a:rPr lang="en-US" sz="1400" b="1" noProof="1"/>
              <a:t>Workflow Design </a:t>
            </a:r>
            <a:r>
              <a:rPr lang="en-US" sz="1400" noProof="1"/>
              <a:t>for Decision-Making</a:t>
            </a:r>
          </a:p>
          <a:p>
            <a:pPr algn="ctr"/>
            <a:endParaRPr lang="en-US" sz="1400" noProof="1"/>
          </a:p>
          <a:p>
            <a:pPr algn="ctr"/>
            <a:r>
              <a:rPr lang="en-US" sz="1400" b="1" noProof="1"/>
              <a:t>Fail-Safes</a:t>
            </a:r>
            <a:r>
              <a:rPr lang="en-US" sz="1400" noProof="1"/>
              <a:t>: Error Handling &amp; Recovery</a:t>
            </a:r>
          </a:p>
          <a:p>
            <a:pPr algn="ctr"/>
            <a:endParaRPr lang="en-US" sz="1400" noProof="1"/>
          </a:p>
          <a:p>
            <a:pPr algn="ctr"/>
            <a:r>
              <a:rPr lang="en-US" sz="1400" b="1" noProof="1"/>
              <a:t>Circuit Breakers </a:t>
            </a:r>
            <a:r>
              <a:rPr lang="en-US" sz="1400" noProof="1"/>
              <a:t>&amp; Human Evaluation</a:t>
            </a:r>
          </a:p>
        </p:txBody>
      </p:sp>
      <p:sp>
        <p:nvSpPr>
          <p:cNvPr id="55" name="Rectangle: Rounded Corners 31">
            <a:extLst>
              <a:ext uri="{FF2B5EF4-FFF2-40B4-BE49-F238E27FC236}">
                <a16:creationId xmlns:a16="http://schemas.microsoft.com/office/drawing/2014/main" id="{FB187FD9-50B0-7EF0-834F-C2A3011F059E}"/>
              </a:ext>
            </a:extLst>
          </p:cNvPr>
          <p:cNvSpPr/>
          <p:nvPr/>
        </p:nvSpPr>
        <p:spPr>
          <a:xfrm>
            <a:off x="7419680" y="1879071"/>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6" name="Rectangle: Rounded Corners 32">
            <a:extLst>
              <a:ext uri="{FF2B5EF4-FFF2-40B4-BE49-F238E27FC236}">
                <a16:creationId xmlns:a16="http://schemas.microsoft.com/office/drawing/2014/main" id="{47B4E27B-9355-8C36-B97D-2C731C0C7205}"/>
              </a:ext>
            </a:extLst>
          </p:cNvPr>
          <p:cNvSpPr/>
          <p:nvPr/>
        </p:nvSpPr>
        <p:spPr>
          <a:xfrm>
            <a:off x="7384003" y="1807482"/>
            <a:ext cx="2003160" cy="4019550"/>
          </a:xfrm>
          <a:prstGeom prst="roundRect">
            <a:avLst>
              <a:gd name="adj" fmla="val 492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7C43B51-EE3B-72A8-8D44-D3E938125C4A}"/>
              </a:ext>
            </a:extLst>
          </p:cNvPr>
          <p:cNvSpPr/>
          <p:nvPr/>
        </p:nvSpPr>
        <p:spPr>
          <a:xfrm>
            <a:off x="7882663" y="1348247"/>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b="1" dirty="0">
                <a:solidFill>
                  <a:schemeClr val="accent5">
                    <a:lumMod val="75000"/>
                  </a:schemeClr>
                </a:solidFill>
              </a:rPr>
              <a:t>N</a:t>
            </a:r>
          </a:p>
        </p:txBody>
      </p:sp>
      <p:sp>
        <p:nvSpPr>
          <p:cNvPr id="58" name="Rectangle 57">
            <a:extLst>
              <a:ext uri="{FF2B5EF4-FFF2-40B4-BE49-F238E27FC236}">
                <a16:creationId xmlns:a16="http://schemas.microsoft.com/office/drawing/2014/main" id="{4F0A9095-A322-E41C-FF01-98758EAEF46B}"/>
              </a:ext>
            </a:extLst>
          </p:cNvPr>
          <p:cNvSpPr/>
          <p:nvPr/>
        </p:nvSpPr>
        <p:spPr>
          <a:xfrm>
            <a:off x="7384003" y="2516140"/>
            <a:ext cx="200316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spc="90" dirty="0">
                <a:solidFill>
                  <a:schemeClr val="tx1">
                    <a:lumMod val="75000"/>
                    <a:lumOff val="25000"/>
                  </a:schemeClr>
                </a:solidFill>
              </a:rPr>
              <a:t>Navigation and Rules</a:t>
            </a:r>
          </a:p>
        </p:txBody>
      </p:sp>
      <p:sp>
        <p:nvSpPr>
          <p:cNvPr id="59" name="TextBox 58">
            <a:extLst>
              <a:ext uri="{FF2B5EF4-FFF2-40B4-BE49-F238E27FC236}">
                <a16:creationId xmlns:a16="http://schemas.microsoft.com/office/drawing/2014/main" id="{E46BF7A0-B51E-24F7-57B6-FD48272EFCEF}"/>
              </a:ext>
            </a:extLst>
          </p:cNvPr>
          <p:cNvSpPr txBox="1"/>
          <p:nvPr/>
        </p:nvSpPr>
        <p:spPr>
          <a:xfrm>
            <a:off x="7419680" y="3429000"/>
            <a:ext cx="1931806" cy="1815882"/>
          </a:xfrm>
          <a:prstGeom prst="rect">
            <a:avLst/>
          </a:prstGeom>
          <a:noFill/>
        </p:spPr>
        <p:txBody>
          <a:bodyPr wrap="square" anchor="ctr">
            <a:spAutoFit/>
          </a:bodyPr>
          <a:lstStyle/>
          <a:p>
            <a:pPr algn="ctr"/>
            <a:r>
              <a:rPr lang="en-US" sz="1600" b="1" noProof="1">
                <a:solidFill>
                  <a:schemeClr val="bg1"/>
                </a:solidFill>
              </a:rPr>
              <a:t>Processing Rules</a:t>
            </a:r>
            <a:r>
              <a:rPr lang="en-US" sz="1600" noProof="1">
                <a:solidFill>
                  <a:schemeClr val="bg1"/>
                </a:solidFill>
              </a:rPr>
              <a:t>: Filtering, Prioritization, Logic</a:t>
            </a:r>
          </a:p>
          <a:p>
            <a:pPr algn="ctr"/>
            <a:endParaRPr lang="en-US" sz="1600" b="1" noProof="1">
              <a:solidFill>
                <a:schemeClr val="bg1"/>
              </a:solidFill>
            </a:endParaRPr>
          </a:p>
          <a:p>
            <a:pPr algn="ctr"/>
            <a:r>
              <a:rPr lang="en-US" sz="1600" b="1" noProof="1">
                <a:solidFill>
                  <a:schemeClr val="bg1"/>
                </a:solidFill>
              </a:rPr>
              <a:t>Transparency</a:t>
            </a:r>
            <a:r>
              <a:rPr lang="en-US" sz="1600" noProof="1">
                <a:solidFill>
                  <a:schemeClr val="bg1"/>
                </a:solidFill>
              </a:rPr>
              <a:t>: Decision Trails &amp; Accountability</a:t>
            </a:r>
          </a:p>
        </p:txBody>
      </p:sp>
      <p:sp>
        <p:nvSpPr>
          <p:cNvPr id="60" name="Rectangle: Rounded Corners 38">
            <a:extLst>
              <a:ext uri="{FF2B5EF4-FFF2-40B4-BE49-F238E27FC236}">
                <a16:creationId xmlns:a16="http://schemas.microsoft.com/office/drawing/2014/main" id="{023C4CAC-7A6A-4DD1-9656-5B570CE26743}"/>
              </a:ext>
            </a:extLst>
          </p:cNvPr>
          <p:cNvSpPr/>
          <p:nvPr/>
        </p:nvSpPr>
        <p:spPr>
          <a:xfrm>
            <a:off x="9709260" y="1879071"/>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Rectangle: Rounded Corners 39">
            <a:extLst>
              <a:ext uri="{FF2B5EF4-FFF2-40B4-BE49-F238E27FC236}">
                <a16:creationId xmlns:a16="http://schemas.microsoft.com/office/drawing/2014/main" id="{C8634F71-F430-5853-07F2-2FBA7C229DF8}"/>
              </a:ext>
            </a:extLst>
          </p:cNvPr>
          <p:cNvSpPr/>
          <p:nvPr/>
        </p:nvSpPr>
        <p:spPr>
          <a:xfrm>
            <a:off x="9673583" y="1807482"/>
            <a:ext cx="2003160" cy="4019550"/>
          </a:xfrm>
          <a:prstGeom prst="roundRect">
            <a:avLst>
              <a:gd name="adj" fmla="val 492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4E430A2-EF22-27A0-EF12-19E2FB39DFFE}"/>
              </a:ext>
            </a:extLst>
          </p:cNvPr>
          <p:cNvSpPr/>
          <p:nvPr/>
        </p:nvSpPr>
        <p:spPr>
          <a:xfrm>
            <a:off x="10172243" y="1348247"/>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b="1" dirty="0">
                <a:solidFill>
                  <a:schemeClr val="accent6">
                    <a:lumMod val="75000"/>
                  </a:schemeClr>
                </a:solidFill>
              </a:rPr>
              <a:t>T</a:t>
            </a:r>
          </a:p>
        </p:txBody>
      </p:sp>
      <p:sp>
        <p:nvSpPr>
          <p:cNvPr id="63" name="Rectangle 62">
            <a:extLst>
              <a:ext uri="{FF2B5EF4-FFF2-40B4-BE49-F238E27FC236}">
                <a16:creationId xmlns:a16="http://schemas.microsoft.com/office/drawing/2014/main" id="{17D53D81-B6C9-F00B-8FAE-A39A367FA00A}"/>
              </a:ext>
            </a:extLst>
          </p:cNvPr>
          <p:cNvSpPr/>
          <p:nvPr/>
        </p:nvSpPr>
        <p:spPr>
          <a:xfrm>
            <a:off x="9673583" y="2516140"/>
            <a:ext cx="200316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spc="90" dirty="0">
                <a:solidFill>
                  <a:schemeClr val="tx1">
                    <a:lumMod val="75000"/>
                    <a:lumOff val="25000"/>
                  </a:schemeClr>
                </a:solidFill>
              </a:rPr>
              <a:t>Testing and trust</a:t>
            </a:r>
          </a:p>
        </p:txBody>
      </p:sp>
      <p:sp>
        <p:nvSpPr>
          <p:cNvPr id="64" name="TextBox 63">
            <a:extLst>
              <a:ext uri="{FF2B5EF4-FFF2-40B4-BE49-F238E27FC236}">
                <a16:creationId xmlns:a16="http://schemas.microsoft.com/office/drawing/2014/main" id="{24CCAE68-BA8C-C355-6ABC-25ED9C0FA601}"/>
              </a:ext>
            </a:extLst>
          </p:cNvPr>
          <p:cNvSpPr txBox="1"/>
          <p:nvPr/>
        </p:nvSpPr>
        <p:spPr>
          <a:xfrm>
            <a:off x="9727099" y="3388899"/>
            <a:ext cx="1931806" cy="2308324"/>
          </a:xfrm>
          <a:prstGeom prst="rect">
            <a:avLst/>
          </a:prstGeom>
          <a:noFill/>
        </p:spPr>
        <p:txBody>
          <a:bodyPr wrap="square" anchor="ctr">
            <a:spAutoFit/>
          </a:bodyPr>
          <a:lstStyle/>
          <a:p>
            <a:pPr algn="ctr"/>
            <a:r>
              <a:rPr lang="en-US" sz="1600" b="1" noProof="1">
                <a:solidFill>
                  <a:schemeClr val="tx1">
                    <a:lumMod val="85000"/>
                    <a:lumOff val="15000"/>
                  </a:schemeClr>
                </a:solidFill>
              </a:rPr>
              <a:t>Simulation</a:t>
            </a:r>
            <a:r>
              <a:rPr lang="en-US" sz="1600" noProof="1">
                <a:solidFill>
                  <a:schemeClr val="tx1">
                    <a:lumMod val="85000"/>
                    <a:lumOff val="15000"/>
                  </a:schemeClr>
                </a:solidFill>
              </a:rPr>
              <a:t>: Real-World Use Cases</a:t>
            </a:r>
          </a:p>
          <a:p>
            <a:pPr algn="ctr"/>
            <a:endParaRPr lang="en-US" sz="1600" b="1" noProof="1">
              <a:solidFill>
                <a:schemeClr val="tx1">
                  <a:lumMod val="85000"/>
                  <a:lumOff val="15000"/>
                </a:schemeClr>
              </a:solidFill>
            </a:endParaRPr>
          </a:p>
          <a:p>
            <a:pPr algn="ctr"/>
            <a:r>
              <a:rPr lang="en-US" sz="1600" b="1" noProof="1">
                <a:solidFill>
                  <a:schemeClr val="tx1">
                    <a:lumMod val="85000"/>
                    <a:lumOff val="15000"/>
                  </a:schemeClr>
                </a:solidFill>
              </a:rPr>
              <a:t>Monitoring &amp; Logs</a:t>
            </a:r>
            <a:r>
              <a:rPr lang="en-US" sz="1600" noProof="1">
                <a:solidFill>
                  <a:schemeClr val="tx1">
                    <a:lumMod val="85000"/>
                    <a:lumOff val="15000"/>
                  </a:schemeClr>
                </a:solidFill>
              </a:rPr>
              <a:t>: Learning from Mistakes</a:t>
            </a:r>
          </a:p>
          <a:p>
            <a:pPr algn="ctr"/>
            <a:endParaRPr lang="en-US" sz="1600" b="1" noProof="1">
              <a:solidFill>
                <a:schemeClr val="tx1">
                  <a:lumMod val="85000"/>
                  <a:lumOff val="15000"/>
                </a:schemeClr>
              </a:solidFill>
            </a:endParaRPr>
          </a:p>
          <a:p>
            <a:pPr algn="ctr"/>
            <a:r>
              <a:rPr lang="en-US" sz="1600" b="1" noProof="1">
                <a:solidFill>
                  <a:schemeClr val="tx1">
                    <a:lumMod val="85000"/>
                    <a:lumOff val="15000"/>
                  </a:schemeClr>
                </a:solidFill>
              </a:rPr>
              <a:t>Refinement</a:t>
            </a:r>
            <a:r>
              <a:rPr lang="en-US" sz="1600" noProof="1">
                <a:solidFill>
                  <a:schemeClr val="tx1">
                    <a:lumMod val="85000"/>
                    <a:lumOff val="15000"/>
                  </a:schemeClr>
                </a:solidFill>
              </a:rPr>
              <a:t>: Fine-Tuning Over Time.</a:t>
            </a:r>
          </a:p>
        </p:txBody>
      </p:sp>
    </p:spTree>
    <p:extLst>
      <p:ext uri="{BB962C8B-B14F-4D97-AF65-F5344CB8AC3E}">
        <p14:creationId xmlns:p14="http://schemas.microsoft.com/office/powerpoint/2010/main" val="26673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C17DC-07E5-3799-032D-F938D5666ED1}"/>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Memory for AI Agents</a:t>
            </a:r>
          </a:p>
        </p:txBody>
      </p:sp>
    </p:spTree>
    <p:extLst>
      <p:ext uri="{BB962C8B-B14F-4D97-AF65-F5344CB8AC3E}">
        <p14:creationId xmlns:p14="http://schemas.microsoft.com/office/powerpoint/2010/main" val="3698939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2095C-2CA4-9098-A178-11B774D8E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BAD10-361A-4D6A-7B79-582771E16D3E}"/>
              </a:ext>
            </a:extLst>
          </p:cNvPr>
          <p:cNvSpPr>
            <a:spLocks noGrp="1"/>
          </p:cNvSpPr>
          <p:nvPr>
            <p:ph type="title"/>
          </p:nvPr>
        </p:nvSpPr>
        <p:spPr/>
        <p:txBody>
          <a:bodyPr/>
          <a:lstStyle/>
          <a:p>
            <a:r>
              <a:rPr lang="en-US" dirty="0"/>
              <a:t>A - Agent Identity</a:t>
            </a:r>
          </a:p>
        </p:txBody>
      </p:sp>
      <p:sp>
        <p:nvSpPr>
          <p:cNvPr id="4" name="Shape">
            <a:extLst>
              <a:ext uri="{FF2B5EF4-FFF2-40B4-BE49-F238E27FC236}">
                <a16:creationId xmlns:a16="http://schemas.microsoft.com/office/drawing/2014/main" id="{E6D0F574-60EE-C0CD-245C-1B84E2FECEF2}"/>
              </a:ext>
            </a:extLst>
          </p:cNvPr>
          <p:cNvSpPr/>
          <p:nvPr/>
        </p:nvSpPr>
        <p:spPr>
          <a:xfrm>
            <a:off x="3923463" y="2319319"/>
            <a:ext cx="4553419" cy="4114800"/>
          </a:xfrm>
          <a:custGeom>
            <a:avLst/>
            <a:gdLst/>
            <a:ahLst/>
            <a:cxnLst>
              <a:cxn ang="0">
                <a:pos x="wd2" y="hd2"/>
              </a:cxn>
              <a:cxn ang="5400000">
                <a:pos x="wd2" y="hd2"/>
              </a:cxn>
              <a:cxn ang="10800000">
                <a:pos x="wd2" y="hd2"/>
              </a:cxn>
              <a:cxn ang="16200000">
                <a:pos x="wd2" y="hd2"/>
              </a:cxn>
            </a:cxnLst>
            <a:rect l="0" t="0" r="r" b="b"/>
            <a:pathLst>
              <a:path w="20819" h="21144" extrusionOk="0">
                <a:moveTo>
                  <a:pt x="20524" y="1907"/>
                </a:moveTo>
                <a:cubicBezTo>
                  <a:pt x="19794" y="272"/>
                  <a:pt x="18007" y="-330"/>
                  <a:pt x="16604" y="554"/>
                </a:cubicBezTo>
                <a:cubicBezTo>
                  <a:pt x="15890" y="1005"/>
                  <a:pt x="15416" y="1750"/>
                  <a:pt x="15236" y="2580"/>
                </a:cubicBezTo>
                <a:cubicBezTo>
                  <a:pt x="15222" y="2648"/>
                  <a:pt x="15209" y="2713"/>
                  <a:pt x="15198" y="2780"/>
                </a:cubicBezTo>
                <a:lnTo>
                  <a:pt x="15191" y="2831"/>
                </a:lnTo>
                <a:cubicBezTo>
                  <a:pt x="15156" y="3056"/>
                  <a:pt x="15107" y="3278"/>
                  <a:pt x="15029" y="3486"/>
                </a:cubicBezTo>
                <a:cubicBezTo>
                  <a:pt x="14793" y="4117"/>
                  <a:pt x="14378" y="4666"/>
                  <a:pt x="13806" y="5025"/>
                </a:cubicBezTo>
                <a:cubicBezTo>
                  <a:pt x="13522" y="5202"/>
                  <a:pt x="13225" y="5321"/>
                  <a:pt x="12923" y="5380"/>
                </a:cubicBezTo>
                <a:cubicBezTo>
                  <a:pt x="12398" y="5484"/>
                  <a:pt x="11863" y="5376"/>
                  <a:pt x="11367" y="5158"/>
                </a:cubicBezTo>
                <a:cubicBezTo>
                  <a:pt x="11038" y="5015"/>
                  <a:pt x="10681" y="4937"/>
                  <a:pt x="10307" y="4943"/>
                </a:cubicBezTo>
                <a:cubicBezTo>
                  <a:pt x="9865" y="4949"/>
                  <a:pt x="9451" y="5072"/>
                  <a:pt x="9081" y="5280"/>
                </a:cubicBezTo>
                <a:cubicBezTo>
                  <a:pt x="8396" y="5468"/>
                  <a:pt x="7650" y="5372"/>
                  <a:pt x="6993" y="4943"/>
                </a:cubicBezTo>
                <a:cubicBezTo>
                  <a:pt x="6426" y="4574"/>
                  <a:pt x="6016" y="4017"/>
                  <a:pt x="5789" y="3384"/>
                </a:cubicBezTo>
                <a:cubicBezTo>
                  <a:pt x="5713" y="3174"/>
                  <a:pt x="5667" y="2950"/>
                  <a:pt x="5637" y="2725"/>
                </a:cubicBezTo>
                <a:lnTo>
                  <a:pt x="5629" y="2674"/>
                </a:lnTo>
                <a:cubicBezTo>
                  <a:pt x="5620" y="2607"/>
                  <a:pt x="5608" y="2539"/>
                  <a:pt x="5595" y="2472"/>
                </a:cubicBezTo>
                <a:cubicBezTo>
                  <a:pt x="5417" y="1595"/>
                  <a:pt x="4910" y="803"/>
                  <a:pt x="4135" y="350"/>
                </a:cubicBezTo>
                <a:cubicBezTo>
                  <a:pt x="2853" y="-397"/>
                  <a:pt x="1233" y="89"/>
                  <a:pt x="453" y="1452"/>
                </a:cubicBezTo>
                <a:cubicBezTo>
                  <a:pt x="-428" y="2990"/>
                  <a:pt x="20" y="5025"/>
                  <a:pt x="1411" y="5933"/>
                </a:cubicBezTo>
                <a:cubicBezTo>
                  <a:pt x="2119" y="6394"/>
                  <a:pt x="2931" y="6474"/>
                  <a:pt x="3657" y="6225"/>
                </a:cubicBezTo>
                <a:cubicBezTo>
                  <a:pt x="3716" y="6204"/>
                  <a:pt x="3774" y="6184"/>
                  <a:pt x="3830" y="6160"/>
                </a:cubicBezTo>
                <a:lnTo>
                  <a:pt x="3873" y="6141"/>
                </a:lnTo>
                <a:cubicBezTo>
                  <a:pt x="4062" y="6062"/>
                  <a:pt x="4258" y="5994"/>
                  <a:pt x="4458" y="5964"/>
                </a:cubicBezTo>
                <a:cubicBezTo>
                  <a:pt x="5061" y="5872"/>
                  <a:pt x="5693" y="5994"/>
                  <a:pt x="6259" y="6366"/>
                </a:cubicBezTo>
                <a:cubicBezTo>
                  <a:pt x="6873" y="6766"/>
                  <a:pt x="7300" y="7384"/>
                  <a:pt x="7514" y="8082"/>
                </a:cubicBezTo>
                <a:cubicBezTo>
                  <a:pt x="7514" y="8110"/>
                  <a:pt x="7510" y="8139"/>
                  <a:pt x="7510" y="8167"/>
                </a:cubicBezTo>
                <a:cubicBezTo>
                  <a:pt x="7521" y="9165"/>
                  <a:pt x="7941" y="10051"/>
                  <a:pt x="8587" y="10624"/>
                </a:cubicBezTo>
                <a:cubicBezTo>
                  <a:pt x="8889" y="10892"/>
                  <a:pt x="9148" y="11218"/>
                  <a:pt x="9328" y="11598"/>
                </a:cubicBezTo>
                <a:cubicBezTo>
                  <a:pt x="9531" y="12028"/>
                  <a:pt x="9649" y="12520"/>
                  <a:pt x="9657" y="13041"/>
                </a:cubicBezTo>
                <a:cubicBezTo>
                  <a:pt x="9667" y="13920"/>
                  <a:pt x="9357" y="14722"/>
                  <a:pt x="8850" y="15306"/>
                </a:cubicBezTo>
                <a:cubicBezTo>
                  <a:pt x="8805" y="15359"/>
                  <a:pt x="8752" y="15406"/>
                  <a:pt x="8702" y="15450"/>
                </a:cubicBezTo>
                <a:cubicBezTo>
                  <a:pt x="8676" y="15473"/>
                  <a:pt x="8649" y="15497"/>
                  <a:pt x="8623" y="15520"/>
                </a:cubicBezTo>
                <a:cubicBezTo>
                  <a:pt x="8576" y="15565"/>
                  <a:pt x="8533" y="15610"/>
                  <a:pt x="8487" y="15657"/>
                </a:cubicBezTo>
                <a:cubicBezTo>
                  <a:pt x="7908" y="16279"/>
                  <a:pt x="7563" y="17173"/>
                  <a:pt x="7616" y="18154"/>
                </a:cubicBezTo>
                <a:cubicBezTo>
                  <a:pt x="7703" y="19773"/>
                  <a:pt x="8905" y="21089"/>
                  <a:pt x="10347" y="21142"/>
                </a:cubicBezTo>
                <a:cubicBezTo>
                  <a:pt x="11973" y="21203"/>
                  <a:pt x="13297" y="19726"/>
                  <a:pt x="13277" y="17918"/>
                </a:cubicBezTo>
                <a:cubicBezTo>
                  <a:pt x="13266" y="16997"/>
                  <a:pt x="12909" y="16173"/>
                  <a:pt x="12348" y="15601"/>
                </a:cubicBezTo>
                <a:cubicBezTo>
                  <a:pt x="12302" y="15557"/>
                  <a:pt x="12257" y="15512"/>
                  <a:pt x="12210" y="15469"/>
                </a:cubicBezTo>
                <a:cubicBezTo>
                  <a:pt x="12184" y="15446"/>
                  <a:pt x="12157" y="15424"/>
                  <a:pt x="12130" y="15402"/>
                </a:cubicBezTo>
                <a:cubicBezTo>
                  <a:pt x="12077" y="15357"/>
                  <a:pt x="12024" y="15312"/>
                  <a:pt x="11977" y="15261"/>
                </a:cubicBezTo>
                <a:cubicBezTo>
                  <a:pt x="11456" y="14691"/>
                  <a:pt x="11129" y="13900"/>
                  <a:pt x="11120" y="13020"/>
                </a:cubicBezTo>
                <a:cubicBezTo>
                  <a:pt x="11116" y="12657"/>
                  <a:pt x="11167" y="12308"/>
                  <a:pt x="11264" y="11981"/>
                </a:cubicBezTo>
                <a:cubicBezTo>
                  <a:pt x="11431" y="11416"/>
                  <a:pt x="11770" y="10941"/>
                  <a:pt x="12173" y="10555"/>
                </a:cubicBezTo>
                <a:cubicBezTo>
                  <a:pt x="12671" y="10082"/>
                  <a:pt x="13019" y="9420"/>
                  <a:pt x="13134" y="8672"/>
                </a:cubicBezTo>
                <a:cubicBezTo>
                  <a:pt x="13154" y="8537"/>
                  <a:pt x="13172" y="8400"/>
                  <a:pt x="13208" y="8270"/>
                </a:cubicBezTo>
                <a:cubicBezTo>
                  <a:pt x="13419" y="7527"/>
                  <a:pt x="13869" y="6868"/>
                  <a:pt x="14521" y="6455"/>
                </a:cubicBezTo>
                <a:cubicBezTo>
                  <a:pt x="15204" y="6025"/>
                  <a:pt x="15979" y="5947"/>
                  <a:pt x="16678" y="6170"/>
                </a:cubicBezTo>
                <a:cubicBezTo>
                  <a:pt x="16742" y="6190"/>
                  <a:pt x="16803" y="6219"/>
                  <a:pt x="16863" y="6247"/>
                </a:cubicBezTo>
                <a:cubicBezTo>
                  <a:pt x="16894" y="6262"/>
                  <a:pt x="16925" y="6276"/>
                  <a:pt x="16956" y="6290"/>
                </a:cubicBezTo>
                <a:cubicBezTo>
                  <a:pt x="17012" y="6315"/>
                  <a:pt x="17070" y="6337"/>
                  <a:pt x="17128" y="6357"/>
                </a:cubicBezTo>
                <a:cubicBezTo>
                  <a:pt x="17891" y="6633"/>
                  <a:pt x="18755" y="6545"/>
                  <a:pt x="19498" y="6025"/>
                </a:cubicBezTo>
                <a:cubicBezTo>
                  <a:pt x="20718" y="5172"/>
                  <a:pt x="21172" y="3356"/>
                  <a:pt x="20524" y="1907"/>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5" name="Circle">
            <a:extLst>
              <a:ext uri="{FF2B5EF4-FFF2-40B4-BE49-F238E27FC236}">
                <a16:creationId xmlns:a16="http://schemas.microsoft.com/office/drawing/2014/main" id="{714F01D3-493E-805D-04C2-D27AC16432C1}"/>
              </a:ext>
            </a:extLst>
          </p:cNvPr>
          <p:cNvSpPr/>
          <p:nvPr/>
        </p:nvSpPr>
        <p:spPr>
          <a:xfrm>
            <a:off x="4002891" y="2398747"/>
            <a:ext cx="1080185" cy="1080187"/>
          </a:xfrm>
          <a:prstGeom prst="ellipse">
            <a:avLst/>
          </a:prstGeom>
          <a:solidFill>
            <a:schemeClr val="accent5"/>
          </a:solidFill>
          <a:ln w="12700">
            <a:miter lim="400000"/>
          </a:ln>
          <a:effectLst>
            <a:innerShdw dist="38100" dir="2700000">
              <a:prstClr val="black">
                <a:alpha val="15000"/>
              </a:prstClr>
            </a:innerShdw>
          </a:effectLst>
        </p:spPr>
        <p:txBody>
          <a:bodyPr lIns="38100" tIns="38100" rIns="38100" bIns="38100" anchor="ctr"/>
          <a:lstStyle/>
          <a:p>
            <a:endParaRPr sz="3000">
              <a:solidFill>
                <a:srgbClr val="FFFFFF"/>
              </a:solidFill>
            </a:endParaRPr>
          </a:p>
        </p:txBody>
      </p:sp>
      <p:sp>
        <p:nvSpPr>
          <p:cNvPr id="6" name="Circle">
            <a:extLst>
              <a:ext uri="{FF2B5EF4-FFF2-40B4-BE49-F238E27FC236}">
                <a16:creationId xmlns:a16="http://schemas.microsoft.com/office/drawing/2014/main" id="{911F421E-0963-E4EB-7B8C-5545CF997FDE}"/>
              </a:ext>
            </a:extLst>
          </p:cNvPr>
          <p:cNvSpPr/>
          <p:nvPr/>
        </p:nvSpPr>
        <p:spPr>
          <a:xfrm>
            <a:off x="7318400" y="2398747"/>
            <a:ext cx="1080185" cy="1080187"/>
          </a:xfrm>
          <a:prstGeom prst="ellipse">
            <a:avLst/>
          </a:prstGeom>
          <a:solidFill>
            <a:schemeClr val="accent1"/>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B6126556-C172-59BE-A5B3-8AFDCD36B9CA}"/>
              </a:ext>
            </a:extLst>
          </p:cNvPr>
          <p:cNvSpPr/>
          <p:nvPr/>
        </p:nvSpPr>
        <p:spPr>
          <a:xfrm>
            <a:off x="5631111" y="3351851"/>
            <a:ext cx="1080185" cy="1080187"/>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0DF9DFDE-FABC-EA59-5F37-2A8E307182DD}"/>
              </a:ext>
            </a:extLst>
          </p:cNvPr>
          <p:cNvSpPr/>
          <p:nvPr/>
        </p:nvSpPr>
        <p:spPr>
          <a:xfrm>
            <a:off x="5660080" y="5286501"/>
            <a:ext cx="1080185" cy="1080187"/>
          </a:xfrm>
          <a:prstGeom prst="ellipse">
            <a:avLst/>
          </a:prstGeom>
          <a:solidFill>
            <a:schemeClr val="accent4"/>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dirty="0"/>
          </a:p>
        </p:txBody>
      </p:sp>
      <p:pic>
        <p:nvPicPr>
          <p:cNvPr id="9" name="Graphic 8" descr="User with solid fill">
            <a:extLst>
              <a:ext uri="{FF2B5EF4-FFF2-40B4-BE49-F238E27FC236}">
                <a16:creationId xmlns:a16="http://schemas.microsoft.com/office/drawing/2014/main" id="{6ED3910E-BF6D-D5EF-A7B1-25AE6D068F73}"/>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511072" y="2589672"/>
            <a:ext cx="693614" cy="693614"/>
          </a:xfrm>
          <a:prstGeom prst="rect">
            <a:avLst/>
          </a:prstGeom>
        </p:spPr>
      </p:pic>
      <p:pic>
        <p:nvPicPr>
          <p:cNvPr id="10" name="Graphic 9" descr="Open folder with solid fill">
            <a:extLst>
              <a:ext uri="{FF2B5EF4-FFF2-40B4-BE49-F238E27FC236}">
                <a16:creationId xmlns:a16="http://schemas.microsoft.com/office/drawing/2014/main" id="{F67A737B-7368-FF93-D5B5-F65E4DFCA55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854677" y="5481888"/>
            <a:ext cx="693614" cy="693614"/>
          </a:xfrm>
          <a:prstGeom prst="rect">
            <a:avLst/>
          </a:prstGeom>
        </p:spPr>
      </p:pic>
      <p:pic>
        <p:nvPicPr>
          <p:cNvPr id="11" name="Graphic 10" descr="Envelope with solid fill">
            <a:extLst>
              <a:ext uri="{FF2B5EF4-FFF2-40B4-BE49-F238E27FC236}">
                <a16:creationId xmlns:a16="http://schemas.microsoft.com/office/drawing/2014/main" id="{26865964-0C65-72FF-CE69-171619548D4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196176" y="2593606"/>
            <a:ext cx="693614" cy="693614"/>
          </a:xfrm>
          <a:prstGeom prst="rect">
            <a:avLst/>
          </a:prstGeom>
        </p:spPr>
      </p:pic>
      <p:pic>
        <p:nvPicPr>
          <p:cNvPr id="12" name="Graphic 11" descr="World with solid fill">
            <a:extLst>
              <a:ext uri="{FF2B5EF4-FFF2-40B4-BE49-F238E27FC236}">
                <a16:creationId xmlns:a16="http://schemas.microsoft.com/office/drawing/2014/main" id="{32244802-2A00-9CD9-605D-B8726B91ADC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714143" y="3432727"/>
            <a:ext cx="914400" cy="914400"/>
          </a:xfrm>
          <a:prstGeom prst="rect">
            <a:avLst/>
          </a:prstGeom>
        </p:spPr>
      </p:pic>
      <p:grpSp>
        <p:nvGrpSpPr>
          <p:cNvPr id="13" name="Group 12">
            <a:extLst>
              <a:ext uri="{FF2B5EF4-FFF2-40B4-BE49-F238E27FC236}">
                <a16:creationId xmlns:a16="http://schemas.microsoft.com/office/drawing/2014/main" id="{C160AA14-2A30-BACC-A2C6-BC19B836709C}"/>
              </a:ext>
            </a:extLst>
          </p:cNvPr>
          <p:cNvGrpSpPr/>
          <p:nvPr/>
        </p:nvGrpSpPr>
        <p:grpSpPr>
          <a:xfrm>
            <a:off x="716929" y="2418359"/>
            <a:ext cx="3012635" cy="1536374"/>
            <a:chOff x="332936" y="2627766"/>
            <a:chExt cx="3536656" cy="1536374"/>
          </a:xfrm>
        </p:grpSpPr>
        <p:sp>
          <p:nvSpPr>
            <p:cNvPr id="14" name="TextBox 13">
              <a:extLst>
                <a:ext uri="{FF2B5EF4-FFF2-40B4-BE49-F238E27FC236}">
                  <a16:creationId xmlns:a16="http://schemas.microsoft.com/office/drawing/2014/main" id="{0F005056-02F2-E5E3-616D-424EFD1630C4}"/>
                </a:ext>
              </a:extLst>
            </p:cNvPr>
            <p:cNvSpPr txBox="1"/>
            <p:nvPr/>
          </p:nvSpPr>
          <p:spPr>
            <a:xfrm>
              <a:off x="332936" y="2627766"/>
              <a:ext cx="3536656" cy="461665"/>
            </a:xfrm>
            <a:prstGeom prst="rect">
              <a:avLst/>
            </a:prstGeom>
            <a:noFill/>
          </p:spPr>
          <p:txBody>
            <a:bodyPr wrap="square" lIns="0" rIns="0" rtlCol="0" anchor="b">
              <a:spAutoFit/>
            </a:bodyPr>
            <a:lstStyle/>
            <a:p>
              <a:pPr algn="ctr"/>
              <a:r>
                <a:rPr lang="en-US" sz="2400" b="1" noProof="1">
                  <a:solidFill>
                    <a:schemeClr val="accent5">
                      <a:lumMod val="75000"/>
                    </a:schemeClr>
                  </a:solidFill>
                </a:rPr>
                <a:t>Unreliable Behavior</a:t>
              </a:r>
            </a:p>
          </p:txBody>
        </p:sp>
        <p:sp>
          <p:nvSpPr>
            <p:cNvPr id="15" name="TextBox 14">
              <a:extLst>
                <a:ext uri="{FF2B5EF4-FFF2-40B4-BE49-F238E27FC236}">
                  <a16:creationId xmlns:a16="http://schemas.microsoft.com/office/drawing/2014/main" id="{DAEA83CD-D7BC-8A8E-95A3-963CEAAAC29D}"/>
                </a:ext>
              </a:extLst>
            </p:cNvPr>
            <p:cNvSpPr txBox="1"/>
            <p:nvPr/>
          </p:nvSpPr>
          <p:spPr>
            <a:xfrm>
              <a:off x="332936" y="3086922"/>
              <a:ext cx="2926080" cy="1077218"/>
            </a:xfrm>
            <a:prstGeom prst="rect">
              <a:avLst/>
            </a:prstGeom>
            <a:noFill/>
          </p:spPr>
          <p:txBody>
            <a:bodyPr wrap="square" lIns="0" rIns="0" rtlCol="0" anchor="t">
              <a:spAutoFit/>
            </a:bodyPr>
            <a:lstStyle/>
            <a:p>
              <a:r>
                <a:rPr lang="en-US" sz="1600" noProof="1">
                  <a:solidFill>
                    <a:schemeClr val="tx1">
                      <a:lumMod val="65000"/>
                      <a:lumOff val="35000"/>
                    </a:schemeClr>
                  </a:solidFill>
                </a:rPr>
                <a:t>Can anyone explain why the agent might respond in ways that don’t align with your goals?</a:t>
              </a:r>
            </a:p>
          </p:txBody>
        </p:sp>
      </p:grpSp>
      <p:grpSp>
        <p:nvGrpSpPr>
          <p:cNvPr id="16" name="Group 15">
            <a:extLst>
              <a:ext uri="{FF2B5EF4-FFF2-40B4-BE49-F238E27FC236}">
                <a16:creationId xmlns:a16="http://schemas.microsoft.com/office/drawing/2014/main" id="{BE56882B-86ED-AAB7-5C34-902DB94D9D45}"/>
              </a:ext>
            </a:extLst>
          </p:cNvPr>
          <p:cNvGrpSpPr/>
          <p:nvPr/>
        </p:nvGrpSpPr>
        <p:grpSpPr>
          <a:xfrm>
            <a:off x="7384292" y="4830314"/>
            <a:ext cx="2926080" cy="1536374"/>
            <a:chOff x="332936" y="2947244"/>
            <a:chExt cx="2926080" cy="1536374"/>
          </a:xfrm>
        </p:grpSpPr>
        <p:sp>
          <p:nvSpPr>
            <p:cNvPr id="17" name="TextBox 16">
              <a:extLst>
                <a:ext uri="{FF2B5EF4-FFF2-40B4-BE49-F238E27FC236}">
                  <a16:creationId xmlns:a16="http://schemas.microsoft.com/office/drawing/2014/main" id="{D3E509B2-2CC0-7EFF-B670-C5D32F2DCCAA}"/>
                </a:ext>
              </a:extLst>
            </p:cNvPr>
            <p:cNvSpPr txBox="1"/>
            <p:nvPr/>
          </p:nvSpPr>
          <p:spPr>
            <a:xfrm>
              <a:off x="332936" y="2947244"/>
              <a:ext cx="2926080" cy="461665"/>
            </a:xfrm>
            <a:prstGeom prst="rect">
              <a:avLst/>
            </a:prstGeom>
            <a:noFill/>
          </p:spPr>
          <p:txBody>
            <a:bodyPr wrap="square" lIns="0" rIns="0" rtlCol="0" anchor="b">
              <a:spAutoFit/>
            </a:bodyPr>
            <a:lstStyle/>
            <a:p>
              <a:pPr algn="ctr"/>
              <a:r>
                <a:rPr lang="en-US" sz="2400" b="1" dirty="0">
                  <a:solidFill>
                    <a:schemeClr val="accent4">
                      <a:lumMod val="75000"/>
                    </a:schemeClr>
                  </a:solidFill>
                </a:rPr>
                <a:t>Lack of Control</a:t>
              </a:r>
            </a:p>
          </p:txBody>
        </p:sp>
        <p:sp>
          <p:nvSpPr>
            <p:cNvPr id="18" name="TextBox 17">
              <a:extLst>
                <a:ext uri="{FF2B5EF4-FFF2-40B4-BE49-F238E27FC236}">
                  <a16:creationId xmlns:a16="http://schemas.microsoft.com/office/drawing/2014/main" id="{C15D1ADD-A192-8ED6-9E6C-686169589028}"/>
                </a:ext>
              </a:extLst>
            </p:cNvPr>
            <p:cNvSpPr txBox="1"/>
            <p:nvPr/>
          </p:nvSpPr>
          <p:spPr>
            <a:xfrm>
              <a:off x="332936" y="3406400"/>
              <a:ext cx="2926080" cy="1077218"/>
            </a:xfrm>
            <a:prstGeom prst="rect">
              <a:avLst/>
            </a:prstGeom>
            <a:noFill/>
          </p:spPr>
          <p:txBody>
            <a:bodyPr wrap="square" lIns="0" rIns="0" rtlCol="0" anchor="t">
              <a:spAutoFit/>
            </a:bodyPr>
            <a:lstStyle/>
            <a:p>
              <a:r>
                <a:rPr lang="en-US" sz="1600" noProof="1">
                  <a:solidFill>
                    <a:schemeClr val="tx1">
                      <a:lumMod val="65000"/>
                      <a:lumOff val="35000"/>
                    </a:schemeClr>
                  </a:solidFill>
                </a:rPr>
                <a:t>If the agent’s scope isn’t well defined, why would it produce uneccessary, irrelevant, or even harmful outputs?</a:t>
              </a:r>
            </a:p>
          </p:txBody>
        </p:sp>
      </p:grpSp>
      <p:grpSp>
        <p:nvGrpSpPr>
          <p:cNvPr id="19" name="Group 18">
            <a:extLst>
              <a:ext uri="{FF2B5EF4-FFF2-40B4-BE49-F238E27FC236}">
                <a16:creationId xmlns:a16="http://schemas.microsoft.com/office/drawing/2014/main" id="{EEA13993-B6E6-449C-A350-79BBEF5F1215}"/>
              </a:ext>
            </a:extLst>
          </p:cNvPr>
          <p:cNvGrpSpPr/>
          <p:nvPr/>
        </p:nvGrpSpPr>
        <p:grpSpPr>
          <a:xfrm>
            <a:off x="9190888" y="2418359"/>
            <a:ext cx="2492527" cy="1290153"/>
            <a:chOff x="332936" y="2627766"/>
            <a:chExt cx="2926080" cy="1290153"/>
          </a:xfrm>
        </p:grpSpPr>
        <p:sp>
          <p:nvSpPr>
            <p:cNvPr id="20" name="TextBox 19">
              <a:extLst>
                <a:ext uri="{FF2B5EF4-FFF2-40B4-BE49-F238E27FC236}">
                  <a16:creationId xmlns:a16="http://schemas.microsoft.com/office/drawing/2014/main" id="{DFBCB019-ADDE-E990-DFAA-1D24C2E74B08}"/>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solidFill>
                    <a:srgbClr val="FF0000"/>
                  </a:solidFill>
                </a:rPr>
                <a:t>Inconsistency</a:t>
              </a:r>
            </a:p>
          </p:txBody>
        </p:sp>
        <p:sp>
          <p:nvSpPr>
            <p:cNvPr id="21" name="TextBox 20">
              <a:extLst>
                <a:ext uri="{FF2B5EF4-FFF2-40B4-BE49-F238E27FC236}">
                  <a16:creationId xmlns:a16="http://schemas.microsoft.com/office/drawing/2014/main" id="{FD8F0854-DD80-DCAD-189B-5210AADEFDF1}"/>
                </a:ext>
              </a:extLst>
            </p:cNvPr>
            <p:cNvSpPr txBox="1"/>
            <p:nvPr/>
          </p:nvSpPr>
          <p:spPr>
            <a:xfrm>
              <a:off x="332936" y="3086922"/>
              <a:ext cx="2926080" cy="830997"/>
            </a:xfrm>
            <a:prstGeom prst="rect">
              <a:avLst/>
            </a:prstGeom>
            <a:noFill/>
          </p:spPr>
          <p:txBody>
            <a:bodyPr wrap="square" lIns="0" rIns="0" rtlCol="0" anchor="t">
              <a:spAutoFit/>
            </a:bodyPr>
            <a:lstStyle/>
            <a:p>
              <a:r>
                <a:rPr lang="en-US" sz="1600" noProof="1">
                  <a:solidFill>
                    <a:schemeClr val="tx1">
                      <a:lumMod val="65000"/>
                      <a:lumOff val="35000"/>
                    </a:schemeClr>
                  </a:solidFill>
                </a:rPr>
                <a:t>Why would the agent produce inconsistent results?</a:t>
              </a:r>
            </a:p>
          </p:txBody>
        </p:sp>
      </p:grpSp>
      <p:sp>
        <p:nvSpPr>
          <p:cNvPr id="22" name="TextBox 21">
            <a:extLst>
              <a:ext uri="{FF2B5EF4-FFF2-40B4-BE49-F238E27FC236}">
                <a16:creationId xmlns:a16="http://schemas.microsoft.com/office/drawing/2014/main" id="{821F89BB-D232-AF2B-DE6A-147B7F6BAA7D}"/>
              </a:ext>
            </a:extLst>
          </p:cNvPr>
          <p:cNvSpPr txBox="1"/>
          <p:nvPr/>
        </p:nvSpPr>
        <p:spPr>
          <a:xfrm>
            <a:off x="1950720" y="1283242"/>
            <a:ext cx="8841831" cy="707886"/>
          </a:xfrm>
          <a:prstGeom prst="rect">
            <a:avLst/>
          </a:prstGeom>
          <a:noFill/>
        </p:spPr>
        <p:txBody>
          <a:bodyPr wrap="square" lIns="0" rIns="0" rtlCol="0" anchor="b">
            <a:spAutoFit/>
          </a:bodyPr>
          <a:lstStyle/>
          <a:p>
            <a:pPr algn="ctr"/>
            <a:r>
              <a:rPr lang="en-US" sz="2000" noProof="1">
                <a:solidFill>
                  <a:schemeClr val="accent5">
                    <a:lumMod val="75000"/>
                  </a:schemeClr>
                </a:solidFill>
              </a:rPr>
              <a:t>The identity of an Agent is the single most important step defining its </a:t>
            </a:r>
            <a:r>
              <a:rPr lang="en-US" sz="2000" b="1" noProof="1">
                <a:solidFill>
                  <a:schemeClr val="accent5">
                    <a:lumMod val="75000"/>
                  </a:schemeClr>
                </a:solidFill>
              </a:rPr>
              <a:t>purpose</a:t>
            </a:r>
            <a:r>
              <a:rPr lang="en-US" sz="2000" noProof="1">
                <a:solidFill>
                  <a:schemeClr val="accent5">
                    <a:lumMod val="75000"/>
                  </a:schemeClr>
                </a:solidFill>
              </a:rPr>
              <a:t>, </a:t>
            </a:r>
            <a:r>
              <a:rPr lang="en-US" sz="2000" b="1" noProof="1">
                <a:solidFill>
                  <a:schemeClr val="accent5">
                    <a:lumMod val="75000"/>
                  </a:schemeClr>
                </a:solidFill>
              </a:rPr>
              <a:t>role</a:t>
            </a:r>
            <a:r>
              <a:rPr lang="en-US" sz="2000" noProof="1">
                <a:solidFill>
                  <a:schemeClr val="accent5">
                    <a:lumMod val="75000"/>
                  </a:schemeClr>
                </a:solidFill>
              </a:rPr>
              <a:t>, and </a:t>
            </a:r>
            <a:r>
              <a:rPr lang="en-US" sz="2000" b="1" noProof="1">
                <a:solidFill>
                  <a:schemeClr val="accent5">
                    <a:lumMod val="75000"/>
                  </a:schemeClr>
                </a:solidFill>
              </a:rPr>
              <a:t>operational scope.</a:t>
            </a:r>
          </a:p>
        </p:txBody>
      </p:sp>
      <p:sp>
        <p:nvSpPr>
          <p:cNvPr id="24" name="TextBox 23">
            <a:extLst>
              <a:ext uri="{FF2B5EF4-FFF2-40B4-BE49-F238E27FC236}">
                <a16:creationId xmlns:a16="http://schemas.microsoft.com/office/drawing/2014/main" id="{8B7D7078-C439-9E1E-7A41-76DF1790E130}"/>
              </a:ext>
            </a:extLst>
          </p:cNvPr>
          <p:cNvSpPr txBox="1"/>
          <p:nvPr/>
        </p:nvSpPr>
        <p:spPr>
          <a:xfrm>
            <a:off x="637260" y="4347127"/>
            <a:ext cx="4652370" cy="1877437"/>
          </a:xfrm>
          <a:prstGeom prst="rect">
            <a:avLst/>
          </a:prstGeom>
          <a:noFill/>
        </p:spPr>
        <p:txBody>
          <a:bodyPr wrap="square" rtlCol="0">
            <a:spAutoFit/>
          </a:bodyPr>
          <a:lstStyle/>
          <a:p>
            <a:r>
              <a:rPr lang="en-US" dirty="0"/>
              <a:t>To Build a Strong AI Agent:</a:t>
            </a:r>
          </a:p>
          <a:p>
            <a:endParaRPr lang="en-US" dirty="0"/>
          </a:p>
          <a:p>
            <a:pPr marL="285750" indent="-285750">
              <a:buFont typeface="Arial" panose="020B0604020202020204" pitchFamily="34" charset="0"/>
              <a:buChar char="•"/>
            </a:pPr>
            <a:r>
              <a:rPr lang="en-US" sz="1600" dirty="0"/>
              <a:t>Give a clear job description</a:t>
            </a:r>
          </a:p>
          <a:p>
            <a:pPr marL="285750" indent="-285750">
              <a:buFont typeface="Arial" panose="020B0604020202020204" pitchFamily="34" charset="0"/>
              <a:buChar char="•"/>
            </a:pPr>
            <a:r>
              <a:rPr lang="en-US" sz="1600" dirty="0"/>
              <a:t>Tell them exactly what tasks they should and shouldn't do.</a:t>
            </a:r>
          </a:p>
          <a:p>
            <a:pPr marL="285750" indent="-285750">
              <a:buFont typeface="Arial" panose="020B0604020202020204" pitchFamily="34" charset="0"/>
              <a:buChar char="•"/>
            </a:pPr>
            <a:r>
              <a:rPr lang="en-US" sz="1600" dirty="0"/>
              <a:t>Define how they should communicate</a:t>
            </a:r>
          </a:p>
          <a:p>
            <a:pPr marL="285750" indent="-285750">
              <a:buFont typeface="Arial" panose="020B0604020202020204" pitchFamily="34" charset="0"/>
              <a:buChar char="•"/>
            </a:pPr>
            <a:r>
              <a:rPr lang="en-US" sz="1600" dirty="0"/>
              <a:t>Set boundaries and escalation points.</a:t>
            </a:r>
          </a:p>
        </p:txBody>
      </p:sp>
    </p:spTree>
    <p:extLst>
      <p:ext uri="{BB962C8B-B14F-4D97-AF65-F5344CB8AC3E}">
        <p14:creationId xmlns:p14="http://schemas.microsoft.com/office/powerpoint/2010/main" val="94288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dissolv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dissolve">
                                      <p:cBhvr>
                                        <p:cTn id="12" dur="500"/>
                                        <p:tgtEl>
                                          <p:spTgt spid="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xEl>
                                              <p:pRg st="3" end="3"/>
                                            </p:txEl>
                                          </p:spTgt>
                                        </p:tgtEl>
                                        <p:attrNameLst>
                                          <p:attrName>style.visibility</p:attrName>
                                        </p:attrNameLst>
                                      </p:cBhvr>
                                      <p:to>
                                        <p:strVal val="visible"/>
                                      </p:to>
                                    </p:set>
                                    <p:animEffect transition="in" filter="dissolve">
                                      <p:cBhvr>
                                        <p:cTn id="17" dur="500"/>
                                        <p:tgtEl>
                                          <p:spTgt spid="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xEl>
                                              <p:pRg st="4" end="4"/>
                                            </p:txEl>
                                          </p:spTgt>
                                        </p:tgtEl>
                                        <p:attrNameLst>
                                          <p:attrName>style.visibility</p:attrName>
                                        </p:attrNameLst>
                                      </p:cBhvr>
                                      <p:to>
                                        <p:strVal val="visible"/>
                                      </p:to>
                                    </p:set>
                                    <p:animEffect transition="in" filter="dissolve">
                                      <p:cBhvr>
                                        <p:cTn id="22" dur="500"/>
                                        <p:tgtEl>
                                          <p:spTgt spid="2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animEffect transition="in" filter="dissolve">
                                      <p:cBhvr>
                                        <p:cTn id="2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570B8-F8AC-5AD3-586C-326A7333D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A3501-6156-5E2F-0018-4696B5E1C612}"/>
              </a:ext>
            </a:extLst>
          </p:cNvPr>
          <p:cNvSpPr>
            <a:spLocks noGrp="1"/>
          </p:cNvSpPr>
          <p:nvPr>
            <p:ph type="title"/>
          </p:nvPr>
        </p:nvSpPr>
        <p:spPr/>
        <p:txBody>
          <a:bodyPr/>
          <a:lstStyle/>
          <a:p>
            <a:r>
              <a:rPr lang="en-US" dirty="0"/>
              <a:t>Purpose, Role, and Scope</a:t>
            </a:r>
          </a:p>
        </p:txBody>
      </p:sp>
      <p:grpSp>
        <p:nvGrpSpPr>
          <p:cNvPr id="23" name="Group 22">
            <a:extLst>
              <a:ext uri="{FF2B5EF4-FFF2-40B4-BE49-F238E27FC236}">
                <a16:creationId xmlns:a16="http://schemas.microsoft.com/office/drawing/2014/main" id="{CE47F9CF-A678-650A-632A-20270BDBC004}"/>
              </a:ext>
            </a:extLst>
          </p:cNvPr>
          <p:cNvGrpSpPr/>
          <p:nvPr/>
        </p:nvGrpSpPr>
        <p:grpSpPr>
          <a:xfrm>
            <a:off x="3814763" y="903288"/>
            <a:ext cx="4367212" cy="5133976"/>
            <a:chOff x="3814763" y="903288"/>
            <a:chExt cx="4367212" cy="5133976"/>
          </a:xfrm>
        </p:grpSpPr>
        <p:grpSp>
          <p:nvGrpSpPr>
            <p:cNvPr id="25" name="Group 24">
              <a:extLst>
                <a:ext uri="{FF2B5EF4-FFF2-40B4-BE49-F238E27FC236}">
                  <a16:creationId xmlns:a16="http://schemas.microsoft.com/office/drawing/2014/main" id="{FE8735C3-EA25-05E1-3910-E162154FD041}"/>
                </a:ext>
              </a:extLst>
            </p:cNvPr>
            <p:cNvGrpSpPr/>
            <p:nvPr/>
          </p:nvGrpSpPr>
          <p:grpSpPr>
            <a:xfrm>
              <a:off x="3814763" y="2263126"/>
              <a:ext cx="1633536" cy="1238900"/>
              <a:chOff x="3814763" y="2263126"/>
              <a:chExt cx="1633536" cy="1238900"/>
            </a:xfrm>
          </p:grpSpPr>
          <p:sp>
            <p:nvSpPr>
              <p:cNvPr id="51" name="Freeform 6">
                <a:extLst>
                  <a:ext uri="{FF2B5EF4-FFF2-40B4-BE49-F238E27FC236}">
                    <a16:creationId xmlns:a16="http://schemas.microsoft.com/office/drawing/2014/main" id="{AFF5EF4E-AD57-EF26-270B-5F444F4FEA71}"/>
                  </a:ext>
                </a:extLst>
              </p:cNvPr>
              <p:cNvSpPr>
                <a:spLocks/>
              </p:cNvSpPr>
              <p:nvPr/>
            </p:nvSpPr>
            <p:spPr bwMode="auto">
              <a:xfrm>
                <a:off x="4262632" y="2322513"/>
                <a:ext cx="1185667" cy="1020567"/>
              </a:xfrm>
              <a:custGeom>
                <a:avLst/>
                <a:gdLst>
                  <a:gd name="T0" fmla="*/ 112 w 4940"/>
                  <a:gd name="T1" fmla="*/ 1389 h 4066"/>
                  <a:gd name="T2" fmla="*/ 112 w 4940"/>
                  <a:gd name="T3" fmla="*/ 3486 h 4066"/>
                  <a:gd name="T4" fmla="*/ 0 w 4940"/>
                  <a:gd name="T5" fmla="*/ 3750 h 4066"/>
                  <a:gd name="T6" fmla="*/ 237 w 4940"/>
                  <a:gd name="T7" fmla="*/ 3190 h 4066"/>
                  <a:gd name="T8" fmla="*/ 2707 w 4940"/>
                  <a:gd name="T9" fmla="*/ 4066 h 4066"/>
                  <a:gd name="T10" fmla="*/ 2707 w 4940"/>
                  <a:gd name="T11" fmla="*/ 2296 h 4066"/>
                  <a:gd name="T12" fmla="*/ 4940 w 4940"/>
                  <a:gd name="T13" fmla="*/ 1380 h 4066"/>
                  <a:gd name="T14" fmla="*/ 4940 w 4940"/>
                  <a:gd name="T15" fmla="*/ 496 h 4066"/>
                  <a:gd name="T16" fmla="*/ 3593 w 4940"/>
                  <a:gd name="T17" fmla="*/ 0 h 4066"/>
                  <a:gd name="T18" fmla="*/ 112 w 4940"/>
                  <a:gd name="T19" fmla="*/ 1389 h 4066"/>
                  <a:gd name="connsiteX0" fmla="*/ 227 w 10000"/>
                  <a:gd name="connsiteY0" fmla="*/ 3416 h 10000"/>
                  <a:gd name="connsiteX1" fmla="*/ 227 w 10000"/>
                  <a:gd name="connsiteY1" fmla="*/ 8574 h 10000"/>
                  <a:gd name="connsiteX2" fmla="*/ 0 w 10000"/>
                  <a:gd name="connsiteY2" fmla="*/ 9223 h 10000"/>
                  <a:gd name="connsiteX3" fmla="*/ 480 w 10000"/>
                  <a:gd name="connsiteY3" fmla="*/ 7846 h 10000"/>
                  <a:gd name="connsiteX4" fmla="*/ 5480 w 10000"/>
                  <a:gd name="connsiteY4" fmla="*/ 10000 h 10000"/>
                  <a:gd name="connsiteX5" fmla="*/ 10000 w 10000"/>
                  <a:gd name="connsiteY5" fmla="*/ 3394 h 10000"/>
                  <a:gd name="connsiteX6" fmla="*/ 10000 w 10000"/>
                  <a:gd name="connsiteY6" fmla="*/ 1220 h 10000"/>
                  <a:gd name="connsiteX7" fmla="*/ 7273 w 10000"/>
                  <a:gd name="connsiteY7" fmla="*/ 0 h 10000"/>
                  <a:gd name="connsiteX8" fmla="*/ 227 w 10000"/>
                  <a:gd name="connsiteY8" fmla="*/ 3416 h 10000"/>
                  <a:gd name="connsiteX0" fmla="*/ 227 w 10000"/>
                  <a:gd name="connsiteY0" fmla="*/ 3416 h 10000"/>
                  <a:gd name="connsiteX1" fmla="*/ 227 w 10000"/>
                  <a:gd name="connsiteY1" fmla="*/ 8574 h 10000"/>
                  <a:gd name="connsiteX2" fmla="*/ 0 w 10000"/>
                  <a:gd name="connsiteY2" fmla="*/ 9223 h 10000"/>
                  <a:gd name="connsiteX3" fmla="*/ 5480 w 10000"/>
                  <a:gd name="connsiteY3" fmla="*/ 10000 h 10000"/>
                  <a:gd name="connsiteX4" fmla="*/ 10000 w 10000"/>
                  <a:gd name="connsiteY4" fmla="*/ 3394 h 10000"/>
                  <a:gd name="connsiteX5" fmla="*/ 10000 w 10000"/>
                  <a:gd name="connsiteY5" fmla="*/ 1220 h 10000"/>
                  <a:gd name="connsiteX6" fmla="*/ 7273 w 10000"/>
                  <a:gd name="connsiteY6" fmla="*/ 0 h 10000"/>
                  <a:gd name="connsiteX7" fmla="*/ 227 w 10000"/>
                  <a:gd name="connsiteY7" fmla="*/ 3416 h 10000"/>
                  <a:gd name="connsiteX0" fmla="*/ 227 w 10000"/>
                  <a:gd name="connsiteY0" fmla="*/ 3416 h 10000"/>
                  <a:gd name="connsiteX1" fmla="*/ 210 w 10000"/>
                  <a:gd name="connsiteY1" fmla="*/ 3880 h 10000"/>
                  <a:gd name="connsiteX2" fmla="*/ 227 w 10000"/>
                  <a:gd name="connsiteY2" fmla="*/ 8574 h 10000"/>
                  <a:gd name="connsiteX3" fmla="*/ 0 w 10000"/>
                  <a:gd name="connsiteY3" fmla="*/ 9223 h 10000"/>
                  <a:gd name="connsiteX4" fmla="*/ 5480 w 10000"/>
                  <a:gd name="connsiteY4" fmla="*/ 10000 h 10000"/>
                  <a:gd name="connsiteX5" fmla="*/ 10000 w 10000"/>
                  <a:gd name="connsiteY5" fmla="*/ 3394 h 10000"/>
                  <a:gd name="connsiteX6" fmla="*/ 10000 w 10000"/>
                  <a:gd name="connsiteY6" fmla="*/ 1220 h 10000"/>
                  <a:gd name="connsiteX7" fmla="*/ 7273 w 10000"/>
                  <a:gd name="connsiteY7" fmla="*/ 0 h 10000"/>
                  <a:gd name="connsiteX8" fmla="*/ 227 w 10000"/>
                  <a:gd name="connsiteY8" fmla="*/ 3416 h 10000"/>
                  <a:gd name="connsiteX0" fmla="*/ 323 w 10096"/>
                  <a:gd name="connsiteY0" fmla="*/ 3416 h 10000"/>
                  <a:gd name="connsiteX1" fmla="*/ 0 w 10096"/>
                  <a:gd name="connsiteY1" fmla="*/ 3653 h 10000"/>
                  <a:gd name="connsiteX2" fmla="*/ 323 w 10096"/>
                  <a:gd name="connsiteY2" fmla="*/ 8574 h 10000"/>
                  <a:gd name="connsiteX3" fmla="*/ 96 w 10096"/>
                  <a:gd name="connsiteY3" fmla="*/ 9223 h 10000"/>
                  <a:gd name="connsiteX4" fmla="*/ 5576 w 10096"/>
                  <a:gd name="connsiteY4" fmla="*/ 10000 h 10000"/>
                  <a:gd name="connsiteX5" fmla="*/ 10096 w 10096"/>
                  <a:gd name="connsiteY5" fmla="*/ 3394 h 10000"/>
                  <a:gd name="connsiteX6" fmla="*/ 10096 w 10096"/>
                  <a:gd name="connsiteY6" fmla="*/ 1220 h 10000"/>
                  <a:gd name="connsiteX7" fmla="*/ 7369 w 10096"/>
                  <a:gd name="connsiteY7" fmla="*/ 0 h 10000"/>
                  <a:gd name="connsiteX8" fmla="*/ 323 w 10096"/>
                  <a:gd name="connsiteY8" fmla="*/ 3416 h 10000"/>
                  <a:gd name="connsiteX0" fmla="*/ 675 w 10448"/>
                  <a:gd name="connsiteY0" fmla="*/ 3416 h 10000"/>
                  <a:gd name="connsiteX1" fmla="*/ 352 w 10448"/>
                  <a:gd name="connsiteY1" fmla="*/ 3653 h 10000"/>
                  <a:gd name="connsiteX2" fmla="*/ 448 w 10448"/>
                  <a:gd name="connsiteY2" fmla="*/ 9223 h 10000"/>
                  <a:gd name="connsiteX3" fmla="*/ 5928 w 10448"/>
                  <a:gd name="connsiteY3" fmla="*/ 10000 h 10000"/>
                  <a:gd name="connsiteX4" fmla="*/ 10448 w 10448"/>
                  <a:gd name="connsiteY4" fmla="*/ 3394 h 10000"/>
                  <a:gd name="connsiteX5" fmla="*/ 10448 w 10448"/>
                  <a:gd name="connsiteY5" fmla="*/ 1220 h 10000"/>
                  <a:gd name="connsiteX6" fmla="*/ 7721 w 10448"/>
                  <a:gd name="connsiteY6" fmla="*/ 0 h 10000"/>
                  <a:gd name="connsiteX7" fmla="*/ 675 w 10448"/>
                  <a:gd name="connsiteY7" fmla="*/ 3416 h 10000"/>
                  <a:gd name="connsiteX0" fmla="*/ 675 w 10448"/>
                  <a:gd name="connsiteY0" fmla="*/ 3416 h 10000"/>
                  <a:gd name="connsiteX1" fmla="*/ 352 w 10448"/>
                  <a:gd name="connsiteY1" fmla="*/ 3653 h 10000"/>
                  <a:gd name="connsiteX2" fmla="*/ 448 w 10448"/>
                  <a:gd name="connsiteY2" fmla="*/ 9223 h 10000"/>
                  <a:gd name="connsiteX3" fmla="*/ 5928 w 10448"/>
                  <a:gd name="connsiteY3" fmla="*/ 10000 h 10000"/>
                  <a:gd name="connsiteX4" fmla="*/ 10448 w 10448"/>
                  <a:gd name="connsiteY4" fmla="*/ 3394 h 10000"/>
                  <a:gd name="connsiteX5" fmla="*/ 10448 w 10448"/>
                  <a:gd name="connsiteY5" fmla="*/ 1220 h 10000"/>
                  <a:gd name="connsiteX6" fmla="*/ 9190 w 10448"/>
                  <a:gd name="connsiteY6" fmla="*/ 678 h 10000"/>
                  <a:gd name="connsiteX7" fmla="*/ 7721 w 10448"/>
                  <a:gd name="connsiteY7" fmla="*/ 0 h 10000"/>
                  <a:gd name="connsiteX8" fmla="*/ 675 w 10448"/>
                  <a:gd name="connsiteY8" fmla="*/ 3416 h 10000"/>
                  <a:gd name="connsiteX0" fmla="*/ 675 w 10448"/>
                  <a:gd name="connsiteY0" fmla="*/ 3416 h 10000"/>
                  <a:gd name="connsiteX1" fmla="*/ 352 w 10448"/>
                  <a:gd name="connsiteY1" fmla="*/ 3653 h 10000"/>
                  <a:gd name="connsiteX2" fmla="*/ 448 w 10448"/>
                  <a:gd name="connsiteY2" fmla="*/ 9223 h 10000"/>
                  <a:gd name="connsiteX3" fmla="*/ 5928 w 10448"/>
                  <a:gd name="connsiteY3" fmla="*/ 10000 h 10000"/>
                  <a:gd name="connsiteX4" fmla="*/ 10448 w 10448"/>
                  <a:gd name="connsiteY4" fmla="*/ 3394 h 10000"/>
                  <a:gd name="connsiteX5" fmla="*/ 10448 w 10448"/>
                  <a:gd name="connsiteY5" fmla="*/ 1220 h 10000"/>
                  <a:gd name="connsiteX6" fmla="*/ 10261 w 10448"/>
                  <a:gd name="connsiteY6" fmla="*/ 38 h 10000"/>
                  <a:gd name="connsiteX7" fmla="*/ 7721 w 10448"/>
                  <a:gd name="connsiteY7" fmla="*/ 0 h 10000"/>
                  <a:gd name="connsiteX8" fmla="*/ 675 w 10448"/>
                  <a:gd name="connsiteY8" fmla="*/ 3416 h 10000"/>
                  <a:gd name="connsiteX0" fmla="*/ 675 w 10448"/>
                  <a:gd name="connsiteY0" fmla="*/ 3416 h 10000"/>
                  <a:gd name="connsiteX1" fmla="*/ 352 w 10448"/>
                  <a:gd name="connsiteY1" fmla="*/ 3653 h 10000"/>
                  <a:gd name="connsiteX2" fmla="*/ 448 w 10448"/>
                  <a:gd name="connsiteY2" fmla="*/ 9223 h 10000"/>
                  <a:gd name="connsiteX3" fmla="*/ 5928 w 10448"/>
                  <a:gd name="connsiteY3" fmla="*/ 10000 h 10000"/>
                  <a:gd name="connsiteX4" fmla="*/ 10448 w 10448"/>
                  <a:gd name="connsiteY4" fmla="*/ 3394 h 10000"/>
                  <a:gd name="connsiteX5" fmla="*/ 10448 w 10448"/>
                  <a:gd name="connsiteY5" fmla="*/ 1220 h 10000"/>
                  <a:gd name="connsiteX6" fmla="*/ 10261 w 10448"/>
                  <a:gd name="connsiteY6" fmla="*/ 38 h 10000"/>
                  <a:gd name="connsiteX7" fmla="*/ 7721 w 10448"/>
                  <a:gd name="connsiteY7" fmla="*/ 0 h 10000"/>
                  <a:gd name="connsiteX8" fmla="*/ 4380 w 10448"/>
                  <a:gd name="connsiteY8" fmla="*/ 1566 h 10000"/>
                  <a:gd name="connsiteX9" fmla="*/ 675 w 10448"/>
                  <a:gd name="connsiteY9" fmla="*/ 3416 h 10000"/>
                  <a:gd name="connsiteX0" fmla="*/ 675 w 10448"/>
                  <a:gd name="connsiteY0" fmla="*/ 3416 h 10000"/>
                  <a:gd name="connsiteX1" fmla="*/ 352 w 10448"/>
                  <a:gd name="connsiteY1" fmla="*/ 3653 h 10000"/>
                  <a:gd name="connsiteX2" fmla="*/ 448 w 10448"/>
                  <a:gd name="connsiteY2" fmla="*/ 9223 h 10000"/>
                  <a:gd name="connsiteX3" fmla="*/ 5928 w 10448"/>
                  <a:gd name="connsiteY3" fmla="*/ 10000 h 10000"/>
                  <a:gd name="connsiteX4" fmla="*/ 10448 w 10448"/>
                  <a:gd name="connsiteY4" fmla="*/ 3394 h 10000"/>
                  <a:gd name="connsiteX5" fmla="*/ 10448 w 10448"/>
                  <a:gd name="connsiteY5" fmla="*/ 1220 h 10000"/>
                  <a:gd name="connsiteX6" fmla="*/ 10261 w 10448"/>
                  <a:gd name="connsiteY6" fmla="*/ 38 h 10000"/>
                  <a:gd name="connsiteX7" fmla="*/ 7721 w 10448"/>
                  <a:gd name="connsiteY7" fmla="*/ 0 h 10000"/>
                  <a:gd name="connsiteX8" fmla="*/ 4261 w 10448"/>
                  <a:gd name="connsiteY8" fmla="*/ 1421 h 10000"/>
                  <a:gd name="connsiteX9" fmla="*/ 675 w 10448"/>
                  <a:gd name="connsiteY9" fmla="*/ 3416 h 10000"/>
                  <a:gd name="connsiteX0" fmla="*/ 675 w 10448"/>
                  <a:gd name="connsiteY0" fmla="*/ 3416 h 11065"/>
                  <a:gd name="connsiteX1" fmla="*/ 352 w 10448"/>
                  <a:gd name="connsiteY1" fmla="*/ 3653 h 11065"/>
                  <a:gd name="connsiteX2" fmla="*/ 448 w 10448"/>
                  <a:gd name="connsiteY2" fmla="*/ 9223 h 11065"/>
                  <a:gd name="connsiteX3" fmla="*/ 6333 w 10448"/>
                  <a:gd name="connsiteY3" fmla="*/ 11065 h 11065"/>
                  <a:gd name="connsiteX4" fmla="*/ 10448 w 10448"/>
                  <a:gd name="connsiteY4" fmla="*/ 3394 h 11065"/>
                  <a:gd name="connsiteX5" fmla="*/ 10448 w 10448"/>
                  <a:gd name="connsiteY5" fmla="*/ 1220 h 11065"/>
                  <a:gd name="connsiteX6" fmla="*/ 10261 w 10448"/>
                  <a:gd name="connsiteY6" fmla="*/ 38 h 11065"/>
                  <a:gd name="connsiteX7" fmla="*/ 7721 w 10448"/>
                  <a:gd name="connsiteY7" fmla="*/ 0 h 11065"/>
                  <a:gd name="connsiteX8" fmla="*/ 4261 w 10448"/>
                  <a:gd name="connsiteY8" fmla="*/ 1421 h 11065"/>
                  <a:gd name="connsiteX9" fmla="*/ 675 w 10448"/>
                  <a:gd name="connsiteY9" fmla="*/ 3416 h 11065"/>
                  <a:gd name="connsiteX0" fmla="*/ 4261 w 10448"/>
                  <a:gd name="connsiteY0" fmla="*/ 1421 h 11065"/>
                  <a:gd name="connsiteX1" fmla="*/ 352 w 10448"/>
                  <a:gd name="connsiteY1" fmla="*/ 3653 h 11065"/>
                  <a:gd name="connsiteX2" fmla="*/ 448 w 10448"/>
                  <a:gd name="connsiteY2" fmla="*/ 9223 h 11065"/>
                  <a:gd name="connsiteX3" fmla="*/ 6333 w 10448"/>
                  <a:gd name="connsiteY3" fmla="*/ 11065 h 11065"/>
                  <a:gd name="connsiteX4" fmla="*/ 10448 w 10448"/>
                  <a:gd name="connsiteY4" fmla="*/ 3394 h 11065"/>
                  <a:gd name="connsiteX5" fmla="*/ 10448 w 10448"/>
                  <a:gd name="connsiteY5" fmla="*/ 1220 h 11065"/>
                  <a:gd name="connsiteX6" fmla="*/ 10261 w 10448"/>
                  <a:gd name="connsiteY6" fmla="*/ 38 h 11065"/>
                  <a:gd name="connsiteX7" fmla="*/ 7721 w 10448"/>
                  <a:gd name="connsiteY7" fmla="*/ 0 h 11065"/>
                  <a:gd name="connsiteX8" fmla="*/ 4261 w 10448"/>
                  <a:gd name="connsiteY8" fmla="*/ 1421 h 11065"/>
                  <a:gd name="connsiteX0" fmla="*/ 4392 w 10579"/>
                  <a:gd name="connsiteY0" fmla="*/ 1421 h 11065"/>
                  <a:gd name="connsiteX1" fmla="*/ 146 w 10579"/>
                  <a:gd name="connsiteY1" fmla="*/ 2834 h 11065"/>
                  <a:gd name="connsiteX2" fmla="*/ 579 w 10579"/>
                  <a:gd name="connsiteY2" fmla="*/ 9223 h 11065"/>
                  <a:gd name="connsiteX3" fmla="*/ 6464 w 10579"/>
                  <a:gd name="connsiteY3" fmla="*/ 11065 h 11065"/>
                  <a:gd name="connsiteX4" fmla="*/ 10579 w 10579"/>
                  <a:gd name="connsiteY4" fmla="*/ 3394 h 11065"/>
                  <a:gd name="connsiteX5" fmla="*/ 10579 w 10579"/>
                  <a:gd name="connsiteY5" fmla="*/ 1220 h 11065"/>
                  <a:gd name="connsiteX6" fmla="*/ 10392 w 10579"/>
                  <a:gd name="connsiteY6" fmla="*/ 38 h 11065"/>
                  <a:gd name="connsiteX7" fmla="*/ 7852 w 10579"/>
                  <a:gd name="connsiteY7" fmla="*/ 0 h 11065"/>
                  <a:gd name="connsiteX8" fmla="*/ 4392 w 10579"/>
                  <a:gd name="connsiteY8" fmla="*/ 1421 h 1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 h="11065">
                    <a:moveTo>
                      <a:pt x="4392" y="1421"/>
                    </a:moveTo>
                    <a:lnTo>
                      <a:pt x="146" y="2834"/>
                    </a:lnTo>
                    <a:cubicBezTo>
                      <a:pt x="108" y="3802"/>
                      <a:pt x="-350" y="8165"/>
                      <a:pt x="579" y="9223"/>
                    </a:cubicBezTo>
                    <a:lnTo>
                      <a:pt x="6464" y="11065"/>
                    </a:lnTo>
                    <a:lnTo>
                      <a:pt x="10579" y="3394"/>
                    </a:lnTo>
                    <a:lnTo>
                      <a:pt x="10579" y="1220"/>
                    </a:lnTo>
                    <a:cubicBezTo>
                      <a:pt x="10517" y="826"/>
                      <a:pt x="10454" y="432"/>
                      <a:pt x="10392" y="38"/>
                    </a:cubicBezTo>
                    <a:lnTo>
                      <a:pt x="7852" y="0"/>
                    </a:lnTo>
                    <a:lnTo>
                      <a:pt x="4392" y="1421"/>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278A1302-3A1A-D883-971D-F8E3869DEE04}"/>
                  </a:ext>
                </a:extLst>
              </p:cNvPr>
              <p:cNvSpPr>
                <a:spLocks/>
              </p:cNvSpPr>
              <p:nvPr/>
            </p:nvSpPr>
            <p:spPr bwMode="auto">
              <a:xfrm>
                <a:off x="3814763" y="2588942"/>
                <a:ext cx="538162" cy="913084"/>
              </a:xfrm>
              <a:custGeom>
                <a:avLst/>
                <a:gdLst>
                  <a:gd name="T0" fmla="*/ 2260 w 2372"/>
                  <a:gd name="T1" fmla="*/ 2361 h 3814"/>
                  <a:gd name="T2" fmla="*/ 2372 w 2372"/>
                  <a:gd name="T3" fmla="*/ 2097 h 3814"/>
                  <a:gd name="T4" fmla="*/ 2372 w 2372"/>
                  <a:gd name="T5" fmla="*/ 0 h 3814"/>
                  <a:gd name="T6" fmla="*/ 0 w 2372"/>
                  <a:gd name="T7" fmla="*/ 0 h 3814"/>
                  <a:gd name="T8" fmla="*/ 1643 w 2372"/>
                  <a:gd name="T9" fmla="*/ 3814 h 3814"/>
                  <a:gd name="T10" fmla="*/ 2260 w 2372"/>
                  <a:gd name="T11" fmla="*/ 2361 h 3814"/>
                  <a:gd name="connsiteX0" fmla="*/ 9351 w 10000"/>
                  <a:gd name="connsiteY0" fmla="*/ 9719 h 10000"/>
                  <a:gd name="connsiteX1" fmla="*/ 10000 w 10000"/>
                  <a:gd name="connsiteY1" fmla="*/ 5498 h 10000"/>
                  <a:gd name="connsiteX2" fmla="*/ 10000 w 10000"/>
                  <a:gd name="connsiteY2" fmla="*/ 0 h 10000"/>
                  <a:gd name="connsiteX3" fmla="*/ 0 w 10000"/>
                  <a:gd name="connsiteY3" fmla="*/ 0 h 10000"/>
                  <a:gd name="connsiteX4" fmla="*/ 6927 w 10000"/>
                  <a:gd name="connsiteY4" fmla="*/ 10000 h 10000"/>
                  <a:gd name="connsiteX5" fmla="*/ 9351 w 10000"/>
                  <a:gd name="connsiteY5" fmla="*/ 9719 h 10000"/>
                  <a:gd name="connsiteX0" fmla="*/ 9351 w 10000"/>
                  <a:gd name="connsiteY0" fmla="*/ 9741 h 10022"/>
                  <a:gd name="connsiteX1" fmla="*/ 10000 w 10000"/>
                  <a:gd name="connsiteY1" fmla="*/ 5520 h 10022"/>
                  <a:gd name="connsiteX2" fmla="*/ 10000 w 10000"/>
                  <a:gd name="connsiteY2" fmla="*/ 22 h 10022"/>
                  <a:gd name="connsiteX3" fmla="*/ 8088 w 10000"/>
                  <a:gd name="connsiteY3" fmla="*/ 0 h 10022"/>
                  <a:gd name="connsiteX4" fmla="*/ 0 w 10000"/>
                  <a:gd name="connsiteY4" fmla="*/ 22 h 10022"/>
                  <a:gd name="connsiteX5" fmla="*/ 6927 w 10000"/>
                  <a:gd name="connsiteY5" fmla="*/ 10022 h 10022"/>
                  <a:gd name="connsiteX6" fmla="*/ 9351 w 10000"/>
                  <a:gd name="connsiteY6" fmla="*/ 9741 h 10022"/>
                  <a:gd name="connsiteX0" fmla="*/ 9351 w 10000"/>
                  <a:gd name="connsiteY0" fmla="*/ 10292 h 10573"/>
                  <a:gd name="connsiteX1" fmla="*/ 10000 w 10000"/>
                  <a:gd name="connsiteY1" fmla="*/ 6071 h 10573"/>
                  <a:gd name="connsiteX2" fmla="*/ 10000 w 10000"/>
                  <a:gd name="connsiteY2" fmla="*/ 573 h 10573"/>
                  <a:gd name="connsiteX3" fmla="*/ 9893 w 10000"/>
                  <a:gd name="connsiteY3" fmla="*/ 0 h 10573"/>
                  <a:gd name="connsiteX4" fmla="*/ 0 w 10000"/>
                  <a:gd name="connsiteY4" fmla="*/ 573 h 10573"/>
                  <a:gd name="connsiteX5" fmla="*/ 6927 w 10000"/>
                  <a:gd name="connsiteY5" fmla="*/ 10573 h 10573"/>
                  <a:gd name="connsiteX6" fmla="*/ 9351 w 10000"/>
                  <a:gd name="connsiteY6" fmla="*/ 10292 h 1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3">
                    <a:moveTo>
                      <a:pt x="9351" y="10292"/>
                    </a:moveTo>
                    <a:cubicBezTo>
                      <a:pt x="9567" y="8885"/>
                      <a:pt x="9784" y="7478"/>
                      <a:pt x="10000" y="6071"/>
                    </a:cubicBezTo>
                    <a:lnTo>
                      <a:pt x="10000" y="573"/>
                    </a:lnTo>
                    <a:cubicBezTo>
                      <a:pt x="9964" y="382"/>
                      <a:pt x="9929" y="191"/>
                      <a:pt x="9893" y="0"/>
                    </a:cubicBezTo>
                    <a:lnTo>
                      <a:pt x="0" y="573"/>
                    </a:lnTo>
                    <a:lnTo>
                      <a:pt x="6927" y="10573"/>
                    </a:lnTo>
                    <a:lnTo>
                      <a:pt x="9351" y="1029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4">
                <a:extLst>
                  <a:ext uri="{FF2B5EF4-FFF2-40B4-BE49-F238E27FC236}">
                    <a16:creationId xmlns:a16="http://schemas.microsoft.com/office/drawing/2014/main" id="{8CD29C0D-E389-E959-8056-51EDC94ACD4F}"/>
                  </a:ext>
                </a:extLst>
              </p:cNvPr>
              <p:cNvSpPr>
                <a:spLocks/>
              </p:cNvSpPr>
              <p:nvPr/>
            </p:nvSpPr>
            <p:spPr bwMode="auto">
              <a:xfrm>
                <a:off x="3814763" y="2263126"/>
                <a:ext cx="1473535" cy="375299"/>
              </a:xfrm>
              <a:custGeom>
                <a:avLst/>
                <a:gdLst>
                  <a:gd name="T0" fmla="*/ 5853 w 5853"/>
                  <a:gd name="T1" fmla="*/ 102 h 1491"/>
                  <a:gd name="T2" fmla="*/ 5575 w 5853"/>
                  <a:gd name="T3" fmla="*/ 0 h 1491"/>
                  <a:gd name="T4" fmla="*/ 0 w 5853"/>
                  <a:gd name="T5" fmla="*/ 1491 h 1491"/>
                  <a:gd name="T6" fmla="*/ 2372 w 5853"/>
                  <a:gd name="T7" fmla="*/ 1491 h 1491"/>
                  <a:gd name="T8" fmla="*/ 5853 w 5853"/>
                  <a:gd name="T9" fmla="*/ 102 h 1491"/>
                  <a:gd name="connsiteX0" fmla="*/ 10000 w 10000"/>
                  <a:gd name="connsiteY0" fmla="*/ 684 h 10000"/>
                  <a:gd name="connsiteX1" fmla="*/ 9754 w 10000"/>
                  <a:gd name="connsiteY1" fmla="*/ 366 h 10000"/>
                  <a:gd name="connsiteX2" fmla="*/ 9525 w 10000"/>
                  <a:gd name="connsiteY2" fmla="*/ 0 h 10000"/>
                  <a:gd name="connsiteX3" fmla="*/ 0 w 10000"/>
                  <a:gd name="connsiteY3" fmla="*/ 10000 h 10000"/>
                  <a:gd name="connsiteX4" fmla="*/ 4053 w 10000"/>
                  <a:gd name="connsiteY4" fmla="*/ 10000 h 10000"/>
                  <a:gd name="connsiteX5" fmla="*/ 10000 w 10000"/>
                  <a:gd name="connsiteY5" fmla="*/ 684 h 10000"/>
                  <a:gd name="connsiteX0" fmla="*/ 10000 w 11103"/>
                  <a:gd name="connsiteY0" fmla="*/ 1783 h 11099"/>
                  <a:gd name="connsiteX1" fmla="*/ 11103 w 11103"/>
                  <a:gd name="connsiteY1" fmla="*/ 0 h 11099"/>
                  <a:gd name="connsiteX2" fmla="*/ 9525 w 11103"/>
                  <a:gd name="connsiteY2" fmla="*/ 1099 h 11099"/>
                  <a:gd name="connsiteX3" fmla="*/ 0 w 11103"/>
                  <a:gd name="connsiteY3" fmla="*/ 11099 h 11099"/>
                  <a:gd name="connsiteX4" fmla="*/ 4053 w 11103"/>
                  <a:gd name="connsiteY4" fmla="*/ 11099 h 11099"/>
                  <a:gd name="connsiteX5" fmla="*/ 10000 w 11103"/>
                  <a:gd name="connsiteY5" fmla="*/ 1783 h 1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3" h="11099">
                    <a:moveTo>
                      <a:pt x="10000" y="1783"/>
                    </a:moveTo>
                    <a:lnTo>
                      <a:pt x="11103" y="0"/>
                    </a:lnTo>
                    <a:lnTo>
                      <a:pt x="9525" y="1099"/>
                    </a:lnTo>
                    <a:lnTo>
                      <a:pt x="0" y="11099"/>
                    </a:lnTo>
                    <a:lnTo>
                      <a:pt x="4053" y="11099"/>
                    </a:lnTo>
                    <a:lnTo>
                      <a:pt x="10000" y="17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E38BEF67-79CD-2DB7-8679-E202F72AA94F}"/>
                </a:ext>
              </a:extLst>
            </p:cNvPr>
            <p:cNvGrpSpPr/>
            <p:nvPr/>
          </p:nvGrpSpPr>
          <p:grpSpPr>
            <a:xfrm>
              <a:off x="6548438" y="2300288"/>
              <a:ext cx="1633537" cy="1201738"/>
              <a:chOff x="6548438" y="2300288"/>
              <a:chExt cx="1633537" cy="1201738"/>
            </a:xfrm>
          </p:grpSpPr>
          <p:sp>
            <p:nvSpPr>
              <p:cNvPr id="48" name="Freeform 17">
                <a:extLst>
                  <a:ext uri="{FF2B5EF4-FFF2-40B4-BE49-F238E27FC236}">
                    <a16:creationId xmlns:a16="http://schemas.microsoft.com/office/drawing/2014/main" id="{0D0B370B-4834-6DD6-1681-D9C0C3546BDC}"/>
                  </a:ext>
                </a:extLst>
              </p:cNvPr>
              <p:cNvSpPr>
                <a:spLocks/>
              </p:cNvSpPr>
              <p:nvPr/>
            </p:nvSpPr>
            <p:spPr bwMode="auto">
              <a:xfrm>
                <a:off x="6548438" y="2322513"/>
                <a:ext cx="1230611" cy="1028130"/>
              </a:xfrm>
              <a:custGeom>
                <a:avLst/>
                <a:gdLst>
                  <a:gd name="T0" fmla="*/ 4828 w 4940"/>
                  <a:gd name="T1" fmla="*/ 1389 h 4066"/>
                  <a:gd name="T2" fmla="*/ 4828 w 4940"/>
                  <a:gd name="T3" fmla="*/ 3486 h 4066"/>
                  <a:gd name="T4" fmla="*/ 4940 w 4940"/>
                  <a:gd name="T5" fmla="*/ 3750 h 4066"/>
                  <a:gd name="T6" fmla="*/ 4702 w 4940"/>
                  <a:gd name="T7" fmla="*/ 3190 h 4066"/>
                  <a:gd name="T8" fmla="*/ 2233 w 4940"/>
                  <a:gd name="T9" fmla="*/ 4066 h 4066"/>
                  <a:gd name="T10" fmla="*/ 2233 w 4940"/>
                  <a:gd name="T11" fmla="*/ 2296 h 4066"/>
                  <a:gd name="T12" fmla="*/ 0 w 4940"/>
                  <a:gd name="T13" fmla="*/ 1380 h 4066"/>
                  <a:gd name="T14" fmla="*/ 0 w 4940"/>
                  <a:gd name="T15" fmla="*/ 496 h 4066"/>
                  <a:gd name="T16" fmla="*/ 1347 w 4940"/>
                  <a:gd name="T17" fmla="*/ 0 h 4066"/>
                  <a:gd name="T18" fmla="*/ 4828 w 4940"/>
                  <a:gd name="T19" fmla="*/ 1389 h 4066"/>
                  <a:gd name="connsiteX0" fmla="*/ 9773 w 10000"/>
                  <a:gd name="connsiteY0" fmla="*/ 3416 h 10000"/>
                  <a:gd name="connsiteX1" fmla="*/ 9773 w 10000"/>
                  <a:gd name="connsiteY1" fmla="*/ 8574 h 10000"/>
                  <a:gd name="connsiteX2" fmla="*/ 10000 w 10000"/>
                  <a:gd name="connsiteY2" fmla="*/ 9223 h 10000"/>
                  <a:gd name="connsiteX3" fmla="*/ 4520 w 10000"/>
                  <a:gd name="connsiteY3" fmla="*/ 10000 h 10000"/>
                  <a:gd name="connsiteX4" fmla="*/ 4520 w 10000"/>
                  <a:gd name="connsiteY4" fmla="*/ 5647 h 10000"/>
                  <a:gd name="connsiteX5" fmla="*/ 0 w 10000"/>
                  <a:gd name="connsiteY5" fmla="*/ 3394 h 10000"/>
                  <a:gd name="connsiteX6" fmla="*/ 0 w 10000"/>
                  <a:gd name="connsiteY6" fmla="*/ 1220 h 10000"/>
                  <a:gd name="connsiteX7" fmla="*/ 2727 w 10000"/>
                  <a:gd name="connsiteY7" fmla="*/ 0 h 10000"/>
                  <a:gd name="connsiteX8" fmla="*/ 9773 w 10000"/>
                  <a:gd name="connsiteY8" fmla="*/ 3416 h 10000"/>
                  <a:gd name="connsiteX0" fmla="*/ 9773 w 10000"/>
                  <a:gd name="connsiteY0" fmla="*/ 3416 h 10000"/>
                  <a:gd name="connsiteX1" fmla="*/ 9773 w 10000"/>
                  <a:gd name="connsiteY1" fmla="*/ 8574 h 10000"/>
                  <a:gd name="connsiteX2" fmla="*/ 10000 w 10000"/>
                  <a:gd name="connsiteY2" fmla="*/ 9223 h 10000"/>
                  <a:gd name="connsiteX3" fmla="*/ 4520 w 10000"/>
                  <a:gd name="connsiteY3" fmla="*/ 10000 h 10000"/>
                  <a:gd name="connsiteX4" fmla="*/ 0 w 10000"/>
                  <a:gd name="connsiteY4" fmla="*/ 3394 h 10000"/>
                  <a:gd name="connsiteX5" fmla="*/ 0 w 10000"/>
                  <a:gd name="connsiteY5" fmla="*/ 1220 h 10000"/>
                  <a:gd name="connsiteX6" fmla="*/ 2727 w 10000"/>
                  <a:gd name="connsiteY6" fmla="*/ 0 h 10000"/>
                  <a:gd name="connsiteX7" fmla="*/ 9773 w 10000"/>
                  <a:gd name="connsiteY7" fmla="*/ 3416 h 10000"/>
                  <a:gd name="connsiteX0" fmla="*/ 10980 w 10980"/>
                  <a:gd name="connsiteY0" fmla="*/ 2982 h 10000"/>
                  <a:gd name="connsiteX1" fmla="*/ 9773 w 10980"/>
                  <a:gd name="connsiteY1" fmla="*/ 8574 h 10000"/>
                  <a:gd name="connsiteX2" fmla="*/ 10000 w 10980"/>
                  <a:gd name="connsiteY2" fmla="*/ 9223 h 10000"/>
                  <a:gd name="connsiteX3" fmla="*/ 4520 w 10980"/>
                  <a:gd name="connsiteY3" fmla="*/ 10000 h 10000"/>
                  <a:gd name="connsiteX4" fmla="*/ 0 w 10980"/>
                  <a:gd name="connsiteY4" fmla="*/ 3394 h 10000"/>
                  <a:gd name="connsiteX5" fmla="*/ 0 w 10980"/>
                  <a:gd name="connsiteY5" fmla="*/ 1220 h 10000"/>
                  <a:gd name="connsiteX6" fmla="*/ 2727 w 10980"/>
                  <a:gd name="connsiteY6" fmla="*/ 0 h 10000"/>
                  <a:gd name="connsiteX7" fmla="*/ 10980 w 10980"/>
                  <a:gd name="connsiteY7" fmla="*/ 2982 h 10000"/>
                  <a:gd name="connsiteX0" fmla="*/ 10980 w 10980"/>
                  <a:gd name="connsiteY0" fmla="*/ 2982 h 11147"/>
                  <a:gd name="connsiteX1" fmla="*/ 9773 w 10980"/>
                  <a:gd name="connsiteY1" fmla="*/ 8574 h 11147"/>
                  <a:gd name="connsiteX2" fmla="*/ 10000 w 10980"/>
                  <a:gd name="connsiteY2" fmla="*/ 9223 h 11147"/>
                  <a:gd name="connsiteX3" fmla="*/ 474 w 10980"/>
                  <a:gd name="connsiteY3" fmla="*/ 11147 h 11147"/>
                  <a:gd name="connsiteX4" fmla="*/ 0 w 10980"/>
                  <a:gd name="connsiteY4" fmla="*/ 3394 h 11147"/>
                  <a:gd name="connsiteX5" fmla="*/ 0 w 10980"/>
                  <a:gd name="connsiteY5" fmla="*/ 1220 h 11147"/>
                  <a:gd name="connsiteX6" fmla="*/ 2727 w 10980"/>
                  <a:gd name="connsiteY6" fmla="*/ 0 h 11147"/>
                  <a:gd name="connsiteX7" fmla="*/ 10980 w 10980"/>
                  <a:gd name="connsiteY7" fmla="*/ 2982 h 11147"/>
                  <a:gd name="connsiteX0" fmla="*/ 10980 w 10980"/>
                  <a:gd name="connsiteY0" fmla="*/ 2982 h 11147"/>
                  <a:gd name="connsiteX1" fmla="*/ 10000 w 10980"/>
                  <a:gd name="connsiteY1" fmla="*/ 9223 h 11147"/>
                  <a:gd name="connsiteX2" fmla="*/ 474 w 10980"/>
                  <a:gd name="connsiteY2" fmla="*/ 11147 h 11147"/>
                  <a:gd name="connsiteX3" fmla="*/ 0 w 10980"/>
                  <a:gd name="connsiteY3" fmla="*/ 3394 h 11147"/>
                  <a:gd name="connsiteX4" fmla="*/ 0 w 10980"/>
                  <a:gd name="connsiteY4" fmla="*/ 1220 h 11147"/>
                  <a:gd name="connsiteX5" fmla="*/ 2727 w 10980"/>
                  <a:gd name="connsiteY5" fmla="*/ 0 h 11147"/>
                  <a:gd name="connsiteX6" fmla="*/ 10980 w 10980"/>
                  <a:gd name="connsiteY6" fmla="*/ 2982 h 1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 h="11147">
                    <a:moveTo>
                      <a:pt x="10980" y="2982"/>
                    </a:moveTo>
                    <a:lnTo>
                      <a:pt x="10000" y="9223"/>
                    </a:lnTo>
                    <a:lnTo>
                      <a:pt x="474" y="11147"/>
                    </a:lnTo>
                    <a:lnTo>
                      <a:pt x="0" y="3394"/>
                    </a:lnTo>
                    <a:lnTo>
                      <a:pt x="0" y="1220"/>
                    </a:lnTo>
                    <a:lnTo>
                      <a:pt x="2727" y="0"/>
                    </a:lnTo>
                    <a:lnTo>
                      <a:pt x="10980" y="298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4">
                <a:extLst>
                  <a:ext uri="{FF2B5EF4-FFF2-40B4-BE49-F238E27FC236}">
                    <a16:creationId xmlns:a16="http://schemas.microsoft.com/office/drawing/2014/main" id="{C1C6C7D7-F293-7C98-6D6B-0CE1E937661B}"/>
                  </a:ext>
                </a:extLst>
              </p:cNvPr>
              <p:cNvSpPr>
                <a:spLocks/>
              </p:cNvSpPr>
              <p:nvPr/>
            </p:nvSpPr>
            <p:spPr bwMode="auto">
              <a:xfrm>
                <a:off x="7643813" y="2638426"/>
                <a:ext cx="538162" cy="863600"/>
              </a:xfrm>
              <a:custGeom>
                <a:avLst/>
                <a:gdLst>
                  <a:gd name="T0" fmla="*/ 112 w 2372"/>
                  <a:gd name="T1" fmla="*/ 2361 h 3814"/>
                  <a:gd name="T2" fmla="*/ 0 w 2372"/>
                  <a:gd name="T3" fmla="*/ 2097 h 3814"/>
                  <a:gd name="T4" fmla="*/ 0 w 2372"/>
                  <a:gd name="T5" fmla="*/ 0 h 3814"/>
                  <a:gd name="T6" fmla="*/ 2372 w 2372"/>
                  <a:gd name="T7" fmla="*/ 0 h 3814"/>
                  <a:gd name="T8" fmla="*/ 729 w 2372"/>
                  <a:gd name="T9" fmla="*/ 3814 h 3814"/>
                  <a:gd name="T10" fmla="*/ 112 w 2372"/>
                  <a:gd name="T11" fmla="*/ 2361 h 3814"/>
                  <a:gd name="connsiteX0" fmla="*/ 968 w 10000"/>
                  <a:gd name="connsiteY0" fmla="*/ 9322 h 10000"/>
                  <a:gd name="connsiteX1" fmla="*/ 0 w 10000"/>
                  <a:gd name="connsiteY1" fmla="*/ 5498 h 10000"/>
                  <a:gd name="connsiteX2" fmla="*/ 0 w 10000"/>
                  <a:gd name="connsiteY2" fmla="*/ 0 h 10000"/>
                  <a:gd name="connsiteX3" fmla="*/ 10000 w 10000"/>
                  <a:gd name="connsiteY3" fmla="*/ 0 h 10000"/>
                  <a:gd name="connsiteX4" fmla="*/ 3073 w 10000"/>
                  <a:gd name="connsiteY4" fmla="*/ 10000 h 10000"/>
                  <a:gd name="connsiteX5" fmla="*/ 968 w 10000"/>
                  <a:gd name="connsiteY5" fmla="*/ 932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68" y="9322"/>
                    </a:moveTo>
                    <a:lnTo>
                      <a:pt x="0" y="5498"/>
                    </a:lnTo>
                    <a:lnTo>
                      <a:pt x="0" y="0"/>
                    </a:lnTo>
                    <a:lnTo>
                      <a:pt x="10000" y="0"/>
                    </a:lnTo>
                    <a:lnTo>
                      <a:pt x="3073" y="10000"/>
                    </a:lnTo>
                    <a:lnTo>
                      <a:pt x="968" y="932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F90934E0-5362-BBAA-07BC-B76A5D232E0D}"/>
                  </a:ext>
                </a:extLst>
              </p:cNvPr>
              <p:cNvSpPr>
                <a:spLocks/>
              </p:cNvSpPr>
              <p:nvPr/>
            </p:nvSpPr>
            <p:spPr bwMode="auto">
              <a:xfrm>
                <a:off x="6854825" y="2300288"/>
                <a:ext cx="1327150" cy="338138"/>
              </a:xfrm>
              <a:custGeom>
                <a:avLst/>
                <a:gdLst>
                  <a:gd name="T0" fmla="*/ 0 w 5853"/>
                  <a:gd name="T1" fmla="*/ 102 h 1491"/>
                  <a:gd name="T2" fmla="*/ 278 w 5853"/>
                  <a:gd name="T3" fmla="*/ 0 h 1491"/>
                  <a:gd name="T4" fmla="*/ 5853 w 5853"/>
                  <a:gd name="T5" fmla="*/ 1491 h 1491"/>
                  <a:gd name="T6" fmla="*/ 3481 w 5853"/>
                  <a:gd name="T7" fmla="*/ 1491 h 1491"/>
                  <a:gd name="T8" fmla="*/ 0 w 5853"/>
                  <a:gd name="T9" fmla="*/ 102 h 1491"/>
                </a:gdLst>
                <a:ahLst/>
                <a:cxnLst>
                  <a:cxn ang="0">
                    <a:pos x="T0" y="T1"/>
                  </a:cxn>
                  <a:cxn ang="0">
                    <a:pos x="T2" y="T3"/>
                  </a:cxn>
                  <a:cxn ang="0">
                    <a:pos x="T4" y="T5"/>
                  </a:cxn>
                  <a:cxn ang="0">
                    <a:pos x="T6" y="T7"/>
                  </a:cxn>
                  <a:cxn ang="0">
                    <a:pos x="T8" y="T9"/>
                  </a:cxn>
                </a:cxnLst>
                <a:rect l="0" t="0" r="r" b="b"/>
                <a:pathLst>
                  <a:path w="5853" h="1491">
                    <a:moveTo>
                      <a:pt x="0" y="102"/>
                    </a:moveTo>
                    <a:lnTo>
                      <a:pt x="278" y="0"/>
                    </a:lnTo>
                    <a:lnTo>
                      <a:pt x="5853" y="1491"/>
                    </a:lnTo>
                    <a:lnTo>
                      <a:pt x="3481" y="1491"/>
                    </a:lnTo>
                    <a:lnTo>
                      <a:pt x="0" y="102"/>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Freeform 7">
              <a:extLst>
                <a:ext uri="{FF2B5EF4-FFF2-40B4-BE49-F238E27FC236}">
                  <a16:creationId xmlns:a16="http://schemas.microsoft.com/office/drawing/2014/main" id="{40C75A5C-A770-7CA2-A8C4-E623B751BF4A}"/>
                </a:ext>
              </a:extLst>
            </p:cNvPr>
            <p:cNvSpPr>
              <a:spLocks/>
            </p:cNvSpPr>
            <p:nvPr/>
          </p:nvSpPr>
          <p:spPr bwMode="auto">
            <a:xfrm>
              <a:off x="3814763" y="2638426"/>
              <a:ext cx="373062" cy="863600"/>
            </a:xfrm>
            <a:custGeom>
              <a:avLst/>
              <a:gdLst>
                <a:gd name="T0" fmla="*/ 0 w 1643"/>
                <a:gd name="T1" fmla="*/ 0 h 3814"/>
                <a:gd name="T2" fmla="*/ 1643 w 1643"/>
                <a:gd name="T3" fmla="*/ 3814 h 3814"/>
                <a:gd name="T4" fmla="*/ 1643 w 1643"/>
                <a:gd name="T5" fmla="*/ 3814 h 3814"/>
                <a:gd name="T6" fmla="*/ 0 w 1643"/>
                <a:gd name="T7" fmla="*/ 0 h 3814"/>
              </a:gdLst>
              <a:ahLst/>
              <a:cxnLst>
                <a:cxn ang="0">
                  <a:pos x="T0" y="T1"/>
                </a:cxn>
                <a:cxn ang="0">
                  <a:pos x="T2" y="T3"/>
                </a:cxn>
                <a:cxn ang="0">
                  <a:pos x="T4" y="T5"/>
                </a:cxn>
                <a:cxn ang="0">
                  <a:pos x="T6" y="T7"/>
                </a:cxn>
              </a:cxnLst>
              <a:rect l="0" t="0" r="r" b="b"/>
              <a:pathLst>
                <a:path w="1643" h="3814">
                  <a:moveTo>
                    <a:pt x="0" y="0"/>
                  </a:moveTo>
                  <a:lnTo>
                    <a:pt x="1643" y="3814"/>
                  </a:lnTo>
                  <a:lnTo>
                    <a:pt x="1643" y="3814"/>
                  </a:lnTo>
                  <a:lnTo>
                    <a:pt x="0" y="0"/>
                  </a:lnTo>
                  <a:close/>
                </a:path>
              </a:pathLst>
            </a:custGeom>
            <a:solidFill>
              <a:srgbClr val="A8A7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27">
              <a:extLst>
                <a:ext uri="{FF2B5EF4-FFF2-40B4-BE49-F238E27FC236}">
                  <a16:creationId xmlns:a16="http://schemas.microsoft.com/office/drawing/2014/main" id="{57812EFD-4CBA-77AB-7FA7-9975A43FD2B0}"/>
                </a:ext>
              </a:extLst>
            </p:cNvPr>
            <p:cNvGrpSpPr/>
            <p:nvPr/>
          </p:nvGrpSpPr>
          <p:grpSpPr>
            <a:xfrm>
              <a:off x="4897437" y="4397376"/>
              <a:ext cx="2201863" cy="1639888"/>
              <a:chOff x="4897437" y="4397376"/>
              <a:chExt cx="2201863" cy="1639888"/>
            </a:xfrm>
          </p:grpSpPr>
          <p:sp>
            <p:nvSpPr>
              <p:cNvPr id="45" name="Freeform 5">
                <a:extLst>
                  <a:ext uri="{FF2B5EF4-FFF2-40B4-BE49-F238E27FC236}">
                    <a16:creationId xmlns:a16="http://schemas.microsoft.com/office/drawing/2014/main" id="{B30A294C-17FF-7E07-E30E-3E1D0C0E5BF6}"/>
                  </a:ext>
                </a:extLst>
              </p:cNvPr>
              <p:cNvSpPr>
                <a:spLocks/>
              </p:cNvSpPr>
              <p:nvPr/>
            </p:nvSpPr>
            <p:spPr bwMode="auto">
              <a:xfrm>
                <a:off x="4897438" y="4679951"/>
                <a:ext cx="1283069" cy="1357313"/>
              </a:xfrm>
              <a:custGeom>
                <a:avLst/>
                <a:gdLst>
                  <a:gd name="T0" fmla="*/ 4857 w 4857"/>
                  <a:gd name="T1" fmla="*/ 5988 h 5988"/>
                  <a:gd name="T2" fmla="*/ 4857 w 4857"/>
                  <a:gd name="T3" fmla="*/ 1884 h 5988"/>
                  <a:gd name="T4" fmla="*/ 0 w 4857"/>
                  <a:gd name="T5" fmla="*/ 0 h 5988"/>
                  <a:gd name="T6" fmla="*/ 4857 w 4857"/>
                  <a:gd name="T7" fmla="*/ 5988 h 5988"/>
                  <a:gd name="connsiteX0" fmla="*/ 10000 w 10000"/>
                  <a:gd name="connsiteY0" fmla="*/ 10000 h 10000"/>
                  <a:gd name="connsiteX1" fmla="*/ 10000 w 10000"/>
                  <a:gd name="connsiteY1" fmla="*/ 3146 h 10000"/>
                  <a:gd name="connsiteX2" fmla="*/ 6418 w 10000"/>
                  <a:gd name="connsiteY2" fmla="*/ 2068 h 10000"/>
                  <a:gd name="connsiteX3" fmla="*/ 0 w 10000"/>
                  <a:gd name="connsiteY3" fmla="*/ 0 h 10000"/>
                  <a:gd name="connsiteX4" fmla="*/ 10000 w 10000"/>
                  <a:gd name="connsiteY4" fmla="*/ 10000 h 10000"/>
                  <a:gd name="connsiteX0" fmla="*/ 10000 w 10000"/>
                  <a:gd name="connsiteY0" fmla="*/ 10000 h 10000"/>
                  <a:gd name="connsiteX1" fmla="*/ 10000 w 10000"/>
                  <a:gd name="connsiteY1" fmla="*/ 3146 h 10000"/>
                  <a:gd name="connsiteX2" fmla="*/ 9461 w 10000"/>
                  <a:gd name="connsiteY2" fmla="*/ 1507 h 10000"/>
                  <a:gd name="connsiteX3" fmla="*/ 0 w 10000"/>
                  <a:gd name="connsiteY3" fmla="*/ 0 h 10000"/>
                  <a:gd name="connsiteX4" fmla="*/ 10000 w 10000"/>
                  <a:gd name="connsiteY4" fmla="*/ 10000 h 10000"/>
                  <a:gd name="connsiteX0" fmla="*/ 10000 w 11646"/>
                  <a:gd name="connsiteY0" fmla="*/ 10000 h 10000"/>
                  <a:gd name="connsiteX1" fmla="*/ 11646 w 11646"/>
                  <a:gd name="connsiteY1" fmla="*/ 2200 h 10000"/>
                  <a:gd name="connsiteX2" fmla="*/ 9461 w 11646"/>
                  <a:gd name="connsiteY2" fmla="*/ 1507 h 10000"/>
                  <a:gd name="connsiteX3" fmla="*/ 0 w 11646"/>
                  <a:gd name="connsiteY3" fmla="*/ 0 h 10000"/>
                  <a:gd name="connsiteX4" fmla="*/ 10000 w 11646"/>
                  <a:gd name="connsiteY4" fmla="*/ 10000 h 10000"/>
                  <a:gd name="connsiteX0" fmla="*/ 10000 w 11646"/>
                  <a:gd name="connsiteY0" fmla="*/ 10000 h 10000"/>
                  <a:gd name="connsiteX1" fmla="*/ 11646 w 11646"/>
                  <a:gd name="connsiteY1" fmla="*/ 2200 h 10000"/>
                  <a:gd name="connsiteX2" fmla="*/ 0 w 11646"/>
                  <a:gd name="connsiteY2" fmla="*/ 0 h 10000"/>
                  <a:gd name="connsiteX3" fmla="*/ 10000 w 11646"/>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1646" h="10000">
                    <a:moveTo>
                      <a:pt x="10000" y="10000"/>
                    </a:moveTo>
                    <a:lnTo>
                      <a:pt x="11646" y="2200"/>
                    </a:lnTo>
                    <a:lnTo>
                      <a:pt x="0" y="0"/>
                    </a:lnTo>
                    <a:lnTo>
                      <a:pt x="10000" y="1000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6">
                <a:extLst>
                  <a:ext uri="{FF2B5EF4-FFF2-40B4-BE49-F238E27FC236}">
                    <a16:creationId xmlns:a16="http://schemas.microsoft.com/office/drawing/2014/main" id="{F597145F-FD66-EE74-D23D-A8B40F896EC9}"/>
                  </a:ext>
                </a:extLst>
              </p:cNvPr>
              <p:cNvSpPr>
                <a:spLocks/>
              </p:cNvSpPr>
              <p:nvPr/>
            </p:nvSpPr>
            <p:spPr bwMode="auto">
              <a:xfrm>
                <a:off x="5999163" y="4679951"/>
                <a:ext cx="1100137" cy="1357313"/>
              </a:xfrm>
              <a:custGeom>
                <a:avLst/>
                <a:gdLst>
                  <a:gd name="T0" fmla="*/ 0 w 4856"/>
                  <a:gd name="T1" fmla="*/ 5988 h 5988"/>
                  <a:gd name="T2" fmla="*/ 0 w 4856"/>
                  <a:gd name="T3" fmla="*/ 1884 h 5988"/>
                  <a:gd name="T4" fmla="*/ 4856 w 4856"/>
                  <a:gd name="T5" fmla="*/ 0 h 5988"/>
                  <a:gd name="T6" fmla="*/ 0 w 4856"/>
                  <a:gd name="T7" fmla="*/ 5988 h 5988"/>
                  <a:gd name="connsiteX0" fmla="*/ 0 w 10000"/>
                  <a:gd name="connsiteY0" fmla="*/ 10000 h 10000"/>
                  <a:gd name="connsiteX1" fmla="*/ 0 w 10000"/>
                  <a:gd name="connsiteY1" fmla="*/ 3146 h 10000"/>
                  <a:gd name="connsiteX2" fmla="*/ 3824 w 10000"/>
                  <a:gd name="connsiteY2" fmla="*/ 1927 h 10000"/>
                  <a:gd name="connsiteX3" fmla="*/ 10000 w 10000"/>
                  <a:gd name="connsiteY3" fmla="*/ 0 h 10000"/>
                  <a:gd name="connsiteX4" fmla="*/ 0 w 10000"/>
                  <a:gd name="connsiteY4" fmla="*/ 10000 h 10000"/>
                  <a:gd name="connsiteX0" fmla="*/ 0 w 10000"/>
                  <a:gd name="connsiteY0" fmla="*/ 10000 h 10000"/>
                  <a:gd name="connsiteX1" fmla="*/ 0 w 10000"/>
                  <a:gd name="connsiteY1" fmla="*/ 3146 h 10000"/>
                  <a:gd name="connsiteX2" fmla="*/ 84 w 10000"/>
                  <a:gd name="connsiteY2" fmla="*/ 1983 h 10000"/>
                  <a:gd name="connsiteX3" fmla="*/ 10000 w 10000"/>
                  <a:gd name="connsiteY3" fmla="*/ 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3146"/>
                    </a:lnTo>
                    <a:cubicBezTo>
                      <a:pt x="28" y="2758"/>
                      <a:pt x="56" y="2371"/>
                      <a:pt x="84" y="1983"/>
                    </a:cubicBezTo>
                    <a:lnTo>
                      <a:pt x="10000" y="0"/>
                    </a:lnTo>
                    <a:lnTo>
                      <a:pt x="0" y="10000"/>
                    </a:lnTo>
                    <a:close/>
                  </a:path>
                </a:pathLst>
              </a:custGeom>
              <a:solidFill>
                <a:srgbClr val="8182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Shape 25">
                <a:extLst>
                  <a:ext uri="{FF2B5EF4-FFF2-40B4-BE49-F238E27FC236}">
                    <a16:creationId xmlns:a16="http://schemas.microsoft.com/office/drawing/2014/main" id="{26C74004-516F-BC8E-D0FC-E36F5061BD59}"/>
                  </a:ext>
                </a:extLst>
              </p:cNvPr>
              <p:cNvSpPr>
                <a:spLocks/>
              </p:cNvSpPr>
              <p:nvPr/>
            </p:nvSpPr>
            <p:spPr bwMode="auto">
              <a:xfrm>
                <a:off x="4897437" y="4397376"/>
                <a:ext cx="2201862" cy="709613"/>
              </a:xfrm>
              <a:custGeom>
                <a:avLst/>
                <a:gdLst>
                  <a:gd name="connsiteX0" fmla="*/ 868768 w 2201862"/>
                  <a:gd name="connsiteY0" fmla="*/ 0 h 709613"/>
                  <a:gd name="connsiteX1" fmla="*/ 1101725 w 2201862"/>
                  <a:gd name="connsiteY1" fmla="*/ 73276 h 709613"/>
                  <a:gd name="connsiteX2" fmla="*/ 1334168 w 2201862"/>
                  <a:gd name="connsiteY2" fmla="*/ 0 h 709613"/>
                  <a:gd name="connsiteX3" fmla="*/ 1629592 w 2201862"/>
                  <a:gd name="connsiteY3" fmla="*/ 96188 h 709613"/>
                  <a:gd name="connsiteX4" fmla="*/ 1629592 w 2201862"/>
                  <a:gd name="connsiteY4" fmla="*/ 329852 h 709613"/>
                  <a:gd name="connsiteX5" fmla="*/ 2026058 w 2201862"/>
                  <a:gd name="connsiteY5" fmla="*/ 225271 h 709613"/>
                  <a:gd name="connsiteX6" fmla="*/ 2201862 w 2201862"/>
                  <a:gd name="connsiteY6" fmla="*/ 282212 h 709613"/>
                  <a:gd name="connsiteX7" fmla="*/ 1101725 w 2201862"/>
                  <a:gd name="connsiteY7" fmla="*/ 709613 h 709613"/>
                  <a:gd name="connsiteX8" fmla="*/ 0 w 2201862"/>
                  <a:gd name="connsiteY8" fmla="*/ 282212 h 709613"/>
                  <a:gd name="connsiteX9" fmla="*/ 176022 w 2201862"/>
                  <a:gd name="connsiteY9" fmla="*/ 225271 h 709613"/>
                  <a:gd name="connsiteX10" fmla="*/ 572979 w 2201862"/>
                  <a:gd name="connsiteY10" fmla="*/ 329852 h 709613"/>
                  <a:gd name="connsiteX11" fmla="*/ 572979 w 2201862"/>
                  <a:gd name="connsiteY11" fmla="*/ 96188 h 709613"/>
                  <a:gd name="connsiteX0" fmla="*/ 868768 w 2201862"/>
                  <a:gd name="connsiteY0" fmla="*/ 0 h 709613"/>
                  <a:gd name="connsiteX1" fmla="*/ 1334168 w 2201862"/>
                  <a:gd name="connsiteY1" fmla="*/ 0 h 709613"/>
                  <a:gd name="connsiteX2" fmla="*/ 1629592 w 2201862"/>
                  <a:gd name="connsiteY2" fmla="*/ 96188 h 709613"/>
                  <a:gd name="connsiteX3" fmla="*/ 1629592 w 2201862"/>
                  <a:gd name="connsiteY3" fmla="*/ 329852 h 709613"/>
                  <a:gd name="connsiteX4" fmla="*/ 2026058 w 2201862"/>
                  <a:gd name="connsiteY4" fmla="*/ 225271 h 709613"/>
                  <a:gd name="connsiteX5" fmla="*/ 2201862 w 2201862"/>
                  <a:gd name="connsiteY5" fmla="*/ 282212 h 709613"/>
                  <a:gd name="connsiteX6" fmla="*/ 1101725 w 2201862"/>
                  <a:gd name="connsiteY6" fmla="*/ 709613 h 709613"/>
                  <a:gd name="connsiteX7" fmla="*/ 0 w 2201862"/>
                  <a:gd name="connsiteY7" fmla="*/ 282212 h 709613"/>
                  <a:gd name="connsiteX8" fmla="*/ 176022 w 2201862"/>
                  <a:gd name="connsiteY8" fmla="*/ 225271 h 709613"/>
                  <a:gd name="connsiteX9" fmla="*/ 572979 w 2201862"/>
                  <a:gd name="connsiteY9" fmla="*/ 329852 h 709613"/>
                  <a:gd name="connsiteX10" fmla="*/ 572979 w 2201862"/>
                  <a:gd name="connsiteY10" fmla="*/ 96188 h 709613"/>
                  <a:gd name="connsiteX11" fmla="*/ 868768 w 2201862"/>
                  <a:gd name="connsiteY11" fmla="*/ 0 h 709613"/>
                  <a:gd name="connsiteX0" fmla="*/ 868768 w 2201862"/>
                  <a:gd name="connsiteY0" fmla="*/ 0 h 709613"/>
                  <a:gd name="connsiteX1" fmla="*/ 1334168 w 2201862"/>
                  <a:gd name="connsiteY1" fmla="*/ 0 h 709613"/>
                  <a:gd name="connsiteX2" fmla="*/ 1629592 w 2201862"/>
                  <a:gd name="connsiteY2" fmla="*/ 96188 h 709613"/>
                  <a:gd name="connsiteX3" fmla="*/ 1629592 w 2201862"/>
                  <a:gd name="connsiteY3" fmla="*/ 329852 h 709613"/>
                  <a:gd name="connsiteX4" fmla="*/ 2026058 w 2201862"/>
                  <a:gd name="connsiteY4" fmla="*/ 225271 h 709613"/>
                  <a:gd name="connsiteX5" fmla="*/ 2201862 w 2201862"/>
                  <a:gd name="connsiteY5" fmla="*/ 282212 h 709613"/>
                  <a:gd name="connsiteX6" fmla="*/ 1101725 w 2201862"/>
                  <a:gd name="connsiteY6" fmla="*/ 709613 h 709613"/>
                  <a:gd name="connsiteX7" fmla="*/ 0 w 2201862"/>
                  <a:gd name="connsiteY7" fmla="*/ 282212 h 709613"/>
                  <a:gd name="connsiteX8" fmla="*/ 176022 w 2201862"/>
                  <a:gd name="connsiteY8" fmla="*/ 225271 h 709613"/>
                  <a:gd name="connsiteX9" fmla="*/ 572979 w 2201862"/>
                  <a:gd name="connsiteY9" fmla="*/ 96188 h 709613"/>
                  <a:gd name="connsiteX10" fmla="*/ 868768 w 2201862"/>
                  <a:gd name="connsiteY10" fmla="*/ 0 h 709613"/>
                  <a:gd name="connsiteX0" fmla="*/ 868768 w 2201862"/>
                  <a:gd name="connsiteY0" fmla="*/ 0 h 709613"/>
                  <a:gd name="connsiteX1" fmla="*/ 1334168 w 2201862"/>
                  <a:gd name="connsiteY1" fmla="*/ 0 h 709613"/>
                  <a:gd name="connsiteX2" fmla="*/ 1629592 w 2201862"/>
                  <a:gd name="connsiteY2" fmla="*/ 96188 h 709613"/>
                  <a:gd name="connsiteX3" fmla="*/ 2026058 w 2201862"/>
                  <a:gd name="connsiteY3" fmla="*/ 225271 h 709613"/>
                  <a:gd name="connsiteX4" fmla="*/ 2201862 w 2201862"/>
                  <a:gd name="connsiteY4" fmla="*/ 282212 h 709613"/>
                  <a:gd name="connsiteX5" fmla="*/ 1101725 w 2201862"/>
                  <a:gd name="connsiteY5" fmla="*/ 709613 h 709613"/>
                  <a:gd name="connsiteX6" fmla="*/ 0 w 2201862"/>
                  <a:gd name="connsiteY6" fmla="*/ 282212 h 709613"/>
                  <a:gd name="connsiteX7" fmla="*/ 176022 w 2201862"/>
                  <a:gd name="connsiteY7" fmla="*/ 225271 h 709613"/>
                  <a:gd name="connsiteX8" fmla="*/ 572979 w 2201862"/>
                  <a:gd name="connsiteY8" fmla="*/ 96188 h 709613"/>
                  <a:gd name="connsiteX9" fmla="*/ 868768 w 2201862"/>
                  <a:gd name="connsiteY9" fmla="*/ 0 h 7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1862" h="709613">
                    <a:moveTo>
                      <a:pt x="868768" y="0"/>
                    </a:moveTo>
                    <a:lnTo>
                      <a:pt x="1334168" y="0"/>
                    </a:lnTo>
                    <a:lnTo>
                      <a:pt x="1629592" y="96188"/>
                    </a:lnTo>
                    <a:lnTo>
                      <a:pt x="2026058" y="225271"/>
                    </a:lnTo>
                    <a:lnTo>
                      <a:pt x="2201862" y="282212"/>
                    </a:lnTo>
                    <a:lnTo>
                      <a:pt x="1101725" y="709613"/>
                    </a:lnTo>
                    <a:lnTo>
                      <a:pt x="0" y="282212"/>
                    </a:lnTo>
                    <a:lnTo>
                      <a:pt x="176022" y="225271"/>
                    </a:lnTo>
                    <a:lnTo>
                      <a:pt x="572979" y="96188"/>
                    </a:lnTo>
                    <a:lnTo>
                      <a:pt x="868768"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29" name="Freeform 13">
              <a:extLst>
                <a:ext uri="{FF2B5EF4-FFF2-40B4-BE49-F238E27FC236}">
                  <a16:creationId xmlns:a16="http://schemas.microsoft.com/office/drawing/2014/main" id="{1BFC791D-AE7B-3D25-9393-48F796F35C8B}"/>
                </a:ext>
              </a:extLst>
            </p:cNvPr>
            <p:cNvSpPr>
              <a:spLocks/>
            </p:cNvSpPr>
            <p:nvPr/>
          </p:nvSpPr>
          <p:spPr bwMode="auto">
            <a:xfrm>
              <a:off x="4187825" y="3173413"/>
              <a:ext cx="139700" cy="328613"/>
            </a:xfrm>
            <a:custGeom>
              <a:avLst/>
              <a:gdLst>
                <a:gd name="T0" fmla="*/ 0 w 617"/>
                <a:gd name="T1" fmla="*/ 1453 h 1453"/>
                <a:gd name="T2" fmla="*/ 617 w 617"/>
                <a:gd name="T3" fmla="*/ 0 h 1453"/>
                <a:gd name="T4" fmla="*/ 0 w 617"/>
                <a:gd name="T5" fmla="*/ 1453 h 1453"/>
                <a:gd name="T6" fmla="*/ 0 w 617"/>
                <a:gd name="T7" fmla="*/ 1453 h 1453"/>
              </a:gdLst>
              <a:ahLst/>
              <a:cxnLst>
                <a:cxn ang="0">
                  <a:pos x="T0" y="T1"/>
                </a:cxn>
                <a:cxn ang="0">
                  <a:pos x="T2" y="T3"/>
                </a:cxn>
                <a:cxn ang="0">
                  <a:pos x="T4" y="T5"/>
                </a:cxn>
                <a:cxn ang="0">
                  <a:pos x="T6" y="T7"/>
                </a:cxn>
              </a:cxnLst>
              <a:rect l="0" t="0" r="r" b="b"/>
              <a:pathLst>
                <a:path w="617" h="1453">
                  <a:moveTo>
                    <a:pt x="0" y="1453"/>
                  </a:moveTo>
                  <a:lnTo>
                    <a:pt x="617" y="0"/>
                  </a:lnTo>
                  <a:lnTo>
                    <a:pt x="0" y="1453"/>
                  </a:lnTo>
                  <a:lnTo>
                    <a:pt x="0" y="1453"/>
                  </a:lnTo>
                  <a:close/>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71BD6D36-CAA2-1EF8-1979-639C8B015335}"/>
                </a:ext>
              </a:extLst>
            </p:cNvPr>
            <p:cNvSpPr>
              <a:spLocks/>
            </p:cNvSpPr>
            <p:nvPr/>
          </p:nvSpPr>
          <p:spPr bwMode="auto">
            <a:xfrm>
              <a:off x="7808913" y="2638426"/>
              <a:ext cx="373062" cy="863600"/>
            </a:xfrm>
            <a:custGeom>
              <a:avLst/>
              <a:gdLst>
                <a:gd name="T0" fmla="*/ 1643 w 1643"/>
                <a:gd name="T1" fmla="*/ 0 h 3814"/>
                <a:gd name="T2" fmla="*/ 0 w 1643"/>
                <a:gd name="T3" fmla="*/ 3814 h 3814"/>
                <a:gd name="T4" fmla="*/ 0 w 1643"/>
                <a:gd name="T5" fmla="*/ 3814 h 3814"/>
                <a:gd name="T6" fmla="*/ 1643 w 1643"/>
                <a:gd name="T7" fmla="*/ 0 h 3814"/>
              </a:gdLst>
              <a:ahLst/>
              <a:cxnLst>
                <a:cxn ang="0">
                  <a:pos x="T0" y="T1"/>
                </a:cxn>
                <a:cxn ang="0">
                  <a:pos x="T2" y="T3"/>
                </a:cxn>
                <a:cxn ang="0">
                  <a:pos x="T4" y="T5"/>
                </a:cxn>
                <a:cxn ang="0">
                  <a:pos x="T6" y="T7"/>
                </a:cxn>
              </a:cxnLst>
              <a:rect l="0" t="0" r="r" b="b"/>
              <a:pathLst>
                <a:path w="1643" h="3814">
                  <a:moveTo>
                    <a:pt x="1643" y="0"/>
                  </a:moveTo>
                  <a:lnTo>
                    <a:pt x="0" y="3814"/>
                  </a:lnTo>
                  <a:lnTo>
                    <a:pt x="0" y="3814"/>
                  </a:lnTo>
                  <a:lnTo>
                    <a:pt x="1643" y="0"/>
                  </a:lnTo>
                  <a:close/>
                </a:path>
              </a:pathLst>
            </a:custGeom>
            <a:solidFill>
              <a:srgbClr val="A8A7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1" name="Group 30">
              <a:extLst>
                <a:ext uri="{FF2B5EF4-FFF2-40B4-BE49-F238E27FC236}">
                  <a16:creationId xmlns:a16="http://schemas.microsoft.com/office/drawing/2014/main" id="{6FF89C96-C3CA-CA94-C778-A3339174127F}"/>
                </a:ext>
              </a:extLst>
            </p:cNvPr>
            <p:cNvGrpSpPr/>
            <p:nvPr/>
          </p:nvGrpSpPr>
          <p:grpSpPr>
            <a:xfrm>
              <a:off x="4941888" y="2530476"/>
              <a:ext cx="2112962" cy="1939925"/>
              <a:chOff x="4941888" y="2530476"/>
              <a:chExt cx="2112962" cy="1939925"/>
            </a:xfrm>
          </p:grpSpPr>
          <p:sp>
            <p:nvSpPr>
              <p:cNvPr id="42" name="Freeform 9">
                <a:extLst>
                  <a:ext uri="{FF2B5EF4-FFF2-40B4-BE49-F238E27FC236}">
                    <a16:creationId xmlns:a16="http://schemas.microsoft.com/office/drawing/2014/main" id="{0C1BF9A7-66E7-9D4C-BF24-3A134449FBA0}"/>
                  </a:ext>
                </a:extLst>
              </p:cNvPr>
              <p:cNvSpPr>
                <a:spLocks/>
              </p:cNvSpPr>
              <p:nvPr/>
            </p:nvSpPr>
            <p:spPr bwMode="auto">
              <a:xfrm>
                <a:off x="4941888" y="2843213"/>
                <a:ext cx="1057275" cy="1627188"/>
              </a:xfrm>
              <a:custGeom>
                <a:avLst/>
                <a:gdLst>
                  <a:gd name="T0" fmla="*/ 2233 w 4662"/>
                  <a:gd name="T1" fmla="*/ 749 h 7174"/>
                  <a:gd name="T2" fmla="*/ 0 w 4662"/>
                  <a:gd name="T3" fmla="*/ 0 h 7174"/>
                  <a:gd name="T4" fmla="*/ 0 w 4662"/>
                  <a:gd name="T5" fmla="*/ 1770 h 7174"/>
                  <a:gd name="T6" fmla="*/ 1860 w 4662"/>
                  <a:gd name="T7" fmla="*/ 2429 h 7174"/>
                  <a:gd name="T8" fmla="*/ 2331 w 4662"/>
                  <a:gd name="T9" fmla="*/ 2596 h 7174"/>
                  <a:gd name="T10" fmla="*/ 2331 w 4662"/>
                  <a:gd name="T11" fmla="*/ 6442 h 7174"/>
                  <a:gd name="T12" fmla="*/ 3635 w 4662"/>
                  <a:gd name="T13" fmla="*/ 6851 h 7174"/>
                  <a:gd name="T14" fmla="*/ 4662 w 4662"/>
                  <a:gd name="T15" fmla="*/ 7174 h 7174"/>
                  <a:gd name="T16" fmla="*/ 4662 w 4662"/>
                  <a:gd name="T17" fmla="*/ 6518 h 7174"/>
                  <a:gd name="T18" fmla="*/ 4662 w 4662"/>
                  <a:gd name="T19" fmla="*/ 1563 h 7174"/>
                  <a:gd name="T20" fmla="*/ 2233 w 4662"/>
                  <a:gd name="T21" fmla="*/ 749 h 7174"/>
                  <a:gd name="connsiteX0" fmla="*/ 4790 w 10000"/>
                  <a:gd name="connsiteY0" fmla="*/ 1044 h 10000"/>
                  <a:gd name="connsiteX1" fmla="*/ 0 w 10000"/>
                  <a:gd name="connsiteY1" fmla="*/ 0 h 10000"/>
                  <a:gd name="connsiteX2" fmla="*/ 0 w 10000"/>
                  <a:gd name="connsiteY2" fmla="*/ 2467 h 10000"/>
                  <a:gd name="connsiteX3" fmla="*/ 3990 w 10000"/>
                  <a:gd name="connsiteY3" fmla="*/ 3386 h 10000"/>
                  <a:gd name="connsiteX4" fmla="*/ 5000 w 10000"/>
                  <a:gd name="connsiteY4" fmla="*/ 8980 h 10000"/>
                  <a:gd name="connsiteX5" fmla="*/ 7797 w 10000"/>
                  <a:gd name="connsiteY5" fmla="*/ 9550 h 10000"/>
                  <a:gd name="connsiteX6" fmla="*/ 10000 w 10000"/>
                  <a:gd name="connsiteY6" fmla="*/ 10000 h 10000"/>
                  <a:gd name="connsiteX7" fmla="*/ 10000 w 10000"/>
                  <a:gd name="connsiteY7" fmla="*/ 9086 h 10000"/>
                  <a:gd name="connsiteX8" fmla="*/ 10000 w 10000"/>
                  <a:gd name="connsiteY8" fmla="*/ 2179 h 10000"/>
                  <a:gd name="connsiteX9" fmla="*/ 4790 w 10000"/>
                  <a:gd name="connsiteY9" fmla="*/ 1044 h 10000"/>
                  <a:gd name="connsiteX0" fmla="*/ 4790 w 10000"/>
                  <a:gd name="connsiteY0" fmla="*/ 1044 h 10000"/>
                  <a:gd name="connsiteX1" fmla="*/ 0 w 10000"/>
                  <a:gd name="connsiteY1" fmla="*/ 0 h 10000"/>
                  <a:gd name="connsiteX2" fmla="*/ 0 w 10000"/>
                  <a:gd name="connsiteY2" fmla="*/ 2467 h 10000"/>
                  <a:gd name="connsiteX3" fmla="*/ 5000 w 10000"/>
                  <a:gd name="connsiteY3" fmla="*/ 8980 h 10000"/>
                  <a:gd name="connsiteX4" fmla="*/ 7797 w 10000"/>
                  <a:gd name="connsiteY4" fmla="*/ 9550 h 10000"/>
                  <a:gd name="connsiteX5" fmla="*/ 10000 w 10000"/>
                  <a:gd name="connsiteY5" fmla="*/ 10000 h 10000"/>
                  <a:gd name="connsiteX6" fmla="*/ 10000 w 10000"/>
                  <a:gd name="connsiteY6" fmla="*/ 9086 h 10000"/>
                  <a:gd name="connsiteX7" fmla="*/ 10000 w 10000"/>
                  <a:gd name="connsiteY7" fmla="*/ 2179 h 10000"/>
                  <a:gd name="connsiteX8" fmla="*/ 4790 w 10000"/>
                  <a:gd name="connsiteY8" fmla="*/ 1044 h 10000"/>
                  <a:gd name="connsiteX0" fmla="*/ 9583 w 10000"/>
                  <a:gd name="connsiteY0" fmla="*/ 552 h 10000"/>
                  <a:gd name="connsiteX1" fmla="*/ 0 w 10000"/>
                  <a:gd name="connsiteY1" fmla="*/ 0 h 10000"/>
                  <a:gd name="connsiteX2" fmla="*/ 0 w 10000"/>
                  <a:gd name="connsiteY2" fmla="*/ 2467 h 10000"/>
                  <a:gd name="connsiteX3" fmla="*/ 5000 w 10000"/>
                  <a:gd name="connsiteY3" fmla="*/ 8980 h 10000"/>
                  <a:gd name="connsiteX4" fmla="*/ 7797 w 10000"/>
                  <a:gd name="connsiteY4" fmla="*/ 9550 h 10000"/>
                  <a:gd name="connsiteX5" fmla="*/ 10000 w 10000"/>
                  <a:gd name="connsiteY5" fmla="*/ 10000 h 10000"/>
                  <a:gd name="connsiteX6" fmla="*/ 10000 w 10000"/>
                  <a:gd name="connsiteY6" fmla="*/ 9086 h 10000"/>
                  <a:gd name="connsiteX7" fmla="*/ 10000 w 10000"/>
                  <a:gd name="connsiteY7" fmla="*/ 2179 h 10000"/>
                  <a:gd name="connsiteX8" fmla="*/ 9583 w 10000"/>
                  <a:gd name="connsiteY8" fmla="*/ 55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9583" y="552"/>
                    </a:moveTo>
                    <a:lnTo>
                      <a:pt x="0" y="0"/>
                    </a:lnTo>
                    <a:lnTo>
                      <a:pt x="0" y="2467"/>
                    </a:lnTo>
                    <a:lnTo>
                      <a:pt x="5000" y="8980"/>
                    </a:lnTo>
                    <a:lnTo>
                      <a:pt x="7797" y="9550"/>
                    </a:lnTo>
                    <a:lnTo>
                      <a:pt x="10000" y="10000"/>
                    </a:lnTo>
                    <a:lnTo>
                      <a:pt x="10000" y="9086"/>
                    </a:lnTo>
                    <a:lnTo>
                      <a:pt x="10000" y="2179"/>
                    </a:lnTo>
                    <a:lnTo>
                      <a:pt x="9583" y="55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
                <a:extLst>
                  <a:ext uri="{FF2B5EF4-FFF2-40B4-BE49-F238E27FC236}">
                    <a16:creationId xmlns:a16="http://schemas.microsoft.com/office/drawing/2014/main" id="{CF40D0EC-F3AD-4823-7AB8-518E5E21BF27}"/>
                  </a:ext>
                </a:extLst>
              </p:cNvPr>
              <p:cNvSpPr>
                <a:spLocks/>
              </p:cNvSpPr>
              <p:nvPr/>
            </p:nvSpPr>
            <p:spPr bwMode="auto">
              <a:xfrm>
                <a:off x="4941888" y="2530476"/>
                <a:ext cx="2112962" cy="666750"/>
              </a:xfrm>
              <a:custGeom>
                <a:avLst/>
                <a:gdLst>
                  <a:gd name="T0" fmla="*/ 7090 w 9323"/>
                  <a:gd name="T1" fmla="*/ 466 h 2945"/>
                  <a:gd name="T2" fmla="*/ 5953 w 9323"/>
                  <a:gd name="T3" fmla="*/ 0 h 2945"/>
                  <a:gd name="T4" fmla="*/ 4662 w 9323"/>
                  <a:gd name="T5" fmla="*/ 475 h 2945"/>
                  <a:gd name="T6" fmla="*/ 3370 w 9323"/>
                  <a:gd name="T7" fmla="*/ 0 h 2945"/>
                  <a:gd name="T8" fmla="*/ 2233 w 9323"/>
                  <a:gd name="T9" fmla="*/ 466 h 2945"/>
                  <a:gd name="T10" fmla="*/ 0 w 9323"/>
                  <a:gd name="T11" fmla="*/ 1382 h 2945"/>
                  <a:gd name="T12" fmla="*/ 2233 w 9323"/>
                  <a:gd name="T13" fmla="*/ 2131 h 2945"/>
                  <a:gd name="T14" fmla="*/ 4662 w 9323"/>
                  <a:gd name="T15" fmla="*/ 2945 h 2945"/>
                  <a:gd name="T16" fmla="*/ 7090 w 9323"/>
                  <a:gd name="T17" fmla="*/ 2131 h 2945"/>
                  <a:gd name="T18" fmla="*/ 9323 w 9323"/>
                  <a:gd name="T19" fmla="*/ 1382 h 2945"/>
                  <a:gd name="T20" fmla="*/ 7090 w 9323"/>
                  <a:gd name="T21" fmla="*/ 466 h 2945"/>
                  <a:gd name="connsiteX0" fmla="*/ 7605 w 10000"/>
                  <a:gd name="connsiteY0" fmla="*/ 1582 h 10000"/>
                  <a:gd name="connsiteX1" fmla="*/ 6385 w 10000"/>
                  <a:gd name="connsiteY1" fmla="*/ 0 h 10000"/>
                  <a:gd name="connsiteX2" fmla="*/ 3615 w 10000"/>
                  <a:gd name="connsiteY2" fmla="*/ 0 h 10000"/>
                  <a:gd name="connsiteX3" fmla="*/ 2395 w 10000"/>
                  <a:gd name="connsiteY3" fmla="*/ 1582 h 10000"/>
                  <a:gd name="connsiteX4" fmla="*/ 0 w 10000"/>
                  <a:gd name="connsiteY4" fmla="*/ 4693 h 10000"/>
                  <a:gd name="connsiteX5" fmla="*/ 2395 w 10000"/>
                  <a:gd name="connsiteY5" fmla="*/ 7236 h 10000"/>
                  <a:gd name="connsiteX6" fmla="*/ 5001 w 10000"/>
                  <a:gd name="connsiteY6" fmla="*/ 10000 h 10000"/>
                  <a:gd name="connsiteX7" fmla="*/ 7605 w 10000"/>
                  <a:gd name="connsiteY7" fmla="*/ 7236 h 10000"/>
                  <a:gd name="connsiteX8" fmla="*/ 10000 w 10000"/>
                  <a:gd name="connsiteY8" fmla="*/ 4693 h 10000"/>
                  <a:gd name="connsiteX9" fmla="*/ 7605 w 10000"/>
                  <a:gd name="connsiteY9" fmla="*/ 1582 h 10000"/>
                  <a:gd name="connsiteX0" fmla="*/ 7605 w 10000"/>
                  <a:gd name="connsiteY0" fmla="*/ 1582 h 10000"/>
                  <a:gd name="connsiteX1" fmla="*/ 6385 w 10000"/>
                  <a:gd name="connsiteY1" fmla="*/ 0 h 10000"/>
                  <a:gd name="connsiteX2" fmla="*/ 3615 w 10000"/>
                  <a:gd name="connsiteY2" fmla="*/ 0 h 10000"/>
                  <a:gd name="connsiteX3" fmla="*/ 2395 w 10000"/>
                  <a:gd name="connsiteY3" fmla="*/ 1582 h 10000"/>
                  <a:gd name="connsiteX4" fmla="*/ 0 w 10000"/>
                  <a:gd name="connsiteY4" fmla="*/ 4693 h 10000"/>
                  <a:gd name="connsiteX5" fmla="*/ 2395 w 10000"/>
                  <a:gd name="connsiteY5" fmla="*/ 7236 h 10000"/>
                  <a:gd name="connsiteX6" fmla="*/ 5001 w 10000"/>
                  <a:gd name="connsiteY6" fmla="*/ 10000 h 10000"/>
                  <a:gd name="connsiteX7" fmla="*/ 9949 w 10000"/>
                  <a:gd name="connsiteY7" fmla="*/ 8550 h 10000"/>
                  <a:gd name="connsiteX8" fmla="*/ 10000 w 10000"/>
                  <a:gd name="connsiteY8" fmla="*/ 4693 h 10000"/>
                  <a:gd name="connsiteX9" fmla="*/ 7605 w 10000"/>
                  <a:gd name="connsiteY9" fmla="*/ 15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7605" y="1582"/>
                    </a:moveTo>
                    <a:lnTo>
                      <a:pt x="6385" y="0"/>
                    </a:lnTo>
                    <a:lnTo>
                      <a:pt x="3615" y="0"/>
                    </a:lnTo>
                    <a:lnTo>
                      <a:pt x="2395" y="1582"/>
                    </a:lnTo>
                    <a:lnTo>
                      <a:pt x="0" y="4693"/>
                    </a:lnTo>
                    <a:lnTo>
                      <a:pt x="2395" y="7236"/>
                    </a:lnTo>
                    <a:lnTo>
                      <a:pt x="5001" y="10000"/>
                    </a:lnTo>
                    <a:lnTo>
                      <a:pt x="9949" y="8550"/>
                    </a:lnTo>
                    <a:cubicBezTo>
                      <a:pt x="9966" y="7264"/>
                      <a:pt x="9983" y="5979"/>
                      <a:pt x="10000" y="4693"/>
                    </a:cubicBezTo>
                    <a:lnTo>
                      <a:pt x="7605" y="158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1">
                <a:extLst>
                  <a:ext uri="{FF2B5EF4-FFF2-40B4-BE49-F238E27FC236}">
                    <a16:creationId xmlns:a16="http://schemas.microsoft.com/office/drawing/2014/main" id="{C949D33B-59BD-D267-A8D7-FE6B27DC9628}"/>
                  </a:ext>
                </a:extLst>
              </p:cNvPr>
              <p:cNvSpPr>
                <a:spLocks/>
              </p:cNvSpPr>
              <p:nvPr/>
            </p:nvSpPr>
            <p:spPr bwMode="auto">
              <a:xfrm>
                <a:off x="5999163" y="2843213"/>
                <a:ext cx="1055687" cy="1627188"/>
              </a:xfrm>
              <a:custGeom>
                <a:avLst/>
                <a:gdLst>
                  <a:gd name="T0" fmla="*/ 2428 w 4661"/>
                  <a:gd name="T1" fmla="*/ 749 h 7174"/>
                  <a:gd name="T2" fmla="*/ 4661 w 4661"/>
                  <a:gd name="T3" fmla="*/ 0 h 7174"/>
                  <a:gd name="T4" fmla="*/ 4661 w 4661"/>
                  <a:gd name="T5" fmla="*/ 1770 h 7174"/>
                  <a:gd name="T6" fmla="*/ 2801 w 4661"/>
                  <a:gd name="T7" fmla="*/ 2429 h 7174"/>
                  <a:gd name="T8" fmla="*/ 2330 w 4661"/>
                  <a:gd name="T9" fmla="*/ 2596 h 7174"/>
                  <a:gd name="T10" fmla="*/ 2330 w 4661"/>
                  <a:gd name="T11" fmla="*/ 6442 h 7174"/>
                  <a:gd name="T12" fmla="*/ 1026 w 4661"/>
                  <a:gd name="T13" fmla="*/ 6851 h 7174"/>
                  <a:gd name="T14" fmla="*/ 0 w 4661"/>
                  <a:gd name="T15" fmla="*/ 7174 h 7174"/>
                  <a:gd name="T16" fmla="*/ 0 w 4661"/>
                  <a:gd name="T17" fmla="*/ 6518 h 7174"/>
                  <a:gd name="T18" fmla="*/ 0 w 4661"/>
                  <a:gd name="T19" fmla="*/ 1563 h 7174"/>
                  <a:gd name="T20" fmla="*/ 2428 w 4661"/>
                  <a:gd name="T21" fmla="*/ 749 h 7174"/>
                  <a:gd name="connsiteX0" fmla="*/ 5209 w 10000"/>
                  <a:gd name="connsiteY0" fmla="*/ 1044 h 10000"/>
                  <a:gd name="connsiteX1" fmla="*/ 10000 w 10000"/>
                  <a:gd name="connsiteY1" fmla="*/ 0 h 10000"/>
                  <a:gd name="connsiteX2" fmla="*/ 10000 w 10000"/>
                  <a:gd name="connsiteY2" fmla="*/ 2467 h 10000"/>
                  <a:gd name="connsiteX3" fmla="*/ 6009 w 10000"/>
                  <a:gd name="connsiteY3" fmla="*/ 3386 h 10000"/>
                  <a:gd name="connsiteX4" fmla="*/ 4999 w 10000"/>
                  <a:gd name="connsiteY4" fmla="*/ 8980 h 10000"/>
                  <a:gd name="connsiteX5" fmla="*/ 2201 w 10000"/>
                  <a:gd name="connsiteY5" fmla="*/ 9550 h 10000"/>
                  <a:gd name="connsiteX6" fmla="*/ 0 w 10000"/>
                  <a:gd name="connsiteY6" fmla="*/ 10000 h 10000"/>
                  <a:gd name="connsiteX7" fmla="*/ 0 w 10000"/>
                  <a:gd name="connsiteY7" fmla="*/ 9086 h 10000"/>
                  <a:gd name="connsiteX8" fmla="*/ 0 w 10000"/>
                  <a:gd name="connsiteY8" fmla="*/ 2179 h 10000"/>
                  <a:gd name="connsiteX9" fmla="*/ 5209 w 10000"/>
                  <a:gd name="connsiteY9" fmla="*/ 1044 h 10000"/>
                  <a:gd name="connsiteX0" fmla="*/ 5209 w 10000"/>
                  <a:gd name="connsiteY0" fmla="*/ 1044 h 10000"/>
                  <a:gd name="connsiteX1" fmla="*/ 10000 w 10000"/>
                  <a:gd name="connsiteY1" fmla="*/ 0 h 10000"/>
                  <a:gd name="connsiteX2" fmla="*/ 10000 w 10000"/>
                  <a:gd name="connsiteY2" fmla="*/ 2467 h 10000"/>
                  <a:gd name="connsiteX3" fmla="*/ 4999 w 10000"/>
                  <a:gd name="connsiteY3" fmla="*/ 8980 h 10000"/>
                  <a:gd name="connsiteX4" fmla="*/ 2201 w 10000"/>
                  <a:gd name="connsiteY4" fmla="*/ 9550 h 10000"/>
                  <a:gd name="connsiteX5" fmla="*/ 0 w 10000"/>
                  <a:gd name="connsiteY5" fmla="*/ 10000 h 10000"/>
                  <a:gd name="connsiteX6" fmla="*/ 0 w 10000"/>
                  <a:gd name="connsiteY6" fmla="*/ 9086 h 10000"/>
                  <a:gd name="connsiteX7" fmla="*/ 0 w 10000"/>
                  <a:gd name="connsiteY7" fmla="*/ 2179 h 10000"/>
                  <a:gd name="connsiteX8" fmla="*/ 5209 w 10000"/>
                  <a:gd name="connsiteY8" fmla="*/ 104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5209" y="1044"/>
                    </a:moveTo>
                    <a:lnTo>
                      <a:pt x="10000" y="0"/>
                    </a:lnTo>
                    <a:lnTo>
                      <a:pt x="10000" y="2467"/>
                    </a:lnTo>
                    <a:lnTo>
                      <a:pt x="4999" y="8980"/>
                    </a:lnTo>
                    <a:lnTo>
                      <a:pt x="2201" y="9550"/>
                    </a:lnTo>
                    <a:lnTo>
                      <a:pt x="0" y="10000"/>
                    </a:lnTo>
                    <a:lnTo>
                      <a:pt x="0" y="9086"/>
                    </a:lnTo>
                    <a:lnTo>
                      <a:pt x="0" y="2179"/>
                    </a:lnTo>
                    <a:lnTo>
                      <a:pt x="5209" y="1044"/>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A9524FAD-A2D0-09A4-D12C-38A6EA0A33C0}"/>
                </a:ext>
              </a:extLst>
            </p:cNvPr>
            <p:cNvGrpSpPr/>
            <p:nvPr/>
          </p:nvGrpSpPr>
          <p:grpSpPr>
            <a:xfrm>
              <a:off x="6526213" y="3046413"/>
              <a:ext cx="1620837" cy="1681163"/>
              <a:chOff x="6526213" y="3046413"/>
              <a:chExt cx="1620837" cy="1681163"/>
            </a:xfrm>
          </p:grpSpPr>
          <p:sp>
            <p:nvSpPr>
              <p:cNvPr id="40" name="Freeform 22">
                <a:extLst>
                  <a:ext uri="{FF2B5EF4-FFF2-40B4-BE49-F238E27FC236}">
                    <a16:creationId xmlns:a16="http://schemas.microsoft.com/office/drawing/2014/main" id="{39864E40-2008-1863-7BF4-612A141CDA0A}"/>
                  </a:ext>
                </a:extLst>
              </p:cNvPr>
              <p:cNvSpPr>
                <a:spLocks/>
              </p:cNvSpPr>
              <p:nvPr/>
            </p:nvSpPr>
            <p:spPr bwMode="auto">
              <a:xfrm>
                <a:off x="6526213" y="3147706"/>
                <a:ext cx="1620837" cy="1579870"/>
              </a:xfrm>
              <a:custGeom>
                <a:avLst/>
                <a:gdLst>
                  <a:gd name="T0" fmla="*/ 2331 w 7144"/>
                  <a:gd name="T1" fmla="*/ 1248 h 5709"/>
                  <a:gd name="T2" fmla="*/ 7144 w 7144"/>
                  <a:gd name="T3" fmla="*/ 3824 h 5709"/>
                  <a:gd name="T4" fmla="*/ 1750 w 7144"/>
                  <a:gd name="T5" fmla="*/ 5248 h 5709"/>
                  <a:gd name="T6" fmla="*/ 0 w 7144"/>
                  <a:gd name="T7" fmla="*/ 5709 h 5709"/>
                  <a:gd name="T8" fmla="*/ 0 w 7144"/>
                  <a:gd name="T9" fmla="*/ 4679 h 5709"/>
                  <a:gd name="T10" fmla="*/ 0 w 7144"/>
                  <a:gd name="T11" fmla="*/ 3846 h 5709"/>
                  <a:gd name="T12" fmla="*/ 0 w 7144"/>
                  <a:gd name="T13" fmla="*/ 0 h 5709"/>
                  <a:gd name="T14" fmla="*/ 2331 w 7144"/>
                  <a:gd name="T15" fmla="*/ 1248 h 5709"/>
                  <a:gd name="connsiteX0" fmla="*/ 6554 w 10000"/>
                  <a:gd name="connsiteY0" fmla="*/ 0 h 12196"/>
                  <a:gd name="connsiteX1" fmla="*/ 10000 w 10000"/>
                  <a:gd name="connsiteY1" fmla="*/ 8894 h 12196"/>
                  <a:gd name="connsiteX2" fmla="*/ 2450 w 10000"/>
                  <a:gd name="connsiteY2" fmla="*/ 11389 h 12196"/>
                  <a:gd name="connsiteX3" fmla="*/ 0 w 10000"/>
                  <a:gd name="connsiteY3" fmla="*/ 12196 h 12196"/>
                  <a:gd name="connsiteX4" fmla="*/ 0 w 10000"/>
                  <a:gd name="connsiteY4" fmla="*/ 10392 h 12196"/>
                  <a:gd name="connsiteX5" fmla="*/ 0 w 10000"/>
                  <a:gd name="connsiteY5" fmla="*/ 8933 h 12196"/>
                  <a:gd name="connsiteX6" fmla="*/ 0 w 10000"/>
                  <a:gd name="connsiteY6" fmla="*/ 2196 h 12196"/>
                  <a:gd name="connsiteX7" fmla="*/ 6554 w 10000"/>
                  <a:gd name="connsiteY7" fmla="*/ 0 h 1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2196">
                    <a:moveTo>
                      <a:pt x="6554" y="0"/>
                    </a:moveTo>
                    <a:lnTo>
                      <a:pt x="10000" y="8894"/>
                    </a:lnTo>
                    <a:lnTo>
                      <a:pt x="2450" y="11389"/>
                    </a:lnTo>
                    <a:lnTo>
                      <a:pt x="0" y="12196"/>
                    </a:lnTo>
                    <a:lnTo>
                      <a:pt x="0" y="10392"/>
                    </a:lnTo>
                    <a:lnTo>
                      <a:pt x="0" y="8933"/>
                    </a:lnTo>
                    <a:lnTo>
                      <a:pt x="0" y="2196"/>
                    </a:lnTo>
                    <a:lnTo>
                      <a:pt x="6554"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3">
                <a:extLst>
                  <a:ext uri="{FF2B5EF4-FFF2-40B4-BE49-F238E27FC236}">
                    <a16:creationId xmlns:a16="http://schemas.microsoft.com/office/drawing/2014/main" id="{24A2B514-2C26-2FE3-D00D-03E0B2D19972}"/>
                  </a:ext>
                </a:extLst>
              </p:cNvPr>
              <p:cNvSpPr>
                <a:spLocks/>
              </p:cNvSpPr>
              <p:nvPr/>
            </p:nvSpPr>
            <p:spPr bwMode="auto">
              <a:xfrm>
                <a:off x="6526213" y="3046413"/>
                <a:ext cx="1620837" cy="1252538"/>
              </a:xfrm>
              <a:custGeom>
                <a:avLst/>
                <a:gdLst>
                  <a:gd name="T0" fmla="*/ 471 w 7144"/>
                  <a:gd name="T1" fmla="*/ 1535 h 5526"/>
                  <a:gd name="T2" fmla="*/ 2331 w 7144"/>
                  <a:gd name="T3" fmla="*/ 876 h 5526"/>
                  <a:gd name="T4" fmla="*/ 4800 w 7144"/>
                  <a:gd name="T5" fmla="*/ 0 h 5526"/>
                  <a:gd name="T6" fmla="*/ 5038 w 7144"/>
                  <a:gd name="T7" fmla="*/ 560 h 5526"/>
                  <a:gd name="T8" fmla="*/ 5655 w 7144"/>
                  <a:gd name="T9" fmla="*/ 2013 h 5526"/>
                  <a:gd name="T10" fmla="*/ 7144 w 7144"/>
                  <a:gd name="T11" fmla="*/ 5526 h 5526"/>
                  <a:gd name="T12" fmla="*/ 2331 w 7144"/>
                  <a:gd name="T13" fmla="*/ 2950 h 5526"/>
                  <a:gd name="T14" fmla="*/ 0 w 7144"/>
                  <a:gd name="T15" fmla="*/ 1702 h 5526"/>
                  <a:gd name="T16" fmla="*/ 471 w 7144"/>
                  <a:gd name="T17" fmla="*/ 1535 h 5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44" h="5526">
                    <a:moveTo>
                      <a:pt x="471" y="1535"/>
                    </a:moveTo>
                    <a:lnTo>
                      <a:pt x="2331" y="876"/>
                    </a:lnTo>
                    <a:lnTo>
                      <a:pt x="4800" y="0"/>
                    </a:lnTo>
                    <a:lnTo>
                      <a:pt x="5038" y="560"/>
                    </a:lnTo>
                    <a:lnTo>
                      <a:pt x="5655" y="2013"/>
                    </a:lnTo>
                    <a:lnTo>
                      <a:pt x="7144" y="5526"/>
                    </a:lnTo>
                    <a:lnTo>
                      <a:pt x="2331" y="2950"/>
                    </a:lnTo>
                    <a:lnTo>
                      <a:pt x="0" y="1702"/>
                    </a:lnTo>
                    <a:lnTo>
                      <a:pt x="471" y="1535"/>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reeform 25">
              <a:extLst>
                <a:ext uri="{FF2B5EF4-FFF2-40B4-BE49-F238E27FC236}">
                  <a16:creationId xmlns:a16="http://schemas.microsoft.com/office/drawing/2014/main" id="{04F562CB-D61C-8C0D-DD38-4F7B54DCC9BD}"/>
                </a:ext>
              </a:extLst>
            </p:cNvPr>
            <p:cNvSpPr>
              <a:spLocks/>
            </p:cNvSpPr>
            <p:nvPr/>
          </p:nvSpPr>
          <p:spPr bwMode="auto">
            <a:xfrm>
              <a:off x="7669213" y="3173413"/>
              <a:ext cx="139700" cy="328613"/>
            </a:xfrm>
            <a:custGeom>
              <a:avLst/>
              <a:gdLst>
                <a:gd name="T0" fmla="*/ 617 w 617"/>
                <a:gd name="T1" fmla="*/ 1453 h 1453"/>
                <a:gd name="T2" fmla="*/ 0 w 617"/>
                <a:gd name="T3" fmla="*/ 0 h 1453"/>
                <a:gd name="T4" fmla="*/ 617 w 617"/>
                <a:gd name="T5" fmla="*/ 1453 h 1453"/>
                <a:gd name="T6" fmla="*/ 617 w 617"/>
                <a:gd name="T7" fmla="*/ 1453 h 1453"/>
              </a:gdLst>
              <a:ahLst/>
              <a:cxnLst>
                <a:cxn ang="0">
                  <a:pos x="T0" y="T1"/>
                </a:cxn>
                <a:cxn ang="0">
                  <a:pos x="T2" y="T3"/>
                </a:cxn>
                <a:cxn ang="0">
                  <a:pos x="T4" y="T5"/>
                </a:cxn>
                <a:cxn ang="0">
                  <a:pos x="T6" y="T7"/>
                </a:cxn>
              </a:cxnLst>
              <a:rect l="0" t="0" r="r" b="b"/>
              <a:pathLst>
                <a:path w="617" h="1453">
                  <a:moveTo>
                    <a:pt x="617" y="1453"/>
                  </a:moveTo>
                  <a:lnTo>
                    <a:pt x="0" y="0"/>
                  </a:lnTo>
                  <a:lnTo>
                    <a:pt x="617" y="1453"/>
                  </a:lnTo>
                  <a:lnTo>
                    <a:pt x="617" y="1453"/>
                  </a:lnTo>
                  <a:close/>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7849B236-60A7-48C3-2745-D5A29CD9242D}"/>
                </a:ext>
              </a:extLst>
            </p:cNvPr>
            <p:cNvGrpSpPr/>
            <p:nvPr/>
          </p:nvGrpSpPr>
          <p:grpSpPr>
            <a:xfrm>
              <a:off x="4897438" y="903288"/>
              <a:ext cx="2201862" cy="1735138"/>
              <a:chOff x="4897438" y="903288"/>
              <a:chExt cx="2201862" cy="1735138"/>
            </a:xfrm>
          </p:grpSpPr>
          <p:sp>
            <p:nvSpPr>
              <p:cNvPr id="38" name="Freeform 15">
                <a:extLst>
                  <a:ext uri="{FF2B5EF4-FFF2-40B4-BE49-F238E27FC236}">
                    <a16:creationId xmlns:a16="http://schemas.microsoft.com/office/drawing/2014/main" id="{B8415FFB-11A4-33A0-961E-E0F85168BD4E}"/>
                  </a:ext>
                </a:extLst>
              </p:cNvPr>
              <p:cNvSpPr>
                <a:spLocks/>
              </p:cNvSpPr>
              <p:nvPr/>
            </p:nvSpPr>
            <p:spPr bwMode="auto">
              <a:xfrm>
                <a:off x="4897438" y="903288"/>
                <a:ext cx="2149465" cy="1735138"/>
              </a:xfrm>
              <a:custGeom>
                <a:avLst/>
                <a:gdLst>
                  <a:gd name="T0" fmla="*/ 0 w 4857"/>
                  <a:gd name="T1" fmla="*/ 5862 h 7648"/>
                  <a:gd name="T2" fmla="*/ 803 w 4857"/>
                  <a:gd name="T3" fmla="*/ 6157 h 7648"/>
                  <a:gd name="T4" fmla="*/ 1081 w 4857"/>
                  <a:gd name="T5" fmla="*/ 6259 h 7648"/>
                  <a:gd name="T6" fmla="*/ 2428 w 4857"/>
                  <a:gd name="T7" fmla="*/ 6755 h 7648"/>
                  <a:gd name="T8" fmla="*/ 3565 w 4857"/>
                  <a:gd name="T9" fmla="*/ 7173 h 7648"/>
                  <a:gd name="T10" fmla="*/ 4857 w 4857"/>
                  <a:gd name="T11" fmla="*/ 7648 h 7648"/>
                  <a:gd name="T12" fmla="*/ 4857 w 4857"/>
                  <a:gd name="T13" fmla="*/ 6644 h 7648"/>
                  <a:gd name="T14" fmla="*/ 4857 w 4857"/>
                  <a:gd name="T15" fmla="*/ 0 h 7648"/>
                  <a:gd name="T16" fmla="*/ 0 w 4857"/>
                  <a:gd name="T17" fmla="*/ 5862 h 7648"/>
                  <a:gd name="connsiteX0" fmla="*/ 0 w 19510"/>
                  <a:gd name="connsiteY0" fmla="*/ 7665 h 10000"/>
                  <a:gd name="connsiteX1" fmla="*/ 1653 w 19510"/>
                  <a:gd name="connsiteY1" fmla="*/ 8050 h 10000"/>
                  <a:gd name="connsiteX2" fmla="*/ 2226 w 19510"/>
                  <a:gd name="connsiteY2" fmla="*/ 8184 h 10000"/>
                  <a:gd name="connsiteX3" fmla="*/ 4999 w 19510"/>
                  <a:gd name="connsiteY3" fmla="*/ 8832 h 10000"/>
                  <a:gd name="connsiteX4" fmla="*/ 7340 w 19510"/>
                  <a:gd name="connsiteY4" fmla="*/ 9379 h 10000"/>
                  <a:gd name="connsiteX5" fmla="*/ 10000 w 19510"/>
                  <a:gd name="connsiteY5" fmla="*/ 10000 h 10000"/>
                  <a:gd name="connsiteX6" fmla="*/ 19510 w 19510"/>
                  <a:gd name="connsiteY6" fmla="*/ 7633 h 10000"/>
                  <a:gd name="connsiteX7" fmla="*/ 10000 w 19510"/>
                  <a:gd name="connsiteY7" fmla="*/ 0 h 10000"/>
                  <a:gd name="connsiteX8" fmla="*/ 0 w 19510"/>
                  <a:gd name="connsiteY8" fmla="*/ 766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0" h="10000">
                    <a:moveTo>
                      <a:pt x="0" y="7665"/>
                    </a:moveTo>
                    <a:lnTo>
                      <a:pt x="1653" y="8050"/>
                    </a:lnTo>
                    <a:lnTo>
                      <a:pt x="2226" y="8184"/>
                    </a:lnTo>
                    <a:lnTo>
                      <a:pt x="4999" y="8832"/>
                    </a:lnTo>
                    <a:lnTo>
                      <a:pt x="7340" y="9379"/>
                    </a:lnTo>
                    <a:lnTo>
                      <a:pt x="10000" y="10000"/>
                    </a:lnTo>
                    <a:lnTo>
                      <a:pt x="19510" y="7633"/>
                    </a:lnTo>
                    <a:lnTo>
                      <a:pt x="10000" y="0"/>
                    </a:lnTo>
                    <a:lnTo>
                      <a:pt x="0" y="76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a:extLst>
                  <a:ext uri="{FF2B5EF4-FFF2-40B4-BE49-F238E27FC236}">
                    <a16:creationId xmlns:a16="http://schemas.microsoft.com/office/drawing/2014/main" id="{62FE071C-FA25-F6BE-22D2-C6DB5688BBB1}"/>
                  </a:ext>
                </a:extLst>
              </p:cNvPr>
              <p:cNvSpPr>
                <a:spLocks/>
              </p:cNvSpPr>
              <p:nvPr/>
            </p:nvSpPr>
            <p:spPr bwMode="auto">
              <a:xfrm>
                <a:off x="5999163" y="903288"/>
                <a:ext cx="1100137" cy="1735138"/>
              </a:xfrm>
              <a:custGeom>
                <a:avLst/>
                <a:gdLst>
                  <a:gd name="T0" fmla="*/ 4856 w 4856"/>
                  <a:gd name="T1" fmla="*/ 5862 h 7648"/>
                  <a:gd name="T2" fmla="*/ 4053 w 4856"/>
                  <a:gd name="T3" fmla="*/ 6157 h 7648"/>
                  <a:gd name="T4" fmla="*/ 3775 w 4856"/>
                  <a:gd name="T5" fmla="*/ 6259 h 7648"/>
                  <a:gd name="T6" fmla="*/ 2428 w 4856"/>
                  <a:gd name="T7" fmla="*/ 6755 h 7648"/>
                  <a:gd name="T8" fmla="*/ 1291 w 4856"/>
                  <a:gd name="T9" fmla="*/ 7173 h 7648"/>
                  <a:gd name="T10" fmla="*/ 0 w 4856"/>
                  <a:gd name="T11" fmla="*/ 7648 h 7648"/>
                  <a:gd name="T12" fmla="*/ 0 w 4856"/>
                  <a:gd name="T13" fmla="*/ 6644 h 7648"/>
                  <a:gd name="T14" fmla="*/ 0 w 4856"/>
                  <a:gd name="T15" fmla="*/ 0 h 7648"/>
                  <a:gd name="T16" fmla="*/ 4856 w 4856"/>
                  <a:gd name="T17" fmla="*/ 5862 h 7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6" h="7648">
                    <a:moveTo>
                      <a:pt x="4856" y="5862"/>
                    </a:moveTo>
                    <a:lnTo>
                      <a:pt x="4053" y="6157"/>
                    </a:lnTo>
                    <a:lnTo>
                      <a:pt x="3775" y="6259"/>
                    </a:lnTo>
                    <a:lnTo>
                      <a:pt x="2428" y="6755"/>
                    </a:lnTo>
                    <a:lnTo>
                      <a:pt x="1291" y="7173"/>
                    </a:lnTo>
                    <a:lnTo>
                      <a:pt x="0" y="7648"/>
                    </a:lnTo>
                    <a:lnTo>
                      <a:pt x="0" y="6644"/>
                    </a:lnTo>
                    <a:lnTo>
                      <a:pt x="0" y="0"/>
                    </a:lnTo>
                    <a:lnTo>
                      <a:pt x="4856" y="5862"/>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BD9DCCD3-96A7-0351-062C-4CC39F49279F}"/>
                </a:ext>
              </a:extLst>
            </p:cNvPr>
            <p:cNvGrpSpPr/>
            <p:nvPr/>
          </p:nvGrpSpPr>
          <p:grpSpPr>
            <a:xfrm>
              <a:off x="3849688" y="3046413"/>
              <a:ext cx="1620837" cy="1681162"/>
              <a:chOff x="3849688" y="3046413"/>
              <a:chExt cx="1620837" cy="1681162"/>
            </a:xfrm>
          </p:grpSpPr>
          <p:sp>
            <p:nvSpPr>
              <p:cNvPr id="36" name="Freeform 10">
                <a:extLst>
                  <a:ext uri="{FF2B5EF4-FFF2-40B4-BE49-F238E27FC236}">
                    <a16:creationId xmlns:a16="http://schemas.microsoft.com/office/drawing/2014/main" id="{362A81A6-902C-20E6-26D4-184ADBECB1B6}"/>
                  </a:ext>
                </a:extLst>
              </p:cNvPr>
              <p:cNvSpPr>
                <a:spLocks/>
              </p:cNvSpPr>
              <p:nvPr/>
            </p:nvSpPr>
            <p:spPr bwMode="auto">
              <a:xfrm>
                <a:off x="3849688" y="3101978"/>
                <a:ext cx="1620837" cy="1625597"/>
              </a:xfrm>
              <a:custGeom>
                <a:avLst/>
                <a:gdLst>
                  <a:gd name="T0" fmla="*/ 4813 w 7144"/>
                  <a:gd name="T1" fmla="*/ 1248 h 5709"/>
                  <a:gd name="T2" fmla="*/ 0 w 7144"/>
                  <a:gd name="T3" fmla="*/ 3824 h 5709"/>
                  <a:gd name="T4" fmla="*/ 5394 w 7144"/>
                  <a:gd name="T5" fmla="*/ 5248 h 5709"/>
                  <a:gd name="T6" fmla="*/ 7144 w 7144"/>
                  <a:gd name="T7" fmla="*/ 5709 h 5709"/>
                  <a:gd name="T8" fmla="*/ 7144 w 7144"/>
                  <a:gd name="T9" fmla="*/ 4679 h 5709"/>
                  <a:gd name="T10" fmla="*/ 7144 w 7144"/>
                  <a:gd name="T11" fmla="*/ 3846 h 5709"/>
                  <a:gd name="T12" fmla="*/ 7144 w 7144"/>
                  <a:gd name="T13" fmla="*/ 0 h 5709"/>
                  <a:gd name="T14" fmla="*/ 4813 w 7144"/>
                  <a:gd name="T15" fmla="*/ 1248 h 5709"/>
                  <a:gd name="connsiteX0" fmla="*/ 3446 w 10000"/>
                  <a:gd name="connsiteY0" fmla="*/ 0 h 12549"/>
                  <a:gd name="connsiteX1" fmla="*/ 0 w 10000"/>
                  <a:gd name="connsiteY1" fmla="*/ 9247 h 12549"/>
                  <a:gd name="connsiteX2" fmla="*/ 7550 w 10000"/>
                  <a:gd name="connsiteY2" fmla="*/ 11742 h 12549"/>
                  <a:gd name="connsiteX3" fmla="*/ 10000 w 10000"/>
                  <a:gd name="connsiteY3" fmla="*/ 12549 h 12549"/>
                  <a:gd name="connsiteX4" fmla="*/ 10000 w 10000"/>
                  <a:gd name="connsiteY4" fmla="*/ 10745 h 12549"/>
                  <a:gd name="connsiteX5" fmla="*/ 10000 w 10000"/>
                  <a:gd name="connsiteY5" fmla="*/ 9286 h 12549"/>
                  <a:gd name="connsiteX6" fmla="*/ 10000 w 10000"/>
                  <a:gd name="connsiteY6" fmla="*/ 2549 h 12549"/>
                  <a:gd name="connsiteX7" fmla="*/ 3446 w 10000"/>
                  <a:gd name="connsiteY7" fmla="*/ 0 h 1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2549">
                    <a:moveTo>
                      <a:pt x="3446" y="0"/>
                    </a:moveTo>
                    <a:lnTo>
                      <a:pt x="0" y="9247"/>
                    </a:lnTo>
                    <a:lnTo>
                      <a:pt x="7550" y="11742"/>
                    </a:lnTo>
                    <a:lnTo>
                      <a:pt x="10000" y="12549"/>
                    </a:lnTo>
                    <a:lnTo>
                      <a:pt x="10000" y="10745"/>
                    </a:lnTo>
                    <a:lnTo>
                      <a:pt x="10000" y="9286"/>
                    </a:lnTo>
                    <a:lnTo>
                      <a:pt x="10000" y="2549"/>
                    </a:lnTo>
                    <a:lnTo>
                      <a:pt x="344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F37DBA49-9BA1-3B07-6252-937076744C73}"/>
                  </a:ext>
                </a:extLst>
              </p:cNvPr>
              <p:cNvSpPr>
                <a:spLocks/>
              </p:cNvSpPr>
              <p:nvPr/>
            </p:nvSpPr>
            <p:spPr bwMode="auto">
              <a:xfrm>
                <a:off x="3849688" y="3046413"/>
                <a:ext cx="1620837" cy="1252538"/>
              </a:xfrm>
              <a:custGeom>
                <a:avLst/>
                <a:gdLst>
                  <a:gd name="T0" fmla="*/ 6673 w 7144"/>
                  <a:gd name="T1" fmla="*/ 1535 h 5526"/>
                  <a:gd name="T2" fmla="*/ 4813 w 7144"/>
                  <a:gd name="T3" fmla="*/ 876 h 5526"/>
                  <a:gd name="T4" fmla="*/ 2343 w 7144"/>
                  <a:gd name="T5" fmla="*/ 0 h 5526"/>
                  <a:gd name="T6" fmla="*/ 2106 w 7144"/>
                  <a:gd name="T7" fmla="*/ 560 h 5526"/>
                  <a:gd name="T8" fmla="*/ 1489 w 7144"/>
                  <a:gd name="T9" fmla="*/ 2013 h 5526"/>
                  <a:gd name="T10" fmla="*/ 0 w 7144"/>
                  <a:gd name="T11" fmla="*/ 5526 h 5526"/>
                  <a:gd name="T12" fmla="*/ 4813 w 7144"/>
                  <a:gd name="T13" fmla="*/ 2950 h 5526"/>
                  <a:gd name="T14" fmla="*/ 7144 w 7144"/>
                  <a:gd name="T15" fmla="*/ 1702 h 5526"/>
                  <a:gd name="T16" fmla="*/ 6673 w 7144"/>
                  <a:gd name="T17" fmla="*/ 1535 h 5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44" h="5526">
                    <a:moveTo>
                      <a:pt x="6673" y="1535"/>
                    </a:moveTo>
                    <a:lnTo>
                      <a:pt x="4813" y="876"/>
                    </a:lnTo>
                    <a:lnTo>
                      <a:pt x="2343" y="0"/>
                    </a:lnTo>
                    <a:lnTo>
                      <a:pt x="2106" y="560"/>
                    </a:lnTo>
                    <a:lnTo>
                      <a:pt x="1489" y="2013"/>
                    </a:lnTo>
                    <a:lnTo>
                      <a:pt x="0" y="5526"/>
                    </a:lnTo>
                    <a:lnTo>
                      <a:pt x="4813" y="2950"/>
                    </a:lnTo>
                    <a:lnTo>
                      <a:pt x="7144" y="1702"/>
                    </a:lnTo>
                    <a:lnTo>
                      <a:pt x="6673" y="153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4" name="Group 53">
            <a:extLst>
              <a:ext uri="{FF2B5EF4-FFF2-40B4-BE49-F238E27FC236}">
                <a16:creationId xmlns:a16="http://schemas.microsoft.com/office/drawing/2014/main" id="{6ED3102B-B026-B1A0-4C0E-26B6C2FC7D6F}"/>
              </a:ext>
            </a:extLst>
          </p:cNvPr>
          <p:cNvGrpSpPr/>
          <p:nvPr/>
        </p:nvGrpSpPr>
        <p:grpSpPr>
          <a:xfrm>
            <a:off x="8327563" y="3677747"/>
            <a:ext cx="3525998" cy="1197820"/>
            <a:chOff x="8921977" y="2947244"/>
            <a:chExt cx="2926080" cy="1197820"/>
          </a:xfrm>
        </p:grpSpPr>
        <p:sp>
          <p:nvSpPr>
            <p:cNvPr id="55" name="TextBox 54">
              <a:extLst>
                <a:ext uri="{FF2B5EF4-FFF2-40B4-BE49-F238E27FC236}">
                  <a16:creationId xmlns:a16="http://schemas.microsoft.com/office/drawing/2014/main" id="{3ED01D4F-93E6-A5F5-A1FC-CEE6CC47547C}"/>
                </a:ext>
              </a:extLst>
            </p:cNvPr>
            <p:cNvSpPr txBox="1"/>
            <p:nvPr/>
          </p:nvSpPr>
          <p:spPr>
            <a:xfrm>
              <a:off x="8921977" y="2947244"/>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Scope</a:t>
              </a:r>
            </a:p>
          </p:txBody>
        </p:sp>
        <p:sp>
          <p:nvSpPr>
            <p:cNvPr id="56" name="TextBox 55">
              <a:extLst>
                <a:ext uri="{FF2B5EF4-FFF2-40B4-BE49-F238E27FC236}">
                  <a16:creationId xmlns:a16="http://schemas.microsoft.com/office/drawing/2014/main" id="{D3FC23EF-2ABE-0E91-9745-FDDCA5F6F575}"/>
                </a:ext>
              </a:extLst>
            </p:cNvPr>
            <p:cNvSpPr txBox="1"/>
            <p:nvPr/>
          </p:nvSpPr>
          <p:spPr>
            <a:xfrm>
              <a:off x="8921977" y="3406400"/>
              <a:ext cx="2926080" cy="738664"/>
            </a:xfrm>
            <a:prstGeom prst="rect">
              <a:avLst/>
            </a:prstGeom>
            <a:noFill/>
          </p:spPr>
          <p:txBody>
            <a:bodyPr wrap="square" lIns="0" rIns="0" rtlCol="0" anchor="t">
              <a:spAutoFit/>
            </a:bodyPr>
            <a:lstStyle/>
            <a:p>
              <a:r>
                <a:rPr lang="en-US" sz="1400" noProof="1">
                  <a:solidFill>
                    <a:schemeClr val="tx1">
                      <a:lumMod val="65000"/>
                      <a:lumOff val="35000"/>
                    </a:schemeClr>
                  </a:solidFill>
                </a:rPr>
                <a:t>Without clear boundaries the AI agent may drift beyond its indented function. Well defined constraints ensure it stays focused.</a:t>
              </a:r>
            </a:p>
          </p:txBody>
        </p:sp>
      </p:grpSp>
      <p:grpSp>
        <p:nvGrpSpPr>
          <p:cNvPr id="57" name="Group 56">
            <a:extLst>
              <a:ext uri="{FF2B5EF4-FFF2-40B4-BE49-F238E27FC236}">
                <a16:creationId xmlns:a16="http://schemas.microsoft.com/office/drawing/2014/main" id="{24A3B79B-F03F-EAEC-E865-47E2E2DB55AF}"/>
              </a:ext>
            </a:extLst>
          </p:cNvPr>
          <p:cNvGrpSpPr/>
          <p:nvPr/>
        </p:nvGrpSpPr>
        <p:grpSpPr>
          <a:xfrm>
            <a:off x="338439" y="3677747"/>
            <a:ext cx="3330735" cy="2275038"/>
            <a:chOff x="332936" y="2947244"/>
            <a:chExt cx="2926080" cy="2275038"/>
          </a:xfrm>
        </p:grpSpPr>
        <p:sp>
          <p:nvSpPr>
            <p:cNvPr id="58" name="TextBox 57">
              <a:extLst>
                <a:ext uri="{FF2B5EF4-FFF2-40B4-BE49-F238E27FC236}">
                  <a16:creationId xmlns:a16="http://schemas.microsoft.com/office/drawing/2014/main" id="{6DAF0EB5-5257-EED4-B423-10D6BDA31F23}"/>
                </a:ext>
              </a:extLst>
            </p:cNvPr>
            <p:cNvSpPr txBox="1"/>
            <p:nvPr/>
          </p:nvSpPr>
          <p:spPr>
            <a:xfrm>
              <a:off x="332936" y="2947244"/>
              <a:ext cx="2926080" cy="461665"/>
            </a:xfrm>
            <a:prstGeom prst="rect">
              <a:avLst/>
            </a:prstGeom>
            <a:noFill/>
          </p:spPr>
          <p:txBody>
            <a:bodyPr wrap="square" lIns="0" rIns="0" rtlCol="0" anchor="b">
              <a:spAutoFit/>
            </a:bodyPr>
            <a:lstStyle/>
            <a:p>
              <a:pPr algn="r"/>
              <a:r>
                <a:rPr lang="en-US" sz="2400" b="1" dirty="0">
                  <a:solidFill>
                    <a:schemeClr val="accent4">
                      <a:lumMod val="75000"/>
                    </a:schemeClr>
                  </a:solidFill>
                </a:rPr>
                <a:t>Purpose</a:t>
              </a:r>
            </a:p>
          </p:txBody>
        </p:sp>
        <p:sp>
          <p:nvSpPr>
            <p:cNvPr id="59" name="TextBox 58">
              <a:extLst>
                <a:ext uri="{FF2B5EF4-FFF2-40B4-BE49-F238E27FC236}">
                  <a16:creationId xmlns:a16="http://schemas.microsoft.com/office/drawing/2014/main" id="{F07AB203-CE48-DFC8-974E-F03DE714303E}"/>
                </a:ext>
              </a:extLst>
            </p:cNvPr>
            <p:cNvSpPr txBox="1"/>
            <p:nvPr/>
          </p:nvSpPr>
          <p:spPr>
            <a:xfrm>
              <a:off x="332936" y="3406400"/>
              <a:ext cx="2926080" cy="1815882"/>
            </a:xfrm>
            <a:prstGeom prst="rect">
              <a:avLst/>
            </a:prstGeom>
            <a:noFill/>
          </p:spPr>
          <p:txBody>
            <a:bodyPr wrap="square" lIns="0" rIns="0" rtlCol="0" anchor="t">
              <a:spAutoFit/>
            </a:bodyPr>
            <a:lstStyle/>
            <a:p>
              <a:pPr algn="just"/>
              <a:r>
                <a:rPr lang="en-US" sz="1400" noProof="1">
                  <a:solidFill>
                    <a:schemeClr val="tx1">
                      <a:lumMod val="65000"/>
                      <a:lumOff val="35000"/>
                    </a:schemeClr>
                  </a:solidFill>
                </a:rPr>
                <a:t>Every agent should have a clear </a:t>
              </a:r>
              <a:r>
                <a:rPr lang="en-US" sz="1400" b="1" noProof="1">
                  <a:solidFill>
                    <a:schemeClr val="tx1">
                      <a:lumMod val="65000"/>
                      <a:lumOff val="35000"/>
                    </a:schemeClr>
                  </a:solidFill>
                </a:rPr>
                <a:t>mission statement</a:t>
              </a:r>
              <a:r>
                <a:rPr lang="en-US" sz="1400" noProof="1">
                  <a:solidFill>
                    <a:schemeClr val="tx1">
                      <a:lumMod val="65000"/>
                      <a:lumOff val="35000"/>
                    </a:schemeClr>
                  </a:solidFill>
                </a:rPr>
                <a:t> that answers the question, “Why does this agent exist?”</a:t>
              </a:r>
            </a:p>
            <a:p>
              <a:pPr algn="just"/>
              <a:endParaRPr lang="en-US" sz="1400" noProof="1">
                <a:solidFill>
                  <a:schemeClr val="tx1">
                    <a:lumMod val="65000"/>
                    <a:lumOff val="35000"/>
                  </a:schemeClr>
                </a:solidFill>
              </a:endParaRPr>
            </a:p>
            <a:p>
              <a:pPr algn="just"/>
              <a:r>
                <a:rPr lang="en-US" sz="1400" noProof="1">
                  <a:solidFill>
                    <a:schemeClr val="tx1">
                      <a:lumMod val="65000"/>
                      <a:lumOff val="35000"/>
                    </a:schemeClr>
                  </a:solidFill>
                </a:rPr>
                <a:t>What is a weak purpose?</a:t>
              </a:r>
            </a:p>
            <a:p>
              <a:pPr algn="just"/>
              <a:endParaRPr lang="en-US" sz="1400" noProof="1">
                <a:solidFill>
                  <a:schemeClr val="tx1">
                    <a:lumMod val="65000"/>
                    <a:lumOff val="35000"/>
                  </a:schemeClr>
                </a:solidFill>
              </a:endParaRPr>
            </a:p>
            <a:p>
              <a:pPr algn="just"/>
              <a:endParaRPr lang="en-US" sz="1400" noProof="1">
                <a:solidFill>
                  <a:schemeClr val="tx1">
                    <a:lumMod val="65000"/>
                    <a:lumOff val="35000"/>
                  </a:schemeClr>
                </a:solidFill>
              </a:endParaRPr>
            </a:p>
            <a:p>
              <a:pPr algn="just"/>
              <a:r>
                <a:rPr lang="en-US" sz="1400" noProof="1">
                  <a:solidFill>
                    <a:schemeClr val="tx1">
                      <a:lumMod val="65000"/>
                      <a:lumOff val="35000"/>
                    </a:schemeClr>
                  </a:solidFill>
                </a:rPr>
                <a:t>What is a strong purpose?</a:t>
              </a:r>
            </a:p>
          </p:txBody>
        </p:sp>
      </p:grpSp>
      <p:grpSp>
        <p:nvGrpSpPr>
          <p:cNvPr id="60" name="Group 59">
            <a:extLst>
              <a:ext uri="{FF2B5EF4-FFF2-40B4-BE49-F238E27FC236}">
                <a16:creationId xmlns:a16="http://schemas.microsoft.com/office/drawing/2014/main" id="{14B4AA3B-3FCF-3302-60BC-B0BB51FB48A0}"/>
              </a:ext>
            </a:extLst>
          </p:cNvPr>
          <p:cNvGrpSpPr/>
          <p:nvPr/>
        </p:nvGrpSpPr>
        <p:grpSpPr>
          <a:xfrm>
            <a:off x="7336631" y="802782"/>
            <a:ext cx="4516930" cy="2059594"/>
            <a:chOff x="8921977" y="1242150"/>
            <a:chExt cx="2926080" cy="2059594"/>
          </a:xfrm>
        </p:grpSpPr>
        <p:sp>
          <p:nvSpPr>
            <p:cNvPr id="61" name="TextBox 60">
              <a:extLst>
                <a:ext uri="{FF2B5EF4-FFF2-40B4-BE49-F238E27FC236}">
                  <a16:creationId xmlns:a16="http://schemas.microsoft.com/office/drawing/2014/main" id="{A98F0A82-53E8-D5E9-36FB-F40698EAEEB6}"/>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solidFill>
                </a:rPr>
                <a:t>Role</a:t>
              </a:r>
            </a:p>
          </p:txBody>
        </p:sp>
        <p:sp>
          <p:nvSpPr>
            <p:cNvPr id="62" name="TextBox 61">
              <a:extLst>
                <a:ext uri="{FF2B5EF4-FFF2-40B4-BE49-F238E27FC236}">
                  <a16:creationId xmlns:a16="http://schemas.microsoft.com/office/drawing/2014/main" id="{5ED79E49-483C-0A81-7821-57941803699E}"/>
                </a:ext>
              </a:extLst>
            </p:cNvPr>
            <p:cNvSpPr txBox="1"/>
            <p:nvPr/>
          </p:nvSpPr>
          <p:spPr>
            <a:xfrm>
              <a:off x="8921977" y="1701306"/>
              <a:ext cx="2926080" cy="1600438"/>
            </a:xfrm>
            <a:prstGeom prst="rect">
              <a:avLst/>
            </a:prstGeom>
            <a:noFill/>
          </p:spPr>
          <p:txBody>
            <a:bodyPr wrap="square" lIns="0" rIns="0" rtlCol="0" anchor="t">
              <a:spAutoFit/>
            </a:bodyPr>
            <a:lstStyle/>
            <a:p>
              <a:pPr algn="just"/>
              <a:r>
                <a:rPr lang="en-US" sz="1400" noProof="1">
                  <a:solidFill>
                    <a:schemeClr val="tx1">
                      <a:lumMod val="65000"/>
                      <a:lumOff val="35000"/>
                    </a:schemeClr>
                  </a:solidFill>
                </a:rPr>
                <a:t>An agent’s role defines how it interacts with users and the expertise it simulates. A well defined role ensures users grasp its capabilities and limitations.</a:t>
              </a:r>
            </a:p>
            <a:p>
              <a:pPr algn="just"/>
              <a:endParaRPr lang="en-US" sz="1400" noProof="1">
                <a:solidFill>
                  <a:schemeClr val="tx1">
                    <a:lumMod val="65000"/>
                    <a:lumOff val="35000"/>
                  </a:schemeClr>
                </a:solidFill>
              </a:endParaRPr>
            </a:p>
            <a:p>
              <a:pPr algn="just"/>
              <a:r>
                <a:rPr lang="en-US" sz="1400" noProof="1">
                  <a:solidFill>
                    <a:schemeClr val="tx1">
                      <a:lumMod val="65000"/>
                      <a:lumOff val="35000"/>
                    </a:schemeClr>
                  </a:solidFill>
                </a:rPr>
                <a:t>For a financial AI agent, the agent might be:</a:t>
              </a:r>
            </a:p>
            <a:p>
              <a:pPr algn="just"/>
              <a:endParaRPr lang="en-US" sz="1400" noProof="1">
                <a:solidFill>
                  <a:schemeClr val="tx1">
                    <a:lumMod val="65000"/>
                    <a:lumOff val="35000"/>
                  </a:schemeClr>
                </a:solidFill>
              </a:endParaRPr>
            </a:p>
            <a:p>
              <a:pPr algn="just"/>
              <a:endParaRPr lang="en-US" sz="1400" noProof="1">
                <a:solidFill>
                  <a:schemeClr val="tx1">
                    <a:lumMod val="65000"/>
                    <a:lumOff val="35000"/>
                  </a:schemeClr>
                </a:solidFill>
              </a:endParaRPr>
            </a:p>
          </p:txBody>
        </p:sp>
      </p:grpSp>
      <p:sp>
        <p:nvSpPr>
          <p:cNvPr id="66" name="TextBox 65">
            <a:extLst>
              <a:ext uri="{FF2B5EF4-FFF2-40B4-BE49-F238E27FC236}">
                <a16:creationId xmlns:a16="http://schemas.microsoft.com/office/drawing/2014/main" id="{4AB9E98C-8214-73FE-2FB2-33502F04E83B}"/>
              </a:ext>
            </a:extLst>
          </p:cNvPr>
          <p:cNvSpPr txBox="1"/>
          <p:nvPr/>
        </p:nvSpPr>
        <p:spPr>
          <a:xfrm>
            <a:off x="243189" y="5173941"/>
            <a:ext cx="4014486" cy="338554"/>
          </a:xfrm>
          <a:prstGeom prst="rect">
            <a:avLst/>
          </a:prstGeom>
          <a:noFill/>
        </p:spPr>
        <p:txBody>
          <a:bodyPr wrap="square" rtlCol="0">
            <a:spAutoFit/>
          </a:bodyPr>
          <a:lstStyle/>
          <a:p>
            <a:r>
              <a:rPr lang="en-US" sz="1600" dirty="0">
                <a:solidFill>
                  <a:srgbClr val="FF0000"/>
                </a:solidFill>
              </a:rPr>
              <a:t>Help with customer support tickets.</a:t>
            </a:r>
          </a:p>
        </p:txBody>
      </p:sp>
      <p:sp>
        <p:nvSpPr>
          <p:cNvPr id="67" name="TextBox 66">
            <a:extLst>
              <a:ext uri="{FF2B5EF4-FFF2-40B4-BE49-F238E27FC236}">
                <a16:creationId xmlns:a16="http://schemas.microsoft.com/office/drawing/2014/main" id="{5FBC7246-9FB3-E141-B7E3-AE66841311F2}"/>
              </a:ext>
            </a:extLst>
          </p:cNvPr>
          <p:cNvSpPr txBox="1"/>
          <p:nvPr/>
        </p:nvSpPr>
        <p:spPr>
          <a:xfrm>
            <a:off x="206817" y="5904340"/>
            <a:ext cx="5263708" cy="830997"/>
          </a:xfrm>
          <a:prstGeom prst="rect">
            <a:avLst/>
          </a:prstGeom>
          <a:noFill/>
        </p:spPr>
        <p:txBody>
          <a:bodyPr wrap="square" rtlCol="0">
            <a:spAutoFit/>
          </a:bodyPr>
          <a:lstStyle/>
          <a:p>
            <a:r>
              <a:rPr lang="en-US" sz="1600" dirty="0">
                <a:solidFill>
                  <a:schemeClr val="accent1"/>
                </a:solidFill>
              </a:rPr>
              <a:t>Assist customers by resolving common technical issues with the step-by-step solutions using the provided FAQ sheet in a professional, and friendly manner.</a:t>
            </a:r>
          </a:p>
        </p:txBody>
      </p:sp>
      <p:sp>
        <p:nvSpPr>
          <p:cNvPr id="68" name="TextBox 67">
            <a:extLst>
              <a:ext uri="{FF2B5EF4-FFF2-40B4-BE49-F238E27FC236}">
                <a16:creationId xmlns:a16="http://schemas.microsoft.com/office/drawing/2014/main" id="{A6E10CE1-DBAA-5E16-D7F6-F4EF6B9D714D}"/>
              </a:ext>
            </a:extLst>
          </p:cNvPr>
          <p:cNvSpPr txBox="1"/>
          <p:nvPr/>
        </p:nvSpPr>
        <p:spPr>
          <a:xfrm>
            <a:off x="8368012" y="2530476"/>
            <a:ext cx="3510949" cy="307777"/>
          </a:xfrm>
          <a:prstGeom prst="rect">
            <a:avLst/>
          </a:prstGeom>
          <a:noFill/>
        </p:spPr>
        <p:txBody>
          <a:bodyPr wrap="square" rtlCol="0">
            <a:spAutoFit/>
          </a:bodyPr>
          <a:lstStyle/>
          <a:p>
            <a:r>
              <a:rPr lang="en-US" sz="1400" dirty="0"/>
              <a:t>Financial Analyst with knowledge of KYC</a:t>
            </a:r>
          </a:p>
        </p:txBody>
      </p:sp>
      <p:sp>
        <p:nvSpPr>
          <p:cNvPr id="70" name="TextBox 69">
            <a:extLst>
              <a:ext uri="{FF2B5EF4-FFF2-40B4-BE49-F238E27FC236}">
                <a16:creationId xmlns:a16="http://schemas.microsoft.com/office/drawing/2014/main" id="{05A34B3B-CCD7-62D9-ED9B-478AD4A9F15A}"/>
              </a:ext>
            </a:extLst>
          </p:cNvPr>
          <p:cNvSpPr txBox="1"/>
          <p:nvPr/>
        </p:nvSpPr>
        <p:spPr>
          <a:xfrm>
            <a:off x="8384381" y="2812869"/>
            <a:ext cx="3456956" cy="738664"/>
          </a:xfrm>
          <a:prstGeom prst="rect">
            <a:avLst/>
          </a:prstGeom>
          <a:noFill/>
        </p:spPr>
        <p:txBody>
          <a:bodyPr wrap="square">
            <a:spAutoFit/>
          </a:bodyPr>
          <a:lstStyle/>
          <a:p>
            <a:r>
              <a:rPr lang="en-US" sz="1400" dirty="0"/>
              <a:t>Tax Consultant with the knowledge and resources of a CPA certified tax associate.</a:t>
            </a:r>
          </a:p>
        </p:txBody>
      </p:sp>
      <p:sp>
        <p:nvSpPr>
          <p:cNvPr id="72" name="TextBox 71">
            <a:extLst>
              <a:ext uri="{FF2B5EF4-FFF2-40B4-BE49-F238E27FC236}">
                <a16:creationId xmlns:a16="http://schemas.microsoft.com/office/drawing/2014/main" id="{A76CBC92-4266-D9A8-6A47-3E0AEBFC871B}"/>
              </a:ext>
            </a:extLst>
          </p:cNvPr>
          <p:cNvSpPr txBox="1"/>
          <p:nvPr/>
        </p:nvSpPr>
        <p:spPr>
          <a:xfrm>
            <a:off x="8307342" y="4954783"/>
            <a:ext cx="3482578" cy="523220"/>
          </a:xfrm>
          <a:prstGeom prst="rect">
            <a:avLst/>
          </a:prstGeom>
          <a:noFill/>
        </p:spPr>
        <p:txBody>
          <a:bodyPr wrap="square">
            <a:spAutoFit/>
          </a:bodyPr>
          <a:lstStyle/>
          <a:p>
            <a:pPr algn="l">
              <a:buNone/>
            </a:pPr>
            <a:r>
              <a:rPr lang="en-US" sz="1400" dirty="0">
                <a:solidFill>
                  <a:srgbClr val="000000"/>
                </a:solidFill>
                <a:effectLst/>
                <a:latin typeface="Arial" panose="020B0604020202020204" pitchFamily="34" charset="0"/>
              </a:rPr>
              <a:t>What are some examples of limiting scope?</a:t>
            </a:r>
            <a:endParaRPr lang="en-US" sz="1400" b="0" i="0" u="none" strike="noStrike" dirty="0">
              <a:solidFill>
                <a:srgbClr val="000000"/>
              </a:solidFill>
              <a:effectLst/>
            </a:endParaRPr>
          </a:p>
        </p:txBody>
      </p:sp>
      <p:sp>
        <p:nvSpPr>
          <p:cNvPr id="73" name="TextBox 72">
            <a:extLst>
              <a:ext uri="{FF2B5EF4-FFF2-40B4-BE49-F238E27FC236}">
                <a16:creationId xmlns:a16="http://schemas.microsoft.com/office/drawing/2014/main" id="{1E72F7C2-6BBC-A3B5-624A-E66F3CD71543}"/>
              </a:ext>
            </a:extLst>
          </p:cNvPr>
          <p:cNvSpPr txBox="1"/>
          <p:nvPr/>
        </p:nvSpPr>
        <p:spPr>
          <a:xfrm>
            <a:off x="8307342" y="5475731"/>
            <a:ext cx="3482578" cy="738664"/>
          </a:xfrm>
          <a:prstGeom prst="rect">
            <a:avLst/>
          </a:prstGeom>
          <a:noFill/>
        </p:spPr>
        <p:txBody>
          <a:bodyPr wrap="square">
            <a:spAutoFit/>
          </a:bodyPr>
          <a:lstStyle/>
          <a:p>
            <a:pPr algn="l">
              <a:buNone/>
            </a:pPr>
            <a:r>
              <a:rPr lang="en-US" sz="1400" dirty="0">
                <a:solidFill>
                  <a:srgbClr val="000000"/>
                </a:solidFill>
                <a:effectLst/>
                <a:latin typeface="Arial" panose="020B0604020202020204" pitchFamily="34" charset="0"/>
              </a:rPr>
              <a:t>An agent shouldn’t provide medical or legal advice unless explicitly trained to do so.</a:t>
            </a:r>
            <a:endParaRPr lang="en-US" sz="1400" b="0" i="0" u="none" strike="noStrike" dirty="0">
              <a:solidFill>
                <a:srgbClr val="000000"/>
              </a:solidFill>
              <a:effectLst/>
            </a:endParaRPr>
          </a:p>
        </p:txBody>
      </p:sp>
      <p:sp>
        <p:nvSpPr>
          <p:cNvPr id="74" name="TextBox 73">
            <a:extLst>
              <a:ext uri="{FF2B5EF4-FFF2-40B4-BE49-F238E27FC236}">
                <a16:creationId xmlns:a16="http://schemas.microsoft.com/office/drawing/2014/main" id="{11D9E9B3-A078-1A5B-BAE1-50147BD55A6D}"/>
              </a:ext>
            </a:extLst>
          </p:cNvPr>
          <p:cNvSpPr txBox="1"/>
          <p:nvPr/>
        </p:nvSpPr>
        <p:spPr>
          <a:xfrm>
            <a:off x="202135" y="1501832"/>
            <a:ext cx="4768038" cy="369332"/>
          </a:xfrm>
          <a:prstGeom prst="rect">
            <a:avLst/>
          </a:prstGeom>
          <a:noFill/>
        </p:spPr>
        <p:txBody>
          <a:bodyPr wrap="square" rtlCol="0">
            <a:spAutoFit/>
          </a:bodyPr>
          <a:lstStyle/>
          <a:p>
            <a:r>
              <a:rPr lang="en-US" dirty="0"/>
              <a:t>The three pillars of a strong agentic identity.</a:t>
            </a:r>
          </a:p>
        </p:txBody>
      </p:sp>
    </p:spTree>
    <p:extLst>
      <p:ext uri="{BB962C8B-B14F-4D97-AF65-F5344CB8AC3E}">
        <p14:creationId xmlns:p14="http://schemas.microsoft.com/office/powerpoint/2010/main" val="39332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70" grpId="0"/>
      <p:bldP spid="72" grpId="0"/>
      <p:bldP spid="7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B873B-55DE-8E49-340C-D88F53FD5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A20FB-5CD7-2598-1D74-5D981279DFB7}"/>
              </a:ext>
            </a:extLst>
          </p:cNvPr>
          <p:cNvSpPr>
            <a:spLocks noGrp="1"/>
          </p:cNvSpPr>
          <p:nvPr>
            <p:ph type="title"/>
          </p:nvPr>
        </p:nvSpPr>
        <p:spPr/>
        <p:txBody>
          <a:bodyPr/>
          <a:lstStyle/>
          <a:p>
            <a:r>
              <a:rPr lang="en-US" dirty="0"/>
              <a:t>G – Gear and Brain</a:t>
            </a:r>
          </a:p>
        </p:txBody>
      </p:sp>
      <p:sp>
        <p:nvSpPr>
          <p:cNvPr id="4" name="Shape">
            <a:extLst>
              <a:ext uri="{FF2B5EF4-FFF2-40B4-BE49-F238E27FC236}">
                <a16:creationId xmlns:a16="http://schemas.microsoft.com/office/drawing/2014/main" id="{9CDB3EC6-A235-C16C-F100-35FDB59F2A84}"/>
              </a:ext>
            </a:extLst>
          </p:cNvPr>
          <p:cNvSpPr/>
          <p:nvPr/>
        </p:nvSpPr>
        <p:spPr>
          <a:xfrm>
            <a:off x="4667350" y="3013258"/>
            <a:ext cx="2690599" cy="2690600"/>
          </a:xfrm>
          <a:custGeom>
            <a:avLst/>
            <a:gdLst/>
            <a:ahLst/>
            <a:cxnLst>
              <a:cxn ang="0">
                <a:pos x="wd2" y="hd2"/>
              </a:cxn>
              <a:cxn ang="5400000">
                <a:pos x="wd2" y="hd2"/>
              </a:cxn>
              <a:cxn ang="10800000">
                <a:pos x="wd2" y="hd2"/>
              </a:cxn>
              <a:cxn ang="16200000">
                <a:pos x="wd2" y="hd2"/>
              </a:cxn>
            </a:cxnLst>
            <a:rect l="0" t="0" r="r" b="b"/>
            <a:pathLst>
              <a:path w="21600" h="21600" extrusionOk="0">
                <a:moveTo>
                  <a:pt x="9209" y="756"/>
                </a:moveTo>
                <a:lnTo>
                  <a:pt x="8906" y="2581"/>
                </a:lnTo>
                <a:cubicBezTo>
                  <a:pt x="8857" y="2869"/>
                  <a:pt x="8650" y="3101"/>
                  <a:pt x="8373" y="3190"/>
                </a:cubicBezTo>
                <a:cubicBezTo>
                  <a:pt x="7945" y="3327"/>
                  <a:pt x="7533" y="3500"/>
                  <a:pt x="7140" y="3704"/>
                </a:cubicBezTo>
                <a:cubicBezTo>
                  <a:pt x="6880" y="3839"/>
                  <a:pt x="6566" y="3822"/>
                  <a:pt x="6328" y="3651"/>
                </a:cubicBezTo>
                <a:lnTo>
                  <a:pt x="4820" y="2573"/>
                </a:lnTo>
                <a:cubicBezTo>
                  <a:pt x="4459" y="2314"/>
                  <a:pt x="4027" y="2304"/>
                  <a:pt x="3784" y="2546"/>
                </a:cubicBezTo>
                <a:lnTo>
                  <a:pt x="2544" y="3786"/>
                </a:lnTo>
                <a:cubicBezTo>
                  <a:pt x="2301" y="4030"/>
                  <a:pt x="2312" y="4461"/>
                  <a:pt x="2570" y="4822"/>
                </a:cubicBezTo>
                <a:lnTo>
                  <a:pt x="3650" y="6334"/>
                </a:lnTo>
                <a:cubicBezTo>
                  <a:pt x="3820" y="6572"/>
                  <a:pt x="3838" y="6884"/>
                  <a:pt x="3703" y="7144"/>
                </a:cubicBezTo>
                <a:cubicBezTo>
                  <a:pt x="3500" y="7536"/>
                  <a:pt x="3328" y="7947"/>
                  <a:pt x="3192" y="8373"/>
                </a:cubicBezTo>
                <a:cubicBezTo>
                  <a:pt x="3103" y="8651"/>
                  <a:pt x="2870" y="8859"/>
                  <a:pt x="2582" y="8907"/>
                </a:cubicBezTo>
                <a:lnTo>
                  <a:pt x="752" y="9211"/>
                </a:lnTo>
                <a:cubicBezTo>
                  <a:pt x="314" y="9284"/>
                  <a:pt x="0" y="9581"/>
                  <a:pt x="0" y="9925"/>
                </a:cubicBezTo>
                <a:lnTo>
                  <a:pt x="0" y="11679"/>
                </a:lnTo>
                <a:cubicBezTo>
                  <a:pt x="0" y="12023"/>
                  <a:pt x="314" y="12320"/>
                  <a:pt x="752" y="12393"/>
                </a:cubicBezTo>
                <a:lnTo>
                  <a:pt x="2582" y="12697"/>
                </a:lnTo>
                <a:cubicBezTo>
                  <a:pt x="2870" y="12746"/>
                  <a:pt x="3103" y="12953"/>
                  <a:pt x="3192" y="13231"/>
                </a:cubicBezTo>
                <a:cubicBezTo>
                  <a:pt x="3328" y="13658"/>
                  <a:pt x="3500" y="14068"/>
                  <a:pt x="3703" y="14460"/>
                </a:cubicBezTo>
                <a:cubicBezTo>
                  <a:pt x="3837" y="14720"/>
                  <a:pt x="3820" y="15033"/>
                  <a:pt x="3650" y="15271"/>
                </a:cubicBezTo>
                <a:lnTo>
                  <a:pt x="2570" y="16782"/>
                </a:lnTo>
                <a:cubicBezTo>
                  <a:pt x="2311" y="17143"/>
                  <a:pt x="2301" y="17575"/>
                  <a:pt x="2544" y="17818"/>
                </a:cubicBezTo>
                <a:lnTo>
                  <a:pt x="3784" y="19058"/>
                </a:lnTo>
                <a:cubicBezTo>
                  <a:pt x="4028" y="19301"/>
                  <a:pt x="4459" y="19290"/>
                  <a:pt x="4820" y="19031"/>
                </a:cubicBezTo>
                <a:lnTo>
                  <a:pt x="6328" y="17953"/>
                </a:lnTo>
                <a:cubicBezTo>
                  <a:pt x="6567" y="17782"/>
                  <a:pt x="6880" y="17765"/>
                  <a:pt x="7140" y="17901"/>
                </a:cubicBezTo>
                <a:cubicBezTo>
                  <a:pt x="7533" y="18105"/>
                  <a:pt x="7945" y="18277"/>
                  <a:pt x="8373" y="18414"/>
                </a:cubicBezTo>
                <a:cubicBezTo>
                  <a:pt x="8651" y="18503"/>
                  <a:pt x="8858" y="18736"/>
                  <a:pt x="8906" y="19024"/>
                </a:cubicBezTo>
                <a:lnTo>
                  <a:pt x="9209" y="20848"/>
                </a:lnTo>
                <a:cubicBezTo>
                  <a:pt x="9282" y="21286"/>
                  <a:pt x="9579" y="21600"/>
                  <a:pt x="9923" y="21600"/>
                </a:cubicBezTo>
                <a:lnTo>
                  <a:pt x="11677" y="21600"/>
                </a:lnTo>
                <a:cubicBezTo>
                  <a:pt x="12021" y="21600"/>
                  <a:pt x="12318" y="21286"/>
                  <a:pt x="12391" y="20848"/>
                </a:cubicBezTo>
                <a:lnTo>
                  <a:pt x="12693" y="19029"/>
                </a:lnTo>
                <a:cubicBezTo>
                  <a:pt x="12741" y="18740"/>
                  <a:pt x="12949" y="18508"/>
                  <a:pt x="13228" y="18419"/>
                </a:cubicBezTo>
                <a:cubicBezTo>
                  <a:pt x="13658" y="18281"/>
                  <a:pt x="14073" y="18108"/>
                  <a:pt x="14469" y="17904"/>
                </a:cubicBezTo>
                <a:cubicBezTo>
                  <a:pt x="14729" y="17769"/>
                  <a:pt x="15041" y="17786"/>
                  <a:pt x="15279" y="17956"/>
                </a:cubicBezTo>
                <a:lnTo>
                  <a:pt x="16780" y="19029"/>
                </a:lnTo>
                <a:cubicBezTo>
                  <a:pt x="17141" y="19288"/>
                  <a:pt x="17573" y="19298"/>
                  <a:pt x="17817" y="19056"/>
                </a:cubicBezTo>
                <a:lnTo>
                  <a:pt x="19057" y="17816"/>
                </a:lnTo>
                <a:cubicBezTo>
                  <a:pt x="19300" y="17572"/>
                  <a:pt x="19289" y="17141"/>
                  <a:pt x="19030" y="16780"/>
                </a:cubicBezTo>
                <a:lnTo>
                  <a:pt x="17959" y="15282"/>
                </a:lnTo>
                <a:cubicBezTo>
                  <a:pt x="17788" y="15043"/>
                  <a:pt x="17772" y="14731"/>
                  <a:pt x="17907" y="14471"/>
                </a:cubicBezTo>
                <a:cubicBezTo>
                  <a:pt x="18113" y="14074"/>
                  <a:pt x="18286" y="13658"/>
                  <a:pt x="18425" y="13226"/>
                </a:cubicBezTo>
                <a:cubicBezTo>
                  <a:pt x="18514" y="12948"/>
                  <a:pt x="18747" y="12739"/>
                  <a:pt x="19035" y="12692"/>
                </a:cubicBezTo>
                <a:lnTo>
                  <a:pt x="20848" y="12391"/>
                </a:lnTo>
                <a:cubicBezTo>
                  <a:pt x="21286" y="12318"/>
                  <a:pt x="21600" y="12021"/>
                  <a:pt x="21600" y="11677"/>
                </a:cubicBezTo>
                <a:lnTo>
                  <a:pt x="21600" y="9923"/>
                </a:lnTo>
                <a:cubicBezTo>
                  <a:pt x="21600" y="9579"/>
                  <a:pt x="21286" y="9282"/>
                  <a:pt x="20848" y="9209"/>
                </a:cubicBezTo>
                <a:lnTo>
                  <a:pt x="19035" y="8908"/>
                </a:lnTo>
                <a:cubicBezTo>
                  <a:pt x="18747" y="8860"/>
                  <a:pt x="18514" y="8652"/>
                  <a:pt x="18425" y="8374"/>
                </a:cubicBezTo>
                <a:cubicBezTo>
                  <a:pt x="18286" y="7942"/>
                  <a:pt x="18112" y="7526"/>
                  <a:pt x="17907" y="7129"/>
                </a:cubicBezTo>
                <a:cubicBezTo>
                  <a:pt x="17772" y="6869"/>
                  <a:pt x="17788" y="6556"/>
                  <a:pt x="17959" y="6318"/>
                </a:cubicBezTo>
                <a:lnTo>
                  <a:pt x="19030" y="4820"/>
                </a:lnTo>
                <a:cubicBezTo>
                  <a:pt x="19289" y="4459"/>
                  <a:pt x="19299" y="4027"/>
                  <a:pt x="19057" y="3784"/>
                </a:cubicBezTo>
                <a:lnTo>
                  <a:pt x="17817" y="2544"/>
                </a:lnTo>
                <a:cubicBezTo>
                  <a:pt x="17573" y="2301"/>
                  <a:pt x="17142" y="2312"/>
                  <a:pt x="16780" y="2571"/>
                </a:cubicBezTo>
                <a:lnTo>
                  <a:pt x="15279" y="3644"/>
                </a:lnTo>
                <a:cubicBezTo>
                  <a:pt x="15041" y="3814"/>
                  <a:pt x="14729" y="3832"/>
                  <a:pt x="14469" y="3696"/>
                </a:cubicBezTo>
                <a:cubicBezTo>
                  <a:pt x="14073" y="3492"/>
                  <a:pt x="13659" y="3319"/>
                  <a:pt x="13228" y="3181"/>
                </a:cubicBezTo>
                <a:cubicBezTo>
                  <a:pt x="12949" y="3092"/>
                  <a:pt x="12741" y="2860"/>
                  <a:pt x="12693" y="2571"/>
                </a:cubicBezTo>
                <a:lnTo>
                  <a:pt x="12391" y="752"/>
                </a:lnTo>
                <a:cubicBezTo>
                  <a:pt x="12318" y="314"/>
                  <a:pt x="12021" y="0"/>
                  <a:pt x="11677" y="0"/>
                </a:cubicBezTo>
                <a:lnTo>
                  <a:pt x="9923" y="0"/>
                </a:lnTo>
                <a:cubicBezTo>
                  <a:pt x="9579" y="4"/>
                  <a:pt x="9281" y="318"/>
                  <a:pt x="9209" y="756"/>
                </a:cubicBezTo>
                <a:close/>
                <a:moveTo>
                  <a:pt x="17005" y="10398"/>
                </a:moveTo>
                <a:cubicBezTo>
                  <a:pt x="17244" y="14141"/>
                  <a:pt x="14146" y="17240"/>
                  <a:pt x="10402" y="17001"/>
                </a:cubicBezTo>
                <a:cubicBezTo>
                  <a:pt x="7308" y="16803"/>
                  <a:pt x="4809" y="14304"/>
                  <a:pt x="4611" y="11209"/>
                </a:cubicBezTo>
                <a:cubicBezTo>
                  <a:pt x="4372" y="7466"/>
                  <a:pt x="7470" y="4367"/>
                  <a:pt x="11214" y="4606"/>
                </a:cubicBezTo>
                <a:cubicBezTo>
                  <a:pt x="14308" y="4805"/>
                  <a:pt x="16807" y="7305"/>
                  <a:pt x="17005" y="10398"/>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A49B9655-B331-35A4-677B-61609D7009E2}"/>
              </a:ext>
            </a:extLst>
          </p:cNvPr>
          <p:cNvSpPr/>
          <p:nvPr/>
        </p:nvSpPr>
        <p:spPr>
          <a:xfrm>
            <a:off x="3348109" y="1001742"/>
            <a:ext cx="2690729" cy="2690600"/>
          </a:xfrm>
          <a:custGeom>
            <a:avLst/>
            <a:gdLst/>
            <a:ahLst/>
            <a:cxnLst>
              <a:cxn ang="0">
                <a:pos x="wd2" y="hd2"/>
              </a:cxn>
              <a:cxn ang="5400000">
                <a:pos x="wd2" y="hd2"/>
              </a:cxn>
              <a:cxn ang="10800000">
                <a:pos x="wd2" y="hd2"/>
              </a:cxn>
              <a:cxn ang="16200000">
                <a:pos x="wd2" y="hd2"/>
              </a:cxn>
            </a:cxnLst>
            <a:rect l="0" t="0" r="r" b="b"/>
            <a:pathLst>
              <a:path w="21600" h="21600" extrusionOk="0">
                <a:moveTo>
                  <a:pt x="9208" y="756"/>
                </a:moveTo>
                <a:lnTo>
                  <a:pt x="8905" y="2581"/>
                </a:lnTo>
                <a:cubicBezTo>
                  <a:pt x="8857" y="2869"/>
                  <a:pt x="8650" y="3101"/>
                  <a:pt x="8373" y="3190"/>
                </a:cubicBezTo>
                <a:cubicBezTo>
                  <a:pt x="7945" y="3327"/>
                  <a:pt x="7533" y="3500"/>
                  <a:pt x="7140" y="3704"/>
                </a:cubicBezTo>
                <a:cubicBezTo>
                  <a:pt x="6879" y="3839"/>
                  <a:pt x="6566" y="3822"/>
                  <a:pt x="6328" y="3651"/>
                </a:cubicBezTo>
                <a:lnTo>
                  <a:pt x="4820" y="2573"/>
                </a:lnTo>
                <a:cubicBezTo>
                  <a:pt x="4458" y="2314"/>
                  <a:pt x="4026" y="2304"/>
                  <a:pt x="3783" y="2546"/>
                </a:cubicBezTo>
                <a:lnTo>
                  <a:pt x="2543" y="3786"/>
                </a:lnTo>
                <a:cubicBezTo>
                  <a:pt x="2299" y="4030"/>
                  <a:pt x="2311" y="4461"/>
                  <a:pt x="2570" y="4822"/>
                </a:cubicBezTo>
                <a:lnTo>
                  <a:pt x="3650" y="6334"/>
                </a:lnTo>
                <a:cubicBezTo>
                  <a:pt x="3820" y="6572"/>
                  <a:pt x="3838" y="6884"/>
                  <a:pt x="3702" y="7144"/>
                </a:cubicBezTo>
                <a:cubicBezTo>
                  <a:pt x="3500" y="7536"/>
                  <a:pt x="3328" y="7947"/>
                  <a:pt x="3192" y="8373"/>
                </a:cubicBezTo>
                <a:cubicBezTo>
                  <a:pt x="3103" y="8651"/>
                  <a:pt x="2870" y="8859"/>
                  <a:pt x="2582" y="8907"/>
                </a:cubicBezTo>
                <a:lnTo>
                  <a:pt x="752" y="9211"/>
                </a:lnTo>
                <a:cubicBezTo>
                  <a:pt x="314" y="9284"/>
                  <a:pt x="0" y="9581"/>
                  <a:pt x="0" y="9925"/>
                </a:cubicBezTo>
                <a:lnTo>
                  <a:pt x="0" y="11679"/>
                </a:lnTo>
                <a:cubicBezTo>
                  <a:pt x="0" y="12023"/>
                  <a:pt x="314" y="12320"/>
                  <a:pt x="752" y="12393"/>
                </a:cubicBezTo>
                <a:lnTo>
                  <a:pt x="2582" y="12697"/>
                </a:lnTo>
                <a:cubicBezTo>
                  <a:pt x="2870" y="12746"/>
                  <a:pt x="3103" y="12953"/>
                  <a:pt x="3192" y="13231"/>
                </a:cubicBezTo>
                <a:cubicBezTo>
                  <a:pt x="3328" y="13658"/>
                  <a:pt x="3500" y="14068"/>
                  <a:pt x="3702" y="14460"/>
                </a:cubicBezTo>
                <a:cubicBezTo>
                  <a:pt x="3837" y="14720"/>
                  <a:pt x="3820" y="15033"/>
                  <a:pt x="3650" y="15271"/>
                </a:cubicBezTo>
                <a:lnTo>
                  <a:pt x="2570" y="16782"/>
                </a:lnTo>
                <a:cubicBezTo>
                  <a:pt x="2311" y="17143"/>
                  <a:pt x="2300" y="17575"/>
                  <a:pt x="2543" y="17818"/>
                </a:cubicBezTo>
                <a:lnTo>
                  <a:pt x="3783" y="19058"/>
                </a:lnTo>
                <a:cubicBezTo>
                  <a:pt x="4026" y="19301"/>
                  <a:pt x="4457" y="19290"/>
                  <a:pt x="4820" y="19031"/>
                </a:cubicBezTo>
                <a:lnTo>
                  <a:pt x="6328" y="17953"/>
                </a:lnTo>
                <a:cubicBezTo>
                  <a:pt x="6567" y="17782"/>
                  <a:pt x="6879" y="17765"/>
                  <a:pt x="7140" y="17901"/>
                </a:cubicBezTo>
                <a:cubicBezTo>
                  <a:pt x="7533" y="18105"/>
                  <a:pt x="7945" y="18277"/>
                  <a:pt x="8373" y="18414"/>
                </a:cubicBezTo>
                <a:cubicBezTo>
                  <a:pt x="8650" y="18503"/>
                  <a:pt x="8858" y="18736"/>
                  <a:pt x="8905" y="19024"/>
                </a:cubicBezTo>
                <a:lnTo>
                  <a:pt x="9208" y="20848"/>
                </a:lnTo>
                <a:cubicBezTo>
                  <a:pt x="9282" y="21286"/>
                  <a:pt x="9578" y="21600"/>
                  <a:pt x="9922" y="21600"/>
                </a:cubicBezTo>
                <a:lnTo>
                  <a:pt x="11677" y="21600"/>
                </a:lnTo>
                <a:cubicBezTo>
                  <a:pt x="12020" y="21600"/>
                  <a:pt x="12317" y="21286"/>
                  <a:pt x="12391" y="20848"/>
                </a:cubicBezTo>
                <a:lnTo>
                  <a:pt x="12693" y="19029"/>
                </a:lnTo>
                <a:cubicBezTo>
                  <a:pt x="12741" y="18740"/>
                  <a:pt x="12948" y="18508"/>
                  <a:pt x="13227" y="18419"/>
                </a:cubicBezTo>
                <a:cubicBezTo>
                  <a:pt x="13657" y="18281"/>
                  <a:pt x="14073" y="18108"/>
                  <a:pt x="14468" y="17904"/>
                </a:cubicBezTo>
                <a:cubicBezTo>
                  <a:pt x="14728" y="17769"/>
                  <a:pt x="15040" y="17786"/>
                  <a:pt x="15278" y="17956"/>
                </a:cubicBezTo>
                <a:lnTo>
                  <a:pt x="16779" y="19029"/>
                </a:lnTo>
                <a:cubicBezTo>
                  <a:pt x="17141" y="19288"/>
                  <a:pt x="17573" y="19298"/>
                  <a:pt x="17816" y="19056"/>
                </a:cubicBezTo>
                <a:lnTo>
                  <a:pt x="19056" y="17816"/>
                </a:lnTo>
                <a:cubicBezTo>
                  <a:pt x="19300" y="17572"/>
                  <a:pt x="19288" y="17141"/>
                  <a:pt x="19030" y="16780"/>
                </a:cubicBezTo>
                <a:lnTo>
                  <a:pt x="17959" y="15282"/>
                </a:lnTo>
                <a:cubicBezTo>
                  <a:pt x="17789" y="15043"/>
                  <a:pt x="17772" y="14731"/>
                  <a:pt x="17907" y="14471"/>
                </a:cubicBezTo>
                <a:cubicBezTo>
                  <a:pt x="18114" y="14074"/>
                  <a:pt x="18287" y="13658"/>
                  <a:pt x="18425" y="13226"/>
                </a:cubicBezTo>
                <a:cubicBezTo>
                  <a:pt x="18514" y="12948"/>
                  <a:pt x="18747" y="12739"/>
                  <a:pt x="19035" y="12692"/>
                </a:cubicBezTo>
                <a:lnTo>
                  <a:pt x="20848" y="12391"/>
                </a:lnTo>
                <a:cubicBezTo>
                  <a:pt x="21286" y="12318"/>
                  <a:pt x="21600" y="12021"/>
                  <a:pt x="21600" y="11677"/>
                </a:cubicBezTo>
                <a:lnTo>
                  <a:pt x="21600" y="9923"/>
                </a:lnTo>
                <a:cubicBezTo>
                  <a:pt x="21600" y="9579"/>
                  <a:pt x="21286" y="9282"/>
                  <a:pt x="20848" y="9209"/>
                </a:cubicBezTo>
                <a:lnTo>
                  <a:pt x="19035" y="8908"/>
                </a:lnTo>
                <a:cubicBezTo>
                  <a:pt x="18747" y="8860"/>
                  <a:pt x="18514" y="8652"/>
                  <a:pt x="18425" y="8374"/>
                </a:cubicBezTo>
                <a:cubicBezTo>
                  <a:pt x="18287" y="7942"/>
                  <a:pt x="18113" y="7526"/>
                  <a:pt x="17907" y="7129"/>
                </a:cubicBezTo>
                <a:cubicBezTo>
                  <a:pt x="17772" y="6869"/>
                  <a:pt x="17789" y="6556"/>
                  <a:pt x="17959" y="6318"/>
                </a:cubicBezTo>
                <a:lnTo>
                  <a:pt x="19030" y="4820"/>
                </a:lnTo>
                <a:cubicBezTo>
                  <a:pt x="19289" y="4459"/>
                  <a:pt x="19300" y="4027"/>
                  <a:pt x="19056" y="3784"/>
                </a:cubicBezTo>
                <a:lnTo>
                  <a:pt x="17816" y="2544"/>
                </a:lnTo>
                <a:cubicBezTo>
                  <a:pt x="17573" y="2301"/>
                  <a:pt x="17142" y="2312"/>
                  <a:pt x="16779" y="2571"/>
                </a:cubicBezTo>
                <a:lnTo>
                  <a:pt x="15278" y="3644"/>
                </a:lnTo>
                <a:cubicBezTo>
                  <a:pt x="15040" y="3814"/>
                  <a:pt x="14728" y="3832"/>
                  <a:pt x="14468" y="3696"/>
                </a:cubicBezTo>
                <a:cubicBezTo>
                  <a:pt x="14073" y="3492"/>
                  <a:pt x="13658" y="3319"/>
                  <a:pt x="13227" y="3181"/>
                </a:cubicBezTo>
                <a:cubicBezTo>
                  <a:pt x="12948" y="3092"/>
                  <a:pt x="12741" y="2860"/>
                  <a:pt x="12693" y="2571"/>
                </a:cubicBezTo>
                <a:lnTo>
                  <a:pt x="12391" y="752"/>
                </a:lnTo>
                <a:cubicBezTo>
                  <a:pt x="12317" y="314"/>
                  <a:pt x="12020" y="0"/>
                  <a:pt x="11677" y="0"/>
                </a:cubicBezTo>
                <a:lnTo>
                  <a:pt x="9922" y="0"/>
                </a:lnTo>
                <a:cubicBezTo>
                  <a:pt x="9578" y="4"/>
                  <a:pt x="9282" y="318"/>
                  <a:pt x="9208" y="756"/>
                </a:cubicBezTo>
                <a:close/>
                <a:moveTo>
                  <a:pt x="17005" y="10399"/>
                </a:moveTo>
                <a:cubicBezTo>
                  <a:pt x="17244" y="14142"/>
                  <a:pt x="14146" y="17241"/>
                  <a:pt x="10403" y="17002"/>
                </a:cubicBezTo>
                <a:cubicBezTo>
                  <a:pt x="7308" y="16804"/>
                  <a:pt x="4810" y="14305"/>
                  <a:pt x="4611" y="11211"/>
                </a:cubicBezTo>
                <a:cubicBezTo>
                  <a:pt x="4372" y="7467"/>
                  <a:pt x="7471" y="4368"/>
                  <a:pt x="11214" y="4608"/>
                </a:cubicBezTo>
                <a:cubicBezTo>
                  <a:pt x="14308" y="4805"/>
                  <a:pt x="16807" y="7305"/>
                  <a:pt x="17005" y="10399"/>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5494433F-D32F-2F63-80C3-F30C773FEDE5}"/>
              </a:ext>
            </a:extLst>
          </p:cNvPr>
          <p:cNvSpPr/>
          <p:nvPr/>
        </p:nvSpPr>
        <p:spPr>
          <a:xfrm>
            <a:off x="6992349" y="2556096"/>
            <a:ext cx="2020216" cy="2020464"/>
          </a:xfrm>
          <a:custGeom>
            <a:avLst/>
            <a:gdLst/>
            <a:ahLst/>
            <a:cxnLst>
              <a:cxn ang="0">
                <a:pos x="wd2" y="hd2"/>
              </a:cxn>
              <a:cxn ang="5400000">
                <a:pos x="wd2" y="hd2"/>
              </a:cxn>
              <a:cxn ang="10800000">
                <a:pos x="wd2" y="hd2"/>
              </a:cxn>
              <a:cxn ang="16200000">
                <a:pos x="wd2" y="hd2"/>
              </a:cxn>
            </a:cxnLst>
            <a:rect l="0" t="0" r="r" b="b"/>
            <a:pathLst>
              <a:path w="21422" h="21421" extrusionOk="0">
                <a:moveTo>
                  <a:pt x="13014" y="489"/>
                </a:moveTo>
                <a:lnTo>
                  <a:pt x="12029" y="2119"/>
                </a:lnTo>
                <a:cubicBezTo>
                  <a:pt x="11874" y="2376"/>
                  <a:pt x="11587" y="2519"/>
                  <a:pt x="11286" y="2500"/>
                </a:cubicBezTo>
                <a:cubicBezTo>
                  <a:pt x="10825" y="2468"/>
                  <a:pt x="10364" y="2476"/>
                  <a:pt x="9911" y="2523"/>
                </a:cubicBezTo>
                <a:cubicBezTo>
                  <a:pt x="9611" y="2554"/>
                  <a:pt x="9317" y="2418"/>
                  <a:pt x="9153" y="2164"/>
                </a:cubicBezTo>
                <a:lnTo>
                  <a:pt x="8120" y="559"/>
                </a:lnTo>
                <a:cubicBezTo>
                  <a:pt x="7872" y="174"/>
                  <a:pt x="7464" y="0"/>
                  <a:pt x="7138" y="140"/>
                </a:cubicBezTo>
                <a:lnTo>
                  <a:pt x="5479" y="854"/>
                </a:lnTo>
                <a:cubicBezTo>
                  <a:pt x="5153" y="994"/>
                  <a:pt x="5000" y="1411"/>
                  <a:pt x="5110" y="1857"/>
                </a:cubicBezTo>
                <a:lnTo>
                  <a:pt x="5569" y="3714"/>
                </a:lnTo>
                <a:cubicBezTo>
                  <a:pt x="5641" y="4006"/>
                  <a:pt x="5538" y="4312"/>
                  <a:pt x="5311" y="4510"/>
                </a:cubicBezTo>
                <a:cubicBezTo>
                  <a:pt x="4968" y="4808"/>
                  <a:pt x="4648" y="5136"/>
                  <a:pt x="4354" y="5492"/>
                </a:cubicBezTo>
                <a:cubicBezTo>
                  <a:pt x="4163" y="5725"/>
                  <a:pt x="3861" y="5834"/>
                  <a:pt x="3568" y="5770"/>
                </a:cubicBezTo>
                <a:lnTo>
                  <a:pt x="1700" y="5365"/>
                </a:lnTo>
                <a:cubicBezTo>
                  <a:pt x="1253" y="5268"/>
                  <a:pt x="840" y="5433"/>
                  <a:pt x="709" y="5762"/>
                </a:cubicBezTo>
                <a:lnTo>
                  <a:pt x="41" y="7440"/>
                </a:lnTo>
                <a:cubicBezTo>
                  <a:pt x="-89" y="7770"/>
                  <a:pt x="97" y="8173"/>
                  <a:pt x="489" y="8410"/>
                </a:cubicBezTo>
                <a:lnTo>
                  <a:pt x="2124" y="9397"/>
                </a:lnTo>
                <a:cubicBezTo>
                  <a:pt x="2382" y="9552"/>
                  <a:pt x="2526" y="9840"/>
                  <a:pt x="2505" y="10139"/>
                </a:cubicBezTo>
                <a:cubicBezTo>
                  <a:pt x="2473" y="10599"/>
                  <a:pt x="2482" y="11058"/>
                  <a:pt x="2526" y="11510"/>
                </a:cubicBezTo>
                <a:cubicBezTo>
                  <a:pt x="2556" y="11811"/>
                  <a:pt x="2421" y="12103"/>
                  <a:pt x="2167" y="12267"/>
                </a:cubicBezTo>
                <a:lnTo>
                  <a:pt x="558" y="13301"/>
                </a:lnTo>
                <a:cubicBezTo>
                  <a:pt x="173" y="13549"/>
                  <a:pt x="-2" y="13957"/>
                  <a:pt x="138" y="14283"/>
                </a:cubicBezTo>
                <a:lnTo>
                  <a:pt x="853" y="15942"/>
                </a:lnTo>
                <a:cubicBezTo>
                  <a:pt x="993" y="16267"/>
                  <a:pt x="1410" y="16421"/>
                  <a:pt x="1856" y="16310"/>
                </a:cubicBezTo>
                <a:lnTo>
                  <a:pt x="3709" y="15853"/>
                </a:lnTo>
                <a:cubicBezTo>
                  <a:pt x="4002" y="15781"/>
                  <a:pt x="4308" y="15884"/>
                  <a:pt x="4505" y="16112"/>
                </a:cubicBezTo>
                <a:cubicBezTo>
                  <a:pt x="4804" y="16457"/>
                  <a:pt x="5133" y="16780"/>
                  <a:pt x="5490" y="17073"/>
                </a:cubicBezTo>
                <a:cubicBezTo>
                  <a:pt x="5721" y="17264"/>
                  <a:pt x="5832" y="17566"/>
                  <a:pt x="5768" y="17860"/>
                </a:cubicBezTo>
                <a:lnTo>
                  <a:pt x="5364" y="19721"/>
                </a:lnTo>
                <a:cubicBezTo>
                  <a:pt x="5267" y="20168"/>
                  <a:pt x="5432" y="20581"/>
                  <a:pt x="5761" y="20712"/>
                </a:cubicBezTo>
                <a:lnTo>
                  <a:pt x="7440" y="21380"/>
                </a:lnTo>
                <a:cubicBezTo>
                  <a:pt x="7770" y="21510"/>
                  <a:pt x="8173" y="21324"/>
                  <a:pt x="8410" y="20933"/>
                </a:cubicBezTo>
                <a:lnTo>
                  <a:pt x="9392" y="19307"/>
                </a:lnTo>
                <a:cubicBezTo>
                  <a:pt x="9547" y="19049"/>
                  <a:pt x="9835" y="18905"/>
                  <a:pt x="10136" y="18926"/>
                </a:cubicBezTo>
                <a:cubicBezTo>
                  <a:pt x="10600" y="18958"/>
                  <a:pt x="11062" y="18951"/>
                  <a:pt x="11518" y="18905"/>
                </a:cubicBezTo>
                <a:cubicBezTo>
                  <a:pt x="11818" y="18875"/>
                  <a:pt x="12111" y="19010"/>
                  <a:pt x="12274" y="19264"/>
                </a:cubicBezTo>
                <a:lnTo>
                  <a:pt x="13302" y="20862"/>
                </a:lnTo>
                <a:cubicBezTo>
                  <a:pt x="13550" y="21247"/>
                  <a:pt x="13958" y="21421"/>
                  <a:pt x="14284" y="21282"/>
                </a:cubicBezTo>
                <a:lnTo>
                  <a:pt x="15943" y="20567"/>
                </a:lnTo>
                <a:cubicBezTo>
                  <a:pt x="16269" y="20427"/>
                  <a:pt x="16422" y="20010"/>
                  <a:pt x="16311" y="19564"/>
                </a:cubicBezTo>
                <a:lnTo>
                  <a:pt x="15857" y="17724"/>
                </a:lnTo>
                <a:cubicBezTo>
                  <a:pt x="15785" y="17430"/>
                  <a:pt x="15888" y="17124"/>
                  <a:pt x="16116" y="16928"/>
                </a:cubicBezTo>
                <a:cubicBezTo>
                  <a:pt x="16464" y="16627"/>
                  <a:pt x="16789" y="16295"/>
                  <a:pt x="17086" y="15933"/>
                </a:cubicBezTo>
                <a:cubicBezTo>
                  <a:pt x="17277" y="15701"/>
                  <a:pt x="17579" y="15591"/>
                  <a:pt x="17872" y="15655"/>
                </a:cubicBezTo>
                <a:lnTo>
                  <a:pt x="19722" y="16057"/>
                </a:lnTo>
                <a:cubicBezTo>
                  <a:pt x="20169" y="16154"/>
                  <a:pt x="20582" y="15989"/>
                  <a:pt x="20713" y="15659"/>
                </a:cubicBezTo>
                <a:lnTo>
                  <a:pt x="21381" y="13981"/>
                </a:lnTo>
                <a:cubicBezTo>
                  <a:pt x="21511" y="13651"/>
                  <a:pt x="21325" y="13248"/>
                  <a:pt x="20933" y="13012"/>
                </a:cubicBezTo>
                <a:lnTo>
                  <a:pt x="19313" y="12034"/>
                </a:lnTo>
                <a:cubicBezTo>
                  <a:pt x="19055" y="11879"/>
                  <a:pt x="18911" y="11591"/>
                  <a:pt x="18932" y="11290"/>
                </a:cubicBezTo>
                <a:cubicBezTo>
                  <a:pt x="18964" y="10825"/>
                  <a:pt x="18956" y="10360"/>
                  <a:pt x="18910" y="9903"/>
                </a:cubicBezTo>
                <a:cubicBezTo>
                  <a:pt x="18879" y="9602"/>
                  <a:pt x="19015" y="9309"/>
                  <a:pt x="19269" y="9145"/>
                </a:cubicBezTo>
                <a:lnTo>
                  <a:pt x="20863" y="8119"/>
                </a:lnTo>
                <a:cubicBezTo>
                  <a:pt x="21248" y="7871"/>
                  <a:pt x="21422" y="7463"/>
                  <a:pt x="21283" y="7137"/>
                </a:cubicBezTo>
                <a:lnTo>
                  <a:pt x="20568" y="5478"/>
                </a:lnTo>
                <a:cubicBezTo>
                  <a:pt x="20428" y="5153"/>
                  <a:pt x="20011" y="4999"/>
                  <a:pt x="19565" y="5110"/>
                </a:cubicBezTo>
                <a:lnTo>
                  <a:pt x="17720" y="5566"/>
                </a:lnTo>
                <a:cubicBezTo>
                  <a:pt x="17428" y="5638"/>
                  <a:pt x="17122" y="5535"/>
                  <a:pt x="16924" y="5308"/>
                </a:cubicBezTo>
                <a:cubicBezTo>
                  <a:pt x="16623" y="4962"/>
                  <a:pt x="16292" y="4639"/>
                  <a:pt x="15932" y="4344"/>
                </a:cubicBezTo>
                <a:cubicBezTo>
                  <a:pt x="15699" y="4153"/>
                  <a:pt x="15589" y="3851"/>
                  <a:pt x="15652" y="3558"/>
                </a:cubicBezTo>
                <a:lnTo>
                  <a:pt x="16055" y="1702"/>
                </a:lnTo>
                <a:cubicBezTo>
                  <a:pt x="16152" y="1255"/>
                  <a:pt x="15987" y="842"/>
                  <a:pt x="15658" y="710"/>
                </a:cubicBezTo>
                <a:lnTo>
                  <a:pt x="13979" y="43"/>
                </a:lnTo>
                <a:cubicBezTo>
                  <a:pt x="13654" y="-90"/>
                  <a:pt x="13250" y="97"/>
                  <a:pt x="13014" y="489"/>
                </a:cubicBezTo>
                <a:close/>
                <a:moveTo>
                  <a:pt x="13467" y="4937"/>
                </a:moveTo>
                <a:cubicBezTo>
                  <a:pt x="16353" y="6304"/>
                  <a:pt x="17793" y="9646"/>
                  <a:pt x="16805" y="12682"/>
                </a:cubicBezTo>
                <a:cubicBezTo>
                  <a:pt x="15609" y="16354"/>
                  <a:pt x="11464" y="18141"/>
                  <a:pt x="7972" y="16487"/>
                </a:cubicBezTo>
                <a:cubicBezTo>
                  <a:pt x="5086" y="15121"/>
                  <a:pt x="3645" y="11778"/>
                  <a:pt x="4634" y="8742"/>
                </a:cubicBezTo>
                <a:cubicBezTo>
                  <a:pt x="5829" y="5068"/>
                  <a:pt x="9975" y="3283"/>
                  <a:pt x="13467" y="4937"/>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ACC691AB-D310-5A04-56C5-9B2BFAAD04AF}"/>
              </a:ext>
            </a:extLst>
          </p:cNvPr>
          <p:cNvSpPr/>
          <p:nvPr/>
        </p:nvSpPr>
        <p:spPr>
          <a:xfrm>
            <a:off x="2107237" y="2934888"/>
            <a:ext cx="2020216" cy="2020464"/>
          </a:xfrm>
          <a:custGeom>
            <a:avLst/>
            <a:gdLst/>
            <a:ahLst/>
            <a:cxnLst>
              <a:cxn ang="0">
                <a:pos x="wd2" y="hd2"/>
              </a:cxn>
              <a:cxn ang="5400000">
                <a:pos x="wd2" y="hd2"/>
              </a:cxn>
              <a:cxn ang="10800000">
                <a:pos x="wd2" y="hd2"/>
              </a:cxn>
              <a:cxn ang="16200000">
                <a:pos x="wd2" y="hd2"/>
              </a:cxn>
            </a:cxnLst>
            <a:rect l="0" t="0" r="r" b="b"/>
            <a:pathLst>
              <a:path w="21422" h="21421" extrusionOk="0">
                <a:moveTo>
                  <a:pt x="13014" y="489"/>
                </a:moveTo>
                <a:lnTo>
                  <a:pt x="12029" y="2119"/>
                </a:lnTo>
                <a:cubicBezTo>
                  <a:pt x="11874" y="2376"/>
                  <a:pt x="11587" y="2519"/>
                  <a:pt x="11286" y="2500"/>
                </a:cubicBezTo>
                <a:cubicBezTo>
                  <a:pt x="10825" y="2468"/>
                  <a:pt x="10364" y="2476"/>
                  <a:pt x="9911" y="2523"/>
                </a:cubicBezTo>
                <a:cubicBezTo>
                  <a:pt x="9611" y="2554"/>
                  <a:pt x="9317" y="2418"/>
                  <a:pt x="9153" y="2164"/>
                </a:cubicBezTo>
                <a:lnTo>
                  <a:pt x="8120" y="559"/>
                </a:lnTo>
                <a:cubicBezTo>
                  <a:pt x="7872" y="174"/>
                  <a:pt x="7464" y="0"/>
                  <a:pt x="7138" y="140"/>
                </a:cubicBezTo>
                <a:lnTo>
                  <a:pt x="5479" y="854"/>
                </a:lnTo>
                <a:cubicBezTo>
                  <a:pt x="5153" y="994"/>
                  <a:pt x="5000" y="1411"/>
                  <a:pt x="5110" y="1857"/>
                </a:cubicBezTo>
                <a:lnTo>
                  <a:pt x="5569" y="3714"/>
                </a:lnTo>
                <a:cubicBezTo>
                  <a:pt x="5641" y="4006"/>
                  <a:pt x="5538" y="4312"/>
                  <a:pt x="5311" y="4510"/>
                </a:cubicBezTo>
                <a:cubicBezTo>
                  <a:pt x="4968" y="4808"/>
                  <a:pt x="4648" y="5136"/>
                  <a:pt x="4354" y="5492"/>
                </a:cubicBezTo>
                <a:cubicBezTo>
                  <a:pt x="4163" y="5725"/>
                  <a:pt x="3861" y="5834"/>
                  <a:pt x="3568" y="5770"/>
                </a:cubicBezTo>
                <a:lnTo>
                  <a:pt x="1700" y="5365"/>
                </a:lnTo>
                <a:cubicBezTo>
                  <a:pt x="1253" y="5268"/>
                  <a:pt x="840" y="5433"/>
                  <a:pt x="709" y="5762"/>
                </a:cubicBezTo>
                <a:lnTo>
                  <a:pt x="41" y="7440"/>
                </a:lnTo>
                <a:cubicBezTo>
                  <a:pt x="-89" y="7770"/>
                  <a:pt x="97" y="8173"/>
                  <a:pt x="489" y="8410"/>
                </a:cubicBezTo>
                <a:lnTo>
                  <a:pt x="2124" y="9397"/>
                </a:lnTo>
                <a:cubicBezTo>
                  <a:pt x="2382" y="9552"/>
                  <a:pt x="2526" y="9840"/>
                  <a:pt x="2505" y="10139"/>
                </a:cubicBezTo>
                <a:cubicBezTo>
                  <a:pt x="2473" y="10599"/>
                  <a:pt x="2482" y="11058"/>
                  <a:pt x="2526" y="11510"/>
                </a:cubicBezTo>
                <a:cubicBezTo>
                  <a:pt x="2556" y="11811"/>
                  <a:pt x="2421" y="12103"/>
                  <a:pt x="2167" y="12267"/>
                </a:cubicBezTo>
                <a:lnTo>
                  <a:pt x="558" y="13301"/>
                </a:lnTo>
                <a:cubicBezTo>
                  <a:pt x="173" y="13549"/>
                  <a:pt x="-2" y="13957"/>
                  <a:pt x="138" y="14283"/>
                </a:cubicBezTo>
                <a:lnTo>
                  <a:pt x="853" y="15942"/>
                </a:lnTo>
                <a:cubicBezTo>
                  <a:pt x="993" y="16267"/>
                  <a:pt x="1410" y="16421"/>
                  <a:pt x="1856" y="16310"/>
                </a:cubicBezTo>
                <a:lnTo>
                  <a:pt x="3709" y="15853"/>
                </a:lnTo>
                <a:cubicBezTo>
                  <a:pt x="4002" y="15781"/>
                  <a:pt x="4308" y="15884"/>
                  <a:pt x="4505" y="16112"/>
                </a:cubicBezTo>
                <a:cubicBezTo>
                  <a:pt x="4804" y="16457"/>
                  <a:pt x="5133" y="16780"/>
                  <a:pt x="5490" y="17073"/>
                </a:cubicBezTo>
                <a:cubicBezTo>
                  <a:pt x="5721" y="17264"/>
                  <a:pt x="5832" y="17566"/>
                  <a:pt x="5768" y="17860"/>
                </a:cubicBezTo>
                <a:lnTo>
                  <a:pt x="5364" y="19721"/>
                </a:lnTo>
                <a:cubicBezTo>
                  <a:pt x="5267" y="20168"/>
                  <a:pt x="5432" y="20581"/>
                  <a:pt x="5761" y="20712"/>
                </a:cubicBezTo>
                <a:lnTo>
                  <a:pt x="7440" y="21380"/>
                </a:lnTo>
                <a:cubicBezTo>
                  <a:pt x="7770" y="21510"/>
                  <a:pt x="8173" y="21324"/>
                  <a:pt x="8410" y="20933"/>
                </a:cubicBezTo>
                <a:lnTo>
                  <a:pt x="9392" y="19307"/>
                </a:lnTo>
                <a:cubicBezTo>
                  <a:pt x="9547" y="19049"/>
                  <a:pt x="9835" y="18905"/>
                  <a:pt x="10136" y="18926"/>
                </a:cubicBezTo>
                <a:cubicBezTo>
                  <a:pt x="10600" y="18958"/>
                  <a:pt x="11062" y="18951"/>
                  <a:pt x="11518" y="18905"/>
                </a:cubicBezTo>
                <a:cubicBezTo>
                  <a:pt x="11818" y="18875"/>
                  <a:pt x="12111" y="19010"/>
                  <a:pt x="12274" y="19264"/>
                </a:cubicBezTo>
                <a:lnTo>
                  <a:pt x="13302" y="20862"/>
                </a:lnTo>
                <a:cubicBezTo>
                  <a:pt x="13550" y="21247"/>
                  <a:pt x="13958" y="21421"/>
                  <a:pt x="14284" y="21282"/>
                </a:cubicBezTo>
                <a:lnTo>
                  <a:pt x="15943" y="20567"/>
                </a:lnTo>
                <a:cubicBezTo>
                  <a:pt x="16269" y="20427"/>
                  <a:pt x="16422" y="20010"/>
                  <a:pt x="16311" y="19564"/>
                </a:cubicBezTo>
                <a:lnTo>
                  <a:pt x="15857" y="17724"/>
                </a:lnTo>
                <a:cubicBezTo>
                  <a:pt x="15785" y="17430"/>
                  <a:pt x="15888" y="17124"/>
                  <a:pt x="16116" y="16928"/>
                </a:cubicBezTo>
                <a:cubicBezTo>
                  <a:pt x="16464" y="16627"/>
                  <a:pt x="16789" y="16295"/>
                  <a:pt x="17086" y="15933"/>
                </a:cubicBezTo>
                <a:cubicBezTo>
                  <a:pt x="17277" y="15701"/>
                  <a:pt x="17579" y="15591"/>
                  <a:pt x="17872" y="15655"/>
                </a:cubicBezTo>
                <a:lnTo>
                  <a:pt x="19722" y="16057"/>
                </a:lnTo>
                <a:cubicBezTo>
                  <a:pt x="20169" y="16154"/>
                  <a:pt x="20582" y="15989"/>
                  <a:pt x="20713" y="15659"/>
                </a:cubicBezTo>
                <a:lnTo>
                  <a:pt x="21381" y="13981"/>
                </a:lnTo>
                <a:cubicBezTo>
                  <a:pt x="21511" y="13651"/>
                  <a:pt x="21325" y="13248"/>
                  <a:pt x="20933" y="13012"/>
                </a:cubicBezTo>
                <a:lnTo>
                  <a:pt x="19313" y="12034"/>
                </a:lnTo>
                <a:cubicBezTo>
                  <a:pt x="19055" y="11879"/>
                  <a:pt x="18911" y="11591"/>
                  <a:pt x="18932" y="11290"/>
                </a:cubicBezTo>
                <a:cubicBezTo>
                  <a:pt x="18964" y="10825"/>
                  <a:pt x="18956" y="10360"/>
                  <a:pt x="18910" y="9903"/>
                </a:cubicBezTo>
                <a:cubicBezTo>
                  <a:pt x="18879" y="9602"/>
                  <a:pt x="19015" y="9309"/>
                  <a:pt x="19269" y="9145"/>
                </a:cubicBezTo>
                <a:lnTo>
                  <a:pt x="20863" y="8119"/>
                </a:lnTo>
                <a:cubicBezTo>
                  <a:pt x="21248" y="7871"/>
                  <a:pt x="21422" y="7463"/>
                  <a:pt x="21283" y="7137"/>
                </a:cubicBezTo>
                <a:lnTo>
                  <a:pt x="20568" y="5478"/>
                </a:lnTo>
                <a:cubicBezTo>
                  <a:pt x="20428" y="5153"/>
                  <a:pt x="20011" y="4999"/>
                  <a:pt x="19565" y="5110"/>
                </a:cubicBezTo>
                <a:lnTo>
                  <a:pt x="17720" y="5566"/>
                </a:lnTo>
                <a:cubicBezTo>
                  <a:pt x="17428" y="5638"/>
                  <a:pt x="17122" y="5535"/>
                  <a:pt x="16924" y="5308"/>
                </a:cubicBezTo>
                <a:cubicBezTo>
                  <a:pt x="16623" y="4962"/>
                  <a:pt x="16292" y="4639"/>
                  <a:pt x="15932" y="4344"/>
                </a:cubicBezTo>
                <a:cubicBezTo>
                  <a:pt x="15699" y="4153"/>
                  <a:pt x="15589" y="3851"/>
                  <a:pt x="15652" y="3558"/>
                </a:cubicBezTo>
                <a:lnTo>
                  <a:pt x="16055" y="1702"/>
                </a:lnTo>
                <a:cubicBezTo>
                  <a:pt x="16152" y="1255"/>
                  <a:pt x="15987" y="842"/>
                  <a:pt x="15658" y="710"/>
                </a:cubicBezTo>
                <a:lnTo>
                  <a:pt x="13979" y="43"/>
                </a:lnTo>
                <a:cubicBezTo>
                  <a:pt x="13654" y="-90"/>
                  <a:pt x="13250" y="97"/>
                  <a:pt x="13014" y="489"/>
                </a:cubicBezTo>
                <a:close/>
                <a:moveTo>
                  <a:pt x="13467" y="4935"/>
                </a:moveTo>
                <a:cubicBezTo>
                  <a:pt x="16353" y="6302"/>
                  <a:pt x="17793" y="9645"/>
                  <a:pt x="16805" y="12681"/>
                </a:cubicBezTo>
                <a:cubicBezTo>
                  <a:pt x="15609" y="16353"/>
                  <a:pt x="11464" y="18139"/>
                  <a:pt x="7972" y="16486"/>
                </a:cubicBezTo>
                <a:cubicBezTo>
                  <a:pt x="5086" y="15119"/>
                  <a:pt x="3645" y="11776"/>
                  <a:pt x="4634" y="8741"/>
                </a:cubicBezTo>
                <a:cubicBezTo>
                  <a:pt x="5829" y="5068"/>
                  <a:pt x="9975" y="3282"/>
                  <a:pt x="13467" y="4935"/>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637AFF04-8578-9900-9483-2F4D44F0A4D3}"/>
              </a:ext>
            </a:extLst>
          </p:cNvPr>
          <p:cNvSpPr/>
          <p:nvPr/>
        </p:nvSpPr>
        <p:spPr>
          <a:xfrm>
            <a:off x="8403019" y="3914521"/>
            <a:ext cx="1681743" cy="1681734"/>
          </a:xfrm>
          <a:custGeom>
            <a:avLst/>
            <a:gdLst/>
            <a:ahLst/>
            <a:cxnLst>
              <a:cxn ang="0">
                <a:pos x="wd2" y="hd2"/>
              </a:cxn>
              <a:cxn ang="5400000">
                <a:pos x="wd2" y="hd2"/>
              </a:cxn>
              <a:cxn ang="10800000">
                <a:pos x="wd2" y="hd2"/>
              </a:cxn>
              <a:cxn ang="16200000">
                <a:pos x="wd2" y="hd2"/>
              </a:cxn>
            </a:cxnLst>
            <a:rect l="0" t="0" r="r" b="b"/>
            <a:pathLst>
              <a:path w="21538" h="21538" extrusionOk="0">
                <a:moveTo>
                  <a:pt x="15876" y="2045"/>
                </a:moveTo>
                <a:lnTo>
                  <a:pt x="14494" y="3256"/>
                </a:lnTo>
                <a:cubicBezTo>
                  <a:pt x="14277" y="3447"/>
                  <a:pt x="13971" y="3495"/>
                  <a:pt x="13700" y="3388"/>
                </a:cubicBezTo>
                <a:cubicBezTo>
                  <a:pt x="13285" y="3224"/>
                  <a:pt x="12858" y="3097"/>
                  <a:pt x="12428" y="3007"/>
                </a:cubicBezTo>
                <a:cubicBezTo>
                  <a:pt x="12142" y="2947"/>
                  <a:pt x="11913" y="2738"/>
                  <a:pt x="11838" y="2455"/>
                </a:cubicBezTo>
                <a:lnTo>
                  <a:pt x="11358" y="677"/>
                </a:lnTo>
                <a:cubicBezTo>
                  <a:pt x="11242" y="250"/>
                  <a:pt x="10918" y="-31"/>
                  <a:pt x="10578" y="2"/>
                </a:cubicBezTo>
                <a:lnTo>
                  <a:pt x="8844" y="175"/>
                </a:lnTo>
                <a:cubicBezTo>
                  <a:pt x="8504" y="208"/>
                  <a:pt x="8240" y="548"/>
                  <a:pt x="8211" y="988"/>
                </a:cubicBezTo>
                <a:lnTo>
                  <a:pt x="8089" y="2830"/>
                </a:lnTo>
                <a:cubicBezTo>
                  <a:pt x="8071" y="3121"/>
                  <a:pt x="7887" y="3372"/>
                  <a:pt x="7619" y="3485"/>
                </a:cubicBezTo>
                <a:cubicBezTo>
                  <a:pt x="7216" y="3659"/>
                  <a:pt x="6826" y="3867"/>
                  <a:pt x="6451" y="4108"/>
                </a:cubicBezTo>
                <a:cubicBezTo>
                  <a:pt x="6207" y="4265"/>
                  <a:pt x="5898" y="4278"/>
                  <a:pt x="5647" y="4134"/>
                </a:cubicBezTo>
                <a:lnTo>
                  <a:pt x="4047" y="3216"/>
                </a:lnTo>
                <a:cubicBezTo>
                  <a:pt x="3664" y="2995"/>
                  <a:pt x="3236" y="3027"/>
                  <a:pt x="3020" y="3291"/>
                </a:cubicBezTo>
                <a:lnTo>
                  <a:pt x="1916" y="4640"/>
                </a:lnTo>
                <a:cubicBezTo>
                  <a:pt x="1700" y="4904"/>
                  <a:pt x="1752" y="5329"/>
                  <a:pt x="2045" y="5662"/>
                </a:cubicBezTo>
                <a:lnTo>
                  <a:pt x="3259" y="7049"/>
                </a:lnTo>
                <a:cubicBezTo>
                  <a:pt x="3450" y="7268"/>
                  <a:pt x="3499" y="7574"/>
                  <a:pt x="3392" y="7843"/>
                </a:cubicBezTo>
                <a:cubicBezTo>
                  <a:pt x="3228" y="8256"/>
                  <a:pt x="3101" y="8681"/>
                  <a:pt x="3010" y="9110"/>
                </a:cubicBezTo>
                <a:cubicBezTo>
                  <a:pt x="2950" y="9394"/>
                  <a:pt x="2739" y="9623"/>
                  <a:pt x="2458" y="9700"/>
                </a:cubicBezTo>
                <a:lnTo>
                  <a:pt x="677" y="10180"/>
                </a:lnTo>
                <a:cubicBezTo>
                  <a:pt x="250" y="10296"/>
                  <a:pt x="-31" y="10620"/>
                  <a:pt x="2" y="10960"/>
                </a:cubicBezTo>
                <a:lnTo>
                  <a:pt x="175" y="12694"/>
                </a:lnTo>
                <a:cubicBezTo>
                  <a:pt x="208" y="13034"/>
                  <a:pt x="548" y="13298"/>
                  <a:pt x="988" y="13327"/>
                </a:cubicBezTo>
                <a:lnTo>
                  <a:pt x="2826" y="13449"/>
                </a:lnTo>
                <a:cubicBezTo>
                  <a:pt x="3117" y="13467"/>
                  <a:pt x="3368" y="13653"/>
                  <a:pt x="3484" y="13921"/>
                </a:cubicBezTo>
                <a:cubicBezTo>
                  <a:pt x="3658" y="14325"/>
                  <a:pt x="3865" y="14719"/>
                  <a:pt x="4108" y="15093"/>
                </a:cubicBezTo>
                <a:cubicBezTo>
                  <a:pt x="4265" y="15338"/>
                  <a:pt x="4278" y="15647"/>
                  <a:pt x="4133" y="15898"/>
                </a:cubicBezTo>
                <a:lnTo>
                  <a:pt x="3216" y="17491"/>
                </a:lnTo>
                <a:cubicBezTo>
                  <a:pt x="2995" y="17874"/>
                  <a:pt x="3027" y="18302"/>
                  <a:pt x="3291" y="18518"/>
                </a:cubicBezTo>
                <a:lnTo>
                  <a:pt x="4640" y="19622"/>
                </a:lnTo>
                <a:cubicBezTo>
                  <a:pt x="4904" y="19838"/>
                  <a:pt x="5329" y="19786"/>
                  <a:pt x="5662" y="19493"/>
                </a:cubicBezTo>
                <a:lnTo>
                  <a:pt x="7040" y="18285"/>
                </a:lnTo>
                <a:cubicBezTo>
                  <a:pt x="7259" y="18094"/>
                  <a:pt x="7565" y="18046"/>
                  <a:pt x="7835" y="18153"/>
                </a:cubicBezTo>
                <a:cubicBezTo>
                  <a:pt x="8251" y="18319"/>
                  <a:pt x="8680" y="18447"/>
                  <a:pt x="9113" y="18539"/>
                </a:cubicBezTo>
                <a:cubicBezTo>
                  <a:pt x="9397" y="18600"/>
                  <a:pt x="9626" y="18810"/>
                  <a:pt x="9703" y="19091"/>
                </a:cubicBezTo>
                <a:lnTo>
                  <a:pt x="10180" y="20861"/>
                </a:lnTo>
                <a:cubicBezTo>
                  <a:pt x="10296" y="21288"/>
                  <a:pt x="10620" y="21569"/>
                  <a:pt x="10960" y="21536"/>
                </a:cubicBezTo>
                <a:lnTo>
                  <a:pt x="12694" y="21363"/>
                </a:lnTo>
                <a:cubicBezTo>
                  <a:pt x="13034" y="21330"/>
                  <a:pt x="13298" y="20990"/>
                  <a:pt x="13327" y="20550"/>
                </a:cubicBezTo>
                <a:lnTo>
                  <a:pt x="13447" y="18725"/>
                </a:lnTo>
                <a:cubicBezTo>
                  <a:pt x="13466" y="18434"/>
                  <a:pt x="13651" y="18183"/>
                  <a:pt x="13919" y="18068"/>
                </a:cubicBezTo>
                <a:cubicBezTo>
                  <a:pt x="14327" y="17892"/>
                  <a:pt x="14724" y="17683"/>
                  <a:pt x="15102" y="17437"/>
                </a:cubicBezTo>
                <a:cubicBezTo>
                  <a:pt x="15346" y="17280"/>
                  <a:pt x="15655" y="17266"/>
                  <a:pt x="15906" y="17410"/>
                </a:cubicBezTo>
                <a:lnTo>
                  <a:pt x="17489" y="18320"/>
                </a:lnTo>
                <a:cubicBezTo>
                  <a:pt x="17872" y="18541"/>
                  <a:pt x="18300" y="18509"/>
                  <a:pt x="18516" y="18245"/>
                </a:cubicBezTo>
                <a:lnTo>
                  <a:pt x="19620" y="16897"/>
                </a:lnTo>
                <a:cubicBezTo>
                  <a:pt x="19836" y="16632"/>
                  <a:pt x="19784" y="16207"/>
                  <a:pt x="19491" y="15875"/>
                </a:cubicBezTo>
                <a:lnTo>
                  <a:pt x="18289" y="14501"/>
                </a:lnTo>
                <a:cubicBezTo>
                  <a:pt x="18098" y="14282"/>
                  <a:pt x="18049" y="13976"/>
                  <a:pt x="18156" y="13707"/>
                </a:cubicBezTo>
                <a:cubicBezTo>
                  <a:pt x="18322" y="13288"/>
                  <a:pt x="18451" y="12858"/>
                  <a:pt x="18543" y="12423"/>
                </a:cubicBezTo>
                <a:cubicBezTo>
                  <a:pt x="18603" y="12137"/>
                  <a:pt x="18812" y="11908"/>
                  <a:pt x="19095" y="11833"/>
                </a:cubicBezTo>
                <a:lnTo>
                  <a:pt x="20861" y="11356"/>
                </a:lnTo>
                <a:cubicBezTo>
                  <a:pt x="21288" y="11241"/>
                  <a:pt x="21569" y="10916"/>
                  <a:pt x="21536" y="10577"/>
                </a:cubicBezTo>
                <a:lnTo>
                  <a:pt x="21363" y="8842"/>
                </a:lnTo>
                <a:cubicBezTo>
                  <a:pt x="21330" y="8502"/>
                  <a:pt x="20990" y="8238"/>
                  <a:pt x="20550" y="8210"/>
                </a:cubicBezTo>
                <a:lnTo>
                  <a:pt x="18720" y="8089"/>
                </a:lnTo>
                <a:cubicBezTo>
                  <a:pt x="18429" y="8071"/>
                  <a:pt x="18178" y="7887"/>
                  <a:pt x="18064" y="7619"/>
                </a:cubicBezTo>
                <a:cubicBezTo>
                  <a:pt x="17889" y="7213"/>
                  <a:pt x="17680" y="6818"/>
                  <a:pt x="17435" y="6441"/>
                </a:cubicBezTo>
                <a:cubicBezTo>
                  <a:pt x="17276" y="6197"/>
                  <a:pt x="17263" y="5888"/>
                  <a:pt x="17409" y="5635"/>
                </a:cubicBezTo>
                <a:lnTo>
                  <a:pt x="18322" y="4046"/>
                </a:lnTo>
                <a:cubicBezTo>
                  <a:pt x="18543" y="3663"/>
                  <a:pt x="18511" y="3234"/>
                  <a:pt x="18247" y="3019"/>
                </a:cubicBezTo>
                <a:lnTo>
                  <a:pt x="16898" y="1915"/>
                </a:lnTo>
                <a:cubicBezTo>
                  <a:pt x="16634" y="1700"/>
                  <a:pt x="16209" y="1754"/>
                  <a:pt x="15876" y="2045"/>
                </a:cubicBezTo>
                <a:close/>
                <a:moveTo>
                  <a:pt x="14991" y="6267"/>
                </a:moveTo>
                <a:cubicBezTo>
                  <a:pt x="17245" y="8368"/>
                  <a:pt x="17591" y="11865"/>
                  <a:pt x="15794" y="14367"/>
                </a:cubicBezTo>
                <a:cubicBezTo>
                  <a:pt x="13620" y="17395"/>
                  <a:pt x="9285" y="17825"/>
                  <a:pt x="6558" y="15282"/>
                </a:cubicBezTo>
                <a:cubicBezTo>
                  <a:pt x="4305" y="13181"/>
                  <a:pt x="3959" y="9685"/>
                  <a:pt x="5755" y="7182"/>
                </a:cubicBezTo>
                <a:cubicBezTo>
                  <a:pt x="7930" y="4155"/>
                  <a:pt x="12265" y="3725"/>
                  <a:pt x="14991" y="6267"/>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BA058C76-E0CA-6709-B9D3-A0CF1A25367B}"/>
              </a:ext>
            </a:extLst>
          </p:cNvPr>
          <p:cNvSpPr/>
          <p:nvPr/>
        </p:nvSpPr>
        <p:spPr>
          <a:xfrm>
            <a:off x="2603586" y="3431235"/>
            <a:ext cx="1020411" cy="1019333"/>
          </a:xfrm>
          <a:custGeom>
            <a:avLst/>
            <a:gdLst/>
            <a:ahLst/>
            <a:cxnLst>
              <a:cxn ang="0">
                <a:pos x="wd2" y="hd2"/>
              </a:cxn>
              <a:cxn ang="5400000">
                <a:pos x="wd2" y="hd2"/>
              </a:cxn>
              <a:cxn ang="10800000">
                <a:pos x="wd2" y="hd2"/>
              </a:cxn>
              <a:cxn ang="16200000">
                <a:pos x="wd2" y="hd2"/>
              </a:cxn>
            </a:cxnLst>
            <a:rect l="0" t="0" r="r" b="b"/>
            <a:pathLst>
              <a:path w="19004" h="19002" extrusionOk="0">
                <a:moveTo>
                  <a:pt x="5746" y="781"/>
                </a:moveTo>
                <a:cubicBezTo>
                  <a:pt x="10565" y="-1299"/>
                  <a:pt x="16153" y="919"/>
                  <a:pt x="18228" y="5736"/>
                </a:cubicBezTo>
                <a:cubicBezTo>
                  <a:pt x="20302" y="10552"/>
                  <a:pt x="18077" y="16142"/>
                  <a:pt x="13258" y="18221"/>
                </a:cubicBezTo>
                <a:cubicBezTo>
                  <a:pt x="8439" y="20301"/>
                  <a:pt x="2851" y="18083"/>
                  <a:pt x="776" y="13266"/>
                </a:cubicBezTo>
                <a:cubicBezTo>
                  <a:pt x="-1298" y="8450"/>
                  <a:pt x="927" y="2860"/>
                  <a:pt x="5746" y="781"/>
                </a:cubicBezTo>
                <a:close/>
              </a:path>
            </a:pathLst>
          </a:custGeom>
          <a:ln/>
        </p:spPr>
        <p:style>
          <a:lnRef idx="0">
            <a:schemeClr val="accent1"/>
          </a:lnRef>
          <a:fillRef idx="3">
            <a:schemeClr val="accent1"/>
          </a:fillRef>
          <a:effectRef idx="3">
            <a:schemeClr val="accent1"/>
          </a:effectRef>
          <a:fontRef idx="minor">
            <a:schemeClr val="lt1"/>
          </a:fontRef>
        </p:style>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3784DE01-014F-BEC8-8D9F-FB2CE1FB4F80}"/>
              </a:ext>
            </a:extLst>
          </p:cNvPr>
          <p:cNvSpPr/>
          <p:nvPr/>
        </p:nvSpPr>
        <p:spPr>
          <a:xfrm>
            <a:off x="4014259" y="1667891"/>
            <a:ext cx="1368082" cy="1368082"/>
          </a:xfrm>
          <a:custGeom>
            <a:avLst/>
            <a:gdLst/>
            <a:ahLst/>
            <a:cxnLst>
              <a:cxn ang="0">
                <a:pos x="wd2" y="hd2"/>
              </a:cxn>
              <a:cxn ang="5400000">
                <a:pos x="wd2" y="hd2"/>
              </a:cxn>
              <a:cxn ang="10800000">
                <a:pos x="wd2" y="hd2"/>
              </a:cxn>
              <a:cxn ang="16200000">
                <a:pos x="wd2" y="hd2"/>
              </a:cxn>
            </a:cxnLst>
            <a:rect l="0" t="0" r="r" b="b"/>
            <a:pathLst>
              <a:path w="19674" h="19674" extrusionOk="0">
                <a:moveTo>
                  <a:pt x="2886" y="2886"/>
                </a:moveTo>
                <a:cubicBezTo>
                  <a:pt x="6731" y="-958"/>
                  <a:pt x="12960" y="-963"/>
                  <a:pt x="16798" y="2876"/>
                </a:cubicBezTo>
                <a:cubicBezTo>
                  <a:pt x="20637" y="6714"/>
                  <a:pt x="20632" y="12943"/>
                  <a:pt x="16788" y="16788"/>
                </a:cubicBezTo>
                <a:cubicBezTo>
                  <a:pt x="12943" y="20632"/>
                  <a:pt x="6714" y="20637"/>
                  <a:pt x="2876" y="16798"/>
                </a:cubicBezTo>
                <a:cubicBezTo>
                  <a:pt x="-963" y="12960"/>
                  <a:pt x="-958" y="6731"/>
                  <a:pt x="2886" y="2886"/>
                </a:cubicBezTo>
                <a:close/>
              </a:path>
            </a:pathLst>
          </a:custGeom>
          <a:ln/>
        </p:spPr>
        <p:style>
          <a:lnRef idx="0">
            <a:schemeClr val="accent2"/>
          </a:lnRef>
          <a:fillRef idx="3">
            <a:schemeClr val="accent2"/>
          </a:fillRef>
          <a:effectRef idx="3">
            <a:schemeClr val="accent2"/>
          </a:effectRef>
          <a:fontRef idx="minor">
            <a:schemeClr val="lt1"/>
          </a:fontRef>
        </p:style>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CA8C69F0-7EBA-24A1-31DA-9EB1283FDDFF}"/>
              </a:ext>
            </a:extLst>
          </p:cNvPr>
          <p:cNvSpPr/>
          <p:nvPr/>
        </p:nvSpPr>
        <p:spPr>
          <a:xfrm>
            <a:off x="5333497" y="3679407"/>
            <a:ext cx="1362593" cy="1362594"/>
          </a:xfrm>
          <a:custGeom>
            <a:avLst/>
            <a:gdLst/>
            <a:ahLst/>
            <a:cxnLst>
              <a:cxn ang="0">
                <a:pos x="wd2" y="hd2"/>
              </a:cxn>
              <a:cxn ang="5400000">
                <a:pos x="wd2" y="hd2"/>
              </a:cxn>
              <a:cxn ang="10800000">
                <a:pos x="wd2" y="hd2"/>
              </a:cxn>
              <a:cxn ang="16200000">
                <a:pos x="wd2" y="hd2"/>
              </a:cxn>
            </a:cxnLst>
            <a:rect l="0" t="0" r="r" b="b"/>
            <a:pathLst>
              <a:path w="19674" h="19674" extrusionOk="0">
                <a:moveTo>
                  <a:pt x="2886" y="2886"/>
                </a:moveTo>
                <a:cubicBezTo>
                  <a:pt x="6731" y="-958"/>
                  <a:pt x="12960" y="-963"/>
                  <a:pt x="16798" y="2876"/>
                </a:cubicBezTo>
                <a:cubicBezTo>
                  <a:pt x="20637" y="6714"/>
                  <a:pt x="20632" y="12943"/>
                  <a:pt x="16788" y="16788"/>
                </a:cubicBezTo>
                <a:cubicBezTo>
                  <a:pt x="12943" y="20632"/>
                  <a:pt x="6714" y="20637"/>
                  <a:pt x="2876" y="16798"/>
                </a:cubicBezTo>
                <a:cubicBezTo>
                  <a:pt x="-963" y="12960"/>
                  <a:pt x="-958" y="6731"/>
                  <a:pt x="2886" y="2886"/>
                </a:cubicBezTo>
                <a:close/>
              </a:path>
            </a:pathLst>
          </a:custGeom>
          <a:ln/>
        </p:spPr>
        <p:style>
          <a:lnRef idx="0">
            <a:schemeClr val="accent5"/>
          </a:lnRef>
          <a:fillRef idx="3">
            <a:schemeClr val="accent5"/>
          </a:fillRef>
          <a:effectRef idx="3">
            <a:schemeClr val="accent5"/>
          </a:effectRef>
          <a:fontRef idx="minor">
            <a:schemeClr val="lt1"/>
          </a:fontRef>
        </p:style>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6DB7FCD9-6F71-498F-ACE8-3621547B582F}"/>
              </a:ext>
            </a:extLst>
          </p:cNvPr>
          <p:cNvSpPr/>
          <p:nvPr/>
        </p:nvSpPr>
        <p:spPr>
          <a:xfrm>
            <a:off x="7501746" y="3052442"/>
            <a:ext cx="1020411" cy="1019333"/>
          </a:xfrm>
          <a:custGeom>
            <a:avLst/>
            <a:gdLst/>
            <a:ahLst/>
            <a:cxnLst>
              <a:cxn ang="0">
                <a:pos x="wd2" y="hd2"/>
              </a:cxn>
              <a:cxn ang="5400000">
                <a:pos x="wd2" y="hd2"/>
              </a:cxn>
              <a:cxn ang="10800000">
                <a:pos x="wd2" y="hd2"/>
              </a:cxn>
              <a:cxn ang="16200000">
                <a:pos x="wd2" y="hd2"/>
              </a:cxn>
            </a:cxnLst>
            <a:rect l="0" t="0" r="r" b="b"/>
            <a:pathLst>
              <a:path w="19004" h="19002" extrusionOk="0">
                <a:moveTo>
                  <a:pt x="5746" y="781"/>
                </a:moveTo>
                <a:cubicBezTo>
                  <a:pt x="10565" y="-1299"/>
                  <a:pt x="16153" y="919"/>
                  <a:pt x="18228" y="5736"/>
                </a:cubicBezTo>
                <a:cubicBezTo>
                  <a:pt x="20302" y="10552"/>
                  <a:pt x="18077" y="16142"/>
                  <a:pt x="13258" y="18221"/>
                </a:cubicBezTo>
                <a:cubicBezTo>
                  <a:pt x="8439" y="20301"/>
                  <a:pt x="2851" y="18083"/>
                  <a:pt x="776" y="13266"/>
                </a:cubicBezTo>
                <a:cubicBezTo>
                  <a:pt x="-1298" y="8450"/>
                  <a:pt x="927" y="2860"/>
                  <a:pt x="5746" y="781"/>
                </a:cubicBezTo>
                <a:close/>
              </a:path>
            </a:pathLst>
          </a:custGeom>
          <a:ln/>
        </p:spPr>
        <p:style>
          <a:lnRef idx="0">
            <a:schemeClr val="accent3"/>
          </a:lnRef>
          <a:fillRef idx="3">
            <a:schemeClr val="accent3"/>
          </a:fillRef>
          <a:effectRef idx="3">
            <a:schemeClr val="accent3"/>
          </a:effectRef>
          <a:fontRef idx="minor">
            <a:schemeClr val="lt1"/>
          </a:fontRef>
        </p:style>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D3ABB940-6749-A55F-F63E-F2DDD77B94CD}"/>
              </a:ext>
            </a:extLst>
          </p:cNvPr>
          <p:cNvSpPr/>
          <p:nvPr/>
        </p:nvSpPr>
        <p:spPr>
          <a:xfrm>
            <a:off x="8847119" y="4358617"/>
            <a:ext cx="786614" cy="785333"/>
          </a:xfrm>
          <a:custGeom>
            <a:avLst/>
            <a:gdLst/>
            <a:ahLst/>
            <a:cxnLst>
              <a:cxn ang="0">
                <a:pos x="wd2" y="hd2"/>
              </a:cxn>
              <a:cxn ang="5400000">
                <a:pos x="wd2" y="hd2"/>
              </a:cxn>
              <a:cxn ang="10800000">
                <a:pos x="wd2" y="hd2"/>
              </a:cxn>
              <a:cxn ang="16200000">
                <a:pos x="wd2" y="hd2"/>
              </a:cxn>
            </a:cxnLst>
            <a:rect l="0" t="0" r="r" b="b"/>
            <a:pathLst>
              <a:path w="20582" h="20579" extrusionOk="0">
                <a:moveTo>
                  <a:pt x="9277" y="51"/>
                </a:moveTo>
                <a:cubicBezTo>
                  <a:pt x="14932" y="-511"/>
                  <a:pt x="19971" y="3617"/>
                  <a:pt x="20531" y="9272"/>
                </a:cubicBezTo>
                <a:cubicBezTo>
                  <a:pt x="21091" y="14926"/>
                  <a:pt x="16960" y="19965"/>
                  <a:pt x="11305" y="20527"/>
                </a:cubicBezTo>
                <a:cubicBezTo>
                  <a:pt x="5650" y="21089"/>
                  <a:pt x="611" y="16961"/>
                  <a:pt x="51" y="11306"/>
                </a:cubicBezTo>
                <a:cubicBezTo>
                  <a:pt x="-509" y="5652"/>
                  <a:pt x="3622" y="613"/>
                  <a:pt x="9277" y="51"/>
                </a:cubicBezTo>
                <a:close/>
              </a:path>
            </a:pathLst>
          </a:custGeom>
          <a:ln/>
        </p:spPr>
        <p:style>
          <a:lnRef idx="0">
            <a:schemeClr val="accent6"/>
          </a:lnRef>
          <a:fillRef idx="3">
            <a:schemeClr val="accent6"/>
          </a:fillRef>
          <a:effectRef idx="3">
            <a:schemeClr val="accent6"/>
          </a:effectRef>
          <a:fontRef idx="minor">
            <a:schemeClr val="lt1"/>
          </a:fontRef>
        </p:style>
        <p:txBody>
          <a:bodyPr lIns="38100" tIns="38100" rIns="38100" bIns="38100" anchor="ctr"/>
          <a:lstStyle/>
          <a:p>
            <a:pPr>
              <a:defRPr sz="3000">
                <a:solidFill>
                  <a:srgbClr val="FFFFFF"/>
                </a:solidFill>
              </a:defRPr>
            </a:pPr>
            <a:endParaRPr/>
          </a:p>
        </p:txBody>
      </p:sp>
      <p:sp>
        <p:nvSpPr>
          <p:cNvPr id="14" name="Freeform: Shape 74">
            <a:extLst>
              <a:ext uri="{FF2B5EF4-FFF2-40B4-BE49-F238E27FC236}">
                <a16:creationId xmlns:a16="http://schemas.microsoft.com/office/drawing/2014/main" id="{8B207561-35F5-878F-27B5-2C950A4FB68B}"/>
              </a:ext>
            </a:extLst>
          </p:cNvPr>
          <p:cNvSpPr/>
          <p:nvPr/>
        </p:nvSpPr>
        <p:spPr>
          <a:xfrm>
            <a:off x="9009235" y="4509429"/>
            <a:ext cx="447430" cy="483708"/>
          </a:xfrm>
          <a:custGeom>
            <a:avLst/>
            <a:gdLst>
              <a:gd name="connsiteX0" fmla="*/ 590550 w 704850"/>
              <a:gd name="connsiteY0" fmla="*/ 647700 h 762000"/>
              <a:gd name="connsiteX1" fmla="*/ 647700 w 704850"/>
              <a:gd name="connsiteY1" fmla="*/ 704850 h 762000"/>
              <a:gd name="connsiteX2" fmla="*/ 590550 w 704850"/>
              <a:gd name="connsiteY2" fmla="*/ 762000 h 762000"/>
              <a:gd name="connsiteX3" fmla="*/ 533400 w 704850"/>
              <a:gd name="connsiteY3" fmla="*/ 704850 h 762000"/>
              <a:gd name="connsiteX4" fmla="*/ 590550 w 704850"/>
              <a:gd name="connsiteY4" fmla="*/ 647700 h 762000"/>
              <a:gd name="connsiteX5" fmla="*/ 171450 w 704850"/>
              <a:gd name="connsiteY5" fmla="*/ 647700 h 762000"/>
              <a:gd name="connsiteX6" fmla="*/ 228600 w 704850"/>
              <a:gd name="connsiteY6" fmla="*/ 704850 h 762000"/>
              <a:gd name="connsiteX7" fmla="*/ 171450 w 704850"/>
              <a:gd name="connsiteY7" fmla="*/ 762000 h 762000"/>
              <a:gd name="connsiteX8" fmla="*/ 114300 w 704850"/>
              <a:gd name="connsiteY8" fmla="*/ 704850 h 762000"/>
              <a:gd name="connsiteX9" fmla="*/ 171450 w 704850"/>
              <a:gd name="connsiteY9" fmla="*/ 647700 h 762000"/>
              <a:gd name="connsiteX10" fmla="*/ 542925 w 704850"/>
              <a:gd name="connsiteY10" fmla="*/ 361950 h 762000"/>
              <a:gd name="connsiteX11" fmla="*/ 542925 w 704850"/>
              <a:gd name="connsiteY11" fmla="*/ 414338 h 762000"/>
              <a:gd name="connsiteX12" fmla="*/ 647700 w 704850"/>
              <a:gd name="connsiteY12" fmla="*/ 404813 h 762000"/>
              <a:gd name="connsiteX13" fmla="*/ 647700 w 704850"/>
              <a:gd name="connsiteY13" fmla="*/ 361950 h 762000"/>
              <a:gd name="connsiteX14" fmla="*/ 400050 w 704850"/>
              <a:gd name="connsiteY14" fmla="*/ 361950 h 762000"/>
              <a:gd name="connsiteX15" fmla="*/ 400050 w 704850"/>
              <a:gd name="connsiteY15" fmla="*/ 426720 h 762000"/>
              <a:gd name="connsiteX16" fmla="*/ 504825 w 704850"/>
              <a:gd name="connsiteY16" fmla="*/ 417195 h 762000"/>
              <a:gd name="connsiteX17" fmla="*/ 504825 w 704850"/>
              <a:gd name="connsiteY17" fmla="*/ 361950 h 762000"/>
              <a:gd name="connsiteX18" fmla="*/ 257175 w 704850"/>
              <a:gd name="connsiteY18" fmla="*/ 361950 h 762000"/>
              <a:gd name="connsiteX19" fmla="*/ 257175 w 704850"/>
              <a:gd name="connsiteY19" fmla="*/ 440055 h 762000"/>
              <a:gd name="connsiteX20" fmla="*/ 361950 w 704850"/>
              <a:gd name="connsiteY20" fmla="*/ 430530 h 762000"/>
              <a:gd name="connsiteX21" fmla="*/ 361950 w 704850"/>
              <a:gd name="connsiteY21" fmla="*/ 361950 h 762000"/>
              <a:gd name="connsiteX22" fmla="*/ 114300 w 704850"/>
              <a:gd name="connsiteY22" fmla="*/ 361950 h 762000"/>
              <a:gd name="connsiteX23" fmla="*/ 114300 w 704850"/>
              <a:gd name="connsiteY23" fmla="*/ 452438 h 762000"/>
              <a:gd name="connsiteX24" fmla="*/ 219075 w 704850"/>
              <a:gd name="connsiteY24" fmla="*/ 442913 h 762000"/>
              <a:gd name="connsiteX25" fmla="*/ 219075 w 704850"/>
              <a:gd name="connsiteY25" fmla="*/ 361950 h 762000"/>
              <a:gd name="connsiteX26" fmla="*/ 542925 w 704850"/>
              <a:gd name="connsiteY26" fmla="*/ 257175 h 762000"/>
              <a:gd name="connsiteX27" fmla="*/ 542925 w 704850"/>
              <a:gd name="connsiteY27" fmla="*/ 323850 h 762000"/>
              <a:gd name="connsiteX28" fmla="*/ 647700 w 704850"/>
              <a:gd name="connsiteY28" fmla="*/ 323850 h 762000"/>
              <a:gd name="connsiteX29" fmla="*/ 647700 w 704850"/>
              <a:gd name="connsiteY29" fmla="*/ 257175 h 762000"/>
              <a:gd name="connsiteX30" fmla="*/ 400050 w 704850"/>
              <a:gd name="connsiteY30" fmla="*/ 257175 h 762000"/>
              <a:gd name="connsiteX31" fmla="*/ 400050 w 704850"/>
              <a:gd name="connsiteY31" fmla="*/ 323850 h 762000"/>
              <a:gd name="connsiteX32" fmla="*/ 504825 w 704850"/>
              <a:gd name="connsiteY32" fmla="*/ 323850 h 762000"/>
              <a:gd name="connsiteX33" fmla="*/ 504825 w 704850"/>
              <a:gd name="connsiteY33" fmla="*/ 257175 h 762000"/>
              <a:gd name="connsiteX34" fmla="*/ 257175 w 704850"/>
              <a:gd name="connsiteY34" fmla="*/ 257175 h 762000"/>
              <a:gd name="connsiteX35" fmla="*/ 257175 w 704850"/>
              <a:gd name="connsiteY35" fmla="*/ 323850 h 762000"/>
              <a:gd name="connsiteX36" fmla="*/ 361950 w 704850"/>
              <a:gd name="connsiteY36" fmla="*/ 323850 h 762000"/>
              <a:gd name="connsiteX37" fmla="*/ 361950 w 704850"/>
              <a:gd name="connsiteY37" fmla="*/ 257175 h 762000"/>
              <a:gd name="connsiteX38" fmla="*/ 114300 w 704850"/>
              <a:gd name="connsiteY38" fmla="*/ 257175 h 762000"/>
              <a:gd name="connsiteX39" fmla="*/ 114300 w 704850"/>
              <a:gd name="connsiteY39" fmla="*/ 323850 h 762000"/>
              <a:gd name="connsiteX40" fmla="*/ 219075 w 704850"/>
              <a:gd name="connsiteY40" fmla="*/ 323850 h 762000"/>
              <a:gd name="connsiteX41" fmla="*/ 219075 w 704850"/>
              <a:gd name="connsiteY41" fmla="*/ 257175 h 762000"/>
              <a:gd name="connsiteX42" fmla="*/ 542925 w 704850"/>
              <a:gd name="connsiteY42" fmla="*/ 152400 h 762000"/>
              <a:gd name="connsiteX43" fmla="*/ 542925 w 704850"/>
              <a:gd name="connsiteY43" fmla="*/ 219075 h 762000"/>
              <a:gd name="connsiteX44" fmla="*/ 647700 w 704850"/>
              <a:gd name="connsiteY44" fmla="*/ 219075 h 762000"/>
              <a:gd name="connsiteX45" fmla="*/ 647700 w 704850"/>
              <a:gd name="connsiteY45" fmla="*/ 152400 h 762000"/>
              <a:gd name="connsiteX46" fmla="*/ 400050 w 704850"/>
              <a:gd name="connsiteY46" fmla="*/ 152400 h 762000"/>
              <a:gd name="connsiteX47" fmla="*/ 400050 w 704850"/>
              <a:gd name="connsiteY47" fmla="*/ 219075 h 762000"/>
              <a:gd name="connsiteX48" fmla="*/ 504825 w 704850"/>
              <a:gd name="connsiteY48" fmla="*/ 219075 h 762000"/>
              <a:gd name="connsiteX49" fmla="*/ 504825 w 704850"/>
              <a:gd name="connsiteY49" fmla="*/ 152400 h 762000"/>
              <a:gd name="connsiteX50" fmla="*/ 257175 w 704850"/>
              <a:gd name="connsiteY50" fmla="*/ 152400 h 762000"/>
              <a:gd name="connsiteX51" fmla="*/ 257175 w 704850"/>
              <a:gd name="connsiteY51" fmla="*/ 219075 h 762000"/>
              <a:gd name="connsiteX52" fmla="*/ 361950 w 704850"/>
              <a:gd name="connsiteY52" fmla="*/ 219075 h 762000"/>
              <a:gd name="connsiteX53" fmla="*/ 361950 w 704850"/>
              <a:gd name="connsiteY53" fmla="*/ 152400 h 762000"/>
              <a:gd name="connsiteX54" fmla="*/ 114300 w 704850"/>
              <a:gd name="connsiteY54" fmla="*/ 152400 h 762000"/>
              <a:gd name="connsiteX55" fmla="*/ 114300 w 704850"/>
              <a:gd name="connsiteY55" fmla="*/ 219075 h 762000"/>
              <a:gd name="connsiteX56" fmla="*/ 219075 w 704850"/>
              <a:gd name="connsiteY56" fmla="*/ 219075 h 762000"/>
              <a:gd name="connsiteX57" fmla="*/ 219075 w 704850"/>
              <a:gd name="connsiteY57" fmla="*/ 152400 h 762000"/>
              <a:gd name="connsiteX58" fmla="*/ 28575 w 704850"/>
              <a:gd name="connsiteY58" fmla="*/ 0 h 762000"/>
              <a:gd name="connsiteX59" fmla="*/ 114300 w 704850"/>
              <a:gd name="connsiteY59" fmla="*/ 85725 h 762000"/>
              <a:gd name="connsiteX60" fmla="*/ 114300 w 704850"/>
              <a:gd name="connsiteY60" fmla="*/ 95250 h 762000"/>
              <a:gd name="connsiteX61" fmla="*/ 704850 w 704850"/>
              <a:gd name="connsiteY61" fmla="*/ 95250 h 762000"/>
              <a:gd name="connsiteX62" fmla="*/ 704850 w 704850"/>
              <a:gd name="connsiteY62" fmla="*/ 457200 h 762000"/>
              <a:gd name="connsiteX63" fmla="*/ 114300 w 704850"/>
              <a:gd name="connsiteY63" fmla="*/ 509588 h 762000"/>
              <a:gd name="connsiteX64" fmla="*/ 114300 w 704850"/>
              <a:gd name="connsiteY64" fmla="*/ 561975 h 762000"/>
              <a:gd name="connsiteX65" fmla="*/ 142875 w 704850"/>
              <a:gd name="connsiteY65" fmla="*/ 590550 h 762000"/>
              <a:gd name="connsiteX66" fmla="*/ 676275 w 704850"/>
              <a:gd name="connsiteY66" fmla="*/ 590550 h 762000"/>
              <a:gd name="connsiteX67" fmla="*/ 704850 w 704850"/>
              <a:gd name="connsiteY67" fmla="*/ 619125 h 762000"/>
              <a:gd name="connsiteX68" fmla="*/ 676275 w 704850"/>
              <a:gd name="connsiteY68" fmla="*/ 647700 h 762000"/>
              <a:gd name="connsiteX69" fmla="*/ 590550 w 704850"/>
              <a:gd name="connsiteY69" fmla="*/ 647700 h 762000"/>
              <a:gd name="connsiteX70" fmla="*/ 171450 w 704850"/>
              <a:gd name="connsiteY70" fmla="*/ 647700 h 762000"/>
              <a:gd name="connsiteX71" fmla="*/ 142875 w 704850"/>
              <a:gd name="connsiteY71" fmla="*/ 647700 h 762000"/>
              <a:gd name="connsiteX72" fmla="*/ 57150 w 704850"/>
              <a:gd name="connsiteY72" fmla="*/ 561975 h 762000"/>
              <a:gd name="connsiteX73" fmla="*/ 57150 w 704850"/>
              <a:gd name="connsiteY73" fmla="*/ 85725 h 762000"/>
              <a:gd name="connsiteX74" fmla="*/ 28575 w 704850"/>
              <a:gd name="connsiteY74" fmla="*/ 57150 h 762000"/>
              <a:gd name="connsiteX75" fmla="*/ 0 w 704850"/>
              <a:gd name="connsiteY75" fmla="*/ 28575 h 762000"/>
              <a:gd name="connsiteX76" fmla="*/ 28575 w 704850"/>
              <a:gd name="connsiteY7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04850" h="762000">
                <a:moveTo>
                  <a:pt x="590550" y="647700"/>
                </a:moveTo>
                <a:cubicBezTo>
                  <a:pt x="622113" y="647700"/>
                  <a:pt x="647700" y="673287"/>
                  <a:pt x="647700" y="704850"/>
                </a:cubicBezTo>
                <a:cubicBezTo>
                  <a:pt x="647700" y="736413"/>
                  <a:pt x="622113" y="762000"/>
                  <a:pt x="590550" y="762000"/>
                </a:cubicBezTo>
                <a:cubicBezTo>
                  <a:pt x="558987" y="762000"/>
                  <a:pt x="533400" y="736413"/>
                  <a:pt x="533400" y="704850"/>
                </a:cubicBezTo>
                <a:cubicBezTo>
                  <a:pt x="533400" y="673287"/>
                  <a:pt x="558987" y="647700"/>
                  <a:pt x="590550" y="647700"/>
                </a:cubicBezTo>
                <a:close/>
                <a:moveTo>
                  <a:pt x="171450" y="647700"/>
                </a:moveTo>
                <a:cubicBezTo>
                  <a:pt x="203013" y="647700"/>
                  <a:pt x="228600" y="673287"/>
                  <a:pt x="228600" y="704850"/>
                </a:cubicBezTo>
                <a:cubicBezTo>
                  <a:pt x="228600" y="736413"/>
                  <a:pt x="203013" y="762000"/>
                  <a:pt x="171450" y="762000"/>
                </a:cubicBezTo>
                <a:cubicBezTo>
                  <a:pt x="139887" y="762000"/>
                  <a:pt x="114300" y="736413"/>
                  <a:pt x="114300" y="704850"/>
                </a:cubicBezTo>
                <a:cubicBezTo>
                  <a:pt x="114300" y="673287"/>
                  <a:pt x="139887" y="647700"/>
                  <a:pt x="171450" y="647700"/>
                </a:cubicBezTo>
                <a:close/>
                <a:moveTo>
                  <a:pt x="542925" y="361950"/>
                </a:moveTo>
                <a:lnTo>
                  <a:pt x="542925" y="414338"/>
                </a:lnTo>
                <a:lnTo>
                  <a:pt x="647700" y="404813"/>
                </a:lnTo>
                <a:lnTo>
                  <a:pt x="647700" y="361950"/>
                </a:lnTo>
                <a:close/>
                <a:moveTo>
                  <a:pt x="400050" y="361950"/>
                </a:moveTo>
                <a:lnTo>
                  <a:pt x="400050" y="426720"/>
                </a:lnTo>
                <a:lnTo>
                  <a:pt x="504825" y="417195"/>
                </a:lnTo>
                <a:lnTo>
                  <a:pt x="504825" y="361950"/>
                </a:lnTo>
                <a:close/>
                <a:moveTo>
                  <a:pt x="257175" y="361950"/>
                </a:moveTo>
                <a:lnTo>
                  <a:pt x="257175" y="440055"/>
                </a:lnTo>
                <a:lnTo>
                  <a:pt x="361950" y="430530"/>
                </a:lnTo>
                <a:lnTo>
                  <a:pt x="361950" y="361950"/>
                </a:lnTo>
                <a:close/>
                <a:moveTo>
                  <a:pt x="114300" y="361950"/>
                </a:moveTo>
                <a:lnTo>
                  <a:pt x="114300" y="452438"/>
                </a:lnTo>
                <a:lnTo>
                  <a:pt x="219075" y="442913"/>
                </a:lnTo>
                <a:lnTo>
                  <a:pt x="219075" y="361950"/>
                </a:lnTo>
                <a:close/>
                <a:moveTo>
                  <a:pt x="542925" y="257175"/>
                </a:moveTo>
                <a:lnTo>
                  <a:pt x="542925" y="323850"/>
                </a:lnTo>
                <a:lnTo>
                  <a:pt x="647700" y="323850"/>
                </a:lnTo>
                <a:lnTo>
                  <a:pt x="647700" y="257175"/>
                </a:lnTo>
                <a:close/>
                <a:moveTo>
                  <a:pt x="400050" y="257175"/>
                </a:moveTo>
                <a:lnTo>
                  <a:pt x="400050" y="323850"/>
                </a:lnTo>
                <a:lnTo>
                  <a:pt x="504825" y="323850"/>
                </a:lnTo>
                <a:lnTo>
                  <a:pt x="504825" y="257175"/>
                </a:lnTo>
                <a:close/>
                <a:moveTo>
                  <a:pt x="257175" y="257175"/>
                </a:moveTo>
                <a:lnTo>
                  <a:pt x="257175" y="323850"/>
                </a:lnTo>
                <a:lnTo>
                  <a:pt x="361950" y="323850"/>
                </a:lnTo>
                <a:lnTo>
                  <a:pt x="361950" y="257175"/>
                </a:lnTo>
                <a:close/>
                <a:moveTo>
                  <a:pt x="114300" y="257175"/>
                </a:moveTo>
                <a:lnTo>
                  <a:pt x="114300" y="323850"/>
                </a:lnTo>
                <a:lnTo>
                  <a:pt x="219075" y="323850"/>
                </a:lnTo>
                <a:lnTo>
                  <a:pt x="219075" y="257175"/>
                </a:lnTo>
                <a:close/>
                <a:moveTo>
                  <a:pt x="542925" y="152400"/>
                </a:moveTo>
                <a:lnTo>
                  <a:pt x="542925" y="219075"/>
                </a:lnTo>
                <a:lnTo>
                  <a:pt x="647700" y="219075"/>
                </a:lnTo>
                <a:lnTo>
                  <a:pt x="647700" y="152400"/>
                </a:lnTo>
                <a:close/>
                <a:moveTo>
                  <a:pt x="400050" y="152400"/>
                </a:moveTo>
                <a:lnTo>
                  <a:pt x="400050" y="219075"/>
                </a:lnTo>
                <a:lnTo>
                  <a:pt x="504825" y="219075"/>
                </a:lnTo>
                <a:lnTo>
                  <a:pt x="504825" y="152400"/>
                </a:lnTo>
                <a:close/>
                <a:moveTo>
                  <a:pt x="257175" y="152400"/>
                </a:moveTo>
                <a:lnTo>
                  <a:pt x="257175" y="219075"/>
                </a:lnTo>
                <a:lnTo>
                  <a:pt x="361950" y="219075"/>
                </a:lnTo>
                <a:lnTo>
                  <a:pt x="361950" y="152400"/>
                </a:lnTo>
                <a:close/>
                <a:moveTo>
                  <a:pt x="114300" y="152400"/>
                </a:moveTo>
                <a:lnTo>
                  <a:pt x="114300" y="219075"/>
                </a:lnTo>
                <a:lnTo>
                  <a:pt x="219075" y="219075"/>
                </a:lnTo>
                <a:lnTo>
                  <a:pt x="219075" y="152400"/>
                </a:lnTo>
                <a:close/>
                <a:moveTo>
                  <a:pt x="28575" y="0"/>
                </a:moveTo>
                <a:cubicBezTo>
                  <a:pt x="76200" y="0"/>
                  <a:pt x="114300" y="38100"/>
                  <a:pt x="114300" y="85725"/>
                </a:cubicBezTo>
                <a:lnTo>
                  <a:pt x="114300" y="95250"/>
                </a:lnTo>
                <a:lnTo>
                  <a:pt x="704850" y="95250"/>
                </a:lnTo>
                <a:lnTo>
                  <a:pt x="704850" y="457200"/>
                </a:lnTo>
                <a:lnTo>
                  <a:pt x="114300" y="509588"/>
                </a:lnTo>
                <a:lnTo>
                  <a:pt x="114300" y="561975"/>
                </a:lnTo>
                <a:cubicBezTo>
                  <a:pt x="114300" y="578168"/>
                  <a:pt x="126682" y="590550"/>
                  <a:pt x="142875" y="590550"/>
                </a:cubicBezTo>
                <a:lnTo>
                  <a:pt x="676275" y="590550"/>
                </a:lnTo>
                <a:cubicBezTo>
                  <a:pt x="692468" y="590550"/>
                  <a:pt x="704850" y="602933"/>
                  <a:pt x="704850" y="619125"/>
                </a:cubicBezTo>
                <a:cubicBezTo>
                  <a:pt x="704850" y="635318"/>
                  <a:pt x="692468" y="647700"/>
                  <a:pt x="676275" y="647700"/>
                </a:cubicBezTo>
                <a:lnTo>
                  <a:pt x="590550" y="647700"/>
                </a:lnTo>
                <a:lnTo>
                  <a:pt x="171450" y="647700"/>
                </a:lnTo>
                <a:lnTo>
                  <a:pt x="142875" y="647700"/>
                </a:lnTo>
                <a:cubicBezTo>
                  <a:pt x="95250" y="647700"/>
                  <a:pt x="57150" y="609600"/>
                  <a:pt x="57150" y="561975"/>
                </a:cubicBezTo>
                <a:lnTo>
                  <a:pt x="57150" y="85725"/>
                </a:lnTo>
                <a:cubicBezTo>
                  <a:pt x="57150" y="69533"/>
                  <a:pt x="44768" y="57150"/>
                  <a:pt x="28575" y="57150"/>
                </a:cubicBezTo>
                <a:cubicBezTo>
                  <a:pt x="12383" y="57150"/>
                  <a:pt x="0" y="44768"/>
                  <a:pt x="0" y="28575"/>
                </a:cubicBezTo>
                <a:cubicBezTo>
                  <a:pt x="0" y="12383"/>
                  <a:pt x="12383" y="0"/>
                  <a:pt x="28575" y="0"/>
                </a:cubicBezTo>
                <a:close/>
              </a:path>
            </a:pathLst>
          </a:custGeom>
          <a:solidFill>
            <a:srgbClr val="000000">
              <a:alpha val="66000"/>
            </a:srgbClr>
          </a:solidFill>
          <a:ln w="9525" cap="flat">
            <a:noFill/>
            <a:prstDash val="solid"/>
            <a:miter/>
          </a:ln>
        </p:spPr>
        <p:txBody>
          <a:bodyPr rtlCol="0" anchor="ctr"/>
          <a:lstStyle/>
          <a:p>
            <a:endParaRPr lang="en-US"/>
          </a:p>
        </p:txBody>
      </p:sp>
      <p:sp>
        <p:nvSpPr>
          <p:cNvPr id="15" name="Freeform: Shape 75">
            <a:extLst>
              <a:ext uri="{FF2B5EF4-FFF2-40B4-BE49-F238E27FC236}">
                <a16:creationId xmlns:a16="http://schemas.microsoft.com/office/drawing/2014/main" id="{12D80C0D-C439-DBFC-3BAB-95253A49A27E}"/>
              </a:ext>
            </a:extLst>
          </p:cNvPr>
          <p:cNvSpPr/>
          <p:nvPr/>
        </p:nvSpPr>
        <p:spPr>
          <a:xfrm>
            <a:off x="5539389" y="4071775"/>
            <a:ext cx="1007814" cy="628684"/>
          </a:xfrm>
          <a:custGeom>
            <a:avLst/>
            <a:gdLst>
              <a:gd name="connsiteX0" fmla="*/ 400050 w 800100"/>
              <a:gd name="connsiteY0" fmla="*/ 327660 h 499110"/>
              <a:gd name="connsiteX1" fmla="*/ 470535 w 800100"/>
              <a:gd name="connsiteY1" fmla="*/ 339090 h 499110"/>
              <a:gd name="connsiteX2" fmla="*/ 554355 w 800100"/>
              <a:gd name="connsiteY2" fmla="*/ 379095 h 499110"/>
              <a:gd name="connsiteX3" fmla="*/ 571500 w 800100"/>
              <a:gd name="connsiteY3" fmla="*/ 413385 h 499110"/>
              <a:gd name="connsiteX4" fmla="*/ 571500 w 800100"/>
              <a:gd name="connsiteY4" fmla="*/ 499110 h 499110"/>
              <a:gd name="connsiteX5" fmla="*/ 228600 w 800100"/>
              <a:gd name="connsiteY5" fmla="*/ 499110 h 499110"/>
              <a:gd name="connsiteX6" fmla="*/ 228600 w 800100"/>
              <a:gd name="connsiteY6" fmla="*/ 413385 h 499110"/>
              <a:gd name="connsiteX7" fmla="*/ 245745 w 800100"/>
              <a:gd name="connsiteY7" fmla="*/ 379095 h 499110"/>
              <a:gd name="connsiteX8" fmla="*/ 329565 w 800100"/>
              <a:gd name="connsiteY8" fmla="*/ 339090 h 499110"/>
              <a:gd name="connsiteX9" fmla="*/ 400050 w 800100"/>
              <a:gd name="connsiteY9" fmla="*/ 327660 h 499110"/>
              <a:gd name="connsiteX10" fmla="*/ 628650 w 800100"/>
              <a:gd name="connsiteY10" fmla="*/ 194310 h 499110"/>
              <a:gd name="connsiteX11" fmla="*/ 699135 w 800100"/>
              <a:gd name="connsiteY11" fmla="*/ 205740 h 499110"/>
              <a:gd name="connsiteX12" fmla="*/ 782955 w 800100"/>
              <a:gd name="connsiteY12" fmla="*/ 245745 h 499110"/>
              <a:gd name="connsiteX13" fmla="*/ 800100 w 800100"/>
              <a:gd name="connsiteY13" fmla="*/ 280035 h 499110"/>
              <a:gd name="connsiteX14" fmla="*/ 800100 w 800100"/>
              <a:gd name="connsiteY14" fmla="*/ 365760 h 499110"/>
              <a:gd name="connsiteX15" fmla="*/ 592455 w 800100"/>
              <a:gd name="connsiteY15" fmla="*/ 365760 h 499110"/>
              <a:gd name="connsiteX16" fmla="*/ 577215 w 800100"/>
              <a:gd name="connsiteY16" fmla="*/ 348615 h 499110"/>
              <a:gd name="connsiteX17" fmla="*/ 489585 w 800100"/>
              <a:gd name="connsiteY17" fmla="*/ 304800 h 499110"/>
              <a:gd name="connsiteX18" fmla="*/ 523875 w 800100"/>
              <a:gd name="connsiteY18" fmla="*/ 220980 h 499110"/>
              <a:gd name="connsiteX19" fmla="*/ 523875 w 800100"/>
              <a:gd name="connsiteY19" fmla="*/ 219075 h 499110"/>
              <a:gd name="connsiteX20" fmla="*/ 558165 w 800100"/>
              <a:gd name="connsiteY20" fmla="*/ 205740 h 499110"/>
              <a:gd name="connsiteX21" fmla="*/ 628650 w 800100"/>
              <a:gd name="connsiteY21" fmla="*/ 194310 h 499110"/>
              <a:gd name="connsiteX22" fmla="*/ 171450 w 800100"/>
              <a:gd name="connsiteY22" fmla="*/ 194310 h 499110"/>
              <a:gd name="connsiteX23" fmla="*/ 241935 w 800100"/>
              <a:gd name="connsiteY23" fmla="*/ 205740 h 499110"/>
              <a:gd name="connsiteX24" fmla="*/ 276225 w 800100"/>
              <a:gd name="connsiteY24" fmla="*/ 217170 h 499110"/>
              <a:gd name="connsiteX25" fmla="*/ 276225 w 800100"/>
              <a:gd name="connsiteY25" fmla="*/ 220980 h 499110"/>
              <a:gd name="connsiteX26" fmla="*/ 310515 w 800100"/>
              <a:gd name="connsiteY26" fmla="*/ 304800 h 499110"/>
              <a:gd name="connsiteX27" fmla="*/ 222885 w 800100"/>
              <a:gd name="connsiteY27" fmla="*/ 348615 h 499110"/>
              <a:gd name="connsiteX28" fmla="*/ 205740 w 800100"/>
              <a:gd name="connsiteY28" fmla="*/ 365760 h 499110"/>
              <a:gd name="connsiteX29" fmla="*/ 0 w 800100"/>
              <a:gd name="connsiteY29" fmla="*/ 365760 h 499110"/>
              <a:gd name="connsiteX30" fmla="*/ 0 w 800100"/>
              <a:gd name="connsiteY30" fmla="*/ 280035 h 499110"/>
              <a:gd name="connsiteX31" fmla="*/ 17145 w 800100"/>
              <a:gd name="connsiteY31" fmla="*/ 245745 h 499110"/>
              <a:gd name="connsiteX32" fmla="*/ 100965 w 800100"/>
              <a:gd name="connsiteY32" fmla="*/ 205740 h 499110"/>
              <a:gd name="connsiteX33" fmla="*/ 171450 w 800100"/>
              <a:gd name="connsiteY33" fmla="*/ 194310 h 499110"/>
              <a:gd name="connsiteX34" fmla="*/ 400050 w 800100"/>
              <a:gd name="connsiteY34" fmla="*/ 133350 h 499110"/>
              <a:gd name="connsiteX35" fmla="*/ 485775 w 800100"/>
              <a:gd name="connsiteY35" fmla="*/ 219075 h 499110"/>
              <a:gd name="connsiteX36" fmla="*/ 400050 w 800100"/>
              <a:gd name="connsiteY36" fmla="*/ 304800 h 499110"/>
              <a:gd name="connsiteX37" fmla="*/ 314325 w 800100"/>
              <a:gd name="connsiteY37" fmla="*/ 219075 h 499110"/>
              <a:gd name="connsiteX38" fmla="*/ 400050 w 800100"/>
              <a:gd name="connsiteY38" fmla="*/ 133350 h 499110"/>
              <a:gd name="connsiteX39" fmla="*/ 628650 w 800100"/>
              <a:gd name="connsiteY39" fmla="*/ 0 h 499110"/>
              <a:gd name="connsiteX40" fmla="*/ 714375 w 800100"/>
              <a:gd name="connsiteY40" fmla="*/ 85725 h 499110"/>
              <a:gd name="connsiteX41" fmla="*/ 628650 w 800100"/>
              <a:gd name="connsiteY41" fmla="*/ 171450 h 499110"/>
              <a:gd name="connsiteX42" fmla="*/ 542925 w 800100"/>
              <a:gd name="connsiteY42" fmla="*/ 85725 h 499110"/>
              <a:gd name="connsiteX43" fmla="*/ 628650 w 800100"/>
              <a:gd name="connsiteY43" fmla="*/ 0 h 499110"/>
              <a:gd name="connsiteX44" fmla="*/ 171450 w 800100"/>
              <a:gd name="connsiteY44" fmla="*/ 0 h 499110"/>
              <a:gd name="connsiteX45" fmla="*/ 257175 w 800100"/>
              <a:gd name="connsiteY45" fmla="*/ 85725 h 499110"/>
              <a:gd name="connsiteX46" fmla="*/ 171450 w 800100"/>
              <a:gd name="connsiteY46" fmla="*/ 171450 h 499110"/>
              <a:gd name="connsiteX47" fmla="*/ 85725 w 800100"/>
              <a:gd name="connsiteY47" fmla="*/ 85725 h 499110"/>
              <a:gd name="connsiteX48" fmla="*/ 171450 w 800100"/>
              <a:gd name="connsiteY48" fmla="*/ 0 h 4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0100" h="499110">
                <a:moveTo>
                  <a:pt x="400050" y="327660"/>
                </a:moveTo>
                <a:cubicBezTo>
                  <a:pt x="424815" y="327660"/>
                  <a:pt x="449580" y="333375"/>
                  <a:pt x="470535" y="339090"/>
                </a:cubicBezTo>
                <a:cubicBezTo>
                  <a:pt x="501015" y="346710"/>
                  <a:pt x="531495" y="360045"/>
                  <a:pt x="554355" y="379095"/>
                </a:cubicBezTo>
                <a:cubicBezTo>
                  <a:pt x="565785" y="386715"/>
                  <a:pt x="571500" y="400050"/>
                  <a:pt x="571500" y="413385"/>
                </a:cubicBezTo>
                <a:lnTo>
                  <a:pt x="571500" y="499110"/>
                </a:lnTo>
                <a:lnTo>
                  <a:pt x="228600" y="499110"/>
                </a:lnTo>
                <a:lnTo>
                  <a:pt x="228600" y="413385"/>
                </a:lnTo>
                <a:cubicBezTo>
                  <a:pt x="228600" y="400050"/>
                  <a:pt x="234315" y="388620"/>
                  <a:pt x="245745" y="379095"/>
                </a:cubicBezTo>
                <a:cubicBezTo>
                  <a:pt x="270510" y="361950"/>
                  <a:pt x="299085" y="346710"/>
                  <a:pt x="329565" y="339090"/>
                </a:cubicBezTo>
                <a:cubicBezTo>
                  <a:pt x="352425" y="331470"/>
                  <a:pt x="377190" y="327660"/>
                  <a:pt x="400050" y="327660"/>
                </a:cubicBezTo>
                <a:close/>
                <a:moveTo>
                  <a:pt x="628650" y="194310"/>
                </a:moveTo>
                <a:cubicBezTo>
                  <a:pt x="653415" y="194310"/>
                  <a:pt x="678180" y="200025"/>
                  <a:pt x="699135" y="205740"/>
                </a:cubicBezTo>
                <a:cubicBezTo>
                  <a:pt x="729615" y="213360"/>
                  <a:pt x="760095" y="226695"/>
                  <a:pt x="782955" y="245745"/>
                </a:cubicBezTo>
                <a:cubicBezTo>
                  <a:pt x="794385" y="253365"/>
                  <a:pt x="800100" y="266700"/>
                  <a:pt x="800100" y="280035"/>
                </a:cubicBezTo>
                <a:lnTo>
                  <a:pt x="800100" y="365760"/>
                </a:lnTo>
                <a:lnTo>
                  <a:pt x="592455" y="365760"/>
                </a:lnTo>
                <a:cubicBezTo>
                  <a:pt x="588645" y="358140"/>
                  <a:pt x="582930" y="354330"/>
                  <a:pt x="577215" y="348615"/>
                </a:cubicBezTo>
                <a:cubicBezTo>
                  <a:pt x="554355" y="331470"/>
                  <a:pt x="525780" y="316230"/>
                  <a:pt x="489585" y="304800"/>
                </a:cubicBezTo>
                <a:cubicBezTo>
                  <a:pt x="510540" y="283845"/>
                  <a:pt x="523875" y="253365"/>
                  <a:pt x="523875" y="220980"/>
                </a:cubicBezTo>
                <a:lnTo>
                  <a:pt x="523875" y="219075"/>
                </a:lnTo>
                <a:cubicBezTo>
                  <a:pt x="535305" y="213360"/>
                  <a:pt x="546735" y="209550"/>
                  <a:pt x="558165" y="205740"/>
                </a:cubicBezTo>
                <a:cubicBezTo>
                  <a:pt x="581025" y="198120"/>
                  <a:pt x="605790" y="194310"/>
                  <a:pt x="628650" y="194310"/>
                </a:cubicBezTo>
                <a:close/>
                <a:moveTo>
                  <a:pt x="171450" y="194310"/>
                </a:moveTo>
                <a:cubicBezTo>
                  <a:pt x="196215" y="194310"/>
                  <a:pt x="220980" y="200025"/>
                  <a:pt x="241935" y="205740"/>
                </a:cubicBezTo>
                <a:cubicBezTo>
                  <a:pt x="253365" y="207645"/>
                  <a:pt x="264795" y="213360"/>
                  <a:pt x="276225" y="217170"/>
                </a:cubicBezTo>
                <a:cubicBezTo>
                  <a:pt x="276225" y="219075"/>
                  <a:pt x="276225" y="219075"/>
                  <a:pt x="276225" y="220980"/>
                </a:cubicBezTo>
                <a:cubicBezTo>
                  <a:pt x="276225" y="253365"/>
                  <a:pt x="289560" y="281940"/>
                  <a:pt x="310515" y="304800"/>
                </a:cubicBezTo>
                <a:cubicBezTo>
                  <a:pt x="280035" y="314325"/>
                  <a:pt x="249555" y="329565"/>
                  <a:pt x="222885" y="348615"/>
                </a:cubicBezTo>
                <a:cubicBezTo>
                  <a:pt x="215265" y="354330"/>
                  <a:pt x="211455" y="358140"/>
                  <a:pt x="205740" y="365760"/>
                </a:cubicBezTo>
                <a:lnTo>
                  <a:pt x="0" y="365760"/>
                </a:lnTo>
                <a:lnTo>
                  <a:pt x="0" y="280035"/>
                </a:lnTo>
                <a:cubicBezTo>
                  <a:pt x="0" y="266700"/>
                  <a:pt x="5715" y="253365"/>
                  <a:pt x="17145" y="245745"/>
                </a:cubicBezTo>
                <a:cubicBezTo>
                  <a:pt x="41910" y="228600"/>
                  <a:pt x="70485" y="215265"/>
                  <a:pt x="100965" y="205740"/>
                </a:cubicBezTo>
                <a:cubicBezTo>
                  <a:pt x="123825" y="198120"/>
                  <a:pt x="148590" y="194310"/>
                  <a:pt x="171450" y="194310"/>
                </a:cubicBezTo>
                <a:close/>
                <a:moveTo>
                  <a:pt x="400050" y="133350"/>
                </a:moveTo>
                <a:cubicBezTo>
                  <a:pt x="447395" y="133350"/>
                  <a:pt x="485775" y="171730"/>
                  <a:pt x="485775" y="219075"/>
                </a:cubicBezTo>
                <a:cubicBezTo>
                  <a:pt x="485775" y="266420"/>
                  <a:pt x="447395" y="304800"/>
                  <a:pt x="400050" y="304800"/>
                </a:cubicBezTo>
                <a:cubicBezTo>
                  <a:pt x="352705" y="304800"/>
                  <a:pt x="314325" y="266420"/>
                  <a:pt x="314325" y="219075"/>
                </a:cubicBezTo>
                <a:cubicBezTo>
                  <a:pt x="314325" y="171730"/>
                  <a:pt x="352705" y="133350"/>
                  <a:pt x="400050" y="133350"/>
                </a:cubicBezTo>
                <a:close/>
                <a:moveTo>
                  <a:pt x="628650" y="0"/>
                </a:moveTo>
                <a:cubicBezTo>
                  <a:pt x="675995" y="0"/>
                  <a:pt x="714375" y="38380"/>
                  <a:pt x="714375" y="85725"/>
                </a:cubicBezTo>
                <a:cubicBezTo>
                  <a:pt x="714375" y="133070"/>
                  <a:pt x="675995" y="171450"/>
                  <a:pt x="628650" y="171450"/>
                </a:cubicBezTo>
                <a:cubicBezTo>
                  <a:pt x="581305" y="171450"/>
                  <a:pt x="542925" y="133070"/>
                  <a:pt x="542925" y="85725"/>
                </a:cubicBezTo>
                <a:cubicBezTo>
                  <a:pt x="542925" y="38380"/>
                  <a:pt x="581305" y="0"/>
                  <a:pt x="628650" y="0"/>
                </a:cubicBezTo>
                <a:close/>
                <a:moveTo>
                  <a:pt x="171450" y="0"/>
                </a:moveTo>
                <a:cubicBezTo>
                  <a:pt x="218795" y="0"/>
                  <a:pt x="257175" y="38380"/>
                  <a:pt x="257175" y="85725"/>
                </a:cubicBezTo>
                <a:cubicBezTo>
                  <a:pt x="257175" y="133070"/>
                  <a:pt x="218795" y="171450"/>
                  <a:pt x="171450" y="171450"/>
                </a:cubicBezTo>
                <a:cubicBezTo>
                  <a:pt x="124105" y="171450"/>
                  <a:pt x="85725" y="133070"/>
                  <a:pt x="85725" y="85725"/>
                </a:cubicBezTo>
                <a:cubicBezTo>
                  <a:pt x="85725" y="38380"/>
                  <a:pt x="124105" y="0"/>
                  <a:pt x="171450" y="0"/>
                </a:cubicBezTo>
                <a:close/>
              </a:path>
            </a:pathLst>
          </a:custGeom>
          <a:solidFill>
            <a:srgbClr val="000000">
              <a:alpha val="66000"/>
            </a:srgbClr>
          </a:solidFill>
          <a:ln w="9525" cap="flat">
            <a:noFill/>
            <a:prstDash val="solid"/>
            <a:miter/>
          </a:ln>
        </p:spPr>
        <p:txBody>
          <a:bodyPr rtlCol="0" anchor="ctr"/>
          <a:lstStyle/>
          <a:p>
            <a:endParaRPr lang="en-US"/>
          </a:p>
        </p:txBody>
      </p:sp>
      <p:sp>
        <p:nvSpPr>
          <p:cNvPr id="16" name="Graphic 60" descr="Puzzle">
            <a:extLst>
              <a:ext uri="{FF2B5EF4-FFF2-40B4-BE49-F238E27FC236}">
                <a16:creationId xmlns:a16="http://schemas.microsoft.com/office/drawing/2014/main" id="{499BF4D8-15E4-8689-37E6-74FD22A82DFE}"/>
              </a:ext>
            </a:extLst>
          </p:cNvPr>
          <p:cNvSpPr/>
          <p:nvPr/>
        </p:nvSpPr>
        <p:spPr>
          <a:xfrm>
            <a:off x="7664082" y="3229423"/>
            <a:ext cx="676750" cy="676750"/>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olidFill>
            <a:srgbClr val="000000">
              <a:alpha val="66000"/>
            </a:srgbClr>
          </a:solidFill>
          <a:ln w="9525" cap="flat">
            <a:noFill/>
            <a:prstDash val="solid"/>
            <a:miter/>
          </a:ln>
        </p:spPr>
        <p:txBody>
          <a:bodyPr rtlCol="0" anchor="ctr"/>
          <a:lstStyle/>
          <a:p>
            <a:endParaRPr lang="en-US"/>
          </a:p>
        </p:txBody>
      </p:sp>
      <p:sp>
        <p:nvSpPr>
          <p:cNvPr id="17" name="Freeform: Shape 73">
            <a:extLst>
              <a:ext uri="{FF2B5EF4-FFF2-40B4-BE49-F238E27FC236}">
                <a16:creationId xmlns:a16="http://schemas.microsoft.com/office/drawing/2014/main" id="{E8C92E1D-8AAA-796B-66FE-4F473EFA9C28}"/>
              </a:ext>
            </a:extLst>
          </p:cNvPr>
          <p:cNvSpPr/>
          <p:nvPr/>
        </p:nvSpPr>
        <p:spPr>
          <a:xfrm>
            <a:off x="4371914" y="1837447"/>
            <a:ext cx="643118" cy="1038883"/>
          </a:xfrm>
          <a:custGeom>
            <a:avLst/>
            <a:gdLst>
              <a:gd name="connsiteX0" fmla="*/ 185738 w 495300"/>
              <a:gd name="connsiteY0" fmla="*/ 742950 h 800100"/>
              <a:gd name="connsiteX1" fmla="*/ 309563 w 495300"/>
              <a:gd name="connsiteY1" fmla="*/ 742950 h 800100"/>
              <a:gd name="connsiteX2" fmla="*/ 247651 w 495300"/>
              <a:gd name="connsiteY2" fmla="*/ 800100 h 800100"/>
              <a:gd name="connsiteX3" fmla="*/ 185738 w 495300"/>
              <a:gd name="connsiteY3" fmla="*/ 742950 h 800100"/>
              <a:gd name="connsiteX4" fmla="*/ 152400 w 495300"/>
              <a:gd name="connsiteY4" fmla="*/ 647700 h 800100"/>
              <a:gd name="connsiteX5" fmla="*/ 342900 w 495300"/>
              <a:gd name="connsiteY5" fmla="*/ 647700 h 800100"/>
              <a:gd name="connsiteX6" fmla="*/ 371475 w 495300"/>
              <a:gd name="connsiteY6" fmla="*/ 676275 h 800100"/>
              <a:gd name="connsiteX7" fmla="*/ 342900 w 495300"/>
              <a:gd name="connsiteY7" fmla="*/ 704850 h 800100"/>
              <a:gd name="connsiteX8" fmla="*/ 152400 w 495300"/>
              <a:gd name="connsiteY8" fmla="*/ 704850 h 800100"/>
              <a:gd name="connsiteX9" fmla="*/ 123825 w 495300"/>
              <a:gd name="connsiteY9" fmla="*/ 676275 h 800100"/>
              <a:gd name="connsiteX10" fmla="*/ 152400 w 495300"/>
              <a:gd name="connsiteY10" fmla="*/ 647700 h 800100"/>
              <a:gd name="connsiteX11" fmla="*/ 152400 w 495300"/>
              <a:gd name="connsiteY11" fmla="*/ 552450 h 800100"/>
              <a:gd name="connsiteX12" fmla="*/ 342900 w 495300"/>
              <a:gd name="connsiteY12" fmla="*/ 552450 h 800100"/>
              <a:gd name="connsiteX13" fmla="*/ 371475 w 495300"/>
              <a:gd name="connsiteY13" fmla="*/ 581025 h 800100"/>
              <a:gd name="connsiteX14" fmla="*/ 342900 w 495300"/>
              <a:gd name="connsiteY14" fmla="*/ 609600 h 800100"/>
              <a:gd name="connsiteX15" fmla="*/ 152400 w 495300"/>
              <a:gd name="connsiteY15" fmla="*/ 609600 h 800100"/>
              <a:gd name="connsiteX16" fmla="*/ 123825 w 495300"/>
              <a:gd name="connsiteY16" fmla="*/ 581025 h 800100"/>
              <a:gd name="connsiteX17" fmla="*/ 152400 w 495300"/>
              <a:gd name="connsiteY17" fmla="*/ 552450 h 800100"/>
              <a:gd name="connsiteX18" fmla="*/ 248602 w 495300"/>
              <a:gd name="connsiteY18" fmla="*/ 56197 h 800100"/>
              <a:gd name="connsiteX19" fmla="*/ 58103 w 495300"/>
              <a:gd name="connsiteY19" fmla="*/ 244793 h 800100"/>
              <a:gd name="connsiteX20" fmla="*/ 58103 w 495300"/>
              <a:gd name="connsiteY20" fmla="*/ 252413 h 800100"/>
              <a:gd name="connsiteX21" fmla="*/ 71438 w 495300"/>
              <a:gd name="connsiteY21" fmla="*/ 319088 h 800100"/>
              <a:gd name="connsiteX22" fmla="*/ 103823 w 495300"/>
              <a:gd name="connsiteY22" fmla="*/ 371475 h 800100"/>
              <a:gd name="connsiteX23" fmla="*/ 159068 w 495300"/>
              <a:gd name="connsiteY23" fmla="*/ 457200 h 800100"/>
              <a:gd name="connsiteX24" fmla="*/ 247650 w 495300"/>
              <a:gd name="connsiteY24" fmla="*/ 457200 h 800100"/>
              <a:gd name="connsiteX25" fmla="*/ 337185 w 495300"/>
              <a:gd name="connsiteY25" fmla="*/ 457200 h 800100"/>
              <a:gd name="connsiteX26" fmla="*/ 392430 w 495300"/>
              <a:gd name="connsiteY26" fmla="*/ 371475 h 800100"/>
              <a:gd name="connsiteX27" fmla="*/ 424815 w 495300"/>
              <a:gd name="connsiteY27" fmla="*/ 319088 h 800100"/>
              <a:gd name="connsiteX28" fmla="*/ 438150 w 495300"/>
              <a:gd name="connsiteY28" fmla="*/ 252413 h 800100"/>
              <a:gd name="connsiteX29" fmla="*/ 439103 w 495300"/>
              <a:gd name="connsiteY29" fmla="*/ 252413 h 800100"/>
              <a:gd name="connsiteX30" fmla="*/ 439103 w 495300"/>
              <a:gd name="connsiteY30" fmla="*/ 244793 h 800100"/>
              <a:gd name="connsiteX31" fmla="*/ 248602 w 495300"/>
              <a:gd name="connsiteY31" fmla="*/ 56197 h 800100"/>
              <a:gd name="connsiteX32" fmla="*/ 247650 w 495300"/>
              <a:gd name="connsiteY32" fmla="*/ 0 h 800100"/>
              <a:gd name="connsiteX33" fmla="*/ 495300 w 495300"/>
              <a:gd name="connsiteY33" fmla="*/ 244793 h 800100"/>
              <a:gd name="connsiteX34" fmla="*/ 495300 w 495300"/>
              <a:gd name="connsiteY34" fmla="*/ 253365 h 800100"/>
              <a:gd name="connsiteX35" fmla="*/ 478155 w 495300"/>
              <a:gd name="connsiteY35" fmla="*/ 339090 h 800100"/>
              <a:gd name="connsiteX36" fmla="*/ 435292 w 495300"/>
              <a:gd name="connsiteY36" fmla="*/ 409575 h 800100"/>
              <a:gd name="connsiteX37" fmla="*/ 377190 w 495300"/>
              <a:gd name="connsiteY37" fmla="*/ 503873 h 800100"/>
              <a:gd name="connsiteX38" fmla="*/ 360045 w 495300"/>
              <a:gd name="connsiteY38" fmla="*/ 514350 h 800100"/>
              <a:gd name="connsiteX39" fmla="*/ 135255 w 495300"/>
              <a:gd name="connsiteY39" fmla="*/ 514350 h 800100"/>
              <a:gd name="connsiteX40" fmla="*/ 118110 w 495300"/>
              <a:gd name="connsiteY40" fmla="*/ 503873 h 800100"/>
              <a:gd name="connsiteX41" fmla="*/ 60007 w 495300"/>
              <a:gd name="connsiteY41" fmla="*/ 409575 h 800100"/>
              <a:gd name="connsiteX42" fmla="*/ 17145 w 495300"/>
              <a:gd name="connsiteY42" fmla="*/ 339090 h 800100"/>
              <a:gd name="connsiteX43" fmla="*/ 0 w 495300"/>
              <a:gd name="connsiteY43" fmla="*/ 253365 h 800100"/>
              <a:gd name="connsiteX44" fmla="*/ 0 w 495300"/>
              <a:gd name="connsiteY44" fmla="*/ 244793 h 800100"/>
              <a:gd name="connsiteX45" fmla="*/ 247650 w 495300"/>
              <a:gd name="connsiteY4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300" h="800100">
                <a:moveTo>
                  <a:pt x="185738" y="742950"/>
                </a:moveTo>
                <a:lnTo>
                  <a:pt x="309563" y="742950"/>
                </a:lnTo>
                <a:cubicBezTo>
                  <a:pt x="306706" y="775335"/>
                  <a:pt x="280036" y="800100"/>
                  <a:pt x="247651" y="800100"/>
                </a:cubicBezTo>
                <a:cubicBezTo>
                  <a:pt x="215265" y="800100"/>
                  <a:pt x="188595" y="775335"/>
                  <a:pt x="185738" y="742950"/>
                </a:cubicBezTo>
                <a:close/>
                <a:moveTo>
                  <a:pt x="152400" y="647700"/>
                </a:moveTo>
                <a:lnTo>
                  <a:pt x="342900" y="647700"/>
                </a:lnTo>
                <a:cubicBezTo>
                  <a:pt x="359093" y="647700"/>
                  <a:pt x="371475" y="660083"/>
                  <a:pt x="371475" y="676275"/>
                </a:cubicBezTo>
                <a:cubicBezTo>
                  <a:pt x="371475" y="692467"/>
                  <a:pt x="359093" y="704850"/>
                  <a:pt x="342900" y="704850"/>
                </a:cubicBezTo>
                <a:lnTo>
                  <a:pt x="152400" y="704850"/>
                </a:lnTo>
                <a:cubicBezTo>
                  <a:pt x="136207" y="704850"/>
                  <a:pt x="123825" y="692467"/>
                  <a:pt x="123825" y="676275"/>
                </a:cubicBezTo>
                <a:cubicBezTo>
                  <a:pt x="123825" y="660083"/>
                  <a:pt x="136207" y="647700"/>
                  <a:pt x="152400" y="647700"/>
                </a:cubicBezTo>
                <a:close/>
                <a:moveTo>
                  <a:pt x="152400" y="552450"/>
                </a:moveTo>
                <a:lnTo>
                  <a:pt x="342900" y="552450"/>
                </a:lnTo>
                <a:cubicBezTo>
                  <a:pt x="359093" y="552450"/>
                  <a:pt x="371475" y="564833"/>
                  <a:pt x="371475" y="581025"/>
                </a:cubicBezTo>
                <a:cubicBezTo>
                  <a:pt x="371475" y="597217"/>
                  <a:pt x="359093" y="609600"/>
                  <a:pt x="342900" y="609600"/>
                </a:cubicBezTo>
                <a:lnTo>
                  <a:pt x="152400" y="609600"/>
                </a:lnTo>
                <a:cubicBezTo>
                  <a:pt x="136207" y="609600"/>
                  <a:pt x="123825" y="597217"/>
                  <a:pt x="123825" y="581025"/>
                </a:cubicBezTo>
                <a:cubicBezTo>
                  <a:pt x="123825" y="564833"/>
                  <a:pt x="136207" y="552450"/>
                  <a:pt x="152400" y="552450"/>
                </a:cubicBezTo>
                <a:close/>
                <a:moveTo>
                  <a:pt x="248602" y="56197"/>
                </a:moveTo>
                <a:cubicBezTo>
                  <a:pt x="144780" y="57150"/>
                  <a:pt x="60007" y="140970"/>
                  <a:pt x="58103" y="244793"/>
                </a:cubicBezTo>
                <a:lnTo>
                  <a:pt x="58103" y="252413"/>
                </a:lnTo>
                <a:cubicBezTo>
                  <a:pt x="59055" y="275273"/>
                  <a:pt x="62865" y="298133"/>
                  <a:pt x="71438" y="319088"/>
                </a:cubicBezTo>
                <a:cubicBezTo>
                  <a:pt x="79057" y="338138"/>
                  <a:pt x="90488" y="356235"/>
                  <a:pt x="103823" y="371475"/>
                </a:cubicBezTo>
                <a:cubicBezTo>
                  <a:pt x="124777" y="398145"/>
                  <a:pt x="143827" y="426720"/>
                  <a:pt x="159068" y="457200"/>
                </a:cubicBezTo>
                <a:lnTo>
                  <a:pt x="247650" y="457200"/>
                </a:lnTo>
                <a:lnTo>
                  <a:pt x="337185" y="457200"/>
                </a:lnTo>
                <a:cubicBezTo>
                  <a:pt x="351473" y="426720"/>
                  <a:pt x="370523" y="398145"/>
                  <a:pt x="392430" y="371475"/>
                </a:cubicBezTo>
                <a:cubicBezTo>
                  <a:pt x="406717" y="356235"/>
                  <a:pt x="417195" y="338138"/>
                  <a:pt x="424815" y="319088"/>
                </a:cubicBezTo>
                <a:cubicBezTo>
                  <a:pt x="432435" y="298133"/>
                  <a:pt x="437198" y="275273"/>
                  <a:pt x="438150" y="252413"/>
                </a:cubicBezTo>
                <a:lnTo>
                  <a:pt x="439103" y="252413"/>
                </a:lnTo>
                <a:lnTo>
                  <a:pt x="439103" y="244793"/>
                </a:lnTo>
                <a:cubicBezTo>
                  <a:pt x="437198" y="140018"/>
                  <a:pt x="352425" y="57150"/>
                  <a:pt x="248602" y="56197"/>
                </a:cubicBezTo>
                <a:close/>
                <a:moveTo>
                  <a:pt x="247650" y="0"/>
                </a:moveTo>
                <a:cubicBezTo>
                  <a:pt x="382905" y="952"/>
                  <a:pt x="492442" y="109538"/>
                  <a:pt x="495300" y="244793"/>
                </a:cubicBezTo>
                <a:lnTo>
                  <a:pt x="495300" y="253365"/>
                </a:lnTo>
                <a:cubicBezTo>
                  <a:pt x="494348" y="282893"/>
                  <a:pt x="488633" y="311468"/>
                  <a:pt x="478155" y="339090"/>
                </a:cubicBezTo>
                <a:cubicBezTo>
                  <a:pt x="468630" y="364808"/>
                  <a:pt x="453390" y="388620"/>
                  <a:pt x="435292" y="409575"/>
                </a:cubicBezTo>
                <a:cubicBezTo>
                  <a:pt x="412433" y="434340"/>
                  <a:pt x="387668" y="482918"/>
                  <a:pt x="377190" y="503873"/>
                </a:cubicBezTo>
                <a:cubicBezTo>
                  <a:pt x="374333" y="510540"/>
                  <a:pt x="367665" y="514350"/>
                  <a:pt x="360045" y="514350"/>
                </a:cubicBezTo>
                <a:lnTo>
                  <a:pt x="135255" y="514350"/>
                </a:lnTo>
                <a:cubicBezTo>
                  <a:pt x="127635" y="514350"/>
                  <a:pt x="120968" y="510540"/>
                  <a:pt x="118110" y="503873"/>
                </a:cubicBezTo>
                <a:cubicBezTo>
                  <a:pt x="107632" y="482918"/>
                  <a:pt x="82868" y="434340"/>
                  <a:pt x="60007" y="409575"/>
                </a:cubicBezTo>
                <a:cubicBezTo>
                  <a:pt x="41910" y="388620"/>
                  <a:pt x="27622" y="364808"/>
                  <a:pt x="17145" y="339090"/>
                </a:cubicBezTo>
                <a:cubicBezTo>
                  <a:pt x="6668" y="311468"/>
                  <a:pt x="953" y="282893"/>
                  <a:pt x="0" y="253365"/>
                </a:cubicBezTo>
                <a:lnTo>
                  <a:pt x="0" y="244793"/>
                </a:lnTo>
                <a:cubicBezTo>
                  <a:pt x="2857" y="109538"/>
                  <a:pt x="112395" y="952"/>
                  <a:pt x="247650" y="0"/>
                </a:cubicBezTo>
                <a:close/>
              </a:path>
            </a:pathLst>
          </a:custGeom>
          <a:solidFill>
            <a:srgbClr val="000000">
              <a:alpha val="66000"/>
            </a:srgbClr>
          </a:solidFill>
          <a:ln w="9525"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129391E2-05F8-53D1-8851-ED5DA5F14522}"/>
              </a:ext>
            </a:extLst>
          </p:cNvPr>
          <p:cNvSpPr/>
          <p:nvPr/>
        </p:nvSpPr>
        <p:spPr>
          <a:xfrm>
            <a:off x="2777672" y="3614373"/>
            <a:ext cx="662970" cy="660722"/>
          </a:xfrm>
          <a:custGeom>
            <a:avLst/>
            <a:gdLst>
              <a:gd name="connsiteX0" fmla="*/ 183438 w 767138"/>
              <a:gd name="connsiteY0" fmla="*/ 531959 h 764537"/>
              <a:gd name="connsiteX1" fmla="*/ 201866 w 767138"/>
              <a:gd name="connsiteY1" fmla="*/ 555586 h 764537"/>
              <a:gd name="connsiteX2" fmla="*/ 211391 w 767138"/>
              <a:gd name="connsiteY2" fmla="*/ 600353 h 764537"/>
              <a:gd name="connsiteX3" fmla="*/ 93281 w 767138"/>
              <a:gd name="connsiteY3" fmla="*/ 664171 h 764537"/>
              <a:gd name="connsiteX4" fmla="*/ 157098 w 767138"/>
              <a:gd name="connsiteY4" fmla="*/ 546061 h 764537"/>
              <a:gd name="connsiteX5" fmla="*/ 175211 w 767138"/>
              <a:gd name="connsiteY5" fmla="*/ 532145 h 764537"/>
              <a:gd name="connsiteX6" fmla="*/ 183438 w 767138"/>
              <a:gd name="connsiteY6" fmla="*/ 531959 h 764537"/>
              <a:gd name="connsiteX7" fmla="*/ 484758 w 767138"/>
              <a:gd name="connsiteY7" fmla="*/ 525106 h 764537"/>
              <a:gd name="connsiteX8" fmla="*/ 499998 w 767138"/>
              <a:gd name="connsiteY8" fmla="*/ 564158 h 764537"/>
              <a:gd name="connsiteX9" fmla="*/ 492378 w 767138"/>
              <a:gd name="connsiteY9" fmla="*/ 602258 h 764537"/>
              <a:gd name="connsiteX10" fmla="*/ 340930 w 767138"/>
              <a:gd name="connsiteY10" fmla="*/ 753706 h 764537"/>
              <a:gd name="connsiteX11" fmla="*/ 280923 w 767138"/>
              <a:gd name="connsiteY11" fmla="*/ 721321 h 764537"/>
              <a:gd name="connsiteX12" fmla="*/ 310450 w 767138"/>
              <a:gd name="connsiteY12" fmla="*/ 586066 h 764537"/>
              <a:gd name="connsiteX13" fmla="*/ 484758 w 767138"/>
              <a:gd name="connsiteY13" fmla="*/ 525106 h 764537"/>
              <a:gd name="connsiteX14" fmla="*/ 179839 w 767138"/>
              <a:gd name="connsiteY14" fmla="*/ 262573 h 764537"/>
              <a:gd name="connsiteX15" fmla="*/ 199961 w 767138"/>
              <a:gd name="connsiteY15" fmla="*/ 264121 h 764537"/>
              <a:gd name="connsiteX16" fmla="*/ 232346 w 767138"/>
              <a:gd name="connsiteY16" fmla="*/ 276504 h 764537"/>
              <a:gd name="connsiteX17" fmla="*/ 169481 w 767138"/>
              <a:gd name="connsiteY17" fmla="*/ 454621 h 764537"/>
              <a:gd name="connsiteX18" fmla="*/ 42798 w 767138"/>
              <a:gd name="connsiteY18" fmla="*/ 483196 h 764537"/>
              <a:gd name="connsiteX19" fmla="*/ 10413 w 767138"/>
              <a:gd name="connsiteY19" fmla="*/ 423189 h 764537"/>
              <a:gd name="connsiteX20" fmla="*/ 161861 w 767138"/>
              <a:gd name="connsiteY20" fmla="*/ 271741 h 764537"/>
              <a:gd name="connsiteX21" fmla="*/ 179839 w 767138"/>
              <a:gd name="connsiteY21" fmla="*/ 262573 h 764537"/>
              <a:gd name="connsiteX22" fmla="*/ 548695 w 767138"/>
              <a:gd name="connsiteY22" fmla="*/ 151488 h 764537"/>
              <a:gd name="connsiteX23" fmla="*/ 508571 w 767138"/>
              <a:gd name="connsiteY23" fmla="*/ 167919 h 764537"/>
              <a:gd name="connsiteX24" fmla="*/ 508571 w 767138"/>
              <a:gd name="connsiteY24" fmla="*/ 248881 h 764537"/>
              <a:gd name="connsiteX25" fmla="*/ 589533 w 767138"/>
              <a:gd name="connsiteY25" fmla="*/ 248881 h 764537"/>
              <a:gd name="connsiteX26" fmla="*/ 589533 w 767138"/>
              <a:gd name="connsiteY26" fmla="*/ 167919 h 764537"/>
              <a:gd name="connsiteX27" fmla="*/ 548695 w 767138"/>
              <a:gd name="connsiteY27" fmla="*/ 151488 h 764537"/>
              <a:gd name="connsiteX28" fmla="*/ 540956 w 767138"/>
              <a:gd name="connsiteY28" fmla="*/ 43141 h 764537"/>
              <a:gd name="connsiteX29" fmla="*/ 642873 w 767138"/>
              <a:gd name="connsiteY29" fmla="*/ 113626 h 764537"/>
              <a:gd name="connsiteX30" fmla="*/ 715263 w 767138"/>
              <a:gd name="connsiteY30" fmla="*/ 218401 h 764537"/>
              <a:gd name="connsiteX31" fmla="*/ 591438 w 767138"/>
              <a:gd name="connsiteY31" fmla="*/ 399376 h 764537"/>
              <a:gd name="connsiteX32" fmla="*/ 261873 w 767138"/>
              <a:gd name="connsiteY32" fmla="*/ 554634 h 764537"/>
              <a:gd name="connsiteX33" fmla="*/ 202818 w 767138"/>
              <a:gd name="connsiteY33" fmla="*/ 495579 h 764537"/>
              <a:gd name="connsiteX34" fmla="*/ 359028 w 767138"/>
              <a:gd name="connsiteY34" fmla="*/ 166966 h 764537"/>
              <a:gd name="connsiteX35" fmla="*/ 540956 w 767138"/>
              <a:gd name="connsiteY35" fmla="*/ 43141 h 764537"/>
              <a:gd name="connsiteX36" fmla="*/ 740669 w 767138"/>
              <a:gd name="connsiteY36" fmla="*/ 11 h 764537"/>
              <a:gd name="connsiteX37" fmla="*/ 762889 w 767138"/>
              <a:gd name="connsiteY37" fmla="*/ 5041 h 764537"/>
              <a:gd name="connsiteX38" fmla="*/ 733361 w 767138"/>
              <a:gd name="connsiteY38" fmla="*/ 167919 h 764537"/>
              <a:gd name="connsiteX39" fmla="*/ 670496 w 767138"/>
              <a:gd name="connsiteY39" fmla="*/ 87909 h 764537"/>
              <a:gd name="connsiteX40" fmla="*/ 592391 w 767138"/>
              <a:gd name="connsiteY40" fmla="*/ 25996 h 764537"/>
              <a:gd name="connsiteX41" fmla="*/ 740669 w 767138"/>
              <a:gd name="connsiteY41" fmla="*/ 11 h 76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7138" h="764537">
                <a:moveTo>
                  <a:pt x="183438" y="531959"/>
                </a:moveTo>
                <a:cubicBezTo>
                  <a:pt x="190146" y="535126"/>
                  <a:pt x="193294" y="547014"/>
                  <a:pt x="201866" y="555586"/>
                </a:cubicBezTo>
                <a:cubicBezTo>
                  <a:pt x="217106" y="569873"/>
                  <a:pt x="242823" y="567968"/>
                  <a:pt x="211391" y="600353"/>
                </a:cubicBezTo>
                <a:cubicBezTo>
                  <a:pt x="179958" y="631786"/>
                  <a:pt x="108521" y="679411"/>
                  <a:pt x="93281" y="664171"/>
                </a:cubicBezTo>
                <a:cubicBezTo>
                  <a:pt x="78993" y="648931"/>
                  <a:pt x="125666" y="577493"/>
                  <a:pt x="157098" y="546061"/>
                </a:cubicBezTo>
                <a:cubicBezTo>
                  <a:pt x="164956" y="538203"/>
                  <a:pt x="170731" y="533917"/>
                  <a:pt x="175211" y="532145"/>
                </a:cubicBezTo>
                <a:cubicBezTo>
                  <a:pt x="178571" y="530817"/>
                  <a:pt x="181202" y="530903"/>
                  <a:pt x="183438" y="531959"/>
                </a:cubicBezTo>
                <a:close/>
                <a:moveTo>
                  <a:pt x="484758" y="525106"/>
                </a:moveTo>
                <a:lnTo>
                  <a:pt x="499998" y="564158"/>
                </a:lnTo>
                <a:cubicBezTo>
                  <a:pt x="505713" y="577494"/>
                  <a:pt x="501903" y="592733"/>
                  <a:pt x="492378" y="602258"/>
                </a:cubicBezTo>
                <a:lnTo>
                  <a:pt x="340930" y="753706"/>
                </a:lnTo>
                <a:cubicBezTo>
                  <a:pt x="315213" y="779423"/>
                  <a:pt x="273303" y="755611"/>
                  <a:pt x="280923" y="721321"/>
                </a:cubicBezTo>
                <a:lnTo>
                  <a:pt x="310450" y="586066"/>
                </a:lnTo>
                <a:cubicBezTo>
                  <a:pt x="359980" y="576541"/>
                  <a:pt x="420940" y="558444"/>
                  <a:pt x="484758" y="525106"/>
                </a:cubicBezTo>
                <a:close/>
                <a:moveTo>
                  <a:pt x="179839" y="262573"/>
                </a:moveTo>
                <a:cubicBezTo>
                  <a:pt x="186388" y="261264"/>
                  <a:pt x="193294" y="261740"/>
                  <a:pt x="199961" y="264121"/>
                </a:cubicBezTo>
                <a:lnTo>
                  <a:pt x="232346" y="276504"/>
                </a:lnTo>
                <a:cubicBezTo>
                  <a:pt x="197103" y="343179"/>
                  <a:pt x="179958" y="406996"/>
                  <a:pt x="169481" y="454621"/>
                </a:cubicBezTo>
                <a:lnTo>
                  <a:pt x="42798" y="483196"/>
                </a:lnTo>
                <a:cubicBezTo>
                  <a:pt x="8508" y="490816"/>
                  <a:pt x="-14352" y="447954"/>
                  <a:pt x="10413" y="423189"/>
                </a:cubicBezTo>
                <a:lnTo>
                  <a:pt x="161861" y="271741"/>
                </a:lnTo>
                <a:cubicBezTo>
                  <a:pt x="167100" y="266978"/>
                  <a:pt x="173291" y="263883"/>
                  <a:pt x="179839" y="262573"/>
                </a:cubicBezTo>
                <a:close/>
                <a:moveTo>
                  <a:pt x="548695" y="151488"/>
                </a:moveTo>
                <a:cubicBezTo>
                  <a:pt x="534050" y="151488"/>
                  <a:pt x="519525" y="156965"/>
                  <a:pt x="508571" y="167919"/>
                </a:cubicBezTo>
                <a:cubicBezTo>
                  <a:pt x="486663" y="190779"/>
                  <a:pt x="486663" y="226974"/>
                  <a:pt x="508571" y="248881"/>
                </a:cubicBezTo>
                <a:cubicBezTo>
                  <a:pt x="531431" y="270789"/>
                  <a:pt x="567626" y="270789"/>
                  <a:pt x="589533" y="248881"/>
                </a:cubicBezTo>
                <a:cubicBezTo>
                  <a:pt x="611441" y="226974"/>
                  <a:pt x="611441" y="190779"/>
                  <a:pt x="589533" y="167919"/>
                </a:cubicBezTo>
                <a:cubicBezTo>
                  <a:pt x="578103" y="156965"/>
                  <a:pt x="563339" y="151488"/>
                  <a:pt x="548695" y="151488"/>
                </a:cubicBezTo>
                <a:close/>
                <a:moveTo>
                  <a:pt x="540956" y="43141"/>
                </a:moveTo>
                <a:cubicBezTo>
                  <a:pt x="572388" y="55524"/>
                  <a:pt x="608583" y="80288"/>
                  <a:pt x="642873" y="113626"/>
                </a:cubicBezTo>
                <a:cubicBezTo>
                  <a:pt x="678116" y="149821"/>
                  <a:pt x="702881" y="186969"/>
                  <a:pt x="715263" y="218401"/>
                </a:cubicBezTo>
                <a:cubicBezTo>
                  <a:pt x="692403" y="274599"/>
                  <a:pt x="653351" y="337464"/>
                  <a:pt x="591438" y="399376"/>
                </a:cubicBezTo>
                <a:cubicBezTo>
                  <a:pt x="478091" y="512724"/>
                  <a:pt x="339978" y="545109"/>
                  <a:pt x="261873" y="554634"/>
                </a:cubicBezTo>
                <a:lnTo>
                  <a:pt x="202818" y="495579"/>
                </a:lnTo>
                <a:cubicBezTo>
                  <a:pt x="212343" y="417474"/>
                  <a:pt x="245681" y="280314"/>
                  <a:pt x="359028" y="166966"/>
                </a:cubicBezTo>
                <a:cubicBezTo>
                  <a:pt x="420941" y="105054"/>
                  <a:pt x="484758" y="66001"/>
                  <a:pt x="540956" y="43141"/>
                </a:cubicBezTo>
                <a:close/>
                <a:moveTo>
                  <a:pt x="740669" y="11"/>
                </a:moveTo>
                <a:cubicBezTo>
                  <a:pt x="751697" y="159"/>
                  <a:pt x="759555" y="1707"/>
                  <a:pt x="762889" y="5041"/>
                </a:cubicBezTo>
                <a:cubicBezTo>
                  <a:pt x="777176" y="18376"/>
                  <a:pt x="752411" y="94576"/>
                  <a:pt x="733361" y="167919"/>
                </a:cubicBezTo>
                <a:cubicBezTo>
                  <a:pt x="718121" y="141249"/>
                  <a:pt x="697166" y="114579"/>
                  <a:pt x="670496" y="87909"/>
                </a:cubicBezTo>
                <a:cubicBezTo>
                  <a:pt x="644779" y="62191"/>
                  <a:pt x="618108" y="41236"/>
                  <a:pt x="592391" y="25996"/>
                </a:cubicBezTo>
                <a:cubicBezTo>
                  <a:pt x="645970" y="11708"/>
                  <a:pt x="707585" y="-436"/>
                  <a:pt x="740669" y="11"/>
                </a:cubicBezTo>
                <a:close/>
              </a:path>
            </a:pathLst>
          </a:custGeom>
          <a:solidFill>
            <a:schemeClr val="bg1">
              <a:alpha val="66000"/>
            </a:schemeClr>
          </a:solidFill>
          <a:ln w="952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0B652D79-ED5A-5DCC-9595-265A09A04A4D}"/>
              </a:ext>
            </a:extLst>
          </p:cNvPr>
          <p:cNvGrpSpPr/>
          <p:nvPr/>
        </p:nvGrpSpPr>
        <p:grpSpPr>
          <a:xfrm>
            <a:off x="10318624" y="3692342"/>
            <a:ext cx="1519496" cy="643822"/>
            <a:chOff x="8921977" y="3008799"/>
            <a:chExt cx="2926080" cy="643822"/>
          </a:xfrm>
        </p:grpSpPr>
        <p:sp>
          <p:nvSpPr>
            <p:cNvPr id="20" name="TextBox 19">
              <a:extLst>
                <a:ext uri="{FF2B5EF4-FFF2-40B4-BE49-F238E27FC236}">
                  <a16:creationId xmlns:a16="http://schemas.microsoft.com/office/drawing/2014/main" id="{542D6CFF-711C-0BFF-0E22-F7181C63FB7B}"/>
                </a:ext>
              </a:extLst>
            </p:cNvPr>
            <p:cNvSpPr txBox="1"/>
            <p:nvPr/>
          </p:nvSpPr>
          <p:spPr>
            <a:xfrm>
              <a:off x="8921977" y="3008799"/>
              <a:ext cx="2926080" cy="400110"/>
            </a:xfrm>
            <a:prstGeom prst="rect">
              <a:avLst/>
            </a:prstGeom>
            <a:noFill/>
          </p:spPr>
          <p:txBody>
            <a:bodyPr wrap="square" lIns="0" rIns="0" rtlCol="0" anchor="b">
              <a:spAutoFit/>
            </a:bodyPr>
            <a:lstStyle/>
            <a:p>
              <a:r>
                <a:rPr lang="en-US" sz="2000" b="1" noProof="1"/>
                <a:t>Tools</a:t>
              </a:r>
            </a:p>
          </p:txBody>
        </p:sp>
        <p:sp>
          <p:nvSpPr>
            <p:cNvPr id="21" name="TextBox 20">
              <a:extLst>
                <a:ext uri="{FF2B5EF4-FFF2-40B4-BE49-F238E27FC236}">
                  <a16:creationId xmlns:a16="http://schemas.microsoft.com/office/drawing/2014/main" id="{1DAEB3A0-4C84-4E7E-DCFB-F95415DB0BE9}"/>
                </a:ext>
              </a:extLst>
            </p:cNvPr>
            <p:cNvSpPr txBox="1"/>
            <p:nvPr/>
          </p:nvSpPr>
          <p:spPr>
            <a:xfrm>
              <a:off x="8921977" y="3406400"/>
              <a:ext cx="2926080" cy="246221"/>
            </a:xfrm>
            <a:prstGeom prst="rect">
              <a:avLst/>
            </a:prstGeom>
            <a:noFill/>
          </p:spPr>
          <p:txBody>
            <a:bodyPr wrap="square" lIns="0" rIns="0" rtlCol="0" anchor="t">
              <a:spAutoFit/>
            </a:bodyPr>
            <a:lstStyle/>
            <a:p>
              <a:endParaRPr lang="en-US" sz="1000" noProof="1"/>
            </a:p>
          </p:txBody>
        </p:sp>
      </p:grpSp>
      <p:grpSp>
        <p:nvGrpSpPr>
          <p:cNvPr id="22" name="Group 21">
            <a:extLst>
              <a:ext uri="{FF2B5EF4-FFF2-40B4-BE49-F238E27FC236}">
                <a16:creationId xmlns:a16="http://schemas.microsoft.com/office/drawing/2014/main" id="{ABE849C2-016C-734E-122E-D908A0B000A4}"/>
              </a:ext>
            </a:extLst>
          </p:cNvPr>
          <p:cNvGrpSpPr/>
          <p:nvPr/>
        </p:nvGrpSpPr>
        <p:grpSpPr>
          <a:xfrm>
            <a:off x="338440" y="4993137"/>
            <a:ext cx="2926080" cy="1782596"/>
            <a:chOff x="332936" y="4713893"/>
            <a:chExt cx="2926080" cy="1782596"/>
          </a:xfrm>
        </p:grpSpPr>
        <p:sp>
          <p:nvSpPr>
            <p:cNvPr id="23" name="TextBox 22">
              <a:extLst>
                <a:ext uri="{FF2B5EF4-FFF2-40B4-BE49-F238E27FC236}">
                  <a16:creationId xmlns:a16="http://schemas.microsoft.com/office/drawing/2014/main" id="{62BE00C4-13DF-B14F-19B8-774F2D80EAD2}"/>
                </a:ext>
              </a:extLst>
            </p:cNvPr>
            <p:cNvSpPr txBox="1"/>
            <p:nvPr/>
          </p:nvSpPr>
          <p:spPr>
            <a:xfrm>
              <a:off x="332936" y="4713893"/>
              <a:ext cx="2926080" cy="400110"/>
            </a:xfrm>
            <a:prstGeom prst="rect">
              <a:avLst/>
            </a:prstGeom>
            <a:noFill/>
          </p:spPr>
          <p:txBody>
            <a:bodyPr wrap="square" lIns="0" rIns="0" rtlCol="0" anchor="b">
              <a:spAutoFit/>
            </a:bodyPr>
            <a:lstStyle/>
            <a:p>
              <a:pPr algn="r"/>
              <a:r>
                <a:rPr lang="en-US" sz="2000" b="1" noProof="1"/>
                <a:t>Cost</a:t>
              </a:r>
            </a:p>
          </p:txBody>
        </p:sp>
        <p:sp>
          <p:nvSpPr>
            <p:cNvPr id="24" name="TextBox 23">
              <a:extLst>
                <a:ext uri="{FF2B5EF4-FFF2-40B4-BE49-F238E27FC236}">
                  <a16:creationId xmlns:a16="http://schemas.microsoft.com/office/drawing/2014/main" id="{0E05D941-C5A1-C68E-2792-F9FBB001A6DE}"/>
                </a:ext>
              </a:extLst>
            </p:cNvPr>
            <p:cNvSpPr txBox="1"/>
            <p:nvPr/>
          </p:nvSpPr>
          <p:spPr>
            <a:xfrm>
              <a:off x="332936" y="5111494"/>
              <a:ext cx="2926080" cy="1384995"/>
            </a:xfrm>
            <a:prstGeom prst="rect">
              <a:avLst/>
            </a:prstGeom>
            <a:noFill/>
          </p:spPr>
          <p:txBody>
            <a:bodyPr wrap="square" lIns="0" rIns="0" rtlCol="0" anchor="t">
              <a:spAutoFit/>
            </a:bodyPr>
            <a:lstStyle/>
            <a:p>
              <a:r>
                <a:rPr lang="en-US" sz="1400">
                  <a:solidFill>
                    <a:srgbClr val="75686B"/>
                  </a:solidFill>
                  <a:effectLst/>
                  <a:latin typeface="Arial" panose="020B0604020202020204" pitchFamily="34" charset="0"/>
                </a:rPr>
                <a:t>Smaller models are quick, efficient, and affordable for simple tasks or large-scale generation but often lack reasoning, focus, and complex problem-solving abilities, and usually aren’t trained to use tools.</a:t>
              </a:r>
              <a:endParaRPr lang="en-US" sz="1400" noProof="1">
                <a:solidFill>
                  <a:schemeClr val="tx1">
                    <a:lumMod val="65000"/>
                    <a:lumOff val="35000"/>
                  </a:schemeClr>
                </a:solidFill>
              </a:endParaRPr>
            </a:p>
          </p:txBody>
        </p:sp>
      </p:grpSp>
      <p:grpSp>
        <p:nvGrpSpPr>
          <p:cNvPr id="25" name="Group 24">
            <a:extLst>
              <a:ext uri="{FF2B5EF4-FFF2-40B4-BE49-F238E27FC236}">
                <a16:creationId xmlns:a16="http://schemas.microsoft.com/office/drawing/2014/main" id="{D39145A0-BCCC-C9CC-FD6A-5E65E94C5095}"/>
              </a:ext>
            </a:extLst>
          </p:cNvPr>
          <p:cNvGrpSpPr/>
          <p:nvPr/>
        </p:nvGrpSpPr>
        <p:grpSpPr>
          <a:xfrm>
            <a:off x="6201042" y="616911"/>
            <a:ext cx="2926080" cy="2213483"/>
            <a:chOff x="8921977" y="1303705"/>
            <a:chExt cx="2926080" cy="2213483"/>
          </a:xfrm>
        </p:grpSpPr>
        <p:sp>
          <p:nvSpPr>
            <p:cNvPr id="26" name="TextBox 25">
              <a:extLst>
                <a:ext uri="{FF2B5EF4-FFF2-40B4-BE49-F238E27FC236}">
                  <a16:creationId xmlns:a16="http://schemas.microsoft.com/office/drawing/2014/main" id="{5055FEE3-201C-334B-1251-28F9C30BA6A4}"/>
                </a:ext>
              </a:extLst>
            </p:cNvPr>
            <p:cNvSpPr txBox="1"/>
            <p:nvPr/>
          </p:nvSpPr>
          <p:spPr>
            <a:xfrm>
              <a:off x="8921977" y="1303705"/>
              <a:ext cx="2926080" cy="400110"/>
            </a:xfrm>
            <a:prstGeom prst="rect">
              <a:avLst/>
            </a:prstGeom>
            <a:noFill/>
          </p:spPr>
          <p:txBody>
            <a:bodyPr wrap="square" lIns="0" rIns="0" rtlCol="0" anchor="b">
              <a:spAutoFit/>
            </a:bodyPr>
            <a:lstStyle/>
            <a:p>
              <a:r>
                <a:rPr lang="en-US" sz="2000" b="1" noProof="1"/>
                <a:t>Efficiency</a:t>
              </a:r>
            </a:p>
          </p:txBody>
        </p:sp>
        <p:sp>
          <p:nvSpPr>
            <p:cNvPr id="27" name="TextBox 26">
              <a:extLst>
                <a:ext uri="{FF2B5EF4-FFF2-40B4-BE49-F238E27FC236}">
                  <a16:creationId xmlns:a16="http://schemas.microsoft.com/office/drawing/2014/main" id="{242893AB-2E7B-F82A-8E81-9741492984A8}"/>
                </a:ext>
              </a:extLst>
            </p:cNvPr>
            <p:cNvSpPr txBox="1"/>
            <p:nvPr/>
          </p:nvSpPr>
          <p:spPr>
            <a:xfrm>
              <a:off x="8921977" y="1701306"/>
              <a:ext cx="2926080" cy="1815882"/>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Large models like GPT-4, GPT-5 Thinking, Claude Opus, and Gemini Ultra produce high-quality, focused responses but are costly and inefficient during test-time computation.</a:t>
              </a:r>
              <a:endParaRPr lang="en-US" sz="1400" noProof="1">
                <a:solidFill>
                  <a:schemeClr val="tx1">
                    <a:lumMod val="65000"/>
                    <a:lumOff val="35000"/>
                  </a:schemeClr>
                </a:solidFill>
              </a:endParaRPr>
            </a:p>
          </p:txBody>
        </p:sp>
      </p:grpSp>
      <p:grpSp>
        <p:nvGrpSpPr>
          <p:cNvPr id="28" name="Group 27">
            <a:extLst>
              <a:ext uri="{FF2B5EF4-FFF2-40B4-BE49-F238E27FC236}">
                <a16:creationId xmlns:a16="http://schemas.microsoft.com/office/drawing/2014/main" id="{9C4BD789-9777-F8A6-67C9-C6583E26657C}"/>
              </a:ext>
            </a:extLst>
          </p:cNvPr>
          <p:cNvGrpSpPr/>
          <p:nvPr/>
        </p:nvGrpSpPr>
        <p:grpSpPr>
          <a:xfrm>
            <a:off x="338440" y="1227505"/>
            <a:ext cx="2525784" cy="1782596"/>
            <a:chOff x="332936" y="1303705"/>
            <a:chExt cx="2926080" cy="1782596"/>
          </a:xfrm>
        </p:grpSpPr>
        <p:sp>
          <p:nvSpPr>
            <p:cNvPr id="29" name="TextBox 28">
              <a:extLst>
                <a:ext uri="{FF2B5EF4-FFF2-40B4-BE49-F238E27FC236}">
                  <a16:creationId xmlns:a16="http://schemas.microsoft.com/office/drawing/2014/main" id="{E791C7F6-450B-F333-8311-FBFA280244F4}"/>
                </a:ext>
              </a:extLst>
            </p:cNvPr>
            <p:cNvSpPr txBox="1"/>
            <p:nvPr/>
          </p:nvSpPr>
          <p:spPr>
            <a:xfrm>
              <a:off x="332936" y="1303705"/>
              <a:ext cx="2926080" cy="400110"/>
            </a:xfrm>
            <a:prstGeom prst="rect">
              <a:avLst/>
            </a:prstGeom>
            <a:noFill/>
          </p:spPr>
          <p:txBody>
            <a:bodyPr wrap="square" lIns="0" rIns="0" rtlCol="0" anchor="b">
              <a:spAutoFit/>
            </a:bodyPr>
            <a:lstStyle/>
            <a:p>
              <a:pPr algn="r"/>
              <a:r>
                <a:rPr lang="en-US" sz="2000" b="1" noProof="1"/>
                <a:t>Power</a:t>
              </a:r>
            </a:p>
          </p:txBody>
        </p:sp>
        <p:sp>
          <p:nvSpPr>
            <p:cNvPr id="30" name="TextBox 29">
              <a:extLst>
                <a:ext uri="{FF2B5EF4-FFF2-40B4-BE49-F238E27FC236}">
                  <a16:creationId xmlns:a16="http://schemas.microsoft.com/office/drawing/2014/main" id="{F47DA27E-E05E-E39F-E555-000A886089C0}"/>
                </a:ext>
              </a:extLst>
            </p:cNvPr>
            <p:cNvSpPr txBox="1"/>
            <p:nvPr/>
          </p:nvSpPr>
          <p:spPr>
            <a:xfrm>
              <a:off x="332936" y="1701306"/>
              <a:ext cx="2926080" cy="1384995"/>
            </a:xfrm>
            <a:prstGeom prst="rect">
              <a:avLst/>
            </a:prstGeom>
            <a:noFill/>
          </p:spPr>
          <p:txBody>
            <a:bodyPr wrap="square" lIns="0" rIns="0" rtlCol="0" anchor="t">
              <a:spAutoFit/>
            </a:bodyPr>
            <a:lstStyle/>
            <a:p>
              <a:r>
                <a:rPr lang="en-US" sz="1400">
                  <a:solidFill>
                    <a:srgbClr val="75686B"/>
                  </a:solidFill>
                  <a:effectLst/>
                  <a:latin typeface="Arial" panose="020B0604020202020204" pitchFamily="34" charset="0"/>
                </a:rPr>
                <a:t>Most CSPs offer various LLM options, which serve as the agent's core for understanding, reasoning, and response generation. The key features are size and reasoning ability.</a:t>
              </a:r>
              <a:endParaRPr lang="en-US" sz="1400" noProof="1">
                <a:solidFill>
                  <a:schemeClr val="tx1">
                    <a:lumMod val="65000"/>
                    <a:lumOff val="35000"/>
                  </a:schemeClr>
                </a:solidFill>
              </a:endParaRPr>
            </a:p>
          </p:txBody>
        </p:sp>
      </p:grpSp>
      <p:grpSp>
        <p:nvGrpSpPr>
          <p:cNvPr id="31" name="Group 30">
            <a:extLst>
              <a:ext uri="{FF2B5EF4-FFF2-40B4-BE49-F238E27FC236}">
                <a16:creationId xmlns:a16="http://schemas.microsoft.com/office/drawing/2014/main" id="{3BC54A66-3DE0-7C11-5C41-946EB4D7FDC2}"/>
              </a:ext>
            </a:extLst>
          </p:cNvPr>
          <p:cNvGrpSpPr/>
          <p:nvPr/>
        </p:nvGrpSpPr>
        <p:grpSpPr>
          <a:xfrm>
            <a:off x="9189026" y="1832345"/>
            <a:ext cx="2679705" cy="1567152"/>
            <a:chOff x="8921977" y="1303705"/>
            <a:chExt cx="2926080" cy="1567152"/>
          </a:xfrm>
        </p:grpSpPr>
        <p:sp>
          <p:nvSpPr>
            <p:cNvPr id="32" name="TextBox 31">
              <a:extLst>
                <a:ext uri="{FF2B5EF4-FFF2-40B4-BE49-F238E27FC236}">
                  <a16:creationId xmlns:a16="http://schemas.microsoft.com/office/drawing/2014/main" id="{D56E9F8B-5384-1F32-F8E7-9687F3FF52D5}"/>
                </a:ext>
              </a:extLst>
            </p:cNvPr>
            <p:cNvSpPr txBox="1"/>
            <p:nvPr/>
          </p:nvSpPr>
          <p:spPr>
            <a:xfrm>
              <a:off x="8921977" y="1303705"/>
              <a:ext cx="2926080" cy="400110"/>
            </a:xfrm>
            <a:prstGeom prst="rect">
              <a:avLst/>
            </a:prstGeom>
            <a:noFill/>
          </p:spPr>
          <p:txBody>
            <a:bodyPr wrap="square" lIns="0" rIns="0" rtlCol="0" anchor="b">
              <a:spAutoFit/>
            </a:bodyPr>
            <a:lstStyle/>
            <a:p>
              <a:r>
                <a:rPr lang="en-US" sz="2000" b="1" noProof="1"/>
                <a:t>Temperature</a:t>
              </a:r>
            </a:p>
          </p:txBody>
        </p:sp>
        <p:sp>
          <p:nvSpPr>
            <p:cNvPr id="33" name="TextBox 32">
              <a:extLst>
                <a:ext uri="{FF2B5EF4-FFF2-40B4-BE49-F238E27FC236}">
                  <a16:creationId xmlns:a16="http://schemas.microsoft.com/office/drawing/2014/main" id="{82572FA6-CBA7-10C4-3AE5-2C652A44DB91}"/>
                </a:ext>
              </a:extLst>
            </p:cNvPr>
            <p:cNvSpPr txBox="1"/>
            <p:nvPr/>
          </p:nvSpPr>
          <p:spPr>
            <a:xfrm>
              <a:off x="8921977" y="1701306"/>
              <a:ext cx="2926080" cy="1169551"/>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Temperature affects AI behavior: lower values make it more predictable, while higher values increase word variety and lead to more diverse responses.</a:t>
              </a:r>
              <a:endParaRPr lang="en-US" sz="1400" noProof="1">
                <a:solidFill>
                  <a:schemeClr val="tx1">
                    <a:lumMod val="65000"/>
                    <a:lumOff val="35000"/>
                  </a:schemeClr>
                </a:solidFill>
              </a:endParaRPr>
            </a:p>
          </p:txBody>
        </p:sp>
      </p:grpSp>
      <p:sp>
        <p:nvSpPr>
          <p:cNvPr id="34" name="Freeform: Shape 95">
            <a:extLst>
              <a:ext uri="{FF2B5EF4-FFF2-40B4-BE49-F238E27FC236}">
                <a16:creationId xmlns:a16="http://schemas.microsoft.com/office/drawing/2014/main" id="{57905E86-B2BE-EEBA-5936-1C3F7D5565E4}"/>
              </a:ext>
            </a:extLst>
          </p:cNvPr>
          <p:cNvSpPr>
            <a:spLocks noChangeAspect="1"/>
          </p:cNvSpPr>
          <p:nvPr/>
        </p:nvSpPr>
        <p:spPr>
          <a:xfrm>
            <a:off x="11025061" y="3679407"/>
            <a:ext cx="365760" cy="395416"/>
          </a:xfrm>
          <a:custGeom>
            <a:avLst/>
            <a:gdLst>
              <a:gd name="connsiteX0" fmla="*/ 590550 w 704850"/>
              <a:gd name="connsiteY0" fmla="*/ 647700 h 762000"/>
              <a:gd name="connsiteX1" fmla="*/ 647700 w 704850"/>
              <a:gd name="connsiteY1" fmla="*/ 704850 h 762000"/>
              <a:gd name="connsiteX2" fmla="*/ 590550 w 704850"/>
              <a:gd name="connsiteY2" fmla="*/ 762000 h 762000"/>
              <a:gd name="connsiteX3" fmla="*/ 533400 w 704850"/>
              <a:gd name="connsiteY3" fmla="*/ 704850 h 762000"/>
              <a:gd name="connsiteX4" fmla="*/ 590550 w 704850"/>
              <a:gd name="connsiteY4" fmla="*/ 647700 h 762000"/>
              <a:gd name="connsiteX5" fmla="*/ 171450 w 704850"/>
              <a:gd name="connsiteY5" fmla="*/ 647700 h 762000"/>
              <a:gd name="connsiteX6" fmla="*/ 228600 w 704850"/>
              <a:gd name="connsiteY6" fmla="*/ 704850 h 762000"/>
              <a:gd name="connsiteX7" fmla="*/ 171450 w 704850"/>
              <a:gd name="connsiteY7" fmla="*/ 762000 h 762000"/>
              <a:gd name="connsiteX8" fmla="*/ 114300 w 704850"/>
              <a:gd name="connsiteY8" fmla="*/ 704850 h 762000"/>
              <a:gd name="connsiteX9" fmla="*/ 171450 w 704850"/>
              <a:gd name="connsiteY9" fmla="*/ 647700 h 762000"/>
              <a:gd name="connsiteX10" fmla="*/ 542925 w 704850"/>
              <a:gd name="connsiteY10" fmla="*/ 361950 h 762000"/>
              <a:gd name="connsiteX11" fmla="*/ 542925 w 704850"/>
              <a:gd name="connsiteY11" fmla="*/ 414338 h 762000"/>
              <a:gd name="connsiteX12" fmla="*/ 647700 w 704850"/>
              <a:gd name="connsiteY12" fmla="*/ 404813 h 762000"/>
              <a:gd name="connsiteX13" fmla="*/ 647700 w 704850"/>
              <a:gd name="connsiteY13" fmla="*/ 361950 h 762000"/>
              <a:gd name="connsiteX14" fmla="*/ 400050 w 704850"/>
              <a:gd name="connsiteY14" fmla="*/ 361950 h 762000"/>
              <a:gd name="connsiteX15" fmla="*/ 400050 w 704850"/>
              <a:gd name="connsiteY15" fmla="*/ 426720 h 762000"/>
              <a:gd name="connsiteX16" fmla="*/ 504825 w 704850"/>
              <a:gd name="connsiteY16" fmla="*/ 417195 h 762000"/>
              <a:gd name="connsiteX17" fmla="*/ 504825 w 704850"/>
              <a:gd name="connsiteY17" fmla="*/ 361950 h 762000"/>
              <a:gd name="connsiteX18" fmla="*/ 257175 w 704850"/>
              <a:gd name="connsiteY18" fmla="*/ 361950 h 762000"/>
              <a:gd name="connsiteX19" fmla="*/ 257175 w 704850"/>
              <a:gd name="connsiteY19" fmla="*/ 440055 h 762000"/>
              <a:gd name="connsiteX20" fmla="*/ 361950 w 704850"/>
              <a:gd name="connsiteY20" fmla="*/ 430530 h 762000"/>
              <a:gd name="connsiteX21" fmla="*/ 361950 w 704850"/>
              <a:gd name="connsiteY21" fmla="*/ 361950 h 762000"/>
              <a:gd name="connsiteX22" fmla="*/ 114300 w 704850"/>
              <a:gd name="connsiteY22" fmla="*/ 361950 h 762000"/>
              <a:gd name="connsiteX23" fmla="*/ 114300 w 704850"/>
              <a:gd name="connsiteY23" fmla="*/ 452438 h 762000"/>
              <a:gd name="connsiteX24" fmla="*/ 219075 w 704850"/>
              <a:gd name="connsiteY24" fmla="*/ 442913 h 762000"/>
              <a:gd name="connsiteX25" fmla="*/ 219075 w 704850"/>
              <a:gd name="connsiteY25" fmla="*/ 361950 h 762000"/>
              <a:gd name="connsiteX26" fmla="*/ 542925 w 704850"/>
              <a:gd name="connsiteY26" fmla="*/ 257175 h 762000"/>
              <a:gd name="connsiteX27" fmla="*/ 542925 w 704850"/>
              <a:gd name="connsiteY27" fmla="*/ 323850 h 762000"/>
              <a:gd name="connsiteX28" fmla="*/ 647700 w 704850"/>
              <a:gd name="connsiteY28" fmla="*/ 323850 h 762000"/>
              <a:gd name="connsiteX29" fmla="*/ 647700 w 704850"/>
              <a:gd name="connsiteY29" fmla="*/ 257175 h 762000"/>
              <a:gd name="connsiteX30" fmla="*/ 400050 w 704850"/>
              <a:gd name="connsiteY30" fmla="*/ 257175 h 762000"/>
              <a:gd name="connsiteX31" fmla="*/ 400050 w 704850"/>
              <a:gd name="connsiteY31" fmla="*/ 323850 h 762000"/>
              <a:gd name="connsiteX32" fmla="*/ 504825 w 704850"/>
              <a:gd name="connsiteY32" fmla="*/ 323850 h 762000"/>
              <a:gd name="connsiteX33" fmla="*/ 504825 w 704850"/>
              <a:gd name="connsiteY33" fmla="*/ 257175 h 762000"/>
              <a:gd name="connsiteX34" fmla="*/ 257175 w 704850"/>
              <a:gd name="connsiteY34" fmla="*/ 257175 h 762000"/>
              <a:gd name="connsiteX35" fmla="*/ 257175 w 704850"/>
              <a:gd name="connsiteY35" fmla="*/ 323850 h 762000"/>
              <a:gd name="connsiteX36" fmla="*/ 361950 w 704850"/>
              <a:gd name="connsiteY36" fmla="*/ 323850 h 762000"/>
              <a:gd name="connsiteX37" fmla="*/ 361950 w 704850"/>
              <a:gd name="connsiteY37" fmla="*/ 257175 h 762000"/>
              <a:gd name="connsiteX38" fmla="*/ 114300 w 704850"/>
              <a:gd name="connsiteY38" fmla="*/ 257175 h 762000"/>
              <a:gd name="connsiteX39" fmla="*/ 114300 w 704850"/>
              <a:gd name="connsiteY39" fmla="*/ 323850 h 762000"/>
              <a:gd name="connsiteX40" fmla="*/ 219075 w 704850"/>
              <a:gd name="connsiteY40" fmla="*/ 323850 h 762000"/>
              <a:gd name="connsiteX41" fmla="*/ 219075 w 704850"/>
              <a:gd name="connsiteY41" fmla="*/ 257175 h 762000"/>
              <a:gd name="connsiteX42" fmla="*/ 542925 w 704850"/>
              <a:gd name="connsiteY42" fmla="*/ 152400 h 762000"/>
              <a:gd name="connsiteX43" fmla="*/ 542925 w 704850"/>
              <a:gd name="connsiteY43" fmla="*/ 219075 h 762000"/>
              <a:gd name="connsiteX44" fmla="*/ 647700 w 704850"/>
              <a:gd name="connsiteY44" fmla="*/ 219075 h 762000"/>
              <a:gd name="connsiteX45" fmla="*/ 647700 w 704850"/>
              <a:gd name="connsiteY45" fmla="*/ 152400 h 762000"/>
              <a:gd name="connsiteX46" fmla="*/ 400050 w 704850"/>
              <a:gd name="connsiteY46" fmla="*/ 152400 h 762000"/>
              <a:gd name="connsiteX47" fmla="*/ 400050 w 704850"/>
              <a:gd name="connsiteY47" fmla="*/ 219075 h 762000"/>
              <a:gd name="connsiteX48" fmla="*/ 504825 w 704850"/>
              <a:gd name="connsiteY48" fmla="*/ 219075 h 762000"/>
              <a:gd name="connsiteX49" fmla="*/ 504825 w 704850"/>
              <a:gd name="connsiteY49" fmla="*/ 152400 h 762000"/>
              <a:gd name="connsiteX50" fmla="*/ 257175 w 704850"/>
              <a:gd name="connsiteY50" fmla="*/ 152400 h 762000"/>
              <a:gd name="connsiteX51" fmla="*/ 257175 w 704850"/>
              <a:gd name="connsiteY51" fmla="*/ 219075 h 762000"/>
              <a:gd name="connsiteX52" fmla="*/ 361950 w 704850"/>
              <a:gd name="connsiteY52" fmla="*/ 219075 h 762000"/>
              <a:gd name="connsiteX53" fmla="*/ 361950 w 704850"/>
              <a:gd name="connsiteY53" fmla="*/ 152400 h 762000"/>
              <a:gd name="connsiteX54" fmla="*/ 114300 w 704850"/>
              <a:gd name="connsiteY54" fmla="*/ 152400 h 762000"/>
              <a:gd name="connsiteX55" fmla="*/ 114300 w 704850"/>
              <a:gd name="connsiteY55" fmla="*/ 219075 h 762000"/>
              <a:gd name="connsiteX56" fmla="*/ 219075 w 704850"/>
              <a:gd name="connsiteY56" fmla="*/ 219075 h 762000"/>
              <a:gd name="connsiteX57" fmla="*/ 219075 w 704850"/>
              <a:gd name="connsiteY57" fmla="*/ 152400 h 762000"/>
              <a:gd name="connsiteX58" fmla="*/ 28575 w 704850"/>
              <a:gd name="connsiteY58" fmla="*/ 0 h 762000"/>
              <a:gd name="connsiteX59" fmla="*/ 114300 w 704850"/>
              <a:gd name="connsiteY59" fmla="*/ 85725 h 762000"/>
              <a:gd name="connsiteX60" fmla="*/ 114300 w 704850"/>
              <a:gd name="connsiteY60" fmla="*/ 95250 h 762000"/>
              <a:gd name="connsiteX61" fmla="*/ 704850 w 704850"/>
              <a:gd name="connsiteY61" fmla="*/ 95250 h 762000"/>
              <a:gd name="connsiteX62" fmla="*/ 704850 w 704850"/>
              <a:gd name="connsiteY62" fmla="*/ 457200 h 762000"/>
              <a:gd name="connsiteX63" fmla="*/ 114300 w 704850"/>
              <a:gd name="connsiteY63" fmla="*/ 509588 h 762000"/>
              <a:gd name="connsiteX64" fmla="*/ 114300 w 704850"/>
              <a:gd name="connsiteY64" fmla="*/ 561975 h 762000"/>
              <a:gd name="connsiteX65" fmla="*/ 142875 w 704850"/>
              <a:gd name="connsiteY65" fmla="*/ 590550 h 762000"/>
              <a:gd name="connsiteX66" fmla="*/ 676275 w 704850"/>
              <a:gd name="connsiteY66" fmla="*/ 590550 h 762000"/>
              <a:gd name="connsiteX67" fmla="*/ 704850 w 704850"/>
              <a:gd name="connsiteY67" fmla="*/ 619125 h 762000"/>
              <a:gd name="connsiteX68" fmla="*/ 676275 w 704850"/>
              <a:gd name="connsiteY68" fmla="*/ 647700 h 762000"/>
              <a:gd name="connsiteX69" fmla="*/ 590550 w 704850"/>
              <a:gd name="connsiteY69" fmla="*/ 647700 h 762000"/>
              <a:gd name="connsiteX70" fmla="*/ 171450 w 704850"/>
              <a:gd name="connsiteY70" fmla="*/ 647700 h 762000"/>
              <a:gd name="connsiteX71" fmla="*/ 142875 w 704850"/>
              <a:gd name="connsiteY71" fmla="*/ 647700 h 762000"/>
              <a:gd name="connsiteX72" fmla="*/ 57150 w 704850"/>
              <a:gd name="connsiteY72" fmla="*/ 561975 h 762000"/>
              <a:gd name="connsiteX73" fmla="*/ 57150 w 704850"/>
              <a:gd name="connsiteY73" fmla="*/ 85725 h 762000"/>
              <a:gd name="connsiteX74" fmla="*/ 28575 w 704850"/>
              <a:gd name="connsiteY74" fmla="*/ 57150 h 762000"/>
              <a:gd name="connsiteX75" fmla="*/ 0 w 704850"/>
              <a:gd name="connsiteY75" fmla="*/ 28575 h 762000"/>
              <a:gd name="connsiteX76" fmla="*/ 28575 w 704850"/>
              <a:gd name="connsiteY7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04850" h="762000">
                <a:moveTo>
                  <a:pt x="590550" y="647700"/>
                </a:moveTo>
                <a:cubicBezTo>
                  <a:pt x="622113" y="647700"/>
                  <a:pt x="647700" y="673287"/>
                  <a:pt x="647700" y="704850"/>
                </a:cubicBezTo>
                <a:cubicBezTo>
                  <a:pt x="647700" y="736413"/>
                  <a:pt x="622113" y="762000"/>
                  <a:pt x="590550" y="762000"/>
                </a:cubicBezTo>
                <a:cubicBezTo>
                  <a:pt x="558987" y="762000"/>
                  <a:pt x="533400" y="736413"/>
                  <a:pt x="533400" y="704850"/>
                </a:cubicBezTo>
                <a:cubicBezTo>
                  <a:pt x="533400" y="673287"/>
                  <a:pt x="558987" y="647700"/>
                  <a:pt x="590550" y="647700"/>
                </a:cubicBezTo>
                <a:close/>
                <a:moveTo>
                  <a:pt x="171450" y="647700"/>
                </a:moveTo>
                <a:cubicBezTo>
                  <a:pt x="203013" y="647700"/>
                  <a:pt x="228600" y="673287"/>
                  <a:pt x="228600" y="704850"/>
                </a:cubicBezTo>
                <a:cubicBezTo>
                  <a:pt x="228600" y="736413"/>
                  <a:pt x="203013" y="762000"/>
                  <a:pt x="171450" y="762000"/>
                </a:cubicBezTo>
                <a:cubicBezTo>
                  <a:pt x="139887" y="762000"/>
                  <a:pt x="114300" y="736413"/>
                  <a:pt x="114300" y="704850"/>
                </a:cubicBezTo>
                <a:cubicBezTo>
                  <a:pt x="114300" y="673287"/>
                  <a:pt x="139887" y="647700"/>
                  <a:pt x="171450" y="647700"/>
                </a:cubicBezTo>
                <a:close/>
                <a:moveTo>
                  <a:pt x="542925" y="361950"/>
                </a:moveTo>
                <a:lnTo>
                  <a:pt x="542925" y="414338"/>
                </a:lnTo>
                <a:lnTo>
                  <a:pt x="647700" y="404813"/>
                </a:lnTo>
                <a:lnTo>
                  <a:pt x="647700" y="361950"/>
                </a:lnTo>
                <a:close/>
                <a:moveTo>
                  <a:pt x="400050" y="361950"/>
                </a:moveTo>
                <a:lnTo>
                  <a:pt x="400050" y="426720"/>
                </a:lnTo>
                <a:lnTo>
                  <a:pt x="504825" y="417195"/>
                </a:lnTo>
                <a:lnTo>
                  <a:pt x="504825" y="361950"/>
                </a:lnTo>
                <a:close/>
                <a:moveTo>
                  <a:pt x="257175" y="361950"/>
                </a:moveTo>
                <a:lnTo>
                  <a:pt x="257175" y="440055"/>
                </a:lnTo>
                <a:lnTo>
                  <a:pt x="361950" y="430530"/>
                </a:lnTo>
                <a:lnTo>
                  <a:pt x="361950" y="361950"/>
                </a:lnTo>
                <a:close/>
                <a:moveTo>
                  <a:pt x="114300" y="361950"/>
                </a:moveTo>
                <a:lnTo>
                  <a:pt x="114300" y="452438"/>
                </a:lnTo>
                <a:lnTo>
                  <a:pt x="219075" y="442913"/>
                </a:lnTo>
                <a:lnTo>
                  <a:pt x="219075" y="361950"/>
                </a:lnTo>
                <a:close/>
                <a:moveTo>
                  <a:pt x="542925" y="257175"/>
                </a:moveTo>
                <a:lnTo>
                  <a:pt x="542925" y="323850"/>
                </a:lnTo>
                <a:lnTo>
                  <a:pt x="647700" y="323850"/>
                </a:lnTo>
                <a:lnTo>
                  <a:pt x="647700" y="257175"/>
                </a:lnTo>
                <a:close/>
                <a:moveTo>
                  <a:pt x="400050" y="257175"/>
                </a:moveTo>
                <a:lnTo>
                  <a:pt x="400050" y="323850"/>
                </a:lnTo>
                <a:lnTo>
                  <a:pt x="504825" y="323850"/>
                </a:lnTo>
                <a:lnTo>
                  <a:pt x="504825" y="257175"/>
                </a:lnTo>
                <a:close/>
                <a:moveTo>
                  <a:pt x="257175" y="257175"/>
                </a:moveTo>
                <a:lnTo>
                  <a:pt x="257175" y="323850"/>
                </a:lnTo>
                <a:lnTo>
                  <a:pt x="361950" y="323850"/>
                </a:lnTo>
                <a:lnTo>
                  <a:pt x="361950" y="257175"/>
                </a:lnTo>
                <a:close/>
                <a:moveTo>
                  <a:pt x="114300" y="257175"/>
                </a:moveTo>
                <a:lnTo>
                  <a:pt x="114300" y="323850"/>
                </a:lnTo>
                <a:lnTo>
                  <a:pt x="219075" y="323850"/>
                </a:lnTo>
                <a:lnTo>
                  <a:pt x="219075" y="257175"/>
                </a:lnTo>
                <a:close/>
                <a:moveTo>
                  <a:pt x="542925" y="152400"/>
                </a:moveTo>
                <a:lnTo>
                  <a:pt x="542925" y="219075"/>
                </a:lnTo>
                <a:lnTo>
                  <a:pt x="647700" y="219075"/>
                </a:lnTo>
                <a:lnTo>
                  <a:pt x="647700" y="152400"/>
                </a:lnTo>
                <a:close/>
                <a:moveTo>
                  <a:pt x="400050" y="152400"/>
                </a:moveTo>
                <a:lnTo>
                  <a:pt x="400050" y="219075"/>
                </a:lnTo>
                <a:lnTo>
                  <a:pt x="504825" y="219075"/>
                </a:lnTo>
                <a:lnTo>
                  <a:pt x="504825" y="152400"/>
                </a:lnTo>
                <a:close/>
                <a:moveTo>
                  <a:pt x="257175" y="152400"/>
                </a:moveTo>
                <a:lnTo>
                  <a:pt x="257175" y="219075"/>
                </a:lnTo>
                <a:lnTo>
                  <a:pt x="361950" y="219075"/>
                </a:lnTo>
                <a:lnTo>
                  <a:pt x="361950" y="152400"/>
                </a:lnTo>
                <a:close/>
                <a:moveTo>
                  <a:pt x="114300" y="152400"/>
                </a:moveTo>
                <a:lnTo>
                  <a:pt x="114300" y="219075"/>
                </a:lnTo>
                <a:lnTo>
                  <a:pt x="219075" y="219075"/>
                </a:lnTo>
                <a:lnTo>
                  <a:pt x="219075" y="152400"/>
                </a:lnTo>
                <a:close/>
                <a:moveTo>
                  <a:pt x="28575" y="0"/>
                </a:moveTo>
                <a:cubicBezTo>
                  <a:pt x="76200" y="0"/>
                  <a:pt x="114300" y="38100"/>
                  <a:pt x="114300" y="85725"/>
                </a:cubicBezTo>
                <a:lnTo>
                  <a:pt x="114300" y="95250"/>
                </a:lnTo>
                <a:lnTo>
                  <a:pt x="704850" y="95250"/>
                </a:lnTo>
                <a:lnTo>
                  <a:pt x="704850" y="457200"/>
                </a:lnTo>
                <a:lnTo>
                  <a:pt x="114300" y="509588"/>
                </a:lnTo>
                <a:lnTo>
                  <a:pt x="114300" y="561975"/>
                </a:lnTo>
                <a:cubicBezTo>
                  <a:pt x="114300" y="578168"/>
                  <a:pt x="126682" y="590550"/>
                  <a:pt x="142875" y="590550"/>
                </a:cubicBezTo>
                <a:lnTo>
                  <a:pt x="676275" y="590550"/>
                </a:lnTo>
                <a:cubicBezTo>
                  <a:pt x="692468" y="590550"/>
                  <a:pt x="704850" y="602933"/>
                  <a:pt x="704850" y="619125"/>
                </a:cubicBezTo>
                <a:cubicBezTo>
                  <a:pt x="704850" y="635318"/>
                  <a:pt x="692468" y="647700"/>
                  <a:pt x="676275" y="647700"/>
                </a:cubicBezTo>
                <a:lnTo>
                  <a:pt x="590550" y="647700"/>
                </a:lnTo>
                <a:lnTo>
                  <a:pt x="171450" y="647700"/>
                </a:lnTo>
                <a:lnTo>
                  <a:pt x="142875" y="647700"/>
                </a:lnTo>
                <a:cubicBezTo>
                  <a:pt x="95250" y="647700"/>
                  <a:pt x="57150" y="609600"/>
                  <a:pt x="57150" y="561975"/>
                </a:cubicBezTo>
                <a:lnTo>
                  <a:pt x="57150" y="85725"/>
                </a:lnTo>
                <a:cubicBezTo>
                  <a:pt x="57150" y="69533"/>
                  <a:pt x="44768" y="57150"/>
                  <a:pt x="28575" y="57150"/>
                </a:cubicBezTo>
                <a:cubicBezTo>
                  <a:pt x="12383" y="57150"/>
                  <a:pt x="0" y="44768"/>
                  <a:pt x="0" y="28575"/>
                </a:cubicBezTo>
                <a:cubicBezTo>
                  <a:pt x="0" y="12383"/>
                  <a:pt x="12383" y="0"/>
                  <a:pt x="28575" y="0"/>
                </a:cubicBezTo>
                <a:close/>
              </a:path>
            </a:pathLst>
          </a:custGeom>
          <a:solidFill>
            <a:schemeClr val="accent6">
              <a:lumMod val="75000"/>
            </a:schemeClr>
          </a:solidFill>
          <a:ln w="9525" cap="flat">
            <a:noFill/>
            <a:prstDash val="solid"/>
            <a:miter/>
          </a:ln>
        </p:spPr>
        <p:txBody>
          <a:bodyPr rtlCol="0" anchor="ctr"/>
          <a:lstStyle/>
          <a:p>
            <a:endParaRPr lang="en-US"/>
          </a:p>
        </p:txBody>
      </p:sp>
      <p:sp>
        <p:nvSpPr>
          <p:cNvPr id="35" name="Freeform: Shape 96">
            <a:extLst>
              <a:ext uri="{FF2B5EF4-FFF2-40B4-BE49-F238E27FC236}">
                <a16:creationId xmlns:a16="http://schemas.microsoft.com/office/drawing/2014/main" id="{4F635182-692C-D868-6C2B-55ABFD191D46}"/>
              </a:ext>
            </a:extLst>
          </p:cNvPr>
          <p:cNvSpPr>
            <a:spLocks noChangeAspect="1"/>
          </p:cNvSpPr>
          <p:nvPr/>
        </p:nvSpPr>
        <p:spPr>
          <a:xfrm>
            <a:off x="7664082" y="624517"/>
            <a:ext cx="538454" cy="335894"/>
          </a:xfrm>
          <a:custGeom>
            <a:avLst/>
            <a:gdLst>
              <a:gd name="connsiteX0" fmla="*/ 400050 w 800100"/>
              <a:gd name="connsiteY0" fmla="*/ 327660 h 499110"/>
              <a:gd name="connsiteX1" fmla="*/ 470535 w 800100"/>
              <a:gd name="connsiteY1" fmla="*/ 339090 h 499110"/>
              <a:gd name="connsiteX2" fmla="*/ 554355 w 800100"/>
              <a:gd name="connsiteY2" fmla="*/ 379095 h 499110"/>
              <a:gd name="connsiteX3" fmla="*/ 571500 w 800100"/>
              <a:gd name="connsiteY3" fmla="*/ 413385 h 499110"/>
              <a:gd name="connsiteX4" fmla="*/ 571500 w 800100"/>
              <a:gd name="connsiteY4" fmla="*/ 499110 h 499110"/>
              <a:gd name="connsiteX5" fmla="*/ 228600 w 800100"/>
              <a:gd name="connsiteY5" fmla="*/ 499110 h 499110"/>
              <a:gd name="connsiteX6" fmla="*/ 228600 w 800100"/>
              <a:gd name="connsiteY6" fmla="*/ 413385 h 499110"/>
              <a:gd name="connsiteX7" fmla="*/ 245745 w 800100"/>
              <a:gd name="connsiteY7" fmla="*/ 379095 h 499110"/>
              <a:gd name="connsiteX8" fmla="*/ 329565 w 800100"/>
              <a:gd name="connsiteY8" fmla="*/ 339090 h 499110"/>
              <a:gd name="connsiteX9" fmla="*/ 400050 w 800100"/>
              <a:gd name="connsiteY9" fmla="*/ 327660 h 499110"/>
              <a:gd name="connsiteX10" fmla="*/ 628650 w 800100"/>
              <a:gd name="connsiteY10" fmla="*/ 194310 h 499110"/>
              <a:gd name="connsiteX11" fmla="*/ 699135 w 800100"/>
              <a:gd name="connsiteY11" fmla="*/ 205740 h 499110"/>
              <a:gd name="connsiteX12" fmla="*/ 782955 w 800100"/>
              <a:gd name="connsiteY12" fmla="*/ 245745 h 499110"/>
              <a:gd name="connsiteX13" fmla="*/ 800100 w 800100"/>
              <a:gd name="connsiteY13" fmla="*/ 280035 h 499110"/>
              <a:gd name="connsiteX14" fmla="*/ 800100 w 800100"/>
              <a:gd name="connsiteY14" fmla="*/ 365760 h 499110"/>
              <a:gd name="connsiteX15" fmla="*/ 592455 w 800100"/>
              <a:gd name="connsiteY15" fmla="*/ 365760 h 499110"/>
              <a:gd name="connsiteX16" fmla="*/ 577215 w 800100"/>
              <a:gd name="connsiteY16" fmla="*/ 348615 h 499110"/>
              <a:gd name="connsiteX17" fmla="*/ 489585 w 800100"/>
              <a:gd name="connsiteY17" fmla="*/ 304800 h 499110"/>
              <a:gd name="connsiteX18" fmla="*/ 523875 w 800100"/>
              <a:gd name="connsiteY18" fmla="*/ 220980 h 499110"/>
              <a:gd name="connsiteX19" fmla="*/ 523875 w 800100"/>
              <a:gd name="connsiteY19" fmla="*/ 219075 h 499110"/>
              <a:gd name="connsiteX20" fmla="*/ 558165 w 800100"/>
              <a:gd name="connsiteY20" fmla="*/ 205740 h 499110"/>
              <a:gd name="connsiteX21" fmla="*/ 628650 w 800100"/>
              <a:gd name="connsiteY21" fmla="*/ 194310 h 499110"/>
              <a:gd name="connsiteX22" fmla="*/ 171450 w 800100"/>
              <a:gd name="connsiteY22" fmla="*/ 194310 h 499110"/>
              <a:gd name="connsiteX23" fmla="*/ 241935 w 800100"/>
              <a:gd name="connsiteY23" fmla="*/ 205740 h 499110"/>
              <a:gd name="connsiteX24" fmla="*/ 276225 w 800100"/>
              <a:gd name="connsiteY24" fmla="*/ 217170 h 499110"/>
              <a:gd name="connsiteX25" fmla="*/ 276225 w 800100"/>
              <a:gd name="connsiteY25" fmla="*/ 220980 h 499110"/>
              <a:gd name="connsiteX26" fmla="*/ 310515 w 800100"/>
              <a:gd name="connsiteY26" fmla="*/ 304800 h 499110"/>
              <a:gd name="connsiteX27" fmla="*/ 222885 w 800100"/>
              <a:gd name="connsiteY27" fmla="*/ 348615 h 499110"/>
              <a:gd name="connsiteX28" fmla="*/ 205740 w 800100"/>
              <a:gd name="connsiteY28" fmla="*/ 365760 h 499110"/>
              <a:gd name="connsiteX29" fmla="*/ 0 w 800100"/>
              <a:gd name="connsiteY29" fmla="*/ 365760 h 499110"/>
              <a:gd name="connsiteX30" fmla="*/ 0 w 800100"/>
              <a:gd name="connsiteY30" fmla="*/ 280035 h 499110"/>
              <a:gd name="connsiteX31" fmla="*/ 17145 w 800100"/>
              <a:gd name="connsiteY31" fmla="*/ 245745 h 499110"/>
              <a:gd name="connsiteX32" fmla="*/ 100965 w 800100"/>
              <a:gd name="connsiteY32" fmla="*/ 205740 h 499110"/>
              <a:gd name="connsiteX33" fmla="*/ 171450 w 800100"/>
              <a:gd name="connsiteY33" fmla="*/ 194310 h 499110"/>
              <a:gd name="connsiteX34" fmla="*/ 400050 w 800100"/>
              <a:gd name="connsiteY34" fmla="*/ 133350 h 499110"/>
              <a:gd name="connsiteX35" fmla="*/ 485775 w 800100"/>
              <a:gd name="connsiteY35" fmla="*/ 219075 h 499110"/>
              <a:gd name="connsiteX36" fmla="*/ 400050 w 800100"/>
              <a:gd name="connsiteY36" fmla="*/ 304800 h 499110"/>
              <a:gd name="connsiteX37" fmla="*/ 314325 w 800100"/>
              <a:gd name="connsiteY37" fmla="*/ 219075 h 499110"/>
              <a:gd name="connsiteX38" fmla="*/ 400050 w 800100"/>
              <a:gd name="connsiteY38" fmla="*/ 133350 h 499110"/>
              <a:gd name="connsiteX39" fmla="*/ 628650 w 800100"/>
              <a:gd name="connsiteY39" fmla="*/ 0 h 499110"/>
              <a:gd name="connsiteX40" fmla="*/ 714375 w 800100"/>
              <a:gd name="connsiteY40" fmla="*/ 85725 h 499110"/>
              <a:gd name="connsiteX41" fmla="*/ 628650 w 800100"/>
              <a:gd name="connsiteY41" fmla="*/ 171450 h 499110"/>
              <a:gd name="connsiteX42" fmla="*/ 542925 w 800100"/>
              <a:gd name="connsiteY42" fmla="*/ 85725 h 499110"/>
              <a:gd name="connsiteX43" fmla="*/ 628650 w 800100"/>
              <a:gd name="connsiteY43" fmla="*/ 0 h 499110"/>
              <a:gd name="connsiteX44" fmla="*/ 171450 w 800100"/>
              <a:gd name="connsiteY44" fmla="*/ 0 h 499110"/>
              <a:gd name="connsiteX45" fmla="*/ 257175 w 800100"/>
              <a:gd name="connsiteY45" fmla="*/ 85725 h 499110"/>
              <a:gd name="connsiteX46" fmla="*/ 171450 w 800100"/>
              <a:gd name="connsiteY46" fmla="*/ 171450 h 499110"/>
              <a:gd name="connsiteX47" fmla="*/ 85725 w 800100"/>
              <a:gd name="connsiteY47" fmla="*/ 85725 h 499110"/>
              <a:gd name="connsiteX48" fmla="*/ 171450 w 800100"/>
              <a:gd name="connsiteY48" fmla="*/ 0 h 4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0100" h="499110">
                <a:moveTo>
                  <a:pt x="400050" y="327660"/>
                </a:moveTo>
                <a:cubicBezTo>
                  <a:pt x="424815" y="327660"/>
                  <a:pt x="449580" y="333375"/>
                  <a:pt x="470535" y="339090"/>
                </a:cubicBezTo>
                <a:cubicBezTo>
                  <a:pt x="501015" y="346710"/>
                  <a:pt x="531495" y="360045"/>
                  <a:pt x="554355" y="379095"/>
                </a:cubicBezTo>
                <a:cubicBezTo>
                  <a:pt x="565785" y="386715"/>
                  <a:pt x="571500" y="400050"/>
                  <a:pt x="571500" y="413385"/>
                </a:cubicBezTo>
                <a:lnTo>
                  <a:pt x="571500" y="499110"/>
                </a:lnTo>
                <a:lnTo>
                  <a:pt x="228600" y="499110"/>
                </a:lnTo>
                <a:lnTo>
                  <a:pt x="228600" y="413385"/>
                </a:lnTo>
                <a:cubicBezTo>
                  <a:pt x="228600" y="400050"/>
                  <a:pt x="234315" y="388620"/>
                  <a:pt x="245745" y="379095"/>
                </a:cubicBezTo>
                <a:cubicBezTo>
                  <a:pt x="270510" y="361950"/>
                  <a:pt x="299085" y="346710"/>
                  <a:pt x="329565" y="339090"/>
                </a:cubicBezTo>
                <a:cubicBezTo>
                  <a:pt x="352425" y="331470"/>
                  <a:pt x="377190" y="327660"/>
                  <a:pt x="400050" y="327660"/>
                </a:cubicBezTo>
                <a:close/>
                <a:moveTo>
                  <a:pt x="628650" y="194310"/>
                </a:moveTo>
                <a:cubicBezTo>
                  <a:pt x="653415" y="194310"/>
                  <a:pt x="678180" y="200025"/>
                  <a:pt x="699135" y="205740"/>
                </a:cubicBezTo>
                <a:cubicBezTo>
                  <a:pt x="729615" y="213360"/>
                  <a:pt x="760095" y="226695"/>
                  <a:pt x="782955" y="245745"/>
                </a:cubicBezTo>
                <a:cubicBezTo>
                  <a:pt x="794385" y="253365"/>
                  <a:pt x="800100" y="266700"/>
                  <a:pt x="800100" y="280035"/>
                </a:cubicBezTo>
                <a:lnTo>
                  <a:pt x="800100" y="365760"/>
                </a:lnTo>
                <a:lnTo>
                  <a:pt x="592455" y="365760"/>
                </a:lnTo>
                <a:cubicBezTo>
                  <a:pt x="588645" y="358140"/>
                  <a:pt x="582930" y="354330"/>
                  <a:pt x="577215" y="348615"/>
                </a:cubicBezTo>
                <a:cubicBezTo>
                  <a:pt x="554355" y="331470"/>
                  <a:pt x="525780" y="316230"/>
                  <a:pt x="489585" y="304800"/>
                </a:cubicBezTo>
                <a:cubicBezTo>
                  <a:pt x="510540" y="283845"/>
                  <a:pt x="523875" y="253365"/>
                  <a:pt x="523875" y="220980"/>
                </a:cubicBezTo>
                <a:lnTo>
                  <a:pt x="523875" y="219075"/>
                </a:lnTo>
                <a:cubicBezTo>
                  <a:pt x="535305" y="213360"/>
                  <a:pt x="546735" y="209550"/>
                  <a:pt x="558165" y="205740"/>
                </a:cubicBezTo>
                <a:cubicBezTo>
                  <a:pt x="581025" y="198120"/>
                  <a:pt x="605790" y="194310"/>
                  <a:pt x="628650" y="194310"/>
                </a:cubicBezTo>
                <a:close/>
                <a:moveTo>
                  <a:pt x="171450" y="194310"/>
                </a:moveTo>
                <a:cubicBezTo>
                  <a:pt x="196215" y="194310"/>
                  <a:pt x="220980" y="200025"/>
                  <a:pt x="241935" y="205740"/>
                </a:cubicBezTo>
                <a:cubicBezTo>
                  <a:pt x="253365" y="207645"/>
                  <a:pt x="264795" y="213360"/>
                  <a:pt x="276225" y="217170"/>
                </a:cubicBezTo>
                <a:cubicBezTo>
                  <a:pt x="276225" y="219075"/>
                  <a:pt x="276225" y="219075"/>
                  <a:pt x="276225" y="220980"/>
                </a:cubicBezTo>
                <a:cubicBezTo>
                  <a:pt x="276225" y="253365"/>
                  <a:pt x="289560" y="281940"/>
                  <a:pt x="310515" y="304800"/>
                </a:cubicBezTo>
                <a:cubicBezTo>
                  <a:pt x="280035" y="314325"/>
                  <a:pt x="249555" y="329565"/>
                  <a:pt x="222885" y="348615"/>
                </a:cubicBezTo>
                <a:cubicBezTo>
                  <a:pt x="215265" y="354330"/>
                  <a:pt x="211455" y="358140"/>
                  <a:pt x="205740" y="365760"/>
                </a:cubicBezTo>
                <a:lnTo>
                  <a:pt x="0" y="365760"/>
                </a:lnTo>
                <a:lnTo>
                  <a:pt x="0" y="280035"/>
                </a:lnTo>
                <a:cubicBezTo>
                  <a:pt x="0" y="266700"/>
                  <a:pt x="5715" y="253365"/>
                  <a:pt x="17145" y="245745"/>
                </a:cubicBezTo>
                <a:cubicBezTo>
                  <a:pt x="41910" y="228600"/>
                  <a:pt x="70485" y="215265"/>
                  <a:pt x="100965" y="205740"/>
                </a:cubicBezTo>
                <a:cubicBezTo>
                  <a:pt x="123825" y="198120"/>
                  <a:pt x="148590" y="194310"/>
                  <a:pt x="171450" y="194310"/>
                </a:cubicBezTo>
                <a:close/>
                <a:moveTo>
                  <a:pt x="400050" y="133350"/>
                </a:moveTo>
                <a:cubicBezTo>
                  <a:pt x="447395" y="133350"/>
                  <a:pt x="485775" y="171730"/>
                  <a:pt x="485775" y="219075"/>
                </a:cubicBezTo>
                <a:cubicBezTo>
                  <a:pt x="485775" y="266420"/>
                  <a:pt x="447395" y="304800"/>
                  <a:pt x="400050" y="304800"/>
                </a:cubicBezTo>
                <a:cubicBezTo>
                  <a:pt x="352705" y="304800"/>
                  <a:pt x="314325" y="266420"/>
                  <a:pt x="314325" y="219075"/>
                </a:cubicBezTo>
                <a:cubicBezTo>
                  <a:pt x="314325" y="171730"/>
                  <a:pt x="352705" y="133350"/>
                  <a:pt x="400050" y="133350"/>
                </a:cubicBezTo>
                <a:close/>
                <a:moveTo>
                  <a:pt x="628650" y="0"/>
                </a:moveTo>
                <a:cubicBezTo>
                  <a:pt x="675995" y="0"/>
                  <a:pt x="714375" y="38380"/>
                  <a:pt x="714375" y="85725"/>
                </a:cubicBezTo>
                <a:cubicBezTo>
                  <a:pt x="714375" y="133070"/>
                  <a:pt x="675995" y="171450"/>
                  <a:pt x="628650" y="171450"/>
                </a:cubicBezTo>
                <a:cubicBezTo>
                  <a:pt x="581305" y="171450"/>
                  <a:pt x="542925" y="133070"/>
                  <a:pt x="542925" y="85725"/>
                </a:cubicBezTo>
                <a:cubicBezTo>
                  <a:pt x="542925" y="38380"/>
                  <a:pt x="581305" y="0"/>
                  <a:pt x="628650" y="0"/>
                </a:cubicBezTo>
                <a:close/>
                <a:moveTo>
                  <a:pt x="171450" y="0"/>
                </a:moveTo>
                <a:cubicBezTo>
                  <a:pt x="218795" y="0"/>
                  <a:pt x="257175" y="38380"/>
                  <a:pt x="257175" y="85725"/>
                </a:cubicBezTo>
                <a:cubicBezTo>
                  <a:pt x="257175" y="133070"/>
                  <a:pt x="218795" y="171450"/>
                  <a:pt x="171450" y="171450"/>
                </a:cubicBezTo>
                <a:cubicBezTo>
                  <a:pt x="124105" y="171450"/>
                  <a:pt x="85725" y="133070"/>
                  <a:pt x="85725" y="85725"/>
                </a:cubicBezTo>
                <a:cubicBezTo>
                  <a:pt x="85725" y="38380"/>
                  <a:pt x="124105" y="0"/>
                  <a:pt x="171450" y="0"/>
                </a:cubicBezTo>
                <a:close/>
              </a:path>
            </a:pathLst>
          </a:custGeom>
          <a:solidFill>
            <a:schemeClr val="accent5"/>
          </a:solidFill>
          <a:ln w="9525" cap="flat">
            <a:noFill/>
            <a:prstDash val="solid"/>
            <a:miter/>
          </a:ln>
        </p:spPr>
        <p:txBody>
          <a:bodyPr rtlCol="0" anchor="ctr"/>
          <a:lstStyle/>
          <a:p>
            <a:endParaRPr lang="en-US"/>
          </a:p>
        </p:txBody>
      </p:sp>
      <p:sp>
        <p:nvSpPr>
          <p:cNvPr id="36" name="Graphic 60" descr="Puzzle">
            <a:extLst>
              <a:ext uri="{FF2B5EF4-FFF2-40B4-BE49-F238E27FC236}">
                <a16:creationId xmlns:a16="http://schemas.microsoft.com/office/drawing/2014/main" id="{2E3DDE70-A985-0F96-D284-4D1E72C143C3}"/>
              </a:ext>
            </a:extLst>
          </p:cNvPr>
          <p:cNvSpPr>
            <a:spLocks noChangeAspect="1"/>
          </p:cNvSpPr>
          <p:nvPr/>
        </p:nvSpPr>
        <p:spPr>
          <a:xfrm>
            <a:off x="10849772" y="1787606"/>
            <a:ext cx="457200" cy="457200"/>
          </a:xfrm>
          <a:custGeom>
            <a:avLst/>
            <a:gdLst>
              <a:gd name="connsiteX0" fmla="*/ 492443 w 762000"/>
              <a:gd name="connsiteY0" fmla="*/ 578168 h 762000"/>
              <a:gd name="connsiteX1" fmla="*/ 451485 w 762000"/>
              <a:gd name="connsiteY1" fmla="*/ 452438 h 762000"/>
              <a:gd name="connsiteX2" fmla="*/ 458153 w 762000"/>
              <a:gd name="connsiteY2" fmla="*/ 445770 h 762000"/>
              <a:gd name="connsiteX3" fmla="*/ 585788 w 762000"/>
              <a:gd name="connsiteY3" fmla="*/ 484823 h 762000"/>
              <a:gd name="connsiteX4" fmla="*/ 653415 w 762000"/>
              <a:gd name="connsiteY4" fmla="*/ 539115 h 762000"/>
              <a:gd name="connsiteX5" fmla="*/ 762000 w 762000"/>
              <a:gd name="connsiteY5" fmla="*/ 430530 h 762000"/>
              <a:gd name="connsiteX6" fmla="*/ 600075 w 762000"/>
              <a:gd name="connsiteY6" fmla="*/ 268605 h 762000"/>
              <a:gd name="connsiteX7" fmla="*/ 654368 w 762000"/>
              <a:gd name="connsiteY7" fmla="*/ 200978 h 762000"/>
              <a:gd name="connsiteX8" fmla="*/ 693420 w 762000"/>
              <a:gd name="connsiteY8" fmla="*/ 73343 h 762000"/>
              <a:gd name="connsiteX9" fmla="*/ 686753 w 762000"/>
              <a:gd name="connsiteY9" fmla="*/ 66675 h 762000"/>
              <a:gd name="connsiteX10" fmla="*/ 561023 w 762000"/>
              <a:gd name="connsiteY10" fmla="*/ 107632 h 762000"/>
              <a:gd name="connsiteX11" fmla="*/ 493395 w 762000"/>
              <a:gd name="connsiteY11" fmla="*/ 161925 h 762000"/>
              <a:gd name="connsiteX12" fmla="*/ 331470 w 762000"/>
              <a:gd name="connsiteY12" fmla="*/ 0 h 762000"/>
              <a:gd name="connsiteX13" fmla="*/ 221933 w 762000"/>
              <a:gd name="connsiteY13" fmla="*/ 108585 h 762000"/>
              <a:gd name="connsiteX14" fmla="*/ 276225 w 762000"/>
              <a:gd name="connsiteY14" fmla="*/ 176213 h 762000"/>
              <a:gd name="connsiteX15" fmla="*/ 317183 w 762000"/>
              <a:gd name="connsiteY15" fmla="*/ 301943 h 762000"/>
              <a:gd name="connsiteX16" fmla="*/ 310515 w 762000"/>
              <a:gd name="connsiteY16" fmla="*/ 308610 h 762000"/>
              <a:gd name="connsiteX17" fmla="*/ 182880 w 762000"/>
              <a:gd name="connsiteY17" fmla="*/ 269558 h 762000"/>
              <a:gd name="connsiteX18" fmla="*/ 115253 w 762000"/>
              <a:gd name="connsiteY18" fmla="*/ 215265 h 762000"/>
              <a:gd name="connsiteX19" fmla="*/ 0 w 762000"/>
              <a:gd name="connsiteY19" fmla="*/ 331470 h 762000"/>
              <a:gd name="connsiteX20" fmla="*/ 161925 w 762000"/>
              <a:gd name="connsiteY20" fmla="*/ 493395 h 762000"/>
              <a:gd name="connsiteX21" fmla="*/ 107632 w 762000"/>
              <a:gd name="connsiteY21" fmla="*/ 561023 h 762000"/>
              <a:gd name="connsiteX22" fmla="*/ 68580 w 762000"/>
              <a:gd name="connsiteY22" fmla="*/ 688658 h 762000"/>
              <a:gd name="connsiteX23" fmla="*/ 75248 w 762000"/>
              <a:gd name="connsiteY23" fmla="*/ 695325 h 762000"/>
              <a:gd name="connsiteX24" fmla="*/ 200978 w 762000"/>
              <a:gd name="connsiteY24" fmla="*/ 654368 h 762000"/>
              <a:gd name="connsiteX25" fmla="*/ 268605 w 762000"/>
              <a:gd name="connsiteY25" fmla="*/ 600075 h 762000"/>
              <a:gd name="connsiteX26" fmla="*/ 430530 w 762000"/>
              <a:gd name="connsiteY26" fmla="*/ 762000 h 762000"/>
              <a:gd name="connsiteX27" fmla="*/ 546735 w 762000"/>
              <a:gd name="connsiteY27" fmla="*/ 645795 h 762000"/>
              <a:gd name="connsiteX28" fmla="*/ 492443 w 762000"/>
              <a:gd name="connsiteY28" fmla="*/ 57816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762000">
                <a:moveTo>
                  <a:pt x="492443" y="578168"/>
                </a:moveTo>
                <a:cubicBezTo>
                  <a:pt x="429578" y="580073"/>
                  <a:pt x="406718" y="499110"/>
                  <a:pt x="451485" y="452438"/>
                </a:cubicBezTo>
                <a:lnTo>
                  <a:pt x="458153" y="445770"/>
                </a:lnTo>
                <a:cubicBezTo>
                  <a:pt x="504825" y="401003"/>
                  <a:pt x="587693" y="421958"/>
                  <a:pt x="585788" y="484823"/>
                </a:cubicBezTo>
                <a:cubicBezTo>
                  <a:pt x="584835" y="521018"/>
                  <a:pt x="627698" y="564833"/>
                  <a:pt x="653415" y="539115"/>
                </a:cubicBezTo>
                <a:lnTo>
                  <a:pt x="762000" y="430530"/>
                </a:lnTo>
                <a:lnTo>
                  <a:pt x="600075" y="268605"/>
                </a:lnTo>
                <a:cubicBezTo>
                  <a:pt x="574358" y="242888"/>
                  <a:pt x="618173" y="200025"/>
                  <a:pt x="654368" y="200978"/>
                </a:cubicBezTo>
                <a:cubicBezTo>
                  <a:pt x="717233" y="202883"/>
                  <a:pt x="738188" y="120015"/>
                  <a:pt x="693420" y="73343"/>
                </a:cubicBezTo>
                <a:lnTo>
                  <a:pt x="686753" y="66675"/>
                </a:lnTo>
                <a:cubicBezTo>
                  <a:pt x="640080" y="21908"/>
                  <a:pt x="559118" y="44768"/>
                  <a:pt x="561023" y="107632"/>
                </a:cubicBezTo>
                <a:cubicBezTo>
                  <a:pt x="561975" y="143828"/>
                  <a:pt x="519113" y="187643"/>
                  <a:pt x="493395" y="161925"/>
                </a:cubicBezTo>
                <a:lnTo>
                  <a:pt x="331470" y="0"/>
                </a:lnTo>
                <a:lnTo>
                  <a:pt x="221933" y="108585"/>
                </a:lnTo>
                <a:cubicBezTo>
                  <a:pt x="196215" y="134303"/>
                  <a:pt x="240030" y="177165"/>
                  <a:pt x="276225" y="176213"/>
                </a:cubicBezTo>
                <a:cubicBezTo>
                  <a:pt x="339090" y="174308"/>
                  <a:pt x="361950" y="255270"/>
                  <a:pt x="317183" y="301943"/>
                </a:cubicBezTo>
                <a:lnTo>
                  <a:pt x="310515" y="308610"/>
                </a:lnTo>
                <a:cubicBezTo>
                  <a:pt x="263843" y="353378"/>
                  <a:pt x="180975" y="332423"/>
                  <a:pt x="182880" y="269558"/>
                </a:cubicBezTo>
                <a:cubicBezTo>
                  <a:pt x="183833" y="233363"/>
                  <a:pt x="140970" y="189548"/>
                  <a:pt x="115253" y="215265"/>
                </a:cubicBezTo>
                <a:lnTo>
                  <a:pt x="0" y="331470"/>
                </a:lnTo>
                <a:lnTo>
                  <a:pt x="161925" y="493395"/>
                </a:lnTo>
                <a:cubicBezTo>
                  <a:pt x="187643" y="519113"/>
                  <a:pt x="143828" y="561975"/>
                  <a:pt x="107632" y="561023"/>
                </a:cubicBezTo>
                <a:cubicBezTo>
                  <a:pt x="44768" y="559118"/>
                  <a:pt x="23813" y="641985"/>
                  <a:pt x="68580" y="688658"/>
                </a:cubicBezTo>
                <a:lnTo>
                  <a:pt x="75248" y="695325"/>
                </a:lnTo>
                <a:cubicBezTo>
                  <a:pt x="121920" y="740093"/>
                  <a:pt x="202883" y="717233"/>
                  <a:pt x="200978" y="654368"/>
                </a:cubicBezTo>
                <a:cubicBezTo>
                  <a:pt x="200025" y="618173"/>
                  <a:pt x="242888" y="574358"/>
                  <a:pt x="268605" y="600075"/>
                </a:cubicBezTo>
                <a:lnTo>
                  <a:pt x="430530" y="762000"/>
                </a:lnTo>
                <a:lnTo>
                  <a:pt x="546735" y="645795"/>
                </a:lnTo>
                <a:cubicBezTo>
                  <a:pt x="572453" y="620078"/>
                  <a:pt x="529590" y="577215"/>
                  <a:pt x="492443" y="578168"/>
                </a:cubicBezTo>
                <a:close/>
              </a:path>
            </a:pathLst>
          </a:custGeom>
          <a:solidFill>
            <a:schemeClr val="accent3">
              <a:lumMod val="75000"/>
            </a:schemeClr>
          </a:solidFill>
          <a:ln w="9525" cap="flat">
            <a:noFill/>
            <a:prstDash val="solid"/>
            <a:miter/>
          </a:ln>
        </p:spPr>
        <p:txBody>
          <a:bodyPr rtlCol="0" anchor="ctr"/>
          <a:lstStyle/>
          <a:p>
            <a:endParaRPr lang="en-US"/>
          </a:p>
        </p:txBody>
      </p:sp>
      <p:sp>
        <p:nvSpPr>
          <p:cNvPr id="37" name="Freeform: Shape 98">
            <a:extLst>
              <a:ext uri="{FF2B5EF4-FFF2-40B4-BE49-F238E27FC236}">
                <a16:creationId xmlns:a16="http://schemas.microsoft.com/office/drawing/2014/main" id="{56F4C2AB-AFB4-FAE6-D087-47DC1D7885B8}"/>
              </a:ext>
            </a:extLst>
          </p:cNvPr>
          <p:cNvSpPr>
            <a:spLocks noChangeAspect="1"/>
          </p:cNvSpPr>
          <p:nvPr/>
        </p:nvSpPr>
        <p:spPr>
          <a:xfrm>
            <a:off x="334292" y="1088014"/>
            <a:ext cx="283029" cy="457200"/>
          </a:xfrm>
          <a:custGeom>
            <a:avLst/>
            <a:gdLst>
              <a:gd name="connsiteX0" fmla="*/ 185738 w 495300"/>
              <a:gd name="connsiteY0" fmla="*/ 742950 h 800100"/>
              <a:gd name="connsiteX1" fmla="*/ 309563 w 495300"/>
              <a:gd name="connsiteY1" fmla="*/ 742950 h 800100"/>
              <a:gd name="connsiteX2" fmla="*/ 247651 w 495300"/>
              <a:gd name="connsiteY2" fmla="*/ 800100 h 800100"/>
              <a:gd name="connsiteX3" fmla="*/ 185738 w 495300"/>
              <a:gd name="connsiteY3" fmla="*/ 742950 h 800100"/>
              <a:gd name="connsiteX4" fmla="*/ 152400 w 495300"/>
              <a:gd name="connsiteY4" fmla="*/ 647700 h 800100"/>
              <a:gd name="connsiteX5" fmla="*/ 342900 w 495300"/>
              <a:gd name="connsiteY5" fmla="*/ 647700 h 800100"/>
              <a:gd name="connsiteX6" fmla="*/ 371475 w 495300"/>
              <a:gd name="connsiteY6" fmla="*/ 676275 h 800100"/>
              <a:gd name="connsiteX7" fmla="*/ 342900 w 495300"/>
              <a:gd name="connsiteY7" fmla="*/ 704850 h 800100"/>
              <a:gd name="connsiteX8" fmla="*/ 152400 w 495300"/>
              <a:gd name="connsiteY8" fmla="*/ 704850 h 800100"/>
              <a:gd name="connsiteX9" fmla="*/ 123825 w 495300"/>
              <a:gd name="connsiteY9" fmla="*/ 676275 h 800100"/>
              <a:gd name="connsiteX10" fmla="*/ 152400 w 495300"/>
              <a:gd name="connsiteY10" fmla="*/ 647700 h 800100"/>
              <a:gd name="connsiteX11" fmla="*/ 152400 w 495300"/>
              <a:gd name="connsiteY11" fmla="*/ 552450 h 800100"/>
              <a:gd name="connsiteX12" fmla="*/ 342900 w 495300"/>
              <a:gd name="connsiteY12" fmla="*/ 552450 h 800100"/>
              <a:gd name="connsiteX13" fmla="*/ 371475 w 495300"/>
              <a:gd name="connsiteY13" fmla="*/ 581025 h 800100"/>
              <a:gd name="connsiteX14" fmla="*/ 342900 w 495300"/>
              <a:gd name="connsiteY14" fmla="*/ 609600 h 800100"/>
              <a:gd name="connsiteX15" fmla="*/ 152400 w 495300"/>
              <a:gd name="connsiteY15" fmla="*/ 609600 h 800100"/>
              <a:gd name="connsiteX16" fmla="*/ 123825 w 495300"/>
              <a:gd name="connsiteY16" fmla="*/ 581025 h 800100"/>
              <a:gd name="connsiteX17" fmla="*/ 152400 w 495300"/>
              <a:gd name="connsiteY17" fmla="*/ 552450 h 800100"/>
              <a:gd name="connsiteX18" fmla="*/ 248602 w 495300"/>
              <a:gd name="connsiteY18" fmla="*/ 56197 h 800100"/>
              <a:gd name="connsiteX19" fmla="*/ 58103 w 495300"/>
              <a:gd name="connsiteY19" fmla="*/ 244793 h 800100"/>
              <a:gd name="connsiteX20" fmla="*/ 58103 w 495300"/>
              <a:gd name="connsiteY20" fmla="*/ 252413 h 800100"/>
              <a:gd name="connsiteX21" fmla="*/ 71438 w 495300"/>
              <a:gd name="connsiteY21" fmla="*/ 319088 h 800100"/>
              <a:gd name="connsiteX22" fmla="*/ 103823 w 495300"/>
              <a:gd name="connsiteY22" fmla="*/ 371475 h 800100"/>
              <a:gd name="connsiteX23" fmla="*/ 159068 w 495300"/>
              <a:gd name="connsiteY23" fmla="*/ 457200 h 800100"/>
              <a:gd name="connsiteX24" fmla="*/ 247650 w 495300"/>
              <a:gd name="connsiteY24" fmla="*/ 457200 h 800100"/>
              <a:gd name="connsiteX25" fmla="*/ 337185 w 495300"/>
              <a:gd name="connsiteY25" fmla="*/ 457200 h 800100"/>
              <a:gd name="connsiteX26" fmla="*/ 392430 w 495300"/>
              <a:gd name="connsiteY26" fmla="*/ 371475 h 800100"/>
              <a:gd name="connsiteX27" fmla="*/ 424815 w 495300"/>
              <a:gd name="connsiteY27" fmla="*/ 319088 h 800100"/>
              <a:gd name="connsiteX28" fmla="*/ 438150 w 495300"/>
              <a:gd name="connsiteY28" fmla="*/ 252413 h 800100"/>
              <a:gd name="connsiteX29" fmla="*/ 439103 w 495300"/>
              <a:gd name="connsiteY29" fmla="*/ 252413 h 800100"/>
              <a:gd name="connsiteX30" fmla="*/ 439103 w 495300"/>
              <a:gd name="connsiteY30" fmla="*/ 244793 h 800100"/>
              <a:gd name="connsiteX31" fmla="*/ 248602 w 495300"/>
              <a:gd name="connsiteY31" fmla="*/ 56197 h 800100"/>
              <a:gd name="connsiteX32" fmla="*/ 247650 w 495300"/>
              <a:gd name="connsiteY32" fmla="*/ 0 h 800100"/>
              <a:gd name="connsiteX33" fmla="*/ 495300 w 495300"/>
              <a:gd name="connsiteY33" fmla="*/ 244793 h 800100"/>
              <a:gd name="connsiteX34" fmla="*/ 495300 w 495300"/>
              <a:gd name="connsiteY34" fmla="*/ 253365 h 800100"/>
              <a:gd name="connsiteX35" fmla="*/ 478155 w 495300"/>
              <a:gd name="connsiteY35" fmla="*/ 339090 h 800100"/>
              <a:gd name="connsiteX36" fmla="*/ 435292 w 495300"/>
              <a:gd name="connsiteY36" fmla="*/ 409575 h 800100"/>
              <a:gd name="connsiteX37" fmla="*/ 377190 w 495300"/>
              <a:gd name="connsiteY37" fmla="*/ 503873 h 800100"/>
              <a:gd name="connsiteX38" fmla="*/ 360045 w 495300"/>
              <a:gd name="connsiteY38" fmla="*/ 514350 h 800100"/>
              <a:gd name="connsiteX39" fmla="*/ 135255 w 495300"/>
              <a:gd name="connsiteY39" fmla="*/ 514350 h 800100"/>
              <a:gd name="connsiteX40" fmla="*/ 118110 w 495300"/>
              <a:gd name="connsiteY40" fmla="*/ 503873 h 800100"/>
              <a:gd name="connsiteX41" fmla="*/ 60007 w 495300"/>
              <a:gd name="connsiteY41" fmla="*/ 409575 h 800100"/>
              <a:gd name="connsiteX42" fmla="*/ 17145 w 495300"/>
              <a:gd name="connsiteY42" fmla="*/ 339090 h 800100"/>
              <a:gd name="connsiteX43" fmla="*/ 0 w 495300"/>
              <a:gd name="connsiteY43" fmla="*/ 253365 h 800100"/>
              <a:gd name="connsiteX44" fmla="*/ 0 w 495300"/>
              <a:gd name="connsiteY44" fmla="*/ 244793 h 800100"/>
              <a:gd name="connsiteX45" fmla="*/ 247650 w 495300"/>
              <a:gd name="connsiteY45"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5300" h="800100">
                <a:moveTo>
                  <a:pt x="185738" y="742950"/>
                </a:moveTo>
                <a:lnTo>
                  <a:pt x="309563" y="742950"/>
                </a:lnTo>
                <a:cubicBezTo>
                  <a:pt x="306706" y="775335"/>
                  <a:pt x="280036" y="800100"/>
                  <a:pt x="247651" y="800100"/>
                </a:cubicBezTo>
                <a:cubicBezTo>
                  <a:pt x="215265" y="800100"/>
                  <a:pt x="188595" y="775335"/>
                  <a:pt x="185738" y="742950"/>
                </a:cubicBezTo>
                <a:close/>
                <a:moveTo>
                  <a:pt x="152400" y="647700"/>
                </a:moveTo>
                <a:lnTo>
                  <a:pt x="342900" y="647700"/>
                </a:lnTo>
                <a:cubicBezTo>
                  <a:pt x="359093" y="647700"/>
                  <a:pt x="371475" y="660083"/>
                  <a:pt x="371475" y="676275"/>
                </a:cubicBezTo>
                <a:cubicBezTo>
                  <a:pt x="371475" y="692467"/>
                  <a:pt x="359093" y="704850"/>
                  <a:pt x="342900" y="704850"/>
                </a:cubicBezTo>
                <a:lnTo>
                  <a:pt x="152400" y="704850"/>
                </a:lnTo>
                <a:cubicBezTo>
                  <a:pt x="136207" y="704850"/>
                  <a:pt x="123825" y="692467"/>
                  <a:pt x="123825" y="676275"/>
                </a:cubicBezTo>
                <a:cubicBezTo>
                  <a:pt x="123825" y="660083"/>
                  <a:pt x="136207" y="647700"/>
                  <a:pt x="152400" y="647700"/>
                </a:cubicBezTo>
                <a:close/>
                <a:moveTo>
                  <a:pt x="152400" y="552450"/>
                </a:moveTo>
                <a:lnTo>
                  <a:pt x="342900" y="552450"/>
                </a:lnTo>
                <a:cubicBezTo>
                  <a:pt x="359093" y="552450"/>
                  <a:pt x="371475" y="564833"/>
                  <a:pt x="371475" y="581025"/>
                </a:cubicBezTo>
                <a:cubicBezTo>
                  <a:pt x="371475" y="597217"/>
                  <a:pt x="359093" y="609600"/>
                  <a:pt x="342900" y="609600"/>
                </a:cubicBezTo>
                <a:lnTo>
                  <a:pt x="152400" y="609600"/>
                </a:lnTo>
                <a:cubicBezTo>
                  <a:pt x="136207" y="609600"/>
                  <a:pt x="123825" y="597217"/>
                  <a:pt x="123825" y="581025"/>
                </a:cubicBezTo>
                <a:cubicBezTo>
                  <a:pt x="123825" y="564833"/>
                  <a:pt x="136207" y="552450"/>
                  <a:pt x="152400" y="552450"/>
                </a:cubicBezTo>
                <a:close/>
                <a:moveTo>
                  <a:pt x="248602" y="56197"/>
                </a:moveTo>
                <a:cubicBezTo>
                  <a:pt x="144780" y="57150"/>
                  <a:pt x="60007" y="140970"/>
                  <a:pt x="58103" y="244793"/>
                </a:cubicBezTo>
                <a:lnTo>
                  <a:pt x="58103" y="252413"/>
                </a:lnTo>
                <a:cubicBezTo>
                  <a:pt x="59055" y="275273"/>
                  <a:pt x="62865" y="298133"/>
                  <a:pt x="71438" y="319088"/>
                </a:cubicBezTo>
                <a:cubicBezTo>
                  <a:pt x="79057" y="338138"/>
                  <a:pt x="90488" y="356235"/>
                  <a:pt x="103823" y="371475"/>
                </a:cubicBezTo>
                <a:cubicBezTo>
                  <a:pt x="124777" y="398145"/>
                  <a:pt x="143827" y="426720"/>
                  <a:pt x="159068" y="457200"/>
                </a:cubicBezTo>
                <a:lnTo>
                  <a:pt x="247650" y="457200"/>
                </a:lnTo>
                <a:lnTo>
                  <a:pt x="337185" y="457200"/>
                </a:lnTo>
                <a:cubicBezTo>
                  <a:pt x="351473" y="426720"/>
                  <a:pt x="370523" y="398145"/>
                  <a:pt x="392430" y="371475"/>
                </a:cubicBezTo>
                <a:cubicBezTo>
                  <a:pt x="406717" y="356235"/>
                  <a:pt x="417195" y="338138"/>
                  <a:pt x="424815" y="319088"/>
                </a:cubicBezTo>
                <a:cubicBezTo>
                  <a:pt x="432435" y="298133"/>
                  <a:pt x="437198" y="275273"/>
                  <a:pt x="438150" y="252413"/>
                </a:cubicBezTo>
                <a:lnTo>
                  <a:pt x="439103" y="252413"/>
                </a:lnTo>
                <a:lnTo>
                  <a:pt x="439103" y="244793"/>
                </a:lnTo>
                <a:cubicBezTo>
                  <a:pt x="437198" y="140018"/>
                  <a:pt x="352425" y="57150"/>
                  <a:pt x="248602" y="56197"/>
                </a:cubicBezTo>
                <a:close/>
                <a:moveTo>
                  <a:pt x="247650" y="0"/>
                </a:moveTo>
                <a:cubicBezTo>
                  <a:pt x="382905" y="952"/>
                  <a:pt x="492442" y="109538"/>
                  <a:pt x="495300" y="244793"/>
                </a:cubicBezTo>
                <a:lnTo>
                  <a:pt x="495300" y="253365"/>
                </a:lnTo>
                <a:cubicBezTo>
                  <a:pt x="494348" y="282893"/>
                  <a:pt x="488633" y="311468"/>
                  <a:pt x="478155" y="339090"/>
                </a:cubicBezTo>
                <a:cubicBezTo>
                  <a:pt x="468630" y="364808"/>
                  <a:pt x="453390" y="388620"/>
                  <a:pt x="435292" y="409575"/>
                </a:cubicBezTo>
                <a:cubicBezTo>
                  <a:pt x="412433" y="434340"/>
                  <a:pt x="387668" y="482918"/>
                  <a:pt x="377190" y="503873"/>
                </a:cubicBezTo>
                <a:cubicBezTo>
                  <a:pt x="374333" y="510540"/>
                  <a:pt x="367665" y="514350"/>
                  <a:pt x="360045" y="514350"/>
                </a:cubicBezTo>
                <a:lnTo>
                  <a:pt x="135255" y="514350"/>
                </a:lnTo>
                <a:cubicBezTo>
                  <a:pt x="127635" y="514350"/>
                  <a:pt x="120968" y="510540"/>
                  <a:pt x="118110" y="503873"/>
                </a:cubicBezTo>
                <a:cubicBezTo>
                  <a:pt x="107632" y="482918"/>
                  <a:pt x="82868" y="434340"/>
                  <a:pt x="60007" y="409575"/>
                </a:cubicBezTo>
                <a:cubicBezTo>
                  <a:pt x="41910" y="388620"/>
                  <a:pt x="27622" y="364808"/>
                  <a:pt x="17145" y="339090"/>
                </a:cubicBezTo>
                <a:cubicBezTo>
                  <a:pt x="6668" y="311468"/>
                  <a:pt x="953" y="282893"/>
                  <a:pt x="0" y="253365"/>
                </a:cubicBezTo>
                <a:lnTo>
                  <a:pt x="0" y="244793"/>
                </a:lnTo>
                <a:cubicBezTo>
                  <a:pt x="2857" y="109538"/>
                  <a:pt x="112395" y="952"/>
                  <a:pt x="247650" y="0"/>
                </a:cubicBezTo>
                <a:close/>
              </a:path>
            </a:pathLst>
          </a:custGeom>
          <a:solidFill>
            <a:schemeClr val="accent2"/>
          </a:solidFill>
          <a:ln w="9525" cap="flat">
            <a:noFill/>
            <a:prstDash val="solid"/>
            <a:miter/>
          </a:ln>
        </p:spPr>
        <p:txBody>
          <a:bodyPr rtlCol="0" anchor="ctr"/>
          <a:lstStyle/>
          <a:p>
            <a:endParaRPr lang="en-US"/>
          </a:p>
        </p:txBody>
      </p:sp>
      <p:sp>
        <p:nvSpPr>
          <p:cNvPr id="38" name="Freeform: Shape 99">
            <a:extLst>
              <a:ext uri="{FF2B5EF4-FFF2-40B4-BE49-F238E27FC236}">
                <a16:creationId xmlns:a16="http://schemas.microsoft.com/office/drawing/2014/main" id="{19A59908-CDC4-5E70-30C5-330A101D01AE}"/>
              </a:ext>
            </a:extLst>
          </p:cNvPr>
          <p:cNvSpPr>
            <a:spLocks noChangeAspect="1"/>
          </p:cNvSpPr>
          <p:nvPr/>
        </p:nvSpPr>
        <p:spPr>
          <a:xfrm>
            <a:off x="247207" y="4916125"/>
            <a:ext cx="457200" cy="455650"/>
          </a:xfrm>
          <a:custGeom>
            <a:avLst/>
            <a:gdLst>
              <a:gd name="connsiteX0" fmla="*/ 183438 w 767138"/>
              <a:gd name="connsiteY0" fmla="*/ 531959 h 764537"/>
              <a:gd name="connsiteX1" fmla="*/ 201866 w 767138"/>
              <a:gd name="connsiteY1" fmla="*/ 555586 h 764537"/>
              <a:gd name="connsiteX2" fmla="*/ 211391 w 767138"/>
              <a:gd name="connsiteY2" fmla="*/ 600353 h 764537"/>
              <a:gd name="connsiteX3" fmla="*/ 93281 w 767138"/>
              <a:gd name="connsiteY3" fmla="*/ 664171 h 764537"/>
              <a:gd name="connsiteX4" fmla="*/ 157098 w 767138"/>
              <a:gd name="connsiteY4" fmla="*/ 546061 h 764537"/>
              <a:gd name="connsiteX5" fmla="*/ 175211 w 767138"/>
              <a:gd name="connsiteY5" fmla="*/ 532145 h 764537"/>
              <a:gd name="connsiteX6" fmla="*/ 183438 w 767138"/>
              <a:gd name="connsiteY6" fmla="*/ 531959 h 764537"/>
              <a:gd name="connsiteX7" fmla="*/ 484758 w 767138"/>
              <a:gd name="connsiteY7" fmla="*/ 525106 h 764537"/>
              <a:gd name="connsiteX8" fmla="*/ 499998 w 767138"/>
              <a:gd name="connsiteY8" fmla="*/ 564158 h 764537"/>
              <a:gd name="connsiteX9" fmla="*/ 492378 w 767138"/>
              <a:gd name="connsiteY9" fmla="*/ 602258 h 764537"/>
              <a:gd name="connsiteX10" fmla="*/ 340930 w 767138"/>
              <a:gd name="connsiteY10" fmla="*/ 753706 h 764537"/>
              <a:gd name="connsiteX11" fmla="*/ 280923 w 767138"/>
              <a:gd name="connsiteY11" fmla="*/ 721321 h 764537"/>
              <a:gd name="connsiteX12" fmla="*/ 310450 w 767138"/>
              <a:gd name="connsiteY12" fmla="*/ 586066 h 764537"/>
              <a:gd name="connsiteX13" fmla="*/ 484758 w 767138"/>
              <a:gd name="connsiteY13" fmla="*/ 525106 h 764537"/>
              <a:gd name="connsiteX14" fmla="*/ 179839 w 767138"/>
              <a:gd name="connsiteY14" fmla="*/ 262573 h 764537"/>
              <a:gd name="connsiteX15" fmla="*/ 199961 w 767138"/>
              <a:gd name="connsiteY15" fmla="*/ 264121 h 764537"/>
              <a:gd name="connsiteX16" fmla="*/ 232346 w 767138"/>
              <a:gd name="connsiteY16" fmla="*/ 276504 h 764537"/>
              <a:gd name="connsiteX17" fmla="*/ 169481 w 767138"/>
              <a:gd name="connsiteY17" fmla="*/ 454621 h 764537"/>
              <a:gd name="connsiteX18" fmla="*/ 42798 w 767138"/>
              <a:gd name="connsiteY18" fmla="*/ 483196 h 764537"/>
              <a:gd name="connsiteX19" fmla="*/ 10413 w 767138"/>
              <a:gd name="connsiteY19" fmla="*/ 423189 h 764537"/>
              <a:gd name="connsiteX20" fmla="*/ 161861 w 767138"/>
              <a:gd name="connsiteY20" fmla="*/ 271741 h 764537"/>
              <a:gd name="connsiteX21" fmla="*/ 179839 w 767138"/>
              <a:gd name="connsiteY21" fmla="*/ 262573 h 764537"/>
              <a:gd name="connsiteX22" fmla="*/ 548695 w 767138"/>
              <a:gd name="connsiteY22" fmla="*/ 151488 h 764537"/>
              <a:gd name="connsiteX23" fmla="*/ 508571 w 767138"/>
              <a:gd name="connsiteY23" fmla="*/ 167919 h 764537"/>
              <a:gd name="connsiteX24" fmla="*/ 508571 w 767138"/>
              <a:gd name="connsiteY24" fmla="*/ 248881 h 764537"/>
              <a:gd name="connsiteX25" fmla="*/ 589533 w 767138"/>
              <a:gd name="connsiteY25" fmla="*/ 248881 h 764537"/>
              <a:gd name="connsiteX26" fmla="*/ 589533 w 767138"/>
              <a:gd name="connsiteY26" fmla="*/ 167919 h 764537"/>
              <a:gd name="connsiteX27" fmla="*/ 548695 w 767138"/>
              <a:gd name="connsiteY27" fmla="*/ 151488 h 764537"/>
              <a:gd name="connsiteX28" fmla="*/ 540956 w 767138"/>
              <a:gd name="connsiteY28" fmla="*/ 43141 h 764537"/>
              <a:gd name="connsiteX29" fmla="*/ 642873 w 767138"/>
              <a:gd name="connsiteY29" fmla="*/ 113626 h 764537"/>
              <a:gd name="connsiteX30" fmla="*/ 715263 w 767138"/>
              <a:gd name="connsiteY30" fmla="*/ 218401 h 764537"/>
              <a:gd name="connsiteX31" fmla="*/ 591438 w 767138"/>
              <a:gd name="connsiteY31" fmla="*/ 399376 h 764537"/>
              <a:gd name="connsiteX32" fmla="*/ 261873 w 767138"/>
              <a:gd name="connsiteY32" fmla="*/ 554634 h 764537"/>
              <a:gd name="connsiteX33" fmla="*/ 202818 w 767138"/>
              <a:gd name="connsiteY33" fmla="*/ 495579 h 764537"/>
              <a:gd name="connsiteX34" fmla="*/ 359028 w 767138"/>
              <a:gd name="connsiteY34" fmla="*/ 166966 h 764537"/>
              <a:gd name="connsiteX35" fmla="*/ 540956 w 767138"/>
              <a:gd name="connsiteY35" fmla="*/ 43141 h 764537"/>
              <a:gd name="connsiteX36" fmla="*/ 740669 w 767138"/>
              <a:gd name="connsiteY36" fmla="*/ 11 h 764537"/>
              <a:gd name="connsiteX37" fmla="*/ 762889 w 767138"/>
              <a:gd name="connsiteY37" fmla="*/ 5041 h 764537"/>
              <a:gd name="connsiteX38" fmla="*/ 733361 w 767138"/>
              <a:gd name="connsiteY38" fmla="*/ 167919 h 764537"/>
              <a:gd name="connsiteX39" fmla="*/ 670496 w 767138"/>
              <a:gd name="connsiteY39" fmla="*/ 87909 h 764537"/>
              <a:gd name="connsiteX40" fmla="*/ 592391 w 767138"/>
              <a:gd name="connsiteY40" fmla="*/ 25996 h 764537"/>
              <a:gd name="connsiteX41" fmla="*/ 740669 w 767138"/>
              <a:gd name="connsiteY41" fmla="*/ 11 h 76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7138" h="764537">
                <a:moveTo>
                  <a:pt x="183438" y="531959"/>
                </a:moveTo>
                <a:cubicBezTo>
                  <a:pt x="190146" y="535126"/>
                  <a:pt x="193294" y="547014"/>
                  <a:pt x="201866" y="555586"/>
                </a:cubicBezTo>
                <a:cubicBezTo>
                  <a:pt x="217106" y="569873"/>
                  <a:pt x="242823" y="567968"/>
                  <a:pt x="211391" y="600353"/>
                </a:cubicBezTo>
                <a:cubicBezTo>
                  <a:pt x="179958" y="631786"/>
                  <a:pt x="108521" y="679411"/>
                  <a:pt x="93281" y="664171"/>
                </a:cubicBezTo>
                <a:cubicBezTo>
                  <a:pt x="78993" y="648931"/>
                  <a:pt x="125666" y="577493"/>
                  <a:pt x="157098" y="546061"/>
                </a:cubicBezTo>
                <a:cubicBezTo>
                  <a:pt x="164956" y="538203"/>
                  <a:pt x="170731" y="533917"/>
                  <a:pt x="175211" y="532145"/>
                </a:cubicBezTo>
                <a:cubicBezTo>
                  <a:pt x="178571" y="530817"/>
                  <a:pt x="181202" y="530903"/>
                  <a:pt x="183438" y="531959"/>
                </a:cubicBezTo>
                <a:close/>
                <a:moveTo>
                  <a:pt x="484758" y="525106"/>
                </a:moveTo>
                <a:lnTo>
                  <a:pt x="499998" y="564158"/>
                </a:lnTo>
                <a:cubicBezTo>
                  <a:pt x="505713" y="577494"/>
                  <a:pt x="501903" y="592733"/>
                  <a:pt x="492378" y="602258"/>
                </a:cubicBezTo>
                <a:lnTo>
                  <a:pt x="340930" y="753706"/>
                </a:lnTo>
                <a:cubicBezTo>
                  <a:pt x="315213" y="779423"/>
                  <a:pt x="273303" y="755611"/>
                  <a:pt x="280923" y="721321"/>
                </a:cubicBezTo>
                <a:lnTo>
                  <a:pt x="310450" y="586066"/>
                </a:lnTo>
                <a:cubicBezTo>
                  <a:pt x="359980" y="576541"/>
                  <a:pt x="420940" y="558444"/>
                  <a:pt x="484758" y="525106"/>
                </a:cubicBezTo>
                <a:close/>
                <a:moveTo>
                  <a:pt x="179839" y="262573"/>
                </a:moveTo>
                <a:cubicBezTo>
                  <a:pt x="186388" y="261264"/>
                  <a:pt x="193294" y="261740"/>
                  <a:pt x="199961" y="264121"/>
                </a:cubicBezTo>
                <a:lnTo>
                  <a:pt x="232346" y="276504"/>
                </a:lnTo>
                <a:cubicBezTo>
                  <a:pt x="197103" y="343179"/>
                  <a:pt x="179958" y="406996"/>
                  <a:pt x="169481" y="454621"/>
                </a:cubicBezTo>
                <a:lnTo>
                  <a:pt x="42798" y="483196"/>
                </a:lnTo>
                <a:cubicBezTo>
                  <a:pt x="8508" y="490816"/>
                  <a:pt x="-14352" y="447954"/>
                  <a:pt x="10413" y="423189"/>
                </a:cubicBezTo>
                <a:lnTo>
                  <a:pt x="161861" y="271741"/>
                </a:lnTo>
                <a:cubicBezTo>
                  <a:pt x="167100" y="266978"/>
                  <a:pt x="173291" y="263883"/>
                  <a:pt x="179839" y="262573"/>
                </a:cubicBezTo>
                <a:close/>
                <a:moveTo>
                  <a:pt x="548695" y="151488"/>
                </a:moveTo>
                <a:cubicBezTo>
                  <a:pt x="534050" y="151488"/>
                  <a:pt x="519525" y="156965"/>
                  <a:pt x="508571" y="167919"/>
                </a:cubicBezTo>
                <a:cubicBezTo>
                  <a:pt x="486663" y="190779"/>
                  <a:pt x="486663" y="226974"/>
                  <a:pt x="508571" y="248881"/>
                </a:cubicBezTo>
                <a:cubicBezTo>
                  <a:pt x="531431" y="270789"/>
                  <a:pt x="567626" y="270789"/>
                  <a:pt x="589533" y="248881"/>
                </a:cubicBezTo>
                <a:cubicBezTo>
                  <a:pt x="611441" y="226974"/>
                  <a:pt x="611441" y="190779"/>
                  <a:pt x="589533" y="167919"/>
                </a:cubicBezTo>
                <a:cubicBezTo>
                  <a:pt x="578103" y="156965"/>
                  <a:pt x="563339" y="151488"/>
                  <a:pt x="548695" y="151488"/>
                </a:cubicBezTo>
                <a:close/>
                <a:moveTo>
                  <a:pt x="540956" y="43141"/>
                </a:moveTo>
                <a:cubicBezTo>
                  <a:pt x="572388" y="55524"/>
                  <a:pt x="608583" y="80288"/>
                  <a:pt x="642873" y="113626"/>
                </a:cubicBezTo>
                <a:cubicBezTo>
                  <a:pt x="678116" y="149821"/>
                  <a:pt x="702881" y="186969"/>
                  <a:pt x="715263" y="218401"/>
                </a:cubicBezTo>
                <a:cubicBezTo>
                  <a:pt x="692403" y="274599"/>
                  <a:pt x="653351" y="337464"/>
                  <a:pt x="591438" y="399376"/>
                </a:cubicBezTo>
                <a:cubicBezTo>
                  <a:pt x="478091" y="512724"/>
                  <a:pt x="339978" y="545109"/>
                  <a:pt x="261873" y="554634"/>
                </a:cubicBezTo>
                <a:lnTo>
                  <a:pt x="202818" y="495579"/>
                </a:lnTo>
                <a:cubicBezTo>
                  <a:pt x="212343" y="417474"/>
                  <a:pt x="245681" y="280314"/>
                  <a:pt x="359028" y="166966"/>
                </a:cubicBezTo>
                <a:cubicBezTo>
                  <a:pt x="420941" y="105054"/>
                  <a:pt x="484758" y="66001"/>
                  <a:pt x="540956" y="43141"/>
                </a:cubicBezTo>
                <a:close/>
                <a:moveTo>
                  <a:pt x="740669" y="11"/>
                </a:moveTo>
                <a:cubicBezTo>
                  <a:pt x="751697" y="159"/>
                  <a:pt x="759555" y="1707"/>
                  <a:pt x="762889" y="5041"/>
                </a:cubicBezTo>
                <a:cubicBezTo>
                  <a:pt x="777176" y="18376"/>
                  <a:pt x="752411" y="94576"/>
                  <a:pt x="733361" y="167919"/>
                </a:cubicBezTo>
                <a:cubicBezTo>
                  <a:pt x="718121" y="141249"/>
                  <a:pt x="697166" y="114579"/>
                  <a:pt x="670496" y="87909"/>
                </a:cubicBezTo>
                <a:cubicBezTo>
                  <a:pt x="644779" y="62191"/>
                  <a:pt x="618108" y="41236"/>
                  <a:pt x="592391" y="25996"/>
                </a:cubicBezTo>
                <a:cubicBezTo>
                  <a:pt x="645970" y="11708"/>
                  <a:pt x="707585" y="-436"/>
                  <a:pt x="740669" y="11"/>
                </a:cubicBez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TextBox 39">
            <a:extLst>
              <a:ext uri="{FF2B5EF4-FFF2-40B4-BE49-F238E27FC236}">
                <a16:creationId xmlns:a16="http://schemas.microsoft.com/office/drawing/2014/main" id="{E3A68852-0545-F517-E723-37608032E2C4}"/>
              </a:ext>
            </a:extLst>
          </p:cNvPr>
          <p:cNvSpPr txBox="1"/>
          <p:nvPr/>
        </p:nvSpPr>
        <p:spPr>
          <a:xfrm>
            <a:off x="10228956" y="4167514"/>
            <a:ext cx="1963044" cy="2031325"/>
          </a:xfrm>
          <a:prstGeom prst="rect">
            <a:avLst/>
          </a:prstGeom>
          <a:noFill/>
        </p:spPr>
        <p:txBody>
          <a:bodyPr wrap="square">
            <a:spAutoFit/>
          </a:bodyPr>
          <a:lstStyle/>
          <a:p>
            <a:r>
              <a:rPr lang="en-US" sz="1400" dirty="0">
                <a:solidFill>
                  <a:srgbClr val="75686B"/>
                </a:solidFill>
                <a:effectLst/>
                <a:latin typeface="Arial" panose="020B0604020202020204" pitchFamily="34" charset="0"/>
              </a:rPr>
              <a:t>AI agents do more than generate text; they interact with external systems and data to act. Choose only the necessary APIs to avoid exceeding limits or causing issues.</a:t>
            </a:r>
          </a:p>
        </p:txBody>
      </p:sp>
      <p:sp>
        <p:nvSpPr>
          <p:cNvPr id="41" name="TextBox 40">
            <a:extLst>
              <a:ext uri="{FF2B5EF4-FFF2-40B4-BE49-F238E27FC236}">
                <a16:creationId xmlns:a16="http://schemas.microsoft.com/office/drawing/2014/main" id="{5262C4C6-B548-7EC8-DF32-7B0881380503}"/>
              </a:ext>
            </a:extLst>
          </p:cNvPr>
          <p:cNvSpPr txBox="1"/>
          <p:nvPr/>
        </p:nvSpPr>
        <p:spPr>
          <a:xfrm>
            <a:off x="3739729" y="5782316"/>
            <a:ext cx="5973223" cy="923330"/>
          </a:xfrm>
          <a:prstGeom prst="rect">
            <a:avLst/>
          </a:prstGeom>
          <a:noFill/>
        </p:spPr>
        <p:txBody>
          <a:bodyPr wrap="square" rtlCol="0">
            <a:spAutoFit/>
          </a:bodyPr>
          <a:lstStyle/>
          <a:p>
            <a:r>
              <a:rPr lang="en-US" b="1" dirty="0">
                <a:solidFill>
                  <a:schemeClr val="accent1"/>
                </a:solidFill>
              </a:rPr>
              <a:t>The best agents aren’t the ones with the most power, but the ones with the right balance of intelligence, tools, and knowledge! </a:t>
            </a:r>
          </a:p>
        </p:txBody>
      </p:sp>
    </p:spTree>
    <p:extLst>
      <p:ext uri="{BB962C8B-B14F-4D97-AF65-F5344CB8AC3E}">
        <p14:creationId xmlns:p14="http://schemas.microsoft.com/office/powerpoint/2010/main" val="1669606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A33C0-755A-4A08-2482-FD6794BDC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53209-AD36-4FCC-3549-7393E9C3CE18}"/>
              </a:ext>
            </a:extLst>
          </p:cNvPr>
          <p:cNvSpPr>
            <a:spLocks noGrp="1"/>
          </p:cNvSpPr>
          <p:nvPr>
            <p:ph type="title"/>
          </p:nvPr>
        </p:nvSpPr>
        <p:spPr/>
        <p:txBody>
          <a:bodyPr/>
          <a:lstStyle/>
          <a:p>
            <a:r>
              <a:rPr lang="en-US" dirty="0"/>
              <a:t>E – Execution &amp; Workflow</a:t>
            </a:r>
          </a:p>
        </p:txBody>
      </p:sp>
      <p:grpSp>
        <p:nvGrpSpPr>
          <p:cNvPr id="4" name="Group 3">
            <a:extLst>
              <a:ext uri="{FF2B5EF4-FFF2-40B4-BE49-F238E27FC236}">
                <a16:creationId xmlns:a16="http://schemas.microsoft.com/office/drawing/2014/main" id="{7AA8DF0F-9561-28E4-8D30-0D20C56ECD49}"/>
              </a:ext>
            </a:extLst>
          </p:cNvPr>
          <p:cNvGrpSpPr/>
          <p:nvPr/>
        </p:nvGrpSpPr>
        <p:grpSpPr>
          <a:xfrm>
            <a:off x="3517239" y="960765"/>
            <a:ext cx="5157522" cy="4936470"/>
            <a:chOff x="3517239" y="960765"/>
            <a:chExt cx="5157522" cy="4936470"/>
          </a:xfrm>
        </p:grpSpPr>
        <p:sp>
          <p:nvSpPr>
            <p:cNvPr id="5" name="Forme libre 16">
              <a:extLst>
                <a:ext uri="{FF2B5EF4-FFF2-40B4-BE49-F238E27FC236}">
                  <a16:creationId xmlns:a16="http://schemas.microsoft.com/office/drawing/2014/main" id="{66FB3EF9-EBEF-77F3-F89D-B8B53CF64000}"/>
                </a:ext>
              </a:extLst>
            </p:cNvPr>
            <p:cNvSpPr/>
            <p:nvPr/>
          </p:nvSpPr>
          <p:spPr>
            <a:xfrm>
              <a:off x="6256665" y="2313951"/>
              <a:ext cx="2418096" cy="1613878"/>
            </a:xfrm>
            <a:custGeom>
              <a:avLst/>
              <a:gdLst>
                <a:gd name="connsiteX0" fmla="*/ 1017624 w 2155114"/>
                <a:gd name="connsiteY0" fmla="*/ 1348 h 1438360"/>
                <a:gd name="connsiteX1" fmla="*/ 165158 w 2155114"/>
                <a:gd name="connsiteY1" fmla="*/ 305067 h 1438360"/>
                <a:gd name="connsiteX2" fmla="*/ 26227 w 2155114"/>
                <a:gd name="connsiteY2" fmla="*/ 152533 h 1438360"/>
                <a:gd name="connsiteX3" fmla="*/ 0 w 2155114"/>
                <a:gd name="connsiteY3" fmla="*/ 713521 h 1438360"/>
                <a:gd name="connsiteX4" fmla="*/ 561119 w 2155114"/>
                <a:gd name="connsiteY4" fmla="*/ 739742 h 1438360"/>
                <a:gd name="connsiteX5" fmla="*/ 433129 w 2155114"/>
                <a:gd name="connsiteY5" fmla="*/ 599196 h 1438360"/>
                <a:gd name="connsiteX6" fmla="*/ 999041 w 2155114"/>
                <a:gd name="connsiteY6" fmla="*/ 398714 h 1438360"/>
                <a:gd name="connsiteX7" fmla="*/ 1756188 w 2155114"/>
                <a:gd name="connsiteY7" fmla="*/ 1230007 h 1438360"/>
                <a:gd name="connsiteX8" fmla="*/ 1945623 w 2155114"/>
                <a:gd name="connsiteY8" fmla="*/ 1438130 h 1438360"/>
                <a:gd name="connsiteX9" fmla="*/ 2153795 w 2155114"/>
                <a:gd name="connsiteY9" fmla="*/ 1248737 h 1438360"/>
                <a:gd name="connsiteX10" fmla="*/ 1017624 w 2155114"/>
                <a:gd name="connsiteY10" fmla="*/ 1198 h 143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114" h="1438360">
                  <a:moveTo>
                    <a:pt x="1017624" y="1348"/>
                  </a:moveTo>
                  <a:cubicBezTo>
                    <a:pt x="702146" y="-13486"/>
                    <a:pt x="399858" y="94546"/>
                    <a:pt x="165158" y="305067"/>
                  </a:cubicBezTo>
                  <a:lnTo>
                    <a:pt x="26227" y="152533"/>
                  </a:lnTo>
                  <a:lnTo>
                    <a:pt x="0" y="713521"/>
                  </a:lnTo>
                  <a:lnTo>
                    <a:pt x="561119" y="739742"/>
                  </a:lnTo>
                  <a:lnTo>
                    <a:pt x="433129" y="599196"/>
                  </a:lnTo>
                  <a:cubicBezTo>
                    <a:pt x="589293" y="460147"/>
                    <a:pt x="789822" y="388975"/>
                    <a:pt x="999041" y="398714"/>
                  </a:cubicBezTo>
                  <a:cubicBezTo>
                    <a:pt x="1436962" y="419242"/>
                    <a:pt x="1776718" y="792185"/>
                    <a:pt x="1756188" y="1230007"/>
                  </a:cubicBezTo>
                  <a:cubicBezTo>
                    <a:pt x="1751091" y="1339838"/>
                    <a:pt x="1835916" y="1432886"/>
                    <a:pt x="1945623" y="1438130"/>
                  </a:cubicBezTo>
                  <a:cubicBezTo>
                    <a:pt x="2055329" y="1443374"/>
                    <a:pt x="2148548" y="1358417"/>
                    <a:pt x="2153795" y="1248737"/>
                  </a:cubicBezTo>
                  <a:cubicBezTo>
                    <a:pt x="2184516" y="591704"/>
                    <a:pt x="1674955" y="32064"/>
                    <a:pt x="1017624" y="1198"/>
                  </a:cubicBezTo>
                  <a:close/>
                </a:path>
              </a:pathLst>
            </a:custGeom>
            <a:solidFill>
              <a:schemeClr val="accent2"/>
            </a:solidFill>
            <a:ln w="14986" cap="flat">
              <a:noFill/>
              <a:prstDash val="solid"/>
              <a:miter/>
            </a:ln>
          </p:spPr>
          <p:txBody>
            <a:bodyPr rtlCol="0" anchor="ctr"/>
            <a:lstStyle/>
            <a:p>
              <a:endParaRPr lang="fr-FR"/>
            </a:p>
          </p:txBody>
        </p:sp>
        <p:sp>
          <p:nvSpPr>
            <p:cNvPr id="6" name="Forme libre 17">
              <a:extLst>
                <a:ext uri="{FF2B5EF4-FFF2-40B4-BE49-F238E27FC236}">
                  <a16:creationId xmlns:a16="http://schemas.microsoft.com/office/drawing/2014/main" id="{AA4BC874-081F-D601-4B55-6846418DC6E0}"/>
                </a:ext>
              </a:extLst>
            </p:cNvPr>
            <p:cNvSpPr/>
            <p:nvPr/>
          </p:nvSpPr>
          <p:spPr>
            <a:xfrm>
              <a:off x="8257759" y="3502730"/>
              <a:ext cx="385756" cy="385667"/>
            </a:xfrm>
            <a:custGeom>
              <a:avLst/>
              <a:gdLst>
                <a:gd name="connsiteX0" fmla="*/ 343804 w 343803"/>
                <a:gd name="connsiteY0" fmla="*/ 171863 h 343724"/>
                <a:gd name="connsiteX1" fmla="*/ 171903 w 343803"/>
                <a:gd name="connsiteY1" fmla="*/ 343725 h 343724"/>
                <a:gd name="connsiteX2" fmla="*/ 2 w 343803"/>
                <a:gd name="connsiteY2" fmla="*/ 171863 h 343724"/>
                <a:gd name="connsiteX3" fmla="*/ 171903 w 343803"/>
                <a:gd name="connsiteY3" fmla="*/ 1 h 343724"/>
                <a:gd name="connsiteX4" fmla="*/ 343804 w 343803"/>
                <a:gd name="connsiteY4" fmla="*/ 171863 h 34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3" h="343724">
                  <a:moveTo>
                    <a:pt x="343804" y="171863"/>
                  </a:moveTo>
                  <a:cubicBezTo>
                    <a:pt x="343804" y="266780"/>
                    <a:pt x="266842" y="343725"/>
                    <a:pt x="171903" y="343725"/>
                  </a:cubicBezTo>
                  <a:cubicBezTo>
                    <a:pt x="76964" y="343725"/>
                    <a:pt x="2" y="266779"/>
                    <a:pt x="2" y="171863"/>
                  </a:cubicBezTo>
                  <a:cubicBezTo>
                    <a:pt x="2" y="76946"/>
                    <a:pt x="76964" y="1"/>
                    <a:pt x="171903" y="1"/>
                  </a:cubicBezTo>
                  <a:cubicBezTo>
                    <a:pt x="266842" y="1"/>
                    <a:pt x="343804" y="76946"/>
                    <a:pt x="343804" y="171863"/>
                  </a:cubicBezTo>
                  <a:close/>
                </a:path>
              </a:pathLst>
            </a:custGeom>
            <a:solidFill>
              <a:schemeClr val="bg1"/>
            </a:solidFill>
            <a:ln w="14986" cap="flat">
              <a:noFill/>
              <a:prstDash val="solid"/>
              <a:miter/>
            </a:ln>
          </p:spPr>
          <p:txBody>
            <a:bodyPr rtlCol="0" anchor="ctr"/>
            <a:lstStyle/>
            <a:p>
              <a:endParaRPr lang="fr-FR" sz="2400"/>
            </a:p>
          </p:txBody>
        </p:sp>
        <p:sp>
          <p:nvSpPr>
            <p:cNvPr id="7" name="Forme libre 14">
              <a:extLst>
                <a:ext uri="{FF2B5EF4-FFF2-40B4-BE49-F238E27FC236}">
                  <a16:creationId xmlns:a16="http://schemas.microsoft.com/office/drawing/2014/main" id="{E15CDA43-7C6D-977B-ABDC-4032969EF714}"/>
                </a:ext>
              </a:extLst>
            </p:cNvPr>
            <p:cNvSpPr/>
            <p:nvPr/>
          </p:nvSpPr>
          <p:spPr>
            <a:xfrm>
              <a:off x="5344239" y="960765"/>
              <a:ext cx="2190403" cy="2122168"/>
            </a:xfrm>
            <a:custGeom>
              <a:avLst/>
              <a:gdLst>
                <a:gd name="connsiteX0" fmla="*/ 247137 w 1952184"/>
                <a:gd name="connsiteY0" fmla="*/ 676946 h 1891370"/>
                <a:gd name="connsiteX1" fmla="*/ 194532 w 1952184"/>
                <a:gd name="connsiteY1" fmla="*/ 1580160 h 1891370"/>
                <a:gd name="connsiteX2" fmla="*/ 0 w 1952184"/>
                <a:gd name="connsiteY2" fmla="*/ 1648486 h 1891370"/>
                <a:gd name="connsiteX3" fmla="*/ 506410 w 1952184"/>
                <a:gd name="connsiteY3" fmla="*/ 1891371 h 1891370"/>
                <a:gd name="connsiteX4" fmla="*/ 749354 w 1952184"/>
                <a:gd name="connsiteY4" fmla="*/ 1385073 h 1891370"/>
                <a:gd name="connsiteX5" fmla="*/ 570105 w 1952184"/>
                <a:gd name="connsiteY5" fmla="*/ 1448154 h 1891370"/>
                <a:gd name="connsiteX6" fmla="*/ 606076 w 1952184"/>
                <a:gd name="connsiteY6" fmla="*/ 848958 h 1891370"/>
                <a:gd name="connsiteX7" fmla="*/ 1667012 w 1952184"/>
                <a:gd name="connsiteY7" fmla="*/ 476165 h 1891370"/>
                <a:gd name="connsiteX8" fmla="*/ 1932582 w 1952184"/>
                <a:gd name="connsiteY8" fmla="*/ 382817 h 1891370"/>
                <a:gd name="connsiteX9" fmla="*/ 1839213 w 1952184"/>
                <a:gd name="connsiteY9" fmla="*/ 117306 h 1891370"/>
                <a:gd name="connsiteX10" fmla="*/ 247137 w 1952184"/>
                <a:gd name="connsiteY10" fmla="*/ 676796 h 189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184" h="1891370">
                  <a:moveTo>
                    <a:pt x="247137" y="676946"/>
                  </a:moveTo>
                  <a:cubicBezTo>
                    <a:pt x="110603" y="961636"/>
                    <a:pt x="92019" y="1281986"/>
                    <a:pt x="194532" y="1580160"/>
                  </a:cubicBezTo>
                  <a:lnTo>
                    <a:pt x="0" y="1648486"/>
                  </a:lnTo>
                  <a:lnTo>
                    <a:pt x="506410" y="1891371"/>
                  </a:lnTo>
                  <a:lnTo>
                    <a:pt x="749354" y="1385073"/>
                  </a:lnTo>
                  <a:lnTo>
                    <a:pt x="570105" y="1448154"/>
                  </a:lnTo>
                  <a:cubicBezTo>
                    <a:pt x="502963" y="1250220"/>
                    <a:pt x="515554" y="1037752"/>
                    <a:pt x="606076" y="848958"/>
                  </a:cubicBezTo>
                  <a:cubicBezTo>
                    <a:pt x="795811" y="453689"/>
                    <a:pt x="1271651" y="286472"/>
                    <a:pt x="1667012" y="476165"/>
                  </a:cubicBezTo>
                  <a:cubicBezTo>
                    <a:pt x="1766074" y="523663"/>
                    <a:pt x="1884921" y="481859"/>
                    <a:pt x="1932582" y="382817"/>
                  </a:cubicBezTo>
                  <a:cubicBezTo>
                    <a:pt x="1980090" y="283774"/>
                    <a:pt x="1938276" y="164954"/>
                    <a:pt x="1839213" y="117306"/>
                  </a:cubicBezTo>
                  <a:cubicBezTo>
                    <a:pt x="1246024" y="-167233"/>
                    <a:pt x="531891" y="83743"/>
                    <a:pt x="247137" y="676796"/>
                  </a:cubicBezTo>
                  <a:close/>
                </a:path>
              </a:pathLst>
            </a:custGeom>
            <a:solidFill>
              <a:schemeClr val="accent1"/>
            </a:solidFill>
            <a:ln w="14986" cap="flat">
              <a:noFill/>
              <a:prstDash val="solid"/>
              <a:miter/>
            </a:ln>
          </p:spPr>
          <p:txBody>
            <a:bodyPr rtlCol="0" anchor="ctr"/>
            <a:lstStyle/>
            <a:p>
              <a:endParaRPr lang="fr-FR"/>
            </a:p>
          </p:txBody>
        </p:sp>
        <p:sp>
          <p:nvSpPr>
            <p:cNvPr id="8" name="Forme libre 15">
              <a:extLst>
                <a:ext uri="{FF2B5EF4-FFF2-40B4-BE49-F238E27FC236}">
                  <a16:creationId xmlns:a16="http://schemas.microsoft.com/office/drawing/2014/main" id="{39C06029-7871-0384-87B8-7DD1F14812A4}"/>
                </a:ext>
              </a:extLst>
            </p:cNvPr>
            <p:cNvSpPr/>
            <p:nvPr/>
          </p:nvSpPr>
          <p:spPr>
            <a:xfrm>
              <a:off x="7110243" y="1097094"/>
              <a:ext cx="385756" cy="385668"/>
            </a:xfrm>
            <a:custGeom>
              <a:avLst/>
              <a:gdLst>
                <a:gd name="connsiteX0" fmla="*/ 343805 w 343803"/>
                <a:gd name="connsiteY0" fmla="*/ 171862 h 343724"/>
                <a:gd name="connsiteX1" fmla="*/ 171903 w 343803"/>
                <a:gd name="connsiteY1" fmla="*/ 343724 h 343724"/>
                <a:gd name="connsiteX2" fmla="*/ 2 w 343803"/>
                <a:gd name="connsiteY2" fmla="*/ 171862 h 343724"/>
                <a:gd name="connsiteX3" fmla="*/ 171903 w 343803"/>
                <a:gd name="connsiteY3" fmla="*/ 0 h 343724"/>
                <a:gd name="connsiteX4" fmla="*/ 343805 w 343803"/>
                <a:gd name="connsiteY4" fmla="*/ 171862 h 34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3" h="343724">
                  <a:moveTo>
                    <a:pt x="343805" y="171862"/>
                  </a:moveTo>
                  <a:cubicBezTo>
                    <a:pt x="343805" y="266780"/>
                    <a:pt x="266842" y="343724"/>
                    <a:pt x="171903" y="343724"/>
                  </a:cubicBezTo>
                  <a:cubicBezTo>
                    <a:pt x="76964" y="343724"/>
                    <a:pt x="2" y="266779"/>
                    <a:pt x="2" y="171862"/>
                  </a:cubicBezTo>
                  <a:cubicBezTo>
                    <a:pt x="2" y="76945"/>
                    <a:pt x="76964" y="0"/>
                    <a:pt x="171903" y="0"/>
                  </a:cubicBezTo>
                  <a:cubicBezTo>
                    <a:pt x="266842" y="0"/>
                    <a:pt x="343805" y="76946"/>
                    <a:pt x="343805" y="171862"/>
                  </a:cubicBezTo>
                  <a:close/>
                </a:path>
              </a:pathLst>
            </a:custGeom>
            <a:solidFill>
              <a:schemeClr val="bg1"/>
            </a:solidFill>
            <a:ln w="14986" cap="flat">
              <a:noFill/>
              <a:prstDash val="solid"/>
              <a:miter/>
            </a:ln>
          </p:spPr>
          <p:txBody>
            <a:bodyPr rtlCol="0" anchor="ctr"/>
            <a:lstStyle/>
            <a:p>
              <a:endParaRPr lang="fr-FR" sz="2400"/>
            </a:p>
          </p:txBody>
        </p:sp>
        <p:sp>
          <p:nvSpPr>
            <p:cNvPr id="9" name="Forme libre 12">
              <a:extLst>
                <a:ext uri="{FF2B5EF4-FFF2-40B4-BE49-F238E27FC236}">
                  <a16:creationId xmlns:a16="http://schemas.microsoft.com/office/drawing/2014/main" id="{7956CB47-BCBA-5103-A969-C9B2E7B28C22}"/>
                </a:ext>
              </a:extLst>
            </p:cNvPr>
            <p:cNvSpPr/>
            <p:nvPr/>
          </p:nvSpPr>
          <p:spPr>
            <a:xfrm>
              <a:off x="3914297" y="1249684"/>
              <a:ext cx="1773320" cy="2582227"/>
            </a:xfrm>
            <a:custGeom>
              <a:avLst/>
              <a:gdLst>
                <a:gd name="connsiteX0" fmla="*/ 348525 w 1580461"/>
                <a:gd name="connsiteY0" fmla="*/ 1745502 h 2301395"/>
                <a:gd name="connsiteX1" fmla="*/ 1183154 w 1580461"/>
                <a:gd name="connsiteY1" fmla="*/ 2095220 h 2301395"/>
                <a:gd name="connsiteX2" fmla="*/ 1183154 w 1580461"/>
                <a:gd name="connsiteY2" fmla="*/ 2301396 h 2301395"/>
                <a:gd name="connsiteX3" fmla="*/ 1580462 w 1580461"/>
                <a:gd name="connsiteY3" fmla="*/ 1904479 h 2301395"/>
                <a:gd name="connsiteX4" fmla="*/ 1183454 w 1580461"/>
                <a:gd name="connsiteY4" fmla="*/ 1507112 h 2301395"/>
                <a:gd name="connsiteX5" fmla="*/ 1183454 w 1580461"/>
                <a:gd name="connsiteY5" fmla="*/ 1697105 h 2301395"/>
                <a:gd name="connsiteX6" fmla="*/ 630129 w 1580461"/>
                <a:gd name="connsiteY6" fmla="*/ 1464109 h 2301395"/>
                <a:gd name="connsiteX7" fmla="*/ 630729 w 1580461"/>
                <a:gd name="connsiteY7" fmla="*/ 339736 h 2301395"/>
                <a:gd name="connsiteX8" fmla="*/ 630879 w 1580461"/>
                <a:gd name="connsiteY8" fmla="*/ 58343 h 2301395"/>
                <a:gd name="connsiteX9" fmla="*/ 349422 w 1580461"/>
                <a:gd name="connsiteY9" fmla="*/ 58193 h 2301395"/>
                <a:gd name="connsiteX10" fmla="*/ 348375 w 1580461"/>
                <a:gd name="connsiteY10" fmla="*/ 1745352 h 230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0461" h="2301395">
                  <a:moveTo>
                    <a:pt x="348525" y="1745502"/>
                  </a:moveTo>
                  <a:cubicBezTo>
                    <a:pt x="571681" y="1968908"/>
                    <a:pt x="867826" y="2092673"/>
                    <a:pt x="1183154" y="2095220"/>
                  </a:cubicBezTo>
                  <a:lnTo>
                    <a:pt x="1183154" y="2301396"/>
                  </a:lnTo>
                  <a:cubicBezTo>
                    <a:pt x="1183154" y="2301396"/>
                    <a:pt x="1580462" y="1904479"/>
                    <a:pt x="1580462" y="1904479"/>
                  </a:cubicBezTo>
                  <a:lnTo>
                    <a:pt x="1183454" y="1507112"/>
                  </a:lnTo>
                  <a:lnTo>
                    <a:pt x="1183454" y="1697105"/>
                  </a:lnTo>
                  <a:cubicBezTo>
                    <a:pt x="974235" y="1694708"/>
                    <a:pt x="778053" y="1612298"/>
                    <a:pt x="630129" y="1464109"/>
                  </a:cubicBezTo>
                  <a:cubicBezTo>
                    <a:pt x="320198" y="1153947"/>
                    <a:pt x="320498" y="649598"/>
                    <a:pt x="630729" y="339736"/>
                  </a:cubicBezTo>
                  <a:cubicBezTo>
                    <a:pt x="708515" y="262121"/>
                    <a:pt x="708515" y="136108"/>
                    <a:pt x="630879" y="58343"/>
                  </a:cubicBezTo>
                  <a:cubicBezTo>
                    <a:pt x="553247" y="-19423"/>
                    <a:pt x="427207" y="-19423"/>
                    <a:pt x="349422" y="58193"/>
                  </a:cubicBezTo>
                  <a:cubicBezTo>
                    <a:pt x="-116074" y="522986"/>
                    <a:pt x="-116524" y="1279960"/>
                    <a:pt x="348375" y="1745352"/>
                  </a:cubicBezTo>
                  <a:close/>
                </a:path>
              </a:pathLst>
            </a:custGeom>
            <a:solidFill>
              <a:schemeClr val="accent6"/>
            </a:solidFill>
            <a:ln w="14986" cap="flat">
              <a:noFill/>
              <a:prstDash val="solid"/>
              <a:miter/>
            </a:ln>
          </p:spPr>
          <p:txBody>
            <a:bodyPr rtlCol="0" anchor="ctr"/>
            <a:lstStyle/>
            <a:p>
              <a:endParaRPr lang="fr-FR"/>
            </a:p>
          </p:txBody>
        </p:sp>
        <p:sp>
          <p:nvSpPr>
            <p:cNvPr id="10" name="Forme libre 13">
              <a:extLst>
                <a:ext uri="{FF2B5EF4-FFF2-40B4-BE49-F238E27FC236}">
                  <a16:creationId xmlns:a16="http://schemas.microsoft.com/office/drawing/2014/main" id="{61A7B4C5-A546-3EE8-41C3-1EF91A6B5D80}"/>
                </a:ext>
              </a:extLst>
            </p:cNvPr>
            <p:cNvSpPr/>
            <p:nvPr/>
          </p:nvSpPr>
          <p:spPr>
            <a:xfrm>
              <a:off x="4264992" y="1286903"/>
              <a:ext cx="385756" cy="385668"/>
            </a:xfrm>
            <a:custGeom>
              <a:avLst/>
              <a:gdLst>
                <a:gd name="connsiteX0" fmla="*/ 343802 w 343803"/>
                <a:gd name="connsiteY0" fmla="*/ 171863 h 343724"/>
                <a:gd name="connsiteX1" fmla="*/ 171900 w 343803"/>
                <a:gd name="connsiteY1" fmla="*/ 343725 h 343724"/>
                <a:gd name="connsiteX2" fmla="*/ -1 w 343803"/>
                <a:gd name="connsiteY2" fmla="*/ 171863 h 343724"/>
                <a:gd name="connsiteX3" fmla="*/ 171900 w 343803"/>
                <a:gd name="connsiteY3" fmla="*/ 1 h 343724"/>
                <a:gd name="connsiteX4" fmla="*/ 343802 w 343803"/>
                <a:gd name="connsiteY4" fmla="*/ 171863 h 34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3" h="343724">
                  <a:moveTo>
                    <a:pt x="343802" y="171863"/>
                  </a:moveTo>
                  <a:cubicBezTo>
                    <a:pt x="343802" y="266780"/>
                    <a:pt x="266839" y="343725"/>
                    <a:pt x="171900" y="343725"/>
                  </a:cubicBezTo>
                  <a:cubicBezTo>
                    <a:pt x="76962" y="343725"/>
                    <a:pt x="-1" y="266779"/>
                    <a:pt x="-1" y="171863"/>
                  </a:cubicBezTo>
                  <a:cubicBezTo>
                    <a:pt x="-1" y="76946"/>
                    <a:pt x="76962" y="1"/>
                    <a:pt x="171900" y="1"/>
                  </a:cubicBezTo>
                  <a:cubicBezTo>
                    <a:pt x="266839" y="1"/>
                    <a:pt x="343802" y="76947"/>
                    <a:pt x="343802" y="171863"/>
                  </a:cubicBezTo>
                  <a:close/>
                </a:path>
              </a:pathLst>
            </a:custGeom>
            <a:solidFill>
              <a:schemeClr val="bg1"/>
            </a:solidFill>
            <a:ln w="14986" cap="flat">
              <a:noFill/>
              <a:prstDash val="solid"/>
              <a:miter/>
            </a:ln>
          </p:spPr>
          <p:txBody>
            <a:bodyPr rtlCol="0" anchor="ctr"/>
            <a:lstStyle/>
            <a:p>
              <a:endParaRPr lang="fr-FR" sz="2400"/>
            </a:p>
          </p:txBody>
        </p:sp>
        <p:sp>
          <p:nvSpPr>
            <p:cNvPr id="11" name="Forme libre 10">
              <a:extLst>
                <a:ext uri="{FF2B5EF4-FFF2-40B4-BE49-F238E27FC236}">
                  <a16:creationId xmlns:a16="http://schemas.microsoft.com/office/drawing/2014/main" id="{34DDF832-F422-E8E3-800D-801567BD8075}"/>
                </a:ext>
              </a:extLst>
            </p:cNvPr>
            <p:cNvSpPr/>
            <p:nvPr/>
          </p:nvSpPr>
          <p:spPr>
            <a:xfrm>
              <a:off x="3517239" y="3624449"/>
              <a:ext cx="2707477" cy="1390710"/>
            </a:xfrm>
            <a:custGeom>
              <a:avLst/>
              <a:gdLst>
                <a:gd name="connsiteX0" fmla="*/ 1619159 w 2413023"/>
                <a:gd name="connsiteY0" fmla="*/ 1116133 h 1239462"/>
                <a:gd name="connsiteX1" fmla="*/ 2217592 w 2413023"/>
                <a:gd name="connsiteY1" fmla="*/ 437373 h 1239462"/>
                <a:gd name="connsiteX2" fmla="*/ 2413024 w 2413023"/>
                <a:gd name="connsiteY2" fmla="*/ 503451 h 1239462"/>
                <a:gd name="connsiteX3" fmla="*/ 2164091 w 2413023"/>
                <a:gd name="connsiteY3" fmla="*/ 0 h 1239462"/>
                <a:gd name="connsiteX4" fmla="*/ 1660524 w 2413023"/>
                <a:gd name="connsiteY4" fmla="*/ 248879 h 1239462"/>
                <a:gd name="connsiteX5" fmla="*/ 1840519 w 2413023"/>
                <a:gd name="connsiteY5" fmla="*/ 309713 h 1239462"/>
                <a:gd name="connsiteX6" fmla="*/ 1442761 w 2413023"/>
                <a:gd name="connsiteY6" fmla="*/ 759222 h 1239462"/>
                <a:gd name="connsiteX7" fmla="*/ 377479 w 2413023"/>
                <a:gd name="connsiteY7" fmla="*/ 399015 h 1239462"/>
                <a:gd name="connsiteX8" fmla="*/ 110862 w 2413023"/>
                <a:gd name="connsiteY8" fmla="*/ 308814 h 1239462"/>
                <a:gd name="connsiteX9" fmla="*/ 20639 w 2413023"/>
                <a:gd name="connsiteY9" fmla="*/ 575373 h 1239462"/>
                <a:gd name="connsiteX10" fmla="*/ 1619159 w 2413023"/>
                <a:gd name="connsiteY10" fmla="*/ 1115983 h 123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3023" h="1239462">
                  <a:moveTo>
                    <a:pt x="1619159" y="1116133"/>
                  </a:moveTo>
                  <a:cubicBezTo>
                    <a:pt x="1902263" y="976185"/>
                    <a:pt x="2114333" y="735248"/>
                    <a:pt x="2217592" y="437373"/>
                  </a:cubicBezTo>
                  <a:lnTo>
                    <a:pt x="2413024" y="503451"/>
                  </a:lnTo>
                  <a:lnTo>
                    <a:pt x="2164091" y="0"/>
                  </a:lnTo>
                  <a:lnTo>
                    <a:pt x="1660524" y="248879"/>
                  </a:lnTo>
                  <a:lnTo>
                    <a:pt x="1840519" y="309713"/>
                  </a:lnTo>
                  <a:cubicBezTo>
                    <a:pt x="1771427" y="507047"/>
                    <a:pt x="1630550" y="666473"/>
                    <a:pt x="1442761" y="759222"/>
                  </a:cubicBezTo>
                  <a:cubicBezTo>
                    <a:pt x="1049650" y="953560"/>
                    <a:pt x="571861" y="791887"/>
                    <a:pt x="377479" y="399015"/>
                  </a:cubicBezTo>
                  <a:cubicBezTo>
                    <a:pt x="328771" y="300572"/>
                    <a:pt x="209324" y="260117"/>
                    <a:pt x="110862" y="308814"/>
                  </a:cubicBezTo>
                  <a:cubicBezTo>
                    <a:pt x="12396" y="357511"/>
                    <a:pt x="-28069" y="476930"/>
                    <a:pt x="20639" y="575373"/>
                  </a:cubicBezTo>
                  <a:cubicBezTo>
                    <a:pt x="312287" y="1164979"/>
                    <a:pt x="1029416" y="1407564"/>
                    <a:pt x="1619159" y="1115983"/>
                  </a:cubicBezTo>
                  <a:close/>
                </a:path>
              </a:pathLst>
            </a:custGeom>
            <a:solidFill>
              <a:schemeClr val="accent4"/>
            </a:solidFill>
            <a:ln w="14986"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9265C12D-81B7-C9A7-8B54-3781BA0A6E05}"/>
                </a:ext>
              </a:extLst>
            </p:cNvPr>
            <p:cNvSpPr/>
            <p:nvPr/>
          </p:nvSpPr>
          <p:spPr>
            <a:xfrm>
              <a:off x="3551663" y="3986749"/>
              <a:ext cx="385756" cy="385668"/>
            </a:xfrm>
            <a:custGeom>
              <a:avLst/>
              <a:gdLst>
                <a:gd name="connsiteX0" fmla="*/ 343803 w 343803"/>
                <a:gd name="connsiteY0" fmla="*/ 171862 h 343724"/>
                <a:gd name="connsiteX1" fmla="*/ 171902 w 343803"/>
                <a:gd name="connsiteY1" fmla="*/ 343724 h 343724"/>
                <a:gd name="connsiteX2" fmla="*/ 0 w 343803"/>
                <a:gd name="connsiteY2" fmla="*/ 171862 h 343724"/>
                <a:gd name="connsiteX3" fmla="*/ 171902 w 343803"/>
                <a:gd name="connsiteY3" fmla="*/ 0 h 343724"/>
                <a:gd name="connsiteX4" fmla="*/ 343803 w 343803"/>
                <a:gd name="connsiteY4" fmla="*/ 171862 h 34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3" h="343724">
                  <a:moveTo>
                    <a:pt x="343803" y="171862"/>
                  </a:moveTo>
                  <a:cubicBezTo>
                    <a:pt x="343803" y="266780"/>
                    <a:pt x="266840" y="343724"/>
                    <a:pt x="171902" y="343724"/>
                  </a:cubicBezTo>
                  <a:cubicBezTo>
                    <a:pt x="76963" y="343724"/>
                    <a:pt x="0" y="266779"/>
                    <a:pt x="0" y="171862"/>
                  </a:cubicBezTo>
                  <a:cubicBezTo>
                    <a:pt x="0" y="76945"/>
                    <a:pt x="76963" y="0"/>
                    <a:pt x="171902" y="0"/>
                  </a:cubicBezTo>
                  <a:cubicBezTo>
                    <a:pt x="266840" y="0"/>
                    <a:pt x="343803" y="76946"/>
                    <a:pt x="343803" y="171862"/>
                  </a:cubicBezTo>
                  <a:close/>
                </a:path>
              </a:pathLst>
            </a:custGeom>
            <a:solidFill>
              <a:schemeClr val="bg1"/>
            </a:solidFill>
            <a:ln w="14986" cap="flat">
              <a:noFill/>
              <a:prstDash val="solid"/>
              <a:miter/>
            </a:ln>
          </p:spPr>
          <p:txBody>
            <a:bodyPr rtlCol="0" anchor="ctr"/>
            <a:lstStyle/>
            <a:p>
              <a:endParaRPr lang="fr-FR" sz="2400"/>
            </a:p>
          </p:txBody>
        </p:sp>
        <p:sp>
          <p:nvSpPr>
            <p:cNvPr id="13" name="Forme libre 8">
              <a:extLst>
                <a:ext uri="{FF2B5EF4-FFF2-40B4-BE49-F238E27FC236}">
                  <a16:creationId xmlns:a16="http://schemas.microsoft.com/office/drawing/2014/main" id="{85CF4AE8-C6F0-52A0-1A0F-06A7D0240DB8}"/>
                </a:ext>
              </a:extLst>
            </p:cNvPr>
            <p:cNvSpPr/>
            <p:nvPr/>
          </p:nvSpPr>
          <p:spPr>
            <a:xfrm>
              <a:off x="5758112" y="3379498"/>
              <a:ext cx="1479925" cy="2517737"/>
            </a:xfrm>
            <a:custGeom>
              <a:avLst/>
              <a:gdLst>
                <a:gd name="connsiteX0" fmla="*/ 1315684 w 1318975"/>
                <a:gd name="connsiteY0" fmla="*/ 965696 h 2243919"/>
                <a:gd name="connsiteX1" fmla="*/ 911483 w 1318975"/>
                <a:gd name="connsiteY1" fmla="*/ 156129 h 2243919"/>
                <a:gd name="connsiteX2" fmla="*/ 1046217 w 1318975"/>
                <a:gd name="connsiteY2" fmla="*/ 0 h 2243919"/>
                <a:gd name="connsiteX3" fmla="*/ 485998 w 1318975"/>
                <a:gd name="connsiteY3" fmla="*/ 41354 h 2243919"/>
                <a:gd name="connsiteX4" fmla="*/ 527362 w 1318975"/>
                <a:gd name="connsiteY4" fmla="*/ 601443 h 2243919"/>
                <a:gd name="connsiteX5" fmla="*/ 651456 w 1318975"/>
                <a:gd name="connsiteY5" fmla="*/ 457600 h 2243919"/>
                <a:gd name="connsiteX6" fmla="*/ 918676 w 1318975"/>
                <a:gd name="connsiteY6" fmla="*/ 995064 h 2243919"/>
                <a:gd name="connsiteX7" fmla="*/ 184310 w 1318975"/>
                <a:gd name="connsiteY7" fmla="*/ 1846585 h 2243919"/>
                <a:gd name="connsiteX8" fmla="*/ 568 w 1318975"/>
                <a:gd name="connsiteY8" fmla="*/ 2059652 h 2243919"/>
                <a:gd name="connsiteX9" fmla="*/ 213684 w 1318975"/>
                <a:gd name="connsiteY9" fmla="*/ 2243352 h 2243919"/>
                <a:gd name="connsiteX10" fmla="*/ 1315684 w 1318975"/>
                <a:gd name="connsiteY10" fmla="*/ 965696 h 224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8975" h="2243919">
                  <a:moveTo>
                    <a:pt x="1315684" y="965696"/>
                  </a:moveTo>
                  <a:cubicBezTo>
                    <a:pt x="1292453" y="650890"/>
                    <a:pt x="1148876" y="363803"/>
                    <a:pt x="911483" y="156129"/>
                  </a:cubicBezTo>
                  <a:lnTo>
                    <a:pt x="1046217" y="0"/>
                  </a:lnTo>
                  <a:lnTo>
                    <a:pt x="485998" y="41354"/>
                  </a:lnTo>
                  <a:lnTo>
                    <a:pt x="527362" y="601443"/>
                  </a:lnTo>
                  <a:lnTo>
                    <a:pt x="651456" y="457600"/>
                  </a:lnTo>
                  <a:cubicBezTo>
                    <a:pt x="808370" y="595899"/>
                    <a:pt x="903239" y="786342"/>
                    <a:pt x="918676" y="995064"/>
                  </a:cubicBezTo>
                  <a:cubicBezTo>
                    <a:pt x="951047" y="1432287"/>
                    <a:pt x="621632" y="1814220"/>
                    <a:pt x="184310" y="1846585"/>
                  </a:cubicBezTo>
                  <a:cubicBezTo>
                    <a:pt x="74754" y="1854676"/>
                    <a:pt x="-7675" y="1950122"/>
                    <a:pt x="568" y="2059652"/>
                  </a:cubicBezTo>
                  <a:cubicBezTo>
                    <a:pt x="8812" y="2169183"/>
                    <a:pt x="104128" y="2251593"/>
                    <a:pt x="213684" y="2243352"/>
                  </a:cubicBezTo>
                  <a:cubicBezTo>
                    <a:pt x="869818" y="2194805"/>
                    <a:pt x="1364242" y="1621680"/>
                    <a:pt x="1315684" y="965696"/>
                  </a:cubicBezTo>
                  <a:close/>
                </a:path>
              </a:pathLst>
            </a:custGeom>
            <a:solidFill>
              <a:schemeClr val="accent5"/>
            </a:solidFill>
            <a:ln w="14986" cap="flat">
              <a:noFill/>
              <a:prstDash val="solid"/>
              <a:miter/>
            </a:ln>
          </p:spPr>
          <p:txBody>
            <a:bodyPr rtlCol="0" anchor="ctr"/>
            <a:lstStyle/>
            <a:p>
              <a:endParaRPr lang="fr-FR"/>
            </a:p>
          </p:txBody>
        </p:sp>
        <p:sp>
          <p:nvSpPr>
            <p:cNvPr id="14" name="Forme libre 9">
              <a:extLst>
                <a:ext uri="{FF2B5EF4-FFF2-40B4-BE49-F238E27FC236}">
                  <a16:creationId xmlns:a16="http://schemas.microsoft.com/office/drawing/2014/main" id="{2E5A2FF9-EA6B-368A-A2F6-6398B9B1BDA7}"/>
                </a:ext>
              </a:extLst>
            </p:cNvPr>
            <p:cNvSpPr/>
            <p:nvPr/>
          </p:nvSpPr>
          <p:spPr>
            <a:xfrm>
              <a:off x="5797594" y="5480501"/>
              <a:ext cx="385756" cy="385668"/>
            </a:xfrm>
            <a:custGeom>
              <a:avLst/>
              <a:gdLst>
                <a:gd name="connsiteX0" fmla="*/ 343804 w 343803"/>
                <a:gd name="connsiteY0" fmla="*/ 171863 h 343724"/>
                <a:gd name="connsiteX1" fmla="*/ 171902 w 343803"/>
                <a:gd name="connsiteY1" fmla="*/ 343725 h 343724"/>
                <a:gd name="connsiteX2" fmla="*/ 1 w 343803"/>
                <a:gd name="connsiteY2" fmla="*/ 171863 h 343724"/>
                <a:gd name="connsiteX3" fmla="*/ 171902 w 343803"/>
                <a:gd name="connsiteY3" fmla="*/ 1 h 343724"/>
                <a:gd name="connsiteX4" fmla="*/ 343804 w 343803"/>
                <a:gd name="connsiteY4" fmla="*/ 171863 h 34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03" h="343724">
                  <a:moveTo>
                    <a:pt x="343804" y="171863"/>
                  </a:moveTo>
                  <a:cubicBezTo>
                    <a:pt x="343804" y="266780"/>
                    <a:pt x="266841" y="343725"/>
                    <a:pt x="171902" y="343725"/>
                  </a:cubicBezTo>
                  <a:cubicBezTo>
                    <a:pt x="76964" y="343725"/>
                    <a:pt x="1" y="266779"/>
                    <a:pt x="1" y="171863"/>
                  </a:cubicBezTo>
                  <a:cubicBezTo>
                    <a:pt x="1" y="76946"/>
                    <a:pt x="76964" y="1"/>
                    <a:pt x="171902" y="1"/>
                  </a:cubicBezTo>
                  <a:cubicBezTo>
                    <a:pt x="266841" y="1"/>
                    <a:pt x="343804" y="76947"/>
                    <a:pt x="343804" y="171863"/>
                  </a:cubicBezTo>
                  <a:close/>
                </a:path>
              </a:pathLst>
            </a:custGeom>
            <a:solidFill>
              <a:schemeClr val="bg1"/>
            </a:solidFill>
            <a:ln w="14986" cap="flat">
              <a:noFill/>
              <a:prstDash val="solid"/>
              <a:miter/>
            </a:ln>
          </p:spPr>
          <p:txBody>
            <a:bodyPr rtlCol="0" anchor="ctr"/>
            <a:lstStyle/>
            <a:p>
              <a:endParaRPr lang="fr-FR" sz="2400"/>
            </a:p>
          </p:txBody>
        </p:sp>
        <p:sp>
          <p:nvSpPr>
            <p:cNvPr id="15" name="ZoneTexte 2">
              <a:extLst>
                <a:ext uri="{FF2B5EF4-FFF2-40B4-BE49-F238E27FC236}">
                  <a16:creationId xmlns:a16="http://schemas.microsoft.com/office/drawing/2014/main" id="{B2623816-EB1D-5DC5-4449-B427E438FB45}"/>
                </a:ext>
              </a:extLst>
            </p:cNvPr>
            <p:cNvSpPr txBox="1"/>
            <p:nvPr/>
          </p:nvSpPr>
          <p:spPr>
            <a:xfrm>
              <a:off x="4261342" y="1310461"/>
              <a:ext cx="393057" cy="338554"/>
            </a:xfrm>
            <a:prstGeom prst="rect">
              <a:avLst/>
            </a:prstGeom>
            <a:noFill/>
          </p:spPr>
          <p:txBody>
            <a:bodyPr wrap="none" rtlCol="0" anchor="ctr">
              <a:spAutoFit/>
            </a:bodyPr>
            <a:lstStyle/>
            <a:p>
              <a:pPr algn="ctr"/>
              <a:r>
                <a:rPr lang="fr-FR" sz="1600" b="1" dirty="0"/>
                <a:t>01</a:t>
              </a:r>
            </a:p>
          </p:txBody>
        </p:sp>
        <p:sp>
          <p:nvSpPr>
            <p:cNvPr id="16" name="ZoneTexte 3">
              <a:extLst>
                <a:ext uri="{FF2B5EF4-FFF2-40B4-BE49-F238E27FC236}">
                  <a16:creationId xmlns:a16="http://schemas.microsoft.com/office/drawing/2014/main" id="{F1696C60-51A9-04A0-BFC7-7C2608054C93}"/>
                </a:ext>
              </a:extLst>
            </p:cNvPr>
            <p:cNvSpPr txBox="1"/>
            <p:nvPr/>
          </p:nvSpPr>
          <p:spPr>
            <a:xfrm>
              <a:off x="7106593" y="1120652"/>
              <a:ext cx="393057" cy="338554"/>
            </a:xfrm>
            <a:prstGeom prst="rect">
              <a:avLst/>
            </a:prstGeom>
            <a:noFill/>
          </p:spPr>
          <p:txBody>
            <a:bodyPr wrap="none" rtlCol="0" anchor="ctr">
              <a:spAutoFit/>
            </a:bodyPr>
            <a:lstStyle/>
            <a:p>
              <a:pPr algn="ctr"/>
              <a:r>
                <a:rPr lang="fr-FR" sz="1600" b="1" dirty="0"/>
                <a:t>02</a:t>
              </a:r>
            </a:p>
          </p:txBody>
        </p:sp>
        <p:sp>
          <p:nvSpPr>
            <p:cNvPr id="17" name="ZoneTexte 4">
              <a:extLst>
                <a:ext uri="{FF2B5EF4-FFF2-40B4-BE49-F238E27FC236}">
                  <a16:creationId xmlns:a16="http://schemas.microsoft.com/office/drawing/2014/main" id="{756F6274-503E-3CAC-81B7-E5668817E8D8}"/>
                </a:ext>
              </a:extLst>
            </p:cNvPr>
            <p:cNvSpPr txBox="1"/>
            <p:nvPr/>
          </p:nvSpPr>
          <p:spPr>
            <a:xfrm>
              <a:off x="8254109" y="3526287"/>
              <a:ext cx="393057" cy="338554"/>
            </a:xfrm>
            <a:prstGeom prst="rect">
              <a:avLst/>
            </a:prstGeom>
            <a:noFill/>
          </p:spPr>
          <p:txBody>
            <a:bodyPr wrap="none" rtlCol="0" anchor="ctr">
              <a:spAutoFit/>
            </a:bodyPr>
            <a:lstStyle/>
            <a:p>
              <a:pPr algn="ctr"/>
              <a:r>
                <a:rPr lang="fr-FR" sz="1600" b="1" dirty="0"/>
                <a:t>03</a:t>
              </a:r>
            </a:p>
          </p:txBody>
        </p:sp>
        <p:sp>
          <p:nvSpPr>
            <p:cNvPr id="18" name="ZoneTexte 5">
              <a:extLst>
                <a:ext uri="{FF2B5EF4-FFF2-40B4-BE49-F238E27FC236}">
                  <a16:creationId xmlns:a16="http://schemas.microsoft.com/office/drawing/2014/main" id="{987AB56E-CC9E-205E-9801-97C5652F5DEF}"/>
                </a:ext>
              </a:extLst>
            </p:cNvPr>
            <p:cNvSpPr txBox="1"/>
            <p:nvPr/>
          </p:nvSpPr>
          <p:spPr>
            <a:xfrm>
              <a:off x="5793944" y="5504059"/>
              <a:ext cx="393057" cy="338554"/>
            </a:xfrm>
            <a:prstGeom prst="rect">
              <a:avLst/>
            </a:prstGeom>
            <a:noFill/>
          </p:spPr>
          <p:txBody>
            <a:bodyPr wrap="none" rtlCol="0" anchor="ctr">
              <a:spAutoFit/>
            </a:bodyPr>
            <a:lstStyle/>
            <a:p>
              <a:pPr algn="ctr"/>
              <a:r>
                <a:rPr lang="fr-FR" sz="1600" b="1" dirty="0"/>
                <a:t>04</a:t>
              </a:r>
            </a:p>
          </p:txBody>
        </p:sp>
        <p:sp>
          <p:nvSpPr>
            <p:cNvPr id="19" name="ZoneTexte 6">
              <a:extLst>
                <a:ext uri="{FF2B5EF4-FFF2-40B4-BE49-F238E27FC236}">
                  <a16:creationId xmlns:a16="http://schemas.microsoft.com/office/drawing/2014/main" id="{F8BB1C18-65A5-E587-071F-EC1FDF49943E}"/>
                </a:ext>
              </a:extLst>
            </p:cNvPr>
            <p:cNvSpPr txBox="1"/>
            <p:nvPr/>
          </p:nvSpPr>
          <p:spPr>
            <a:xfrm>
              <a:off x="3548013" y="4010307"/>
              <a:ext cx="393057" cy="338554"/>
            </a:xfrm>
            <a:prstGeom prst="rect">
              <a:avLst/>
            </a:prstGeom>
            <a:noFill/>
          </p:spPr>
          <p:txBody>
            <a:bodyPr wrap="none" rtlCol="0" anchor="ctr">
              <a:spAutoFit/>
            </a:bodyPr>
            <a:lstStyle/>
            <a:p>
              <a:pPr algn="ctr"/>
              <a:r>
                <a:rPr lang="fr-FR" sz="1600" b="1" dirty="0"/>
                <a:t>05</a:t>
              </a:r>
            </a:p>
          </p:txBody>
        </p:sp>
      </p:grpSp>
      <p:pic>
        <p:nvPicPr>
          <p:cNvPr id="20" name="Graphic 31" descr="Bullseye with solid fill">
            <a:extLst>
              <a:ext uri="{FF2B5EF4-FFF2-40B4-BE49-F238E27FC236}">
                <a16:creationId xmlns:a16="http://schemas.microsoft.com/office/drawing/2014/main" id="{915035DC-0C68-54B3-9D6C-1433D374196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776429" y="3095022"/>
            <a:ext cx="517337" cy="517337"/>
          </a:xfrm>
          <a:prstGeom prst="rect">
            <a:avLst/>
          </a:prstGeom>
        </p:spPr>
      </p:pic>
      <p:grpSp>
        <p:nvGrpSpPr>
          <p:cNvPr id="21" name="Group 20">
            <a:extLst>
              <a:ext uri="{FF2B5EF4-FFF2-40B4-BE49-F238E27FC236}">
                <a16:creationId xmlns:a16="http://schemas.microsoft.com/office/drawing/2014/main" id="{9D636900-BA60-7C8B-0BBA-84342B02BAF2}"/>
              </a:ext>
            </a:extLst>
          </p:cNvPr>
          <p:cNvGrpSpPr/>
          <p:nvPr/>
        </p:nvGrpSpPr>
        <p:grpSpPr>
          <a:xfrm>
            <a:off x="7898602" y="863515"/>
            <a:ext cx="2926080" cy="1413263"/>
            <a:chOff x="8921977" y="1242150"/>
            <a:chExt cx="2926080" cy="1413263"/>
          </a:xfrm>
        </p:grpSpPr>
        <p:sp>
          <p:nvSpPr>
            <p:cNvPr id="22" name="TextBox 21">
              <a:extLst>
                <a:ext uri="{FF2B5EF4-FFF2-40B4-BE49-F238E27FC236}">
                  <a16:creationId xmlns:a16="http://schemas.microsoft.com/office/drawing/2014/main" id="{4BB587BD-B491-D711-2943-AD1753472799}"/>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1"/>
                  </a:solidFill>
                </a:rPr>
                <a:t>Output</a:t>
              </a:r>
            </a:p>
          </p:txBody>
        </p:sp>
        <p:sp>
          <p:nvSpPr>
            <p:cNvPr id="23" name="TextBox 22">
              <a:extLst>
                <a:ext uri="{FF2B5EF4-FFF2-40B4-BE49-F238E27FC236}">
                  <a16:creationId xmlns:a16="http://schemas.microsoft.com/office/drawing/2014/main" id="{FA87EBC5-F232-E1EA-FB91-32CF85A7983F}"/>
                </a:ext>
              </a:extLst>
            </p:cNvPr>
            <p:cNvSpPr txBox="1"/>
            <p:nvPr/>
          </p:nvSpPr>
          <p:spPr>
            <a:xfrm>
              <a:off x="8921977" y="1701306"/>
              <a:ext cx="2926080" cy="954107"/>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Setting clear output rules, character limits, and formatting ensures each agent's output flows correctly, with strict input and output validation.</a:t>
              </a:r>
              <a:endParaRPr lang="en-US" sz="1400" noProof="1">
                <a:solidFill>
                  <a:schemeClr val="tx1">
                    <a:lumMod val="65000"/>
                    <a:lumOff val="35000"/>
                  </a:schemeClr>
                </a:solidFill>
              </a:endParaRPr>
            </a:p>
          </p:txBody>
        </p:sp>
      </p:grpSp>
      <p:grpSp>
        <p:nvGrpSpPr>
          <p:cNvPr id="24" name="Group 23">
            <a:extLst>
              <a:ext uri="{FF2B5EF4-FFF2-40B4-BE49-F238E27FC236}">
                <a16:creationId xmlns:a16="http://schemas.microsoft.com/office/drawing/2014/main" id="{53EC2399-CA9E-BFB7-3974-C92362E95F05}"/>
              </a:ext>
            </a:extLst>
          </p:cNvPr>
          <p:cNvGrpSpPr/>
          <p:nvPr/>
        </p:nvGrpSpPr>
        <p:grpSpPr>
          <a:xfrm>
            <a:off x="591159" y="1097094"/>
            <a:ext cx="2926080" cy="1413263"/>
            <a:chOff x="332936" y="2627766"/>
            <a:chExt cx="2926080" cy="1413263"/>
          </a:xfrm>
        </p:grpSpPr>
        <p:sp>
          <p:nvSpPr>
            <p:cNvPr id="25" name="TextBox 24">
              <a:extLst>
                <a:ext uri="{FF2B5EF4-FFF2-40B4-BE49-F238E27FC236}">
                  <a16:creationId xmlns:a16="http://schemas.microsoft.com/office/drawing/2014/main" id="{60ED9667-0594-7840-312B-4BF82B927342}"/>
                </a:ext>
              </a:extLst>
            </p:cNvPr>
            <p:cNvSpPr txBox="1"/>
            <p:nvPr/>
          </p:nvSpPr>
          <p:spPr>
            <a:xfrm>
              <a:off x="332936" y="2627766"/>
              <a:ext cx="2926080" cy="461665"/>
            </a:xfrm>
            <a:prstGeom prst="rect">
              <a:avLst/>
            </a:prstGeom>
            <a:noFill/>
          </p:spPr>
          <p:txBody>
            <a:bodyPr wrap="square" lIns="0" rIns="0" rtlCol="0" anchor="b">
              <a:spAutoFit/>
            </a:bodyPr>
            <a:lstStyle/>
            <a:p>
              <a:pPr algn="r"/>
              <a:r>
                <a:rPr lang="en-US" sz="2400" b="1" noProof="1">
                  <a:solidFill>
                    <a:schemeClr val="accent6"/>
                  </a:solidFill>
                </a:rPr>
                <a:t>Input</a:t>
              </a:r>
            </a:p>
          </p:txBody>
        </p:sp>
        <p:sp>
          <p:nvSpPr>
            <p:cNvPr id="26" name="TextBox 25">
              <a:extLst>
                <a:ext uri="{FF2B5EF4-FFF2-40B4-BE49-F238E27FC236}">
                  <a16:creationId xmlns:a16="http://schemas.microsoft.com/office/drawing/2014/main" id="{98EFA060-9F37-CA37-4EB4-98C4E980E137}"/>
                </a:ext>
              </a:extLst>
            </p:cNvPr>
            <p:cNvSpPr txBox="1"/>
            <p:nvPr/>
          </p:nvSpPr>
          <p:spPr>
            <a:xfrm>
              <a:off x="332936" y="3086922"/>
              <a:ext cx="2926080" cy="954107"/>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To avoid unpredictable results, clearly define an agent's input specifications, including metadata and content structure.</a:t>
              </a:r>
              <a:endParaRPr lang="en-US" sz="1400" noProof="1">
                <a:solidFill>
                  <a:schemeClr val="tx1">
                    <a:lumMod val="65000"/>
                    <a:lumOff val="35000"/>
                  </a:schemeClr>
                </a:solidFill>
              </a:endParaRPr>
            </a:p>
          </p:txBody>
        </p:sp>
      </p:grpSp>
      <p:grpSp>
        <p:nvGrpSpPr>
          <p:cNvPr id="27" name="Group 26">
            <a:extLst>
              <a:ext uri="{FF2B5EF4-FFF2-40B4-BE49-F238E27FC236}">
                <a16:creationId xmlns:a16="http://schemas.microsoft.com/office/drawing/2014/main" id="{BEF1E487-73DE-F3CA-62AF-06DDFF79AD85}"/>
              </a:ext>
            </a:extLst>
          </p:cNvPr>
          <p:cNvGrpSpPr/>
          <p:nvPr/>
        </p:nvGrpSpPr>
        <p:grpSpPr>
          <a:xfrm>
            <a:off x="8914879" y="3050486"/>
            <a:ext cx="2926080" cy="1413263"/>
            <a:chOff x="8921977" y="1242150"/>
            <a:chExt cx="2926080" cy="1413263"/>
          </a:xfrm>
        </p:grpSpPr>
        <p:sp>
          <p:nvSpPr>
            <p:cNvPr id="28" name="TextBox 27">
              <a:extLst>
                <a:ext uri="{FF2B5EF4-FFF2-40B4-BE49-F238E27FC236}">
                  <a16:creationId xmlns:a16="http://schemas.microsoft.com/office/drawing/2014/main" id="{30CAE2CE-E0FD-7344-CDC6-C7F004B54BB2}"/>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2">
                      <a:lumMod val="75000"/>
                    </a:schemeClr>
                  </a:solidFill>
                </a:rPr>
                <a:t>Criteria</a:t>
              </a:r>
            </a:p>
          </p:txBody>
        </p:sp>
        <p:sp>
          <p:nvSpPr>
            <p:cNvPr id="29" name="TextBox 28">
              <a:extLst>
                <a:ext uri="{FF2B5EF4-FFF2-40B4-BE49-F238E27FC236}">
                  <a16:creationId xmlns:a16="http://schemas.microsoft.com/office/drawing/2014/main" id="{767B6896-0FE9-1A8C-73C1-B1540889CAB9}"/>
                </a:ext>
              </a:extLst>
            </p:cNvPr>
            <p:cNvSpPr txBox="1"/>
            <p:nvPr/>
          </p:nvSpPr>
          <p:spPr>
            <a:xfrm>
              <a:off x="8921977" y="1701306"/>
              <a:ext cx="2926080" cy="954107"/>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Identify the entry criteria for the workflow: whether it requires user input, an API call, or runs on a scheduled basis.</a:t>
              </a:r>
              <a:endParaRPr lang="en-US" sz="1400" noProof="1">
                <a:solidFill>
                  <a:schemeClr val="tx1">
                    <a:lumMod val="65000"/>
                    <a:lumOff val="35000"/>
                  </a:schemeClr>
                </a:solidFill>
              </a:endParaRPr>
            </a:p>
          </p:txBody>
        </p:sp>
      </p:grpSp>
      <p:grpSp>
        <p:nvGrpSpPr>
          <p:cNvPr id="30" name="Group 29">
            <a:extLst>
              <a:ext uri="{FF2B5EF4-FFF2-40B4-BE49-F238E27FC236}">
                <a16:creationId xmlns:a16="http://schemas.microsoft.com/office/drawing/2014/main" id="{07B794BE-E8CA-80D5-4085-DDA9949D0093}"/>
              </a:ext>
            </a:extLst>
          </p:cNvPr>
          <p:cNvGrpSpPr/>
          <p:nvPr/>
        </p:nvGrpSpPr>
        <p:grpSpPr>
          <a:xfrm>
            <a:off x="7495999" y="4733188"/>
            <a:ext cx="2926080" cy="1413263"/>
            <a:chOff x="8921977" y="1242150"/>
            <a:chExt cx="2926080" cy="1413263"/>
          </a:xfrm>
        </p:grpSpPr>
        <p:sp>
          <p:nvSpPr>
            <p:cNvPr id="31" name="TextBox 30">
              <a:extLst>
                <a:ext uri="{FF2B5EF4-FFF2-40B4-BE49-F238E27FC236}">
                  <a16:creationId xmlns:a16="http://schemas.microsoft.com/office/drawing/2014/main" id="{F0508DD3-9DD7-8CC3-9F1F-77A3B92AA311}"/>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Workflow</a:t>
              </a:r>
            </a:p>
          </p:txBody>
        </p:sp>
        <p:sp>
          <p:nvSpPr>
            <p:cNvPr id="32" name="TextBox 31">
              <a:extLst>
                <a:ext uri="{FF2B5EF4-FFF2-40B4-BE49-F238E27FC236}">
                  <a16:creationId xmlns:a16="http://schemas.microsoft.com/office/drawing/2014/main" id="{5D45E468-B8A2-39B8-B32D-0BD10D61CD6E}"/>
                </a:ext>
              </a:extLst>
            </p:cNvPr>
            <p:cNvSpPr txBox="1"/>
            <p:nvPr/>
          </p:nvSpPr>
          <p:spPr>
            <a:xfrm>
              <a:off x="8921977" y="1701306"/>
              <a:ext cx="2926080" cy="954107"/>
            </a:xfrm>
            <a:prstGeom prst="rect">
              <a:avLst/>
            </a:prstGeom>
            <a:noFill/>
          </p:spPr>
          <p:txBody>
            <a:bodyPr wrap="square" lIns="0" rIns="0" rtlCol="0" anchor="t">
              <a:spAutoFit/>
            </a:bodyPr>
            <a:lstStyle/>
            <a:p>
              <a:r>
                <a:rPr lang="en-US" sz="1400" noProof="1">
                  <a:solidFill>
                    <a:schemeClr val="tx1">
                      <a:lumMod val="65000"/>
                      <a:lumOff val="35000"/>
                    </a:schemeClr>
                  </a:solidFill>
                </a:rPr>
                <a:t>Determine the exact sequence of actions fot the agent to take, does it fetch data first, analyze, then generate a response?</a:t>
              </a:r>
            </a:p>
          </p:txBody>
        </p:sp>
      </p:grpSp>
      <p:grpSp>
        <p:nvGrpSpPr>
          <p:cNvPr id="33" name="Group 32">
            <a:extLst>
              <a:ext uri="{FF2B5EF4-FFF2-40B4-BE49-F238E27FC236}">
                <a16:creationId xmlns:a16="http://schemas.microsoft.com/office/drawing/2014/main" id="{6CAD22F5-71BA-85CA-3BA4-7A3B1E8D5C1B}"/>
              </a:ext>
            </a:extLst>
          </p:cNvPr>
          <p:cNvGrpSpPr/>
          <p:nvPr/>
        </p:nvGrpSpPr>
        <p:grpSpPr>
          <a:xfrm>
            <a:off x="351041" y="3534506"/>
            <a:ext cx="2926080" cy="1844151"/>
            <a:chOff x="332936" y="2627766"/>
            <a:chExt cx="2926080" cy="1844151"/>
          </a:xfrm>
        </p:grpSpPr>
        <p:sp>
          <p:nvSpPr>
            <p:cNvPr id="34" name="TextBox 33">
              <a:extLst>
                <a:ext uri="{FF2B5EF4-FFF2-40B4-BE49-F238E27FC236}">
                  <a16:creationId xmlns:a16="http://schemas.microsoft.com/office/drawing/2014/main" id="{80917D29-C268-5582-3814-FAA87A086191}"/>
                </a:ext>
              </a:extLst>
            </p:cNvPr>
            <p:cNvSpPr txBox="1"/>
            <p:nvPr/>
          </p:nvSpPr>
          <p:spPr>
            <a:xfrm>
              <a:off x="332936" y="2627766"/>
              <a:ext cx="2926080" cy="461665"/>
            </a:xfrm>
            <a:prstGeom prst="rect">
              <a:avLst/>
            </a:prstGeom>
            <a:noFill/>
          </p:spPr>
          <p:txBody>
            <a:bodyPr wrap="square" lIns="0" rIns="0" rtlCol="0" anchor="b">
              <a:spAutoFit/>
            </a:bodyPr>
            <a:lstStyle/>
            <a:p>
              <a:pPr algn="r"/>
              <a:r>
                <a:rPr lang="en-US" sz="2400" b="1" noProof="1">
                  <a:solidFill>
                    <a:schemeClr val="accent4">
                      <a:lumMod val="75000"/>
                    </a:schemeClr>
                  </a:solidFill>
                </a:rPr>
                <a:t>Failsafes</a:t>
              </a:r>
            </a:p>
          </p:txBody>
        </p:sp>
        <p:sp>
          <p:nvSpPr>
            <p:cNvPr id="35" name="TextBox 34">
              <a:extLst>
                <a:ext uri="{FF2B5EF4-FFF2-40B4-BE49-F238E27FC236}">
                  <a16:creationId xmlns:a16="http://schemas.microsoft.com/office/drawing/2014/main" id="{5761F747-7D91-E89D-94E7-EAFF1EECBC0F}"/>
                </a:ext>
              </a:extLst>
            </p:cNvPr>
            <p:cNvSpPr txBox="1"/>
            <p:nvPr/>
          </p:nvSpPr>
          <p:spPr>
            <a:xfrm>
              <a:off x="332936" y="3086922"/>
              <a:ext cx="2926080" cy="1384995"/>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No AI system is perfect; malfunctions, reduced performance, or external issues like tool unavailability are unavoidable. The key is managing failures well to reduce their impact.</a:t>
              </a:r>
              <a:endParaRPr lang="en-US" sz="1400" noProof="1">
                <a:solidFill>
                  <a:schemeClr val="tx1">
                    <a:lumMod val="65000"/>
                    <a:lumOff val="35000"/>
                  </a:schemeClr>
                </a:solidFill>
              </a:endParaRPr>
            </a:p>
          </p:txBody>
        </p:sp>
      </p:grpSp>
    </p:spTree>
    <p:extLst>
      <p:ext uri="{BB962C8B-B14F-4D97-AF65-F5344CB8AC3E}">
        <p14:creationId xmlns:p14="http://schemas.microsoft.com/office/powerpoint/2010/main" val="26504855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975F-446D-BA51-526A-ADA0A7437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E8306-4FF4-3601-AD5E-54641549AC00}"/>
              </a:ext>
            </a:extLst>
          </p:cNvPr>
          <p:cNvSpPr>
            <a:spLocks noGrp="1"/>
          </p:cNvSpPr>
          <p:nvPr>
            <p:ph type="title"/>
          </p:nvPr>
        </p:nvSpPr>
        <p:spPr/>
        <p:txBody>
          <a:bodyPr/>
          <a:lstStyle/>
          <a:p>
            <a:r>
              <a:rPr lang="en-US" dirty="0"/>
              <a:t>E – …And Error Handling</a:t>
            </a:r>
          </a:p>
        </p:txBody>
      </p:sp>
      <p:grpSp>
        <p:nvGrpSpPr>
          <p:cNvPr id="60" name="Group 59">
            <a:extLst>
              <a:ext uri="{FF2B5EF4-FFF2-40B4-BE49-F238E27FC236}">
                <a16:creationId xmlns:a16="http://schemas.microsoft.com/office/drawing/2014/main" id="{03F0D01A-56BD-D97A-C324-6BC36D56B061}"/>
              </a:ext>
            </a:extLst>
          </p:cNvPr>
          <p:cNvGrpSpPr/>
          <p:nvPr/>
        </p:nvGrpSpPr>
        <p:grpSpPr>
          <a:xfrm>
            <a:off x="786506" y="1233601"/>
            <a:ext cx="3297743" cy="4052706"/>
            <a:chOff x="752941" y="901157"/>
            <a:chExt cx="3297743" cy="4052706"/>
          </a:xfrm>
        </p:grpSpPr>
        <p:grpSp>
          <p:nvGrpSpPr>
            <p:cNvPr id="42" name="Group 41">
              <a:extLst>
                <a:ext uri="{FF2B5EF4-FFF2-40B4-BE49-F238E27FC236}">
                  <a16:creationId xmlns:a16="http://schemas.microsoft.com/office/drawing/2014/main" id="{E3374A1F-CDE6-4A39-5C51-5A3231418427}"/>
                </a:ext>
              </a:extLst>
            </p:cNvPr>
            <p:cNvGrpSpPr>
              <a:grpSpLocks noChangeAspect="1"/>
            </p:cNvGrpSpPr>
            <p:nvPr/>
          </p:nvGrpSpPr>
          <p:grpSpPr>
            <a:xfrm>
              <a:off x="752941" y="901157"/>
              <a:ext cx="3297743" cy="4052706"/>
              <a:chOff x="752942" y="2210535"/>
              <a:chExt cx="2232284" cy="2743328"/>
            </a:xfrm>
          </p:grpSpPr>
          <p:sp>
            <p:nvSpPr>
              <p:cNvPr id="43" name="Shape">
                <a:extLst>
                  <a:ext uri="{FF2B5EF4-FFF2-40B4-BE49-F238E27FC236}">
                    <a16:creationId xmlns:a16="http://schemas.microsoft.com/office/drawing/2014/main" id="{2085D708-FDDF-4840-BACE-419E33B49A96}"/>
                  </a:ext>
                </a:extLst>
              </p:cNvPr>
              <p:cNvSpPr/>
              <p:nvPr/>
            </p:nvSpPr>
            <p:spPr>
              <a:xfrm>
                <a:off x="752942" y="2210535"/>
                <a:ext cx="2232284" cy="2743328"/>
              </a:xfrm>
              <a:custGeom>
                <a:avLst/>
                <a:gdLst/>
                <a:ahLst/>
                <a:cxnLst>
                  <a:cxn ang="0">
                    <a:pos x="wd2" y="hd2"/>
                  </a:cxn>
                  <a:cxn ang="5400000">
                    <a:pos x="wd2" y="hd2"/>
                  </a:cxn>
                  <a:cxn ang="10800000">
                    <a:pos x="wd2" y="hd2"/>
                  </a:cxn>
                  <a:cxn ang="16200000">
                    <a:pos x="wd2" y="hd2"/>
                  </a:cxn>
                </a:cxnLst>
                <a:rect l="0" t="0" r="r" b="b"/>
                <a:pathLst>
                  <a:path w="21563" h="21459" extrusionOk="0">
                    <a:moveTo>
                      <a:pt x="21562" y="3369"/>
                    </a:moveTo>
                    <a:cubicBezTo>
                      <a:pt x="21575" y="7590"/>
                      <a:pt x="20687" y="18375"/>
                      <a:pt x="11339" y="21374"/>
                    </a:cubicBezTo>
                    <a:cubicBezTo>
                      <a:pt x="10984" y="21487"/>
                      <a:pt x="10578" y="21487"/>
                      <a:pt x="10223" y="21374"/>
                    </a:cubicBezTo>
                    <a:cubicBezTo>
                      <a:pt x="876" y="18375"/>
                      <a:pt x="-25" y="7590"/>
                      <a:pt x="0" y="3369"/>
                    </a:cubicBezTo>
                    <a:cubicBezTo>
                      <a:pt x="0" y="2578"/>
                      <a:pt x="914" y="1993"/>
                      <a:pt x="1865" y="2177"/>
                    </a:cubicBezTo>
                    <a:cubicBezTo>
                      <a:pt x="5606" y="2937"/>
                      <a:pt x="8359" y="1417"/>
                      <a:pt x="9754" y="339"/>
                    </a:cubicBezTo>
                    <a:cubicBezTo>
                      <a:pt x="10337" y="-113"/>
                      <a:pt x="11251" y="-113"/>
                      <a:pt x="11821" y="339"/>
                    </a:cubicBezTo>
                    <a:cubicBezTo>
                      <a:pt x="13217" y="1417"/>
                      <a:pt x="15969" y="2937"/>
                      <a:pt x="19710" y="2177"/>
                    </a:cubicBezTo>
                    <a:cubicBezTo>
                      <a:pt x="20636" y="1993"/>
                      <a:pt x="21550" y="2578"/>
                      <a:pt x="21562" y="3369"/>
                    </a:cubicBezTo>
                    <a:close/>
                  </a:path>
                </a:pathLst>
              </a:custGeom>
              <a:solidFill>
                <a:schemeClr val="accent2"/>
              </a:solidFill>
              <a:ln w="12700">
                <a:miter lim="400000"/>
              </a:ln>
              <a:effectLst/>
            </p:spPr>
            <p:txBody>
              <a:bodyPr lIns="28575" tIns="28575" rIns="28575" bIns="28575" anchor="ctr"/>
              <a:lstStyle/>
              <a:p>
                <a:pPr>
                  <a:defRPr sz="3000">
                    <a:solidFill>
                      <a:srgbClr val="FFFFFF"/>
                    </a:solidFill>
                  </a:defRPr>
                </a:pPr>
                <a:endParaRPr sz="3200"/>
              </a:p>
            </p:txBody>
          </p:sp>
          <p:sp>
            <p:nvSpPr>
              <p:cNvPr id="44" name="Shape">
                <a:extLst>
                  <a:ext uri="{FF2B5EF4-FFF2-40B4-BE49-F238E27FC236}">
                    <a16:creationId xmlns:a16="http://schemas.microsoft.com/office/drawing/2014/main" id="{8E59659D-627C-B328-ED51-267AD99805D5}"/>
                  </a:ext>
                </a:extLst>
              </p:cNvPr>
              <p:cNvSpPr/>
              <p:nvPr/>
            </p:nvSpPr>
            <p:spPr>
              <a:xfrm>
                <a:off x="1032661" y="2525670"/>
                <a:ext cx="1672847" cy="2135051"/>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12902" y="1315"/>
                      <a:pt x="16022" y="2670"/>
                      <a:pt x="20057" y="2670"/>
                    </a:cubicBezTo>
                    <a:cubicBezTo>
                      <a:pt x="20566" y="2670"/>
                      <a:pt x="21091" y="2644"/>
                      <a:pt x="21600" y="2604"/>
                    </a:cubicBezTo>
                    <a:cubicBezTo>
                      <a:pt x="21532" y="4530"/>
                      <a:pt x="21278" y="7041"/>
                      <a:pt x="20583" y="9658"/>
                    </a:cubicBezTo>
                    <a:cubicBezTo>
                      <a:pt x="18955" y="15848"/>
                      <a:pt x="15666" y="19860"/>
                      <a:pt x="10800" y="21600"/>
                    </a:cubicBezTo>
                    <a:cubicBezTo>
                      <a:pt x="5951" y="19873"/>
                      <a:pt x="2662" y="15861"/>
                      <a:pt x="1017" y="9658"/>
                    </a:cubicBezTo>
                    <a:cubicBezTo>
                      <a:pt x="322" y="7054"/>
                      <a:pt x="85" y="4530"/>
                      <a:pt x="0" y="2604"/>
                    </a:cubicBezTo>
                    <a:cubicBezTo>
                      <a:pt x="509" y="2644"/>
                      <a:pt x="1034" y="2670"/>
                      <a:pt x="1543" y="2670"/>
                    </a:cubicBezTo>
                    <a:cubicBezTo>
                      <a:pt x="5612" y="2670"/>
                      <a:pt x="8748" y="1302"/>
                      <a:pt x="10817" y="0"/>
                    </a:cubicBezTo>
                  </a:path>
                </a:pathLst>
              </a:custGeom>
              <a:solidFill>
                <a:schemeClr val="accent2">
                  <a:lumMod val="20000"/>
                  <a:lumOff val="80000"/>
                </a:schemeClr>
              </a:solidFill>
              <a:ln w="12700">
                <a:miter lim="400000"/>
              </a:ln>
              <a:effectLst/>
            </p:spPr>
            <p:txBody>
              <a:bodyPr lIns="28575" tIns="28575" rIns="28575" bIns="28575" anchor="ctr"/>
              <a:lstStyle/>
              <a:p>
                <a:pPr>
                  <a:defRPr sz="3000">
                    <a:solidFill>
                      <a:srgbClr val="FFFFFF"/>
                    </a:solidFill>
                  </a:defRPr>
                </a:pPr>
                <a:endParaRPr sz="3200"/>
              </a:p>
            </p:txBody>
          </p:sp>
        </p:grpSp>
        <p:grpSp>
          <p:nvGrpSpPr>
            <p:cNvPr id="45" name="Group 44">
              <a:extLst>
                <a:ext uri="{FF2B5EF4-FFF2-40B4-BE49-F238E27FC236}">
                  <a16:creationId xmlns:a16="http://schemas.microsoft.com/office/drawing/2014/main" id="{D66B4CA6-C98E-6F20-E590-357A18D6AE66}"/>
                </a:ext>
              </a:extLst>
            </p:cNvPr>
            <p:cNvGrpSpPr>
              <a:grpSpLocks noChangeAspect="1"/>
            </p:cNvGrpSpPr>
            <p:nvPr/>
          </p:nvGrpSpPr>
          <p:grpSpPr>
            <a:xfrm>
              <a:off x="1485126" y="1794319"/>
              <a:ext cx="1760015" cy="1976449"/>
              <a:chOff x="742283" y="4094738"/>
              <a:chExt cx="1304133" cy="1642052"/>
            </a:xfrm>
          </p:grpSpPr>
          <p:sp>
            <p:nvSpPr>
              <p:cNvPr id="46" name="TextBox 45">
                <a:extLst>
                  <a:ext uri="{FF2B5EF4-FFF2-40B4-BE49-F238E27FC236}">
                    <a16:creationId xmlns:a16="http://schemas.microsoft.com/office/drawing/2014/main" id="{4B21E0AB-EF07-CFF4-5439-3CD2FF450669}"/>
                  </a:ext>
                </a:extLst>
              </p:cNvPr>
              <p:cNvSpPr txBox="1"/>
              <p:nvPr/>
            </p:nvSpPr>
            <p:spPr>
              <a:xfrm>
                <a:off x="742283" y="4094738"/>
                <a:ext cx="1304133" cy="588118"/>
              </a:xfrm>
              <a:prstGeom prst="rect">
                <a:avLst/>
              </a:prstGeom>
              <a:noFill/>
            </p:spPr>
            <p:txBody>
              <a:bodyPr wrap="square" lIns="0" rIns="0" rtlCol="0" anchor="b">
                <a:spAutoFit/>
              </a:bodyPr>
              <a:lstStyle/>
              <a:p>
                <a:pPr algn="ctr"/>
                <a:r>
                  <a:rPr lang="en-US" sz="2000" b="1" noProof="1"/>
                  <a:t>Automated Recovery</a:t>
                </a:r>
              </a:p>
            </p:txBody>
          </p:sp>
          <p:sp>
            <p:nvSpPr>
              <p:cNvPr id="47" name="Rectangle 46">
                <a:extLst>
                  <a:ext uri="{FF2B5EF4-FFF2-40B4-BE49-F238E27FC236}">
                    <a16:creationId xmlns:a16="http://schemas.microsoft.com/office/drawing/2014/main" id="{EF7CAD06-FFC7-DEA9-BCE6-F90B496977D8}"/>
                  </a:ext>
                </a:extLst>
              </p:cNvPr>
              <p:cNvSpPr/>
              <p:nvPr/>
            </p:nvSpPr>
            <p:spPr>
              <a:xfrm>
                <a:off x="742283" y="4765116"/>
                <a:ext cx="1243935" cy="971674"/>
              </a:xfrm>
              <a:prstGeom prst="rect">
                <a:avLst/>
              </a:prstGeom>
            </p:spPr>
            <p:txBody>
              <a:bodyPr wrap="square" lIns="0" rIns="0">
                <a:spAutoFit/>
              </a:bodyPr>
              <a:lstStyle/>
              <a:p>
                <a:pPr algn="ctr">
                  <a:spcBef>
                    <a:spcPts val="900"/>
                  </a:spcBef>
                </a:pPr>
                <a:r>
                  <a:rPr lang="en-US" sz="1400" noProof="1"/>
                  <a:t>The system automatically retries the failed process giving it a maximum retry limit</a:t>
                </a:r>
              </a:p>
            </p:txBody>
          </p:sp>
        </p:grpSp>
      </p:grpSp>
      <p:grpSp>
        <p:nvGrpSpPr>
          <p:cNvPr id="59" name="Group 58">
            <a:extLst>
              <a:ext uri="{FF2B5EF4-FFF2-40B4-BE49-F238E27FC236}">
                <a16:creationId xmlns:a16="http://schemas.microsoft.com/office/drawing/2014/main" id="{51FE11C6-7501-30F7-27AB-1188D072FD9E}"/>
              </a:ext>
            </a:extLst>
          </p:cNvPr>
          <p:cNvGrpSpPr/>
          <p:nvPr/>
        </p:nvGrpSpPr>
        <p:grpSpPr>
          <a:xfrm>
            <a:off x="4463912" y="1249846"/>
            <a:ext cx="3297743" cy="4052706"/>
            <a:chOff x="3455857" y="901157"/>
            <a:chExt cx="3297743" cy="4052706"/>
          </a:xfrm>
        </p:grpSpPr>
        <p:grpSp>
          <p:nvGrpSpPr>
            <p:cNvPr id="36" name="Group 35">
              <a:extLst>
                <a:ext uri="{FF2B5EF4-FFF2-40B4-BE49-F238E27FC236}">
                  <a16:creationId xmlns:a16="http://schemas.microsoft.com/office/drawing/2014/main" id="{9C72D501-D060-FF70-5D3A-EF0F4E74C486}"/>
                </a:ext>
              </a:extLst>
            </p:cNvPr>
            <p:cNvGrpSpPr>
              <a:grpSpLocks noChangeAspect="1"/>
            </p:cNvGrpSpPr>
            <p:nvPr/>
          </p:nvGrpSpPr>
          <p:grpSpPr>
            <a:xfrm>
              <a:off x="3455857" y="901157"/>
              <a:ext cx="3297743" cy="4052706"/>
              <a:chOff x="3455858" y="2210535"/>
              <a:chExt cx="2232284" cy="2743328"/>
            </a:xfrm>
          </p:grpSpPr>
          <p:sp>
            <p:nvSpPr>
              <p:cNvPr id="37" name="Shape">
                <a:extLst>
                  <a:ext uri="{FF2B5EF4-FFF2-40B4-BE49-F238E27FC236}">
                    <a16:creationId xmlns:a16="http://schemas.microsoft.com/office/drawing/2014/main" id="{0EAFB42D-B8E9-AF1D-1A74-2AF85D698E42}"/>
                  </a:ext>
                </a:extLst>
              </p:cNvPr>
              <p:cNvSpPr/>
              <p:nvPr/>
            </p:nvSpPr>
            <p:spPr>
              <a:xfrm>
                <a:off x="3455858" y="2210535"/>
                <a:ext cx="2232284" cy="2743328"/>
              </a:xfrm>
              <a:custGeom>
                <a:avLst/>
                <a:gdLst/>
                <a:ahLst/>
                <a:cxnLst>
                  <a:cxn ang="0">
                    <a:pos x="wd2" y="hd2"/>
                  </a:cxn>
                  <a:cxn ang="5400000">
                    <a:pos x="wd2" y="hd2"/>
                  </a:cxn>
                  <a:cxn ang="10800000">
                    <a:pos x="wd2" y="hd2"/>
                  </a:cxn>
                  <a:cxn ang="16200000">
                    <a:pos x="wd2" y="hd2"/>
                  </a:cxn>
                </a:cxnLst>
                <a:rect l="0" t="0" r="r" b="b"/>
                <a:pathLst>
                  <a:path w="21563" h="21459" extrusionOk="0">
                    <a:moveTo>
                      <a:pt x="21562" y="3369"/>
                    </a:moveTo>
                    <a:cubicBezTo>
                      <a:pt x="21575" y="7590"/>
                      <a:pt x="20687" y="18375"/>
                      <a:pt x="11339" y="21374"/>
                    </a:cubicBezTo>
                    <a:cubicBezTo>
                      <a:pt x="10984" y="21487"/>
                      <a:pt x="10578" y="21487"/>
                      <a:pt x="10223" y="21374"/>
                    </a:cubicBezTo>
                    <a:cubicBezTo>
                      <a:pt x="876" y="18375"/>
                      <a:pt x="-25" y="7590"/>
                      <a:pt x="0" y="3369"/>
                    </a:cubicBezTo>
                    <a:cubicBezTo>
                      <a:pt x="0" y="2578"/>
                      <a:pt x="914" y="1993"/>
                      <a:pt x="1865" y="2177"/>
                    </a:cubicBezTo>
                    <a:cubicBezTo>
                      <a:pt x="5606" y="2937"/>
                      <a:pt x="8359" y="1417"/>
                      <a:pt x="9754" y="339"/>
                    </a:cubicBezTo>
                    <a:cubicBezTo>
                      <a:pt x="10337" y="-113"/>
                      <a:pt x="11251" y="-113"/>
                      <a:pt x="11821" y="339"/>
                    </a:cubicBezTo>
                    <a:cubicBezTo>
                      <a:pt x="13217" y="1417"/>
                      <a:pt x="15969" y="2937"/>
                      <a:pt x="19710" y="2177"/>
                    </a:cubicBezTo>
                    <a:cubicBezTo>
                      <a:pt x="20636" y="1993"/>
                      <a:pt x="21550" y="2578"/>
                      <a:pt x="21562" y="3369"/>
                    </a:cubicBezTo>
                    <a:close/>
                  </a:path>
                </a:pathLst>
              </a:custGeom>
              <a:solidFill>
                <a:schemeClr val="accent6"/>
              </a:solidFill>
              <a:ln w="12700">
                <a:miter lim="400000"/>
              </a:ln>
              <a:effectLst/>
            </p:spPr>
            <p:txBody>
              <a:bodyPr lIns="28575" tIns="28575" rIns="28575" bIns="28575" anchor="ctr"/>
              <a:lstStyle/>
              <a:p>
                <a:pPr>
                  <a:defRPr sz="3000">
                    <a:solidFill>
                      <a:srgbClr val="FFFFFF"/>
                    </a:solidFill>
                  </a:defRPr>
                </a:pPr>
                <a:endParaRPr sz="3200"/>
              </a:p>
            </p:txBody>
          </p:sp>
          <p:sp>
            <p:nvSpPr>
              <p:cNvPr id="38" name="Shape">
                <a:extLst>
                  <a:ext uri="{FF2B5EF4-FFF2-40B4-BE49-F238E27FC236}">
                    <a16:creationId xmlns:a16="http://schemas.microsoft.com/office/drawing/2014/main" id="{8831D842-6BA5-D20B-807B-BE6F860F3E3C}"/>
                  </a:ext>
                </a:extLst>
              </p:cNvPr>
              <p:cNvSpPr/>
              <p:nvPr/>
            </p:nvSpPr>
            <p:spPr>
              <a:xfrm>
                <a:off x="3735577" y="2525670"/>
                <a:ext cx="1672847" cy="2135051"/>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12902" y="1315"/>
                      <a:pt x="16022" y="2670"/>
                      <a:pt x="20057" y="2670"/>
                    </a:cubicBezTo>
                    <a:cubicBezTo>
                      <a:pt x="20566" y="2670"/>
                      <a:pt x="21091" y="2644"/>
                      <a:pt x="21600" y="2604"/>
                    </a:cubicBezTo>
                    <a:cubicBezTo>
                      <a:pt x="21532" y="4530"/>
                      <a:pt x="21278" y="7041"/>
                      <a:pt x="20583" y="9658"/>
                    </a:cubicBezTo>
                    <a:cubicBezTo>
                      <a:pt x="18955" y="15848"/>
                      <a:pt x="15666" y="19860"/>
                      <a:pt x="10800" y="21600"/>
                    </a:cubicBezTo>
                    <a:cubicBezTo>
                      <a:pt x="5951" y="19873"/>
                      <a:pt x="2662" y="15861"/>
                      <a:pt x="1017" y="9658"/>
                    </a:cubicBezTo>
                    <a:cubicBezTo>
                      <a:pt x="322" y="7054"/>
                      <a:pt x="85" y="4530"/>
                      <a:pt x="0" y="2604"/>
                    </a:cubicBezTo>
                    <a:cubicBezTo>
                      <a:pt x="509" y="2644"/>
                      <a:pt x="1034" y="2670"/>
                      <a:pt x="1543" y="2670"/>
                    </a:cubicBezTo>
                    <a:cubicBezTo>
                      <a:pt x="5612" y="2670"/>
                      <a:pt x="8748" y="1302"/>
                      <a:pt x="10817" y="0"/>
                    </a:cubicBezTo>
                  </a:path>
                </a:pathLst>
              </a:custGeom>
              <a:solidFill>
                <a:schemeClr val="accent6">
                  <a:lumMod val="20000"/>
                  <a:lumOff val="80000"/>
                </a:schemeClr>
              </a:solidFill>
              <a:ln w="12700">
                <a:miter lim="400000"/>
              </a:ln>
              <a:effectLst/>
            </p:spPr>
            <p:txBody>
              <a:bodyPr lIns="28575" tIns="28575" rIns="28575" bIns="28575" anchor="ctr"/>
              <a:lstStyle/>
              <a:p>
                <a:pPr>
                  <a:defRPr sz="3000">
                    <a:solidFill>
                      <a:srgbClr val="FFFFFF"/>
                    </a:solidFill>
                  </a:defRPr>
                </a:pPr>
                <a:endParaRPr sz="3200"/>
              </a:p>
            </p:txBody>
          </p:sp>
        </p:grpSp>
        <p:grpSp>
          <p:nvGrpSpPr>
            <p:cNvPr id="49" name="Group 48">
              <a:extLst>
                <a:ext uri="{FF2B5EF4-FFF2-40B4-BE49-F238E27FC236}">
                  <a16:creationId xmlns:a16="http://schemas.microsoft.com/office/drawing/2014/main" id="{D5191347-652A-8157-A377-B5E1C8008543}"/>
                </a:ext>
              </a:extLst>
            </p:cNvPr>
            <p:cNvGrpSpPr>
              <a:grpSpLocks noChangeAspect="1"/>
            </p:cNvGrpSpPr>
            <p:nvPr/>
          </p:nvGrpSpPr>
          <p:grpSpPr>
            <a:xfrm>
              <a:off x="4188042" y="1778075"/>
              <a:ext cx="1678774" cy="2197134"/>
              <a:chOff x="742283" y="4090383"/>
              <a:chExt cx="1243935" cy="1825401"/>
            </a:xfrm>
          </p:grpSpPr>
          <p:sp>
            <p:nvSpPr>
              <p:cNvPr id="50" name="TextBox 49">
                <a:extLst>
                  <a:ext uri="{FF2B5EF4-FFF2-40B4-BE49-F238E27FC236}">
                    <a16:creationId xmlns:a16="http://schemas.microsoft.com/office/drawing/2014/main" id="{1928A3C1-3021-04A5-B66C-0D3191FDF0B9}"/>
                  </a:ext>
                </a:extLst>
              </p:cNvPr>
              <p:cNvSpPr txBox="1"/>
              <p:nvPr/>
            </p:nvSpPr>
            <p:spPr>
              <a:xfrm>
                <a:off x="844356" y="4090383"/>
                <a:ext cx="1129471" cy="588119"/>
              </a:xfrm>
              <a:prstGeom prst="rect">
                <a:avLst/>
              </a:prstGeom>
              <a:noFill/>
            </p:spPr>
            <p:txBody>
              <a:bodyPr wrap="square" lIns="0" rIns="0" rtlCol="0" anchor="b">
                <a:spAutoFit/>
              </a:bodyPr>
              <a:lstStyle/>
              <a:p>
                <a:pPr algn="ctr"/>
                <a:r>
                  <a:rPr lang="en-US" sz="2000" b="1" noProof="1"/>
                  <a:t>Graceful Degradetion</a:t>
                </a:r>
              </a:p>
            </p:txBody>
          </p:sp>
          <p:sp>
            <p:nvSpPr>
              <p:cNvPr id="51" name="Rectangle 50">
                <a:extLst>
                  <a:ext uri="{FF2B5EF4-FFF2-40B4-BE49-F238E27FC236}">
                    <a16:creationId xmlns:a16="http://schemas.microsoft.com/office/drawing/2014/main" id="{D0567AF7-9C4E-DE01-F276-B931E5F02FF7}"/>
                  </a:ext>
                </a:extLst>
              </p:cNvPr>
              <p:cNvSpPr/>
              <p:nvPr/>
            </p:nvSpPr>
            <p:spPr>
              <a:xfrm>
                <a:off x="742283" y="4765116"/>
                <a:ext cx="1243935" cy="1150668"/>
              </a:xfrm>
              <a:prstGeom prst="rect">
                <a:avLst/>
              </a:prstGeom>
            </p:spPr>
            <p:txBody>
              <a:bodyPr wrap="square" lIns="0" rIns="0">
                <a:spAutoFit/>
              </a:bodyPr>
              <a:lstStyle/>
              <a:p>
                <a:pPr algn="ctr">
                  <a:spcBef>
                    <a:spcPts val="900"/>
                  </a:spcBef>
                </a:pPr>
                <a:r>
                  <a:rPr lang="en-US" sz="1400" noProof="1"/>
                  <a:t>If the function fails repeadely, the AI should reduce the complexity for example provide partial results.</a:t>
                </a:r>
              </a:p>
            </p:txBody>
          </p:sp>
        </p:grpSp>
      </p:grpSp>
      <p:grpSp>
        <p:nvGrpSpPr>
          <p:cNvPr id="58" name="Group 57">
            <a:extLst>
              <a:ext uri="{FF2B5EF4-FFF2-40B4-BE49-F238E27FC236}">
                <a16:creationId xmlns:a16="http://schemas.microsoft.com/office/drawing/2014/main" id="{878441D0-83C6-701B-EEEC-350A6D489B0F}"/>
              </a:ext>
            </a:extLst>
          </p:cNvPr>
          <p:cNvGrpSpPr/>
          <p:nvPr/>
        </p:nvGrpSpPr>
        <p:grpSpPr>
          <a:xfrm>
            <a:off x="8141318" y="1233601"/>
            <a:ext cx="3297743" cy="4052706"/>
            <a:chOff x="6158772" y="901157"/>
            <a:chExt cx="3297743" cy="4052706"/>
          </a:xfrm>
        </p:grpSpPr>
        <p:grpSp>
          <p:nvGrpSpPr>
            <p:cNvPr id="39" name="Group 38">
              <a:extLst>
                <a:ext uri="{FF2B5EF4-FFF2-40B4-BE49-F238E27FC236}">
                  <a16:creationId xmlns:a16="http://schemas.microsoft.com/office/drawing/2014/main" id="{5DCF261F-1C75-02BD-51D1-FF479E4102AF}"/>
                </a:ext>
              </a:extLst>
            </p:cNvPr>
            <p:cNvGrpSpPr>
              <a:grpSpLocks noChangeAspect="1"/>
            </p:cNvGrpSpPr>
            <p:nvPr/>
          </p:nvGrpSpPr>
          <p:grpSpPr>
            <a:xfrm>
              <a:off x="6158772" y="901157"/>
              <a:ext cx="3297743" cy="4052706"/>
              <a:chOff x="6158773" y="2210535"/>
              <a:chExt cx="2232284" cy="2743328"/>
            </a:xfrm>
          </p:grpSpPr>
          <p:sp>
            <p:nvSpPr>
              <p:cNvPr id="40" name="Shape">
                <a:extLst>
                  <a:ext uri="{FF2B5EF4-FFF2-40B4-BE49-F238E27FC236}">
                    <a16:creationId xmlns:a16="http://schemas.microsoft.com/office/drawing/2014/main" id="{8BCD18AA-B2D0-9516-72C5-0FE72BE3D248}"/>
                  </a:ext>
                </a:extLst>
              </p:cNvPr>
              <p:cNvSpPr/>
              <p:nvPr/>
            </p:nvSpPr>
            <p:spPr>
              <a:xfrm>
                <a:off x="6158773" y="2210535"/>
                <a:ext cx="2232284" cy="2743328"/>
              </a:xfrm>
              <a:custGeom>
                <a:avLst/>
                <a:gdLst/>
                <a:ahLst/>
                <a:cxnLst>
                  <a:cxn ang="0">
                    <a:pos x="wd2" y="hd2"/>
                  </a:cxn>
                  <a:cxn ang="5400000">
                    <a:pos x="wd2" y="hd2"/>
                  </a:cxn>
                  <a:cxn ang="10800000">
                    <a:pos x="wd2" y="hd2"/>
                  </a:cxn>
                  <a:cxn ang="16200000">
                    <a:pos x="wd2" y="hd2"/>
                  </a:cxn>
                </a:cxnLst>
                <a:rect l="0" t="0" r="r" b="b"/>
                <a:pathLst>
                  <a:path w="21563" h="21459" extrusionOk="0">
                    <a:moveTo>
                      <a:pt x="21562" y="3369"/>
                    </a:moveTo>
                    <a:cubicBezTo>
                      <a:pt x="21575" y="7590"/>
                      <a:pt x="20687" y="18375"/>
                      <a:pt x="11339" y="21374"/>
                    </a:cubicBezTo>
                    <a:cubicBezTo>
                      <a:pt x="10984" y="21487"/>
                      <a:pt x="10578" y="21487"/>
                      <a:pt x="10223" y="21374"/>
                    </a:cubicBezTo>
                    <a:cubicBezTo>
                      <a:pt x="876" y="18375"/>
                      <a:pt x="-25" y="7590"/>
                      <a:pt x="0" y="3369"/>
                    </a:cubicBezTo>
                    <a:cubicBezTo>
                      <a:pt x="0" y="2578"/>
                      <a:pt x="914" y="1993"/>
                      <a:pt x="1865" y="2177"/>
                    </a:cubicBezTo>
                    <a:cubicBezTo>
                      <a:pt x="5606" y="2937"/>
                      <a:pt x="8359" y="1417"/>
                      <a:pt x="9754" y="339"/>
                    </a:cubicBezTo>
                    <a:cubicBezTo>
                      <a:pt x="10337" y="-113"/>
                      <a:pt x="11251" y="-113"/>
                      <a:pt x="11821" y="339"/>
                    </a:cubicBezTo>
                    <a:cubicBezTo>
                      <a:pt x="13217" y="1417"/>
                      <a:pt x="15969" y="2937"/>
                      <a:pt x="19710" y="2177"/>
                    </a:cubicBezTo>
                    <a:cubicBezTo>
                      <a:pt x="20636" y="1993"/>
                      <a:pt x="21550" y="2578"/>
                      <a:pt x="21562" y="3369"/>
                    </a:cubicBezTo>
                    <a:close/>
                  </a:path>
                </a:pathLst>
              </a:custGeom>
              <a:solidFill>
                <a:schemeClr val="accent5"/>
              </a:solidFill>
              <a:ln w="12700">
                <a:miter lim="400000"/>
              </a:ln>
              <a:effectLst/>
            </p:spPr>
            <p:txBody>
              <a:bodyPr lIns="28575" tIns="28575" rIns="28575" bIns="28575" anchor="ctr"/>
              <a:lstStyle/>
              <a:p>
                <a:pPr>
                  <a:defRPr sz="3000">
                    <a:solidFill>
                      <a:srgbClr val="FFFFFF"/>
                    </a:solidFill>
                  </a:defRPr>
                </a:pPr>
                <a:endParaRPr sz="2100"/>
              </a:p>
            </p:txBody>
          </p:sp>
          <p:sp>
            <p:nvSpPr>
              <p:cNvPr id="41" name="Shape">
                <a:extLst>
                  <a:ext uri="{FF2B5EF4-FFF2-40B4-BE49-F238E27FC236}">
                    <a16:creationId xmlns:a16="http://schemas.microsoft.com/office/drawing/2014/main" id="{E2E8271D-512C-40DF-8091-BD62A7143E20}"/>
                  </a:ext>
                </a:extLst>
              </p:cNvPr>
              <p:cNvSpPr/>
              <p:nvPr/>
            </p:nvSpPr>
            <p:spPr>
              <a:xfrm>
                <a:off x="6438493" y="2525670"/>
                <a:ext cx="1672847" cy="2135051"/>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12902" y="1315"/>
                      <a:pt x="16022" y="2670"/>
                      <a:pt x="20057" y="2670"/>
                    </a:cubicBezTo>
                    <a:cubicBezTo>
                      <a:pt x="20566" y="2670"/>
                      <a:pt x="21091" y="2644"/>
                      <a:pt x="21600" y="2604"/>
                    </a:cubicBezTo>
                    <a:cubicBezTo>
                      <a:pt x="21532" y="4530"/>
                      <a:pt x="21278" y="7041"/>
                      <a:pt x="20583" y="9658"/>
                    </a:cubicBezTo>
                    <a:cubicBezTo>
                      <a:pt x="18955" y="15848"/>
                      <a:pt x="15666" y="19860"/>
                      <a:pt x="10800" y="21600"/>
                    </a:cubicBezTo>
                    <a:cubicBezTo>
                      <a:pt x="5951" y="19873"/>
                      <a:pt x="2662" y="15861"/>
                      <a:pt x="1017" y="9658"/>
                    </a:cubicBezTo>
                    <a:cubicBezTo>
                      <a:pt x="322" y="7054"/>
                      <a:pt x="85" y="4530"/>
                      <a:pt x="0" y="2604"/>
                    </a:cubicBezTo>
                    <a:cubicBezTo>
                      <a:pt x="509" y="2644"/>
                      <a:pt x="1034" y="2670"/>
                      <a:pt x="1543" y="2670"/>
                    </a:cubicBezTo>
                    <a:cubicBezTo>
                      <a:pt x="5612" y="2670"/>
                      <a:pt x="8748" y="1302"/>
                      <a:pt x="10817" y="0"/>
                    </a:cubicBezTo>
                  </a:path>
                </a:pathLst>
              </a:custGeom>
              <a:solidFill>
                <a:schemeClr val="accent5">
                  <a:lumMod val="20000"/>
                  <a:lumOff val="80000"/>
                </a:schemeClr>
              </a:solidFill>
              <a:ln w="12700">
                <a:miter lim="400000"/>
              </a:ln>
              <a:effectLst/>
            </p:spPr>
            <p:txBody>
              <a:bodyPr lIns="28575" tIns="28575" rIns="28575" bIns="28575" anchor="ctr"/>
              <a:lstStyle/>
              <a:p>
                <a:pPr>
                  <a:defRPr sz="3000">
                    <a:solidFill>
                      <a:srgbClr val="FFFFFF"/>
                    </a:solidFill>
                  </a:defRPr>
                </a:pPr>
                <a:endParaRPr sz="2100"/>
              </a:p>
            </p:txBody>
          </p:sp>
        </p:grpSp>
        <p:grpSp>
          <p:nvGrpSpPr>
            <p:cNvPr id="53" name="Group 52">
              <a:extLst>
                <a:ext uri="{FF2B5EF4-FFF2-40B4-BE49-F238E27FC236}">
                  <a16:creationId xmlns:a16="http://schemas.microsoft.com/office/drawing/2014/main" id="{4B9A84FB-C1B0-AE5D-8A7F-B712DB858A56}"/>
                </a:ext>
              </a:extLst>
            </p:cNvPr>
            <p:cNvGrpSpPr>
              <a:grpSpLocks noChangeAspect="1"/>
            </p:cNvGrpSpPr>
            <p:nvPr/>
          </p:nvGrpSpPr>
          <p:grpSpPr>
            <a:xfrm>
              <a:off x="7011989" y="1698479"/>
              <a:ext cx="1678774" cy="1982852"/>
              <a:chOff x="831964" y="3960174"/>
              <a:chExt cx="1243935" cy="1647372"/>
            </a:xfrm>
          </p:grpSpPr>
          <p:sp>
            <p:nvSpPr>
              <p:cNvPr id="54" name="TextBox 53">
                <a:extLst>
                  <a:ext uri="{FF2B5EF4-FFF2-40B4-BE49-F238E27FC236}">
                    <a16:creationId xmlns:a16="http://schemas.microsoft.com/office/drawing/2014/main" id="{616BEEFC-438C-BF26-030D-2269F826BB04}"/>
                  </a:ext>
                </a:extLst>
              </p:cNvPr>
              <p:cNvSpPr txBox="1"/>
              <p:nvPr/>
            </p:nvSpPr>
            <p:spPr>
              <a:xfrm>
                <a:off x="947092" y="3960174"/>
                <a:ext cx="948870" cy="588118"/>
              </a:xfrm>
              <a:prstGeom prst="rect">
                <a:avLst/>
              </a:prstGeom>
              <a:noFill/>
            </p:spPr>
            <p:txBody>
              <a:bodyPr wrap="square" lIns="0" rIns="0" rtlCol="0" anchor="b">
                <a:spAutoFit/>
              </a:bodyPr>
              <a:lstStyle/>
              <a:p>
                <a:pPr algn="ctr"/>
                <a:r>
                  <a:rPr lang="en-US" sz="2000" b="1" noProof="1"/>
                  <a:t>Human Escalation</a:t>
                </a:r>
              </a:p>
            </p:txBody>
          </p:sp>
          <p:sp>
            <p:nvSpPr>
              <p:cNvPr id="55" name="Rectangle 54">
                <a:extLst>
                  <a:ext uri="{FF2B5EF4-FFF2-40B4-BE49-F238E27FC236}">
                    <a16:creationId xmlns:a16="http://schemas.microsoft.com/office/drawing/2014/main" id="{464ABC60-1F37-D6BC-AD73-FB43C317BA2D}"/>
                  </a:ext>
                </a:extLst>
              </p:cNvPr>
              <p:cNvSpPr/>
              <p:nvPr/>
            </p:nvSpPr>
            <p:spPr>
              <a:xfrm>
                <a:off x="831964" y="4635872"/>
                <a:ext cx="1243935" cy="971674"/>
              </a:xfrm>
              <a:prstGeom prst="rect">
                <a:avLst/>
              </a:prstGeom>
            </p:spPr>
            <p:txBody>
              <a:bodyPr wrap="square" lIns="0" rIns="0">
                <a:spAutoFit/>
              </a:bodyPr>
              <a:lstStyle/>
              <a:p>
                <a:pPr algn="ctr">
                  <a:spcBef>
                    <a:spcPts val="900"/>
                  </a:spcBef>
                </a:pPr>
                <a:r>
                  <a:rPr lang="en-US" sz="1400" noProof="1"/>
                  <a:t>HITL is valuable for error handling, prompting the user to guide it rather than failing.</a:t>
                </a:r>
              </a:p>
            </p:txBody>
          </p:sp>
        </p:grpSp>
      </p:grpSp>
      <p:sp>
        <p:nvSpPr>
          <p:cNvPr id="61" name="TextBox 60">
            <a:extLst>
              <a:ext uri="{FF2B5EF4-FFF2-40B4-BE49-F238E27FC236}">
                <a16:creationId xmlns:a16="http://schemas.microsoft.com/office/drawing/2014/main" id="{6BC92709-2255-687C-DF2C-699C345744F1}"/>
              </a:ext>
            </a:extLst>
          </p:cNvPr>
          <p:cNvSpPr txBox="1"/>
          <p:nvPr/>
        </p:nvSpPr>
        <p:spPr>
          <a:xfrm>
            <a:off x="1199734" y="5567188"/>
            <a:ext cx="9473575" cy="1477328"/>
          </a:xfrm>
          <a:prstGeom prst="rect">
            <a:avLst/>
          </a:prstGeom>
          <a:noFill/>
        </p:spPr>
        <p:txBody>
          <a:bodyPr wrap="square" rtlCol="0">
            <a:spAutoFit/>
          </a:bodyPr>
          <a:lstStyle/>
          <a:p>
            <a:r>
              <a:rPr lang="en-US" sz="1800">
                <a:solidFill>
                  <a:srgbClr val="231F20"/>
                </a:solidFill>
                <a:effectLst/>
                <a:latin typeface="Arial" panose="020B0604020202020204" pitchFamily="34" charset="0"/>
              </a:rPr>
              <a:t>Circuit breakers act like an immune response, stopping faulty processes to prevent widespread damage. Without them, agents may loop on errors or process bad data, such as when a changed API causes a model to produce incorrect results.</a:t>
            </a:r>
            <a:endParaRPr lang="en-US" dirty="0"/>
          </a:p>
        </p:txBody>
      </p:sp>
    </p:spTree>
    <p:extLst>
      <p:ext uri="{BB962C8B-B14F-4D97-AF65-F5344CB8AC3E}">
        <p14:creationId xmlns:p14="http://schemas.microsoft.com/office/powerpoint/2010/main" val="35211504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E036-C0AF-F2D1-D9A5-5E309CD18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D8B5A-6ACD-8D66-DB27-8FC1A8E79F82}"/>
              </a:ext>
            </a:extLst>
          </p:cNvPr>
          <p:cNvSpPr>
            <a:spLocks noGrp="1"/>
          </p:cNvSpPr>
          <p:nvPr>
            <p:ph type="title"/>
          </p:nvPr>
        </p:nvSpPr>
        <p:spPr/>
        <p:txBody>
          <a:bodyPr/>
          <a:lstStyle/>
          <a:p>
            <a:r>
              <a:rPr lang="en-US" dirty="0"/>
              <a:t>N - Navigation and Rules</a:t>
            </a:r>
          </a:p>
        </p:txBody>
      </p:sp>
      <p:grpSp>
        <p:nvGrpSpPr>
          <p:cNvPr id="23" name="Group 22">
            <a:extLst>
              <a:ext uri="{FF2B5EF4-FFF2-40B4-BE49-F238E27FC236}">
                <a16:creationId xmlns:a16="http://schemas.microsoft.com/office/drawing/2014/main" id="{355D2F8C-823D-5749-DA3C-E91562B02CEC}"/>
              </a:ext>
            </a:extLst>
          </p:cNvPr>
          <p:cNvGrpSpPr/>
          <p:nvPr/>
        </p:nvGrpSpPr>
        <p:grpSpPr>
          <a:xfrm>
            <a:off x="2257063" y="2039111"/>
            <a:ext cx="7597406" cy="4818889"/>
            <a:chOff x="-340906" y="-536130"/>
            <a:chExt cx="11777018" cy="8093071"/>
          </a:xfrm>
        </p:grpSpPr>
        <p:grpSp>
          <p:nvGrpSpPr>
            <p:cNvPr id="4" name="Group 3">
              <a:extLst>
                <a:ext uri="{FF2B5EF4-FFF2-40B4-BE49-F238E27FC236}">
                  <a16:creationId xmlns:a16="http://schemas.microsoft.com/office/drawing/2014/main" id="{F546ADBC-1DF6-82D7-A0EE-F5AF5607093C}"/>
                </a:ext>
              </a:extLst>
            </p:cNvPr>
            <p:cNvGrpSpPr/>
            <p:nvPr/>
          </p:nvGrpSpPr>
          <p:grpSpPr>
            <a:xfrm>
              <a:off x="0" y="999519"/>
              <a:ext cx="9180889" cy="5021772"/>
              <a:chOff x="0" y="902537"/>
              <a:chExt cx="9180889" cy="5021772"/>
            </a:xfrm>
          </p:grpSpPr>
          <p:sp>
            <p:nvSpPr>
              <p:cNvPr id="5" name="Freeform 5">
                <a:extLst>
                  <a:ext uri="{FF2B5EF4-FFF2-40B4-BE49-F238E27FC236}">
                    <a16:creationId xmlns:a16="http://schemas.microsoft.com/office/drawing/2014/main" id="{7A58F84D-9C99-EEEA-0E8B-9FFB90672156}"/>
                  </a:ext>
                </a:extLst>
              </p:cNvPr>
              <p:cNvSpPr/>
              <p:nvPr/>
            </p:nvSpPr>
            <p:spPr>
              <a:xfrm>
                <a:off x="0" y="1197781"/>
                <a:ext cx="9180889" cy="4726528"/>
              </a:xfrm>
              <a:custGeom>
                <a:avLst/>
                <a:gdLst>
                  <a:gd name="connsiteX0" fmla="*/ 1365627 w 1510577"/>
                  <a:gd name="connsiteY0" fmla="*/ 215604 h 777679"/>
                  <a:gd name="connsiteX1" fmla="*/ 1385984 w 1510577"/>
                  <a:gd name="connsiteY1" fmla="*/ 285526 h 777679"/>
                  <a:gd name="connsiteX2" fmla="*/ 1256485 w 1510577"/>
                  <a:gd name="connsiteY2" fmla="*/ 323308 h 777679"/>
                  <a:gd name="connsiteX3" fmla="*/ 1145135 w 1510577"/>
                  <a:gd name="connsiteY3" fmla="*/ 526696 h 777679"/>
                  <a:gd name="connsiteX4" fmla="*/ 1161568 w 1510577"/>
                  <a:gd name="connsiteY4" fmla="*/ 583370 h 777679"/>
                  <a:gd name="connsiteX5" fmla="*/ 1106874 w 1510577"/>
                  <a:gd name="connsiteY5" fmla="*/ 683224 h 777679"/>
                  <a:gd name="connsiteX6" fmla="*/ 1007052 w 1510577"/>
                  <a:gd name="connsiteY6" fmla="*/ 628513 h 777679"/>
                  <a:gd name="connsiteX7" fmla="*/ 857932 w 1510577"/>
                  <a:gd name="connsiteY7" fmla="*/ 117958 h 777679"/>
                  <a:gd name="connsiteX8" fmla="*/ 654608 w 1510577"/>
                  <a:gd name="connsiteY8" fmla="*/ 6573 h 777679"/>
                  <a:gd name="connsiteX9" fmla="*/ 543259 w 1510577"/>
                  <a:gd name="connsiteY9" fmla="*/ 209961 h 777679"/>
                  <a:gd name="connsiteX10" fmla="*/ 653873 w 1510577"/>
                  <a:gd name="connsiteY10" fmla="*/ 588522 h 777679"/>
                  <a:gd name="connsiteX11" fmla="*/ 599179 w 1510577"/>
                  <a:gd name="connsiteY11" fmla="*/ 688376 h 777679"/>
                  <a:gd name="connsiteX12" fmla="*/ 499356 w 1510577"/>
                  <a:gd name="connsiteY12" fmla="*/ 633665 h 777679"/>
                  <a:gd name="connsiteX13" fmla="*/ 452756 w 1510577"/>
                  <a:gd name="connsiteY13" fmla="*/ 474439 h 777679"/>
                  <a:gd name="connsiteX14" fmla="*/ 249433 w 1510577"/>
                  <a:gd name="connsiteY14" fmla="*/ 363054 h 777679"/>
                  <a:gd name="connsiteX15" fmla="*/ 138083 w 1510577"/>
                  <a:gd name="connsiteY15" fmla="*/ 566441 h 777679"/>
                  <a:gd name="connsiteX16" fmla="*/ 83390 w 1510577"/>
                  <a:gd name="connsiteY16" fmla="*/ 666295 h 777679"/>
                  <a:gd name="connsiteX17" fmla="*/ 0 w 1510577"/>
                  <a:gd name="connsiteY17" fmla="*/ 690829 h 777679"/>
                  <a:gd name="connsiteX18" fmla="*/ 0 w 1510577"/>
                  <a:gd name="connsiteY18" fmla="*/ 777680 h 777679"/>
                  <a:gd name="connsiteX19" fmla="*/ 106690 w 1510577"/>
                  <a:gd name="connsiteY19" fmla="*/ 746522 h 777679"/>
                  <a:gd name="connsiteX20" fmla="*/ 218039 w 1510577"/>
                  <a:gd name="connsiteY20" fmla="*/ 543134 h 777679"/>
                  <a:gd name="connsiteX21" fmla="*/ 272733 w 1510577"/>
                  <a:gd name="connsiteY21" fmla="*/ 443280 h 777679"/>
                  <a:gd name="connsiteX22" fmla="*/ 372555 w 1510577"/>
                  <a:gd name="connsiteY22" fmla="*/ 497991 h 777679"/>
                  <a:gd name="connsiteX23" fmla="*/ 419155 w 1510577"/>
                  <a:gd name="connsiteY23" fmla="*/ 657218 h 777679"/>
                  <a:gd name="connsiteX24" fmla="*/ 622479 w 1510577"/>
                  <a:gd name="connsiteY24" fmla="*/ 768602 h 777679"/>
                  <a:gd name="connsiteX25" fmla="*/ 733828 w 1510577"/>
                  <a:gd name="connsiteY25" fmla="*/ 565215 h 777679"/>
                  <a:gd name="connsiteX26" fmla="*/ 623215 w 1510577"/>
                  <a:gd name="connsiteY26" fmla="*/ 186654 h 777679"/>
                  <a:gd name="connsiteX27" fmla="*/ 677908 w 1510577"/>
                  <a:gd name="connsiteY27" fmla="*/ 86800 h 777679"/>
                  <a:gd name="connsiteX28" fmla="*/ 777731 w 1510577"/>
                  <a:gd name="connsiteY28" fmla="*/ 141511 h 777679"/>
                  <a:gd name="connsiteX29" fmla="*/ 926851 w 1510577"/>
                  <a:gd name="connsiteY29" fmla="*/ 652065 h 777679"/>
                  <a:gd name="connsiteX30" fmla="*/ 1130174 w 1510577"/>
                  <a:gd name="connsiteY30" fmla="*/ 763450 h 777679"/>
                  <a:gd name="connsiteX31" fmla="*/ 1241524 w 1510577"/>
                  <a:gd name="connsiteY31" fmla="*/ 560062 h 777679"/>
                  <a:gd name="connsiteX32" fmla="*/ 1225091 w 1510577"/>
                  <a:gd name="connsiteY32" fmla="*/ 503389 h 777679"/>
                  <a:gd name="connsiteX33" fmla="*/ 1279785 w 1510577"/>
                  <a:gd name="connsiteY33" fmla="*/ 403535 h 777679"/>
                  <a:gd name="connsiteX34" fmla="*/ 1409284 w 1510577"/>
                  <a:gd name="connsiteY34" fmla="*/ 365753 h 777679"/>
                  <a:gd name="connsiteX35" fmla="*/ 1431113 w 1510577"/>
                  <a:gd name="connsiteY35" fmla="*/ 440091 h 777679"/>
                  <a:gd name="connsiteX36" fmla="*/ 1510578 w 1510577"/>
                  <a:gd name="connsiteY36" fmla="*/ 295094 h 777679"/>
                  <a:gd name="connsiteX37" fmla="*/ 1365627 w 1510577"/>
                  <a:gd name="connsiteY37" fmla="*/ 215604 h 77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0577" h="777679">
                    <a:moveTo>
                      <a:pt x="1365627" y="215604"/>
                    </a:moveTo>
                    <a:lnTo>
                      <a:pt x="1385984" y="285526"/>
                    </a:lnTo>
                    <a:lnTo>
                      <a:pt x="1256485" y="323308"/>
                    </a:lnTo>
                    <a:cubicBezTo>
                      <a:pt x="1169662" y="348579"/>
                      <a:pt x="1119873" y="439845"/>
                      <a:pt x="1145135" y="526696"/>
                    </a:cubicBezTo>
                    <a:lnTo>
                      <a:pt x="1161568" y="583370"/>
                    </a:lnTo>
                    <a:cubicBezTo>
                      <a:pt x="1174076" y="626059"/>
                      <a:pt x="1149550" y="670957"/>
                      <a:pt x="1106874" y="683224"/>
                    </a:cubicBezTo>
                    <a:cubicBezTo>
                      <a:pt x="1064198" y="695736"/>
                      <a:pt x="1019315" y="671202"/>
                      <a:pt x="1007052" y="628513"/>
                    </a:cubicBezTo>
                    <a:lnTo>
                      <a:pt x="857932" y="117958"/>
                    </a:lnTo>
                    <a:cubicBezTo>
                      <a:pt x="832670" y="31108"/>
                      <a:pt x="741432" y="-18697"/>
                      <a:pt x="654608" y="6573"/>
                    </a:cubicBezTo>
                    <a:cubicBezTo>
                      <a:pt x="567785" y="31844"/>
                      <a:pt x="517996" y="123110"/>
                      <a:pt x="543259" y="209961"/>
                    </a:cubicBezTo>
                    <a:lnTo>
                      <a:pt x="653873" y="588522"/>
                    </a:lnTo>
                    <a:cubicBezTo>
                      <a:pt x="666381" y="631211"/>
                      <a:pt x="641855" y="676109"/>
                      <a:pt x="599179" y="688376"/>
                    </a:cubicBezTo>
                    <a:cubicBezTo>
                      <a:pt x="556503" y="700888"/>
                      <a:pt x="511620" y="676354"/>
                      <a:pt x="499356" y="633665"/>
                    </a:cubicBezTo>
                    <a:lnTo>
                      <a:pt x="452756" y="474439"/>
                    </a:lnTo>
                    <a:cubicBezTo>
                      <a:pt x="427494" y="387588"/>
                      <a:pt x="336256" y="337784"/>
                      <a:pt x="249433" y="363054"/>
                    </a:cubicBezTo>
                    <a:cubicBezTo>
                      <a:pt x="162610" y="388324"/>
                      <a:pt x="112821" y="479591"/>
                      <a:pt x="138083" y="566441"/>
                    </a:cubicBezTo>
                    <a:cubicBezTo>
                      <a:pt x="150592" y="609131"/>
                      <a:pt x="126065" y="654028"/>
                      <a:pt x="83390" y="666295"/>
                    </a:cubicBezTo>
                    <a:lnTo>
                      <a:pt x="0" y="690829"/>
                    </a:lnTo>
                    <a:lnTo>
                      <a:pt x="0" y="777680"/>
                    </a:lnTo>
                    <a:lnTo>
                      <a:pt x="106690" y="746522"/>
                    </a:lnTo>
                    <a:cubicBezTo>
                      <a:pt x="193513" y="721251"/>
                      <a:pt x="243301" y="629985"/>
                      <a:pt x="218039" y="543134"/>
                    </a:cubicBezTo>
                    <a:cubicBezTo>
                      <a:pt x="205531" y="500445"/>
                      <a:pt x="230057" y="455547"/>
                      <a:pt x="272733" y="443280"/>
                    </a:cubicBezTo>
                    <a:cubicBezTo>
                      <a:pt x="315409" y="431013"/>
                      <a:pt x="360292" y="455302"/>
                      <a:pt x="372555" y="497991"/>
                    </a:cubicBezTo>
                    <a:lnTo>
                      <a:pt x="419155" y="657218"/>
                    </a:lnTo>
                    <a:cubicBezTo>
                      <a:pt x="444417" y="744068"/>
                      <a:pt x="535655" y="793872"/>
                      <a:pt x="622479" y="768602"/>
                    </a:cubicBezTo>
                    <a:cubicBezTo>
                      <a:pt x="709302" y="743332"/>
                      <a:pt x="759091" y="652065"/>
                      <a:pt x="733828" y="565215"/>
                    </a:cubicBezTo>
                    <a:lnTo>
                      <a:pt x="623215" y="186654"/>
                    </a:lnTo>
                    <a:cubicBezTo>
                      <a:pt x="610706" y="143964"/>
                      <a:pt x="635232" y="99067"/>
                      <a:pt x="677908" y="86800"/>
                    </a:cubicBezTo>
                    <a:cubicBezTo>
                      <a:pt x="720584" y="74287"/>
                      <a:pt x="765467" y="98822"/>
                      <a:pt x="777731" y="141511"/>
                    </a:cubicBezTo>
                    <a:lnTo>
                      <a:pt x="926851" y="652065"/>
                    </a:lnTo>
                    <a:cubicBezTo>
                      <a:pt x="952113" y="738916"/>
                      <a:pt x="1043351" y="788720"/>
                      <a:pt x="1130174" y="763450"/>
                    </a:cubicBezTo>
                    <a:cubicBezTo>
                      <a:pt x="1216998" y="738180"/>
                      <a:pt x="1266786" y="646913"/>
                      <a:pt x="1241524" y="560062"/>
                    </a:cubicBezTo>
                    <a:lnTo>
                      <a:pt x="1225091" y="503389"/>
                    </a:lnTo>
                    <a:cubicBezTo>
                      <a:pt x="1212583" y="460699"/>
                      <a:pt x="1237109" y="415802"/>
                      <a:pt x="1279785" y="403535"/>
                    </a:cubicBezTo>
                    <a:lnTo>
                      <a:pt x="1409284" y="365753"/>
                    </a:lnTo>
                    <a:lnTo>
                      <a:pt x="1431113" y="440091"/>
                    </a:lnTo>
                    <a:lnTo>
                      <a:pt x="1510578" y="295094"/>
                    </a:lnTo>
                    <a:lnTo>
                      <a:pt x="1365627" y="215604"/>
                    </a:lnTo>
                    <a:close/>
                  </a:path>
                </a:pathLst>
              </a:custGeom>
              <a:solidFill>
                <a:schemeClr val="tx1">
                  <a:lumMod val="85000"/>
                  <a:lumOff val="15000"/>
                </a:schemeClr>
              </a:solidFill>
              <a:ln w="2453" cap="flat">
                <a:noFill/>
                <a:prstDash val="solid"/>
                <a:miter/>
              </a:ln>
            </p:spPr>
            <p:txBody>
              <a:bodyPr rtlCol="0" anchor="ctr"/>
              <a:lstStyle/>
              <a:p>
                <a:endParaRPr lang="en-US"/>
              </a:p>
            </p:txBody>
          </p:sp>
          <p:sp>
            <p:nvSpPr>
              <p:cNvPr id="6" name="Freeform 6">
                <a:extLst>
                  <a:ext uri="{FF2B5EF4-FFF2-40B4-BE49-F238E27FC236}">
                    <a16:creationId xmlns:a16="http://schemas.microsoft.com/office/drawing/2014/main" id="{1685BC05-7D0F-F7F1-DA59-86F5594EFD73}"/>
                  </a:ext>
                </a:extLst>
              </p:cNvPr>
              <p:cNvSpPr/>
              <p:nvPr/>
            </p:nvSpPr>
            <p:spPr>
              <a:xfrm>
                <a:off x="0" y="902537"/>
                <a:ext cx="9180889" cy="4725039"/>
              </a:xfrm>
              <a:custGeom>
                <a:avLst/>
                <a:gdLst>
                  <a:gd name="connsiteX0" fmla="*/ 1365627 w 1510577"/>
                  <a:gd name="connsiteY0" fmla="*/ 215604 h 777434"/>
                  <a:gd name="connsiteX1" fmla="*/ 1385984 w 1510577"/>
                  <a:gd name="connsiteY1" fmla="*/ 285526 h 777434"/>
                  <a:gd name="connsiteX2" fmla="*/ 1256485 w 1510577"/>
                  <a:gd name="connsiteY2" fmla="*/ 323308 h 777434"/>
                  <a:gd name="connsiteX3" fmla="*/ 1145135 w 1510577"/>
                  <a:gd name="connsiteY3" fmla="*/ 526696 h 777434"/>
                  <a:gd name="connsiteX4" fmla="*/ 1161568 w 1510577"/>
                  <a:gd name="connsiteY4" fmla="*/ 583370 h 777434"/>
                  <a:gd name="connsiteX5" fmla="*/ 1106874 w 1510577"/>
                  <a:gd name="connsiteY5" fmla="*/ 683224 h 777434"/>
                  <a:gd name="connsiteX6" fmla="*/ 1007052 w 1510577"/>
                  <a:gd name="connsiteY6" fmla="*/ 628513 h 777434"/>
                  <a:gd name="connsiteX7" fmla="*/ 857932 w 1510577"/>
                  <a:gd name="connsiteY7" fmla="*/ 117958 h 777434"/>
                  <a:gd name="connsiteX8" fmla="*/ 654608 w 1510577"/>
                  <a:gd name="connsiteY8" fmla="*/ 6573 h 777434"/>
                  <a:gd name="connsiteX9" fmla="*/ 543259 w 1510577"/>
                  <a:gd name="connsiteY9" fmla="*/ 209961 h 777434"/>
                  <a:gd name="connsiteX10" fmla="*/ 653873 w 1510577"/>
                  <a:gd name="connsiteY10" fmla="*/ 588522 h 777434"/>
                  <a:gd name="connsiteX11" fmla="*/ 599179 w 1510577"/>
                  <a:gd name="connsiteY11" fmla="*/ 688376 h 777434"/>
                  <a:gd name="connsiteX12" fmla="*/ 499356 w 1510577"/>
                  <a:gd name="connsiteY12" fmla="*/ 633665 h 777434"/>
                  <a:gd name="connsiteX13" fmla="*/ 452756 w 1510577"/>
                  <a:gd name="connsiteY13" fmla="*/ 474439 h 777434"/>
                  <a:gd name="connsiteX14" fmla="*/ 249433 w 1510577"/>
                  <a:gd name="connsiteY14" fmla="*/ 363054 h 777434"/>
                  <a:gd name="connsiteX15" fmla="*/ 138083 w 1510577"/>
                  <a:gd name="connsiteY15" fmla="*/ 566441 h 777434"/>
                  <a:gd name="connsiteX16" fmla="*/ 83390 w 1510577"/>
                  <a:gd name="connsiteY16" fmla="*/ 666295 h 777434"/>
                  <a:gd name="connsiteX17" fmla="*/ 0 w 1510577"/>
                  <a:gd name="connsiteY17" fmla="*/ 690584 h 777434"/>
                  <a:gd name="connsiteX18" fmla="*/ 0 w 1510577"/>
                  <a:gd name="connsiteY18" fmla="*/ 777435 h 777434"/>
                  <a:gd name="connsiteX19" fmla="*/ 106690 w 1510577"/>
                  <a:gd name="connsiteY19" fmla="*/ 746276 h 777434"/>
                  <a:gd name="connsiteX20" fmla="*/ 218039 w 1510577"/>
                  <a:gd name="connsiteY20" fmla="*/ 542889 h 777434"/>
                  <a:gd name="connsiteX21" fmla="*/ 272733 w 1510577"/>
                  <a:gd name="connsiteY21" fmla="*/ 443035 h 777434"/>
                  <a:gd name="connsiteX22" fmla="*/ 372555 w 1510577"/>
                  <a:gd name="connsiteY22" fmla="*/ 497746 h 777434"/>
                  <a:gd name="connsiteX23" fmla="*/ 419155 w 1510577"/>
                  <a:gd name="connsiteY23" fmla="*/ 656972 h 777434"/>
                  <a:gd name="connsiteX24" fmla="*/ 622479 w 1510577"/>
                  <a:gd name="connsiteY24" fmla="*/ 768357 h 777434"/>
                  <a:gd name="connsiteX25" fmla="*/ 733828 w 1510577"/>
                  <a:gd name="connsiteY25" fmla="*/ 564969 h 777434"/>
                  <a:gd name="connsiteX26" fmla="*/ 623215 w 1510577"/>
                  <a:gd name="connsiteY26" fmla="*/ 186408 h 777434"/>
                  <a:gd name="connsiteX27" fmla="*/ 677908 w 1510577"/>
                  <a:gd name="connsiteY27" fmla="*/ 86555 h 777434"/>
                  <a:gd name="connsiteX28" fmla="*/ 777731 w 1510577"/>
                  <a:gd name="connsiteY28" fmla="*/ 141265 h 777434"/>
                  <a:gd name="connsiteX29" fmla="*/ 926851 w 1510577"/>
                  <a:gd name="connsiteY29" fmla="*/ 651820 h 777434"/>
                  <a:gd name="connsiteX30" fmla="*/ 1130174 w 1510577"/>
                  <a:gd name="connsiteY30" fmla="*/ 763205 h 777434"/>
                  <a:gd name="connsiteX31" fmla="*/ 1241524 w 1510577"/>
                  <a:gd name="connsiteY31" fmla="*/ 559817 h 777434"/>
                  <a:gd name="connsiteX32" fmla="*/ 1225091 w 1510577"/>
                  <a:gd name="connsiteY32" fmla="*/ 503143 h 777434"/>
                  <a:gd name="connsiteX33" fmla="*/ 1279785 w 1510577"/>
                  <a:gd name="connsiteY33" fmla="*/ 403290 h 777434"/>
                  <a:gd name="connsiteX34" fmla="*/ 1409284 w 1510577"/>
                  <a:gd name="connsiteY34" fmla="*/ 365507 h 777434"/>
                  <a:gd name="connsiteX35" fmla="*/ 1431113 w 1510577"/>
                  <a:gd name="connsiteY35" fmla="*/ 439845 h 777434"/>
                  <a:gd name="connsiteX36" fmla="*/ 1510578 w 1510577"/>
                  <a:gd name="connsiteY36" fmla="*/ 294849 h 777434"/>
                  <a:gd name="connsiteX37" fmla="*/ 1365627 w 1510577"/>
                  <a:gd name="connsiteY37" fmla="*/ 215358 h 7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0577" h="777434">
                    <a:moveTo>
                      <a:pt x="1365627" y="215604"/>
                    </a:moveTo>
                    <a:lnTo>
                      <a:pt x="1385984" y="285526"/>
                    </a:lnTo>
                    <a:lnTo>
                      <a:pt x="1256485" y="323308"/>
                    </a:lnTo>
                    <a:cubicBezTo>
                      <a:pt x="1169662" y="348579"/>
                      <a:pt x="1119873" y="439845"/>
                      <a:pt x="1145135" y="526696"/>
                    </a:cubicBezTo>
                    <a:lnTo>
                      <a:pt x="1161568" y="583370"/>
                    </a:lnTo>
                    <a:cubicBezTo>
                      <a:pt x="1174076" y="626059"/>
                      <a:pt x="1149550" y="670957"/>
                      <a:pt x="1106874" y="683224"/>
                    </a:cubicBezTo>
                    <a:cubicBezTo>
                      <a:pt x="1064198" y="695736"/>
                      <a:pt x="1019315" y="671202"/>
                      <a:pt x="1007052" y="628513"/>
                    </a:cubicBezTo>
                    <a:lnTo>
                      <a:pt x="857932" y="117958"/>
                    </a:lnTo>
                    <a:cubicBezTo>
                      <a:pt x="832670" y="31108"/>
                      <a:pt x="741432" y="-18697"/>
                      <a:pt x="654608" y="6573"/>
                    </a:cubicBezTo>
                    <a:cubicBezTo>
                      <a:pt x="567785" y="31844"/>
                      <a:pt x="517996" y="123110"/>
                      <a:pt x="543259" y="209961"/>
                    </a:cubicBezTo>
                    <a:lnTo>
                      <a:pt x="653873" y="588522"/>
                    </a:lnTo>
                    <a:cubicBezTo>
                      <a:pt x="666381" y="631211"/>
                      <a:pt x="641855" y="676109"/>
                      <a:pt x="599179" y="688376"/>
                    </a:cubicBezTo>
                    <a:cubicBezTo>
                      <a:pt x="556503" y="700888"/>
                      <a:pt x="511620" y="676354"/>
                      <a:pt x="499356" y="633665"/>
                    </a:cubicBezTo>
                    <a:lnTo>
                      <a:pt x="452756" y="474439"/>
                    </a:lnTo>
                    <a:cubicBezTo>
                      <a:pt x="427494" y="387588"/>
                      <a:pt x="336256" y="337784"/>
                      <a:pt x="249433" y="363054"/>
                    </a:cubicBezTo>
                    <a:cubicBezTo>
                      <a:pt x="162610" y="388324"/>
                      <a:pt x="112821" y="479591"/>
                      <a:pt x="138083" y="566441"/>
                    </a:cubicBezTo>
                    <a:cubicBezTo>
                      <a:pt x="150592" y="609131"/>
                      <a:pt x="126065" y="654028"/>
                      <a:pt x="83390" y="666295"/>
                    </a:cubicBezTo>
                    <a:lnTo>
                      <a:pt x="0" y="690584"/>
                    </a:lnTo>
                    <a:lnTo>
                      <a:pt x="0" y="777435"/>
                    </a:lnTo>
                    <a:lnTo>
                      <a:pt x="106690" y="746276"/>
                    </a:lnTo>
                    <a:cubicBezTo>
                      <a:pt x="193513" y="721006"/>
                      <a:pt x="243301" y="629739"/>
                      <a:pt x="218039" y="542889"/>
                    </a:cubicBezTo>
                    <a:cubicBezTo>
                      <a:pt x="205531" y="500199"/>
                      <a:pt x="230057" y="455302"/>
                      <a:pt x="272733" y="443035"/>
                    </a:cubicBezTo>
                    <a:cubicBezTo>
                      <a:pt x="315409" y="430768"/>
                      <a:pt x="360292" y="455057"/>
                      <a:pt x="372555" y="497746"/>
                    </a:cubicBezTo>
                    <a:lnTo>
                      <a:pt x="419155" y="656972"/>
                    </a:lnTo>
                    <a:cubicBezTo>
                      <a:pt x="444417" y="743823"/>
                      <a:pt x="535655" y="793627"/>
                      <a:pt x="622479" y="768357"/>
                    </a:cubicBezTo>
                    <a:cubicBezTo>
                      <a:pt x="709302" y="743087"/>
                      <a:pt x="759091" y="651820"/>
                      <a:pt x="733828" y="564969"/>
                    </a:cubicBezTo>
                    <a:lnTo>
                      <a:pt x="623215" y="186408"/>
                    </a:lnTo>
                    <a:cubicBezTo>
                      <a:pt x="610706" y="143719"/>
                      <a:pt x="635232" y="98822"/>
                      <a:pt x="677908" y="86555"/>
                    </a:cubicBezTo>
                    <a:cubicBezTo>
                      <a:pt x="720584" y="74042"/>
                      <a:pt x="765467" y="98576"/>
                      <a:pt x="777731" y="141265"/>
                    </a:cubicBezTo>
                    <a:lnTo>
                      <a:pt x="926851" y="651820"/>
                    </a:lnTo>
                    <a:cubicBezTo>
                      <a:pt x="952113" y="738671"/>
                      <a:pt x="1043351" y="788475"/>
                      <a:pt x="1130174" y="763205"/>
                    </a:cubicBezTo>
                    <a:cubicBezTo>
                      <a:pt x="1216998" y="737935"/>
                      <a:pt x="1266786" y="646668"/>
                      <a:pt x="1241524" y="559817"/>
                    </a:cubicBezTo>
                    <a:lnTo>
                      <a:pt x="1225091" y="503143"/>
                    </a:lnTo>
                    <a:cubicBezTo>
                      <a:pt x="1212583" y="460454"/>
                      <a:pt x="1237109" y="415557"/>
                      <a:pt x="1279785" y="403290"/>
                    </a:cubicBezTo>
                    <a:lnTo>
                      <a:pt x="1409284" y="365507"/>
                    </a:lnTo>
                    <a:lnTo>
                      <a:pt x="1431113" y="439845"/>
                    </a:lnTo>
                    <a:lnTo>
                      <a:pt x="1510578" y="294849"/>
                    </a:lnTo>
                    <a:lnTo>
                      <a:pt x="1365627" y="215358"/>
                    </a:lnTo>
                    <a:close/>
                  </a:path>
                </a:pathLst>
              </a:custGeom>
              <a:solidFill>
                <a:schemeClr val="accent4"/>
              </a:solidFill>
              <a:ln w="2453" cap="flat">
                <a:noFill/>
                <a:prstDash val="solid"/>
                <a:miter/>
              </a:ln>
            </p:spPr>
            <p:txBody>
              <a:bodyPr rtlCol="0" anchor="ctr"/>
              <a:lstStyle/>
              <a:p>
                <a:endParaRPr lang="en-US" dirty="0"/>
              </a:p>
            </p:txBody>
          </p:sp>
          <p:sp>
            <p:nvSpPr>
              <p:cNvPr id="7" name="Freeform 8">
                <a:extLst>
                  <a:ext uri="{FF2B5EF4-FFF2-40B4-BE49-F238E27FC236}">
                    <a16:creationId xmlns:a16="http://schemas.microsoft.com/office/drawing/2014/main" id="{C7A4A720-28C0-E155-5826-163018496253}"/>
                  </a:ext>
                </a:extLst>
              </p:cNvPr>
              <p:cNvSpPr/>
              <p:nvPr/>
            </p:nvSpPr>
            <p:spPr>
              <a:xfrm>
                <a:off x="28037" y="1140809"/>
                <a:ext cx="8558371" cy="4230524"/>
              </a:xfrm>
              <a:custGeom>
                <a:avLst/>
                <a:gdLst>
                  <a:gd name="connsiteX0" fmla="*/ 395657 w 1408151"/>
                  <a:gd name="connsiteY0" fmla="*/ 413645 h 696069"/>
                  <a:gd name="connsiteX1" fmla="*/ 394921 w 1408151"/>
                  <a:gd name="connsiteY1" fmla="*/ 417080 h 696069"/>
                  <a:gd name="connsiteX2" fmla="*/ 394185 w 1408151"/>
                  <a:gd name="connsiteY2" fmla="*/ 417325 h 696069"/>
                  <a:gd name="connsiteX3" fmla="*/ 391488 w 1408151"/>
                  <a:gd name="connsiteY3" fmla="*/ 416344 h 696069"/>
                  <a:gd name="connsiteX4" fmla="*/ 382903 w 1408151"/>
                  <a:gd name="connsiteY4" fmla="*/ 404812 h 696069"/>
                  <a:gd name="connsiteX5" fmla="*/ 383149 w 1408151"/>
                  <a:gd name="connsiteY5" fmla="*/ 401378 h 696069"/>
                  <a:gd name="connsiteX6" fmla="*/ 386582 w 1408151"/>
                  <a:gd name="connsiteY6" fmla="*/ 401623 h 696069"/>
                  <a:gd name="connsiteX7" fmla="*/ 395412 w 1408151"/>
                  <a:gd name="connsiteY7" fmla="*/ 413645 h 696069"/>
                  <a:gd name="connsiteX8" fmla="*/ 408656 w 1408151"/>
                  <a:gd name="connsiteY8" fmla="*/ 440632 h 696069"/>
                  <a:gd name="connsiteX9" fmla="*/ 403015 w 1408151"/>
                  <a:gd name="connsiteY9" fmla="*/ 426648 h 696069"/>
                  <a:gd name="connsiteX10" fmla="*/ 399826 w 1408151"/>
                  <a:gd name="connsiteY10" fmla="*/ 425421 h 696069"/>
                  <a:gd name="connsiteX11" fmla="*/ 398600 w 1408151"/>
                  <a:gd name="connsiteY11" fmla="*/ 428611 h 696069"/>
                  <a:gd name="connsiteX12" fmla="*/ 403996 w 1408151"/>
                  <a:gd name="connsiteY12" fmla="*/ 441859 h 696069"/>
                  <a:gd name="connsiteX13" fmla="*/ 406939 w 1408151"/>
                  <a:gd name="connsiteY13" fmla="*/ 443331 h 696069"/>
                  <a:gd name="connsiteX14" fmla="*/ 406939 w 1408151"/>
                  <a:gd name="connsiteY14" fmla="*/ 443331 h 696069"/>
                  <a:gd name="connsiteX15" fmla="*/ 408411 w 1408151"/>
                  <a:gd name="connsiteY15" fmla="*/ 440142 h 696069"/>
                  <a:gd name="connsiteX16" fmla="*/ 417240 w 1408151"/>
                  <a:gd name="connsiteY16" fmla="*/ 468846 h 696069"/>
                  <a:gd name="connsiteX17" fmla="*/ 413071 w 1408151"/>
                  <a:gd name="connsiteY17" fmla="*/ 454617 h 696069"/>
                  <a:gd name="connsiteX18" fmla="*/ 410128 w 1408151"/>
                  <a:gd name="connsiteY18" fmla="*/ 452899 h 696069"/>
                  <a:gd name="connsiteX19" fmla="*/ 408411 w 1408151"/>
                  <a:gd name="connsiteY19" fmla="*/ 455843 h 696069"/>
                  <a:gd name="connsiteX20" fmla="*/ 412580 w 1408151"/>
                  <a:gd name="connsiteY20" fmla="*/ 470073 h 696069"/>
                  <a:gd name="connsiteX21" fmla="*/ 415523 w 1408151"/>
                  <a:gd name="connsiteY21" fmla="*/ 471791 h 696069"/>
                  <a:gd name="connsiteX22" fmla="*/ 417240 w 1408151"/>
                  <a:gd name="connsiteY22" fmla="*/ 468846 h 696069"/>
                  <a:gd name="connsiteX23" fmla="*/ 425334 w 1408151"/>
                  <a:gd name="connsiteY23" fmla="*/ 497061 h 696069"/>
                  <a:gd name="connsiteX24" fmla="*/ 421164 w 1408151"/>
                  <a:gd name="connsiteY24" fmla="*/ 482831 h 696069"/>
                  <a:gd name="connsiteX25" fmla="*/ 418221 w 1408151"/>
                  <a:gd name="connsiteY25" fmla="*/ 481113 h 696069"/>
                  <a:gd name="connsiteX26" fmla="*/ 416504 w 1408151"/>
                  <a:gd name="connsiteY26" fmla="*/ 484058 h 696069"/>
                  <a:gd name="connsiteX27" fmla="*/ 420674 w 1408151"/>
                  <a:gd name="connsiteY27" fmla="*/ 498287 h 696069"/>
                  <a:gd name="connsiteX28" fmla="*/ 423617 w 1408151"/>
                  <a:gd name="connsiteY28" fmla="*/ 500005 h 696069"/>
                  <a:gd name="connsiteX29" fmla="*/ 425334 w 1408151"/>
                  <a:gd name="connsiteY29" fmla="*/ 497061 h 696069"/>
                  <a:gd name="connsiteX30" fmla="*/ 442012 w 1408151"/>
                  <a:gd name="connsiteY30" fmla="*/ 553734 h 696069"/>
                  <a:gd name="connsiteX31" fmla="*/ 437842 w 1408151"/>
                  <a:gd name="connsiteY31" fmla="*/ 539505 h 696069"/>
                  <a:gd name="connsiteX32" fmla="*/ 434899 w 1408151"/>
                  <a:gd name="connsiteY32" fmla="*/ 537787 h 696069"/>
                  <a:gd name="connsiteX33" fmla="*/ 433182 w 1408151"/>
                  <a:gd name="connsiteY33" fmla="*/ 540731 h 696069"/>
                  <a:gd name="connsiteX34" fmla="*/ 437352 w 1408151"/>
                  <a:gd name="connsiteY34" fmla="*/ 554961 h 696069"/>
                  <a:gd name="connsiteX35" fmla="*/ 440295 w 1408151"/>
                  <a:gd name="connsiteY35" fmla="*/ 556679 h 696069"/>
                  <a:gd name="connsiteX36" fmla="*/ 442012 w 1408151"/>
                  <a:gd name="connsiteY36" fmla="*/ 553734 h 696069"/>
                  <a:gd name="connsiteX37" fmla="*/ 433673 w 1408151"/>
                  <a:gd name="connsiteY37" fmla="*/ 525275 h 696069"/>
                  <a:gd name="connsiteX38" fmla="*/ 429503 w 1408151"/>
                  <a:gd name="connsiteY38" fmla="*/ 511045 h 696069"/>
                  <a:gd name="connsiteX39" fmla="*/ 426560 w 1408151"/>
                  <a:gd name="connsiteY39" fmla="*/ 509328 h 696069"/>
                  <a:gd name="connsiteX40" fmla="*/ 424843 w 1408151"/>
                  <a:gd name="connsiteY40" fmla="*/ 512272 h 696069"/>
                  <a:gd name="connsiteX41" fmla="*/ 429013 w 1408151"/>
                  <a:gd name="connsiteY41" fmla="*/ 526502 h 696069"/>
                  <a:gd name="connsiteX42" fmla="*/ 431956 w 1408151"/>
                  <a:gd name="connsiteY42" fmla="*/ 528219 h 696069"/>
                  <a:gd name="connsiteX43" fmla="*/ 433673 w 1408151"/>
                  <a:gd name="connsiteY43" fmla="*/ 525275 h 696069"/>
                  <a:gd name="connsiteX44" fmla="*/ 295344 w 1408151"/>
                  <a:gd name="connsiteY44" fmla="*/ 356480 h 696069"/>
                  <a:gd name="connsiteX45" fmla="*/ 280383 w 1408151"/>
                  <a:gd name="connsiteY45" fmla="*/ 356971 h 696069"/>
                  <a:gd name="connsiteX46" fmla="*/ 278176 w 1408151"/>
                  <a:gd name="connsiteY46" fmla="*/ 359670 h 696069"/>
                  <a:gd name="connsiteX47" fmla="*/ 280874 w 1408151"/>
                  <a:gd name="connsiteY47" fmla="*/ 361878 h 696069"/>
                  <a:gd name="connsiteX48" fmla="*/ 295344 w 1408151"/>
                  <a:gd name="connsiteY48" fmla="*/ 361633 h 696069"/>
                  <a:gd name="connsiteX49" fmla="*/ 296080 w 1408151"/>
                  <a:gd name="connsiteY49" fmla="*/ 361633 h 696069"/>
                  <a:gd name="connsiteX50" fmla="*/ 297797 w 1408151"/>
                  <a:gd name="connsiteY50" fmla="*/ 359424 h 696069"/>
                  <a:gd name="connsiteX51" fmla="*/ 295344 w 1408151"/>
                  <a:gd name="connsiteY51" fmla="*/ 356971 h 696069"/>
                  <a:gd name="connsiteX52" fmla="*/ 237217 w 1408151"/>
                  <a:gd name="connsiteY52" fmla="*/ 368502 h 696069"/>
                  <a:gd name="connsiteX53" fmla="*/ 223973 w 1408151"/>
                  <a:gd name="connsiteY53" fmla="*/ 375862 h 696069"/>
                  <a:gd name="connsiteX54" fmla="*/ 223237 w 1408151"/>
                  <a:gd name="connsiteY54" fmla="*/ 379297 h 696069"/>
                  <a:gd name="connsiteX55" fmla="*/ 225935 w 1408151"/>
                  <a:gd name="connsiteY55" fmla="*/ 380278 h 696069"/>
                  <a:gd name="connsiteX56" fmla="*/ 226670 w 1408151"/>
                  <a:gd name="connsiteY56" fmla="*/ 380033 h 696069"/>
                  <a:gd name="connsiteX57" fmla="*/ 239179 w 1408151"/>
                  <a:gd name="connsiteY57" fmla="*/ 373163 h 696069"/>
                  <a:gd name="connsiteX58" fmla="*/ 240405 w 1408151"/>
                  <a:gd name="connsiteY58" fmla="*/ 369974 h 696069"/>
                  <a:gd name="connsiteX59" fmla="*/ 237217 w 1408151"/>
                  <a:gd name="connsiteY59" fmla="*/ 368747 h 696069"/>
                  <a:gd name="connsiteX60" fmla="*/ 211955 w 1408151"/>
                  <a:gd name="connsiteY60" fmla="*/ 384449 h 696069"/>
                  <a:gd name="connsiteX61" fmla="*/ 200918 w 1408151"/>
                  <a:gd name="connsiteY61" fmla="*/ 394754 h 696069"/>
                  <a:gd name="connsiteX62" fmla="*/ 200918 w 1408151"/>
                  <a:gd name="connsiteY62" fmla="*/ 398188 h 696069"/>
                  <a:gd name="connsiteX63" fmla="*/ 203370 w 1408151"/>
                  <a:gd name="connsiteY63" fmla="*/ 398679 h 696069"/>
                  <a:gd name="connsiteX64" fmla="*/ 204351 w 1408151"/>
                  <a:gd name="connsiteY64" fmla="*/ 397943 h 696069"/>
                  <a:gd name="connsiteX65" fmla="*/ 214898 w 1408151"/>
                  <a:gd name="connsiteY65" fmla="*/ 388129 h 696069"/>
                  <a:gd name="connsiteX66" fmla="*/ 215143 w 1408151"/>
                  <a:gd name="connsiteY66" fmla="*/ 384695 h 696069"/>
                  <a:gd name="connsiteX67" fmla="*/ 211709 w 1408151"/>
                  <a:gd name="connsiteY67" fmla="*/ 384449 h 696069"/>
                  <a:gd name="connsiteX68" fmla="*/ 365244 w 1408151"/>
                  <a:gd name="connsiteY68" fmla="*/ 381014 h 696069"/>
                  <a:gd name="connsiteX69" fmla="*/ 361811 w 1408151"/>
                  <a:gd name="connsiteY69" fmla="*/ 381505 h 696069"/>
                  <a:gd name="connsiteX70" fmla="*/ 362301 w 1408151"/>
                  <a:gd name="connsiteY70" fmla="*/ 384940 h 696069"/>
                  <a:gd name="connsiteX71" fmla="*/ 373338 w 1408151"/>
                  <a:gd name="connsiteY71" fmla="*/ 394263 h 696069"/>
                  <a:gd name="connsiteX72" fmla="*/ 375791 w 1408151"/>
                  <a:gd name="connsiteY72" fmla="*/ 394754 h 696069"/>
                  <a:gd name="connsiteX73" fmla="*/ 376772 w 1408151"/>
                  <a:gd name="connsiteY73" fmla="*/ 394017 h 696069"/>
                  <a:gd name="connsiteX74" fmla="*/ 376772 w 1408151"/>
                  <a:gd name="connsiteY74" fmla="*/ 390583 h 696069"/>
                  <a:gd name="connsiteX75" fmla="*/ 365244 w 1408151"/>
                  <a:gd name="connsiteY75" fmla="*/ 381014 h 696069"/>
                  <a:gd name="connsiteX76" fmla="*/ 265422 w 1408151"/>
                  <a:gd name="connsiteY76" fmla="*/ 358934 h 696069"/>
                  <a:gd name="connsiteX77" fmla="*/ 250952 w 1408151"/>
                  <a:gd name="connsiteY77" fmla="*/ 362859 h 696069"/>
                  <a:gd name="connsiteX78" fmla="*/ 249480 w 1408151"/>
                  <a:gd name="connsiteY78" fmla="*/ 366049 h 696069"/>
                  <a:gd name="connsiteX79" fmla="*/ 252668 w 1408151"/>
                  <a:gd name="connsiteY79" fmla="*/ 367521 h 696069"/>
                  <a:gd name="connsiteX80" fmla="*/ 266648 w 1408151"/>
                  <a:gd name="connsiteY80" fmla="*/ 363841 h 696069"/>
                  <a:gd name="connsiteX81" fmla="*/ 266648 w 1408151"/>
                  <a:gd name="connsiteY81" fmla="*/ 363841 h 696069"/>
                  <a:gd name="connsiteX82" fmla="*/ 268365 w 1408151"/>
                  <a:gd name="connsiteY82" fmla="*/ 360896 h 696069"/>
                  <a:gd name="connsiteX83" fmla="*/ 265422 w 1408151"/>
                  <a:gd name="connsiteY83" fmla="*/ 358934 h 696069"/>
                  <a:gd name="connsiteX84" fmla="*/ 450105 w 1408151"/>
                  <a:gd name="connsiteY84" fmla="*/ 581949 h 696069"/>
                  <a:gd name="connsiteX85" fmla="*/ 445936 w 1408151"/>
                  <a:gd name="connsiteY85" fmla="*/ 567719 h 696069"/>
                  <a:gd name="connsiteX86" fmla="*/ 442993 w 1408151"/>
                  <a:gd name="connsiteY86" fmla="*/ 566002 h 696069"/>
                  <a:gd name="connsiteX87" fmla="*/ 441276 w 1408151"/>
                  <a:gd name="connsiteY87" fmla="*/ 568946 h 696069"/>
                  <a:gd name="connsiteX88" fmla="*/ 445446 w 1408151"/>
                  <a:gd name="connsiteY88" fmla="*/ 583175 h 696069"/>
                  <a:gd name="connsiteX89" fmla="*/ 448389 w 1408151"/>
                  <a:gd name="connsiteY89" fmla="*/ 584893 h 696069"/>
                  <a:gd name="connsiteX90" fmla="*/ 450105 w 1408151"/>
                  <a:gd name="connsiteY90" fmla="*/ 581949 h 696069"/>
                  <a:gd name="connsiteX91" fmla="*/ 352491 w 1408151"/>
                  <a:gd name="connsiteY91" fmla="*/ 372673 h 696069"/>
                  <a:gd name="connsiteX92" fmla="*/ 339001 w 1408151"/>
                  <a:gd name="connsiteY92" fmla="*/ 366049 h 696069"/>
                  <a:gd name="connsiteX93" fmla="*/ 335813 w 1408151"/>
                  <a:gd name="connsiteY93" fmla="*/ 367275 h 696069"/>
                  <a:gd name="connsiteX94" fmla="*/ 337039 w 1408151"/>
                  <a:gd name="connsiteY94" fmla="*/ 370465 h 696069"/>
                  <a:gd name="connsiteX95" fmla="*/ 350038 w 1408151"/>
                  <a:gd name="connsiteY95" fmla="*/ 376844 h 696069"/>
                  <a:gd name="connsiteX96" fmla="*/ 352000 w 1408151"/>
                  <a:gd name="connsiteY96" fmla="*/ 376844 h 696069"/>
                  <a:gd name="connsiteX97" fmla="*/ 353472 w 1408151"/>
                  <a:gd name="connsiteY97" fmla="*/ 375617 h 696069"/>
                  <a:gd name="connsiteX98" fmla="*/ 352491 w 1408151"/>
                  <a:gd name="connsiteY98" fmla="*/ 372182 h 696069"/>
                  <a:gd name="connsiteX99" fmla="*/ 325021 w 1408151"/>
                  <a:gd name="connsiteY99" fmla="*/ 361142 h 696069"/>
                  <a:gd name="connsiteX100" fmla="*/ 310305 w 1408151"/>
                  <a:gd name="connsiteY100" fmla="*/ 357952 h 696069"/>
                  <a:gd name="connsiteX101" fmla="*/ 307607 w 1408151"/>
                  <a:gd name="connsiteY101" fmla="*/ 359915 h 696069"/>
                  <a:gd name="connsiteX102" fmla="*/ 309570 w 1408151"/>
                  <a:gd name="connsiteY102" fmla="*/ 362614 h 696069"/>
                  <a:gd name="connsiteX103" fmla="*/ 323550 w 1408151"/>
                  <a:gd name="connsiteY103" fmla="*/ 365803 h 696069"/>
                  <a:gd name="connsiteX104" fmla="*/ 325021 w 1408151"/>
                  <a:gd name="connsiteY104" fmla="*/ 365803 h 696069"/>
                  <a:gd name="connsiteX105" fmla="*/ 326738 w 1408151"/>
                  <a:gd name="connsiteY105" fmla="*/ 364086 h 696069"/>
                  <a:gd name="connsiteX106" fmla="*/ 325021 w 1408151"/>
                  <a:gd name="connsiteY106" fmla="*/ 361142 h 696069"/>
                  <a:gd name="connsiteX107" fmla="*/ 191107 w 1408151"/>
                  <a:gd name="connsiteY107" fmla="*/ 406284 h 696069"/>
                  <a:gd name="connsiteX108" fmla="*/ 182768 w 1408151"/>
                  <a:gd name="connsiteY108" fmla="*/ 418797 h 696069"/>
                  <a:gd name="connsiteX109" fmla="*/ 183749 w 1408151"/>
                  <a:gd name="connsiteY109" fmla="*/ 422232 h 696069"/>
                  <a:gd name="connsiteX110" fmla="*/ 185711 w 1408151"/>
                  <a:gd name="connsiteY110" fmla="*/ 422232 h 696069"/>
                  <a:gd name="connsiteX111" fmla="*/ 187183 w 1408151"/>
                  <a:gd name="connsiteY111" fmla="*/ 421005 h 696069"/>
                  <a:gd name="connsiteX112" fmla="*/ 195031 w 1408151"/>
                  <a:gd name="connsiteY112" fmla="*/ 408983 h 696069"/>
                  <a:gd name="connsiteX113" fmla="*/ 194541 w 1408151"/>
                  <a:gd name="connsiteY113" fmla="*/ 405548 h 696069"/>
                  <a:gd name="connsiteX114" fmla="*/ 191107 w 1408151"/>
                  <a:gd name="connsiteY114" fmla="*/ 406039 h 696069"/>
                  <a:gd name="connsiteX115" fmla="*/ 595792 w 1408151"/>
                  <a:gd name="connsiteY115" fmla="*/ 689163 h 696069"/>
                  <a:gd name="connsiteX116" fmla="*/ 581567 w 1408151"/>
                  <a:gd name="connsiteY116" fmla="*/ 691125 h 696069"/>
                  <a:gd name="connsiteX117" fmla="*/ 579359 w 1408151"/>
                  <a:gd name="connsiteY117" fmla="*/ 693824 h 696069"/>
                  <a:gd name="connsiteX118" fmla="*/ 582057 w 1408151"/>
                  <a:gd name="connsiteY118" fmla="*/ 696032 h 696069"/>
                  <a:gd name="connsiteX119" fmla="*/ 597018 w 1408151"/>
                  <a:gd name="connsiteY119" fmla="*/ 693824 h 696069"/>
                  <a:gd name="connsiteX120" fmla="*/ 597018 w 1408151"/>
                  <a:gd name="connsiteY120" fmla="*/ 693824 h 696069"/>
                  <a:gd name="connsiteX121" fmla="*/ 598735 w 1408151"/>
                  <a:gd name="connsiteY121" fmla="*/ 690880 h 696069"/>
                  <a:gd name="connsiteX122" fmla="*/ 595792 w 1408151"/>
                  <a:gd name="connsiteY122" fmla="*/ 688917 h 696069"/>
                  <a:gd name="connsiteX123" fmla="*/ 579359 w 1408151"/>
                  <a:gd name="connsiteY123" fmla="*/ 151866 h 696069"/>
                  <a:gd name="connsiteX124" fmla="*/ 576907 w 1408151"/>
                  <a:gd name="connsiteY124" fmla="*/ 137636 h 696069"/>
                  <a:gd name="connsiteX125" fmla="*/ 574209 w 1408151"/>
                  <a:gd name="connsiteY125" fmla="*/ 135428 h 696069"/>
                  <a:gd name="connsiteX126" fmla="*/ 572001 w 1408151"/>
                  <a:gd name="connsiteY126" fmla="*/ 138127 h 696069"/>
                  <a:gd name="connsiteX127" fmla="*/ 574454 w 1408151"/>
                  <a:gd name="connsiteY127" fmla="*/ 152847 h 696069"/>
                  <a:gd name="connsiteX128" fmla="*/ 577397 w 1408151"/>
                  <a:gd name="connsiteY128" fmla="*/ 154565 h 696069"/>
                  <a:gd name="connsiteX129" fmla="*/ 577397 w 1408151"/>
                  <a:gd name="connsiteY129" fmla="*/ 154565 h 696069"/>
                  <a:gd name="connsiteX130" fmla="*/ 579114 w 1408151"/>
                  <a:gd name="connsiteY130" fmla="*/ 151621 h 696069"/>
                  <a:gd name="connsiteX131" fmla="*/ 456973 w 1408151"/>
                  <a:gd name="connsiteY131" fmla="*/ 605256 h 696069"/>
                  <a:gd name="connsiteX132" fmla="*/ 454275 w 1408151"/>
                  <a:gd name="connsiteY132" fmla="*/ 595933 h 696069"/>
                  <a:gd name="connsiteX133" fmla="*/ 451332 w 1408151"/>
                  <a:gd name="connsiteY133" fmla="*/ 594216 h 696069"/>
                  <a:gd name="connsiteX134" fmla="*/ 449615 w 1408151"/>
                  <a:gd name="connsiteY134" fmla="*/ 597160 h 696069"/>
                  <a:gd name="connsiteX135" fmla="*/ 452313 w 1408151"/>
                  <a:gd name="connsiteY135" fmla="*/ 606483 h 696069"/>
                  <a:gd name="connsiteX136" fmla="*/ 453784 w 1408151"/>
                  <a:gd name="connsiteY136" fmla="*/ 611390 h 696069"/>
                  <a:gd name="connsiteX137" fmla="*/ 456728 w 1408151"/>
                  <a:gd name="connsiteY137" fmla="*/ 612862 h 696069"/>
                  <a:gd name="connsiteX138" fmla="*/ 456728 w 1408151"/>
                  <a:gd name="connsiteY138" fmla="*/ 612862 h 696069"/>
                  <a:gd name="connsiteX139" fmla="*/ 458199 w 1408151"/>
                  <a:gd name="connsiteY139" fmla="*/ 609672 h 696069"/>
                  <a:gd name="connsiteX140" fmla="*/ 456728 w 1408151"/>
                  <a:gd name="connsiteY140" fmla="*/ 605011 h 696069"/>
                  <a:gd name="connsiteX141" fmla="*/ 604131 w 1408151"/>
                  <a:gd name="connsiteY141" fmla="*/ 236509 h 696069"/>
                  <a:gd name="connsiteX142" fmla="*/ 599962 w 1408151"/>
                  <a:gd name="connsiteY142" fmla="*/ 222279 h 696069"/>
                  <a:gd name="connsiteX143" fmla="*/ 597018 w 1408151"/>
                  <a:gd name="connsiteY143" fmla="*/ 220562 h 696069"/>
                  <a:gd name="connsiteX144" fmla="*/ 595302 w 1408151"/>
                  <a:gd name="connsiteY144" fmla="*/ 223506 h 696069"/>
                  <a:gd name="connsiteX145" fmla="*/ 599471 w 1408151"/>
                  <a:gd name="connsiteY145" fmla="*/ 237735 h 696069"/>
                  <a:gd name="connsiteX146" fmla="*/ 602414 w 1408151"/>
                  <a:gd name="connsiteY146" fmla="*/ 239453 h 696069"/>
                  <a:gd name="connsiteX147" fmla="*/ 604131 w 1408151"/>
                  <a:gd name="connsiteY147" fmla="*/ 236509 h 696069"/>
                  <a:gd name="connsiteX148" fmla="*/ 623016 w 1408151"/>
                  <a:gd name="connsiteY148" fmla="*/ 680085 h 696069"/>
                  <a:gd name="connsiteX149" fmla="*/ 609527 w 1408151"/>
                  <a:gd name="connsiteY149" fmla="*/ 685483 h 696069"/>
                  <a:gd name="connsiteX150" fmla="*/ 608055 w 1408151"/>
                  <a:gd name="connsiteY150" fmla="*/ 688672 h 696069"/>
                  <a:gd name="connsiteX151" fmla="*/ 610998 w 1408151"/>
                  <a:gd name="connsiteY151" fmla="*/ 690144 h 696069"/>
                  <a:gd name="connsiteX152" fmla="*/ 610998 w 1408151"/>
                  <a:gd name="connsiteY152" fmla="*/ 690144 h 696069"/>
                  <a:gd name="connsiteX153" fmla="*/ 624978 w 1408151"/>
                  <a:gd name="connsiteY153" fmla="*/ 684501 h 696069"/>
                  <a:gd name="connsiteX154" fmla="*/ 626205 w 1408151"/>
                  <a:gd name="connsiteY154" fmla="*/ 681312 h 696069"/>
                  <a:gd name="connsiteX155" fmla="*/ 623016 w 1408151"/>
                  <a:gd name="connsiteY155" fmla="*/ 680085 h 696069"/>
                  <a:gd name="connsiteX156" fmla="*/ 610508 w 1408151"/>
                  <a:gd name="connsiteY156" fmla="*/ 267912 h 696069"/>
                  <a:gd name="connsiteX157" fmla="*/ 612225 w 1408151"/>
                  <a:gd name="connsiteY157" fmla="*/ 264968 h 696069"/>
                  <a:gd name="connsiteX158" fmla="*/ 608055 w 1408151"/>
                  <a:gd name="connsiteY158" fmla="*/ 250738 h 696069"/>
                  <a:gd name="connsiteX159" fmla="*/ 605112 w 1408151"/>
                  <a:gd name="connsiteY159" fmla="*/ 249021 h 696069"/>
                  <a:gd name="connsiteX160" fmla="*/ 603395 w 1408151"/>
                  <a:gd name="connsiteY160" fmla="*/ 251965 h 696069"/>
                  <a:gd name="connsiteX161" fmla="*/ 607565 w 1408151"/>
                  <a:gd name="connsiteY161" fmla="*/ 266195 h 696069"/>
                  <a:gd name="connsiteX162" fmla="*/ 610508 w 1408151"/>
                  <a:gd name="connsiteY162" fmla="*/ 267912 h 696069"/>
                  <a:gd name="connsiteX163" fmla="*/ 585736 w 1408151"/>
                  <a:gd name="connsiteY163" fmla="*/ 183024 h 696069"/>
                  <a:gd name="connsiteX164" fmla="*/ 587453 w 1408151"/>
                  <a:gd name="connsiteY164" fmla="*/ 180080 h 696069"/>
                  <a:gd name="connsiteX165" fmla="*/ 583284 w 1408151"/>
                  <a:gd name="connsiteY165" fmla="*/ 165850 h 696069"/>
                  <a:gd name="connsiteX166" fmla="*/ 580340 w 1408151"/>
                  <a:gd name="connsiteY166" fmla="*/ 164133 h 696069"/>
                  <a:gd name="connsiteX167" fmla="*/ 578624 w 1408151"/>
                  <a:gd name="connsiteY167" fmla="*/ 167077 h 696069"/>
                  <a:gd name="connsiteX168" fmla="*/ 582793 w 1408151"/>
                  <a:gd name="connsiteY168" fmla="*/ 181307 h 696069"/>
                  <a:gd name="connsiteX169" fmla="*/ 585736 w 1408151"/>
                  <a:gd name="connsiteY169" fmla="*/ 183024 h 696069"/>
                  <a:gd name="connsiteX170" fmla="*/ 574454 w 1408151"/>
                  <a:gd name="connsiteY170" fmla="*/ 125615 h 696069"/>
                  <a:gd name="connsiteX171" fmla="*/ 576171 w 1408151"/>
                  <a:gd name="connsiteY171" fmla="*/ 123406 h 696069"/>
                  <a:gd name="connsiteX172" fmla="*/ 577152 w 1408151"/>
                  <a:gd name="connsiteY172" fmla="*/ 108931 h 696069"/>
                  <a:gd name="connsiteX173" fmla="*/ 574945 w 1408151"/>
                  <a:gd name="connsiteY173" fmla="*/ 106233 h 696069"/>
                  <a:gd name="connsiteX174" fmla="*/ 572247 w 1408151"/>
                  <a:gd name="connsiteY174" fmla="*/ 108441 h 696069"/>
                  <a:gd name="connsiteX175" fmla="*/ 571266 w 1408151"/>
                  <a:gd name="connsiteY175" fmla="*/ 123406 h 696069"/>
                  <a:gd name="connsiteX176" fmla="*/ 573718 w 1408151"/>
                  <a:gd name="connsiteY176" fmla="*/ 125860 h 696069"/>
                  <a:gd name="connsiteX177" fmla="*/ 574454 w 1408151"/>
                  <a:gd name="connsiteY177" fmla="*/ 125860 h 696069"/>
                  <a:gd name="connsiteX178" fmla="*/ 479292 w 1408151"/>
                  <a:gd name="connsiteY178" fmla="*/ 647700 h 696069"/>
                  <a:gd name="connsiteX179" fmla="*/ 475858 w 1408151"/>
                  <a:gd name="connsiteY179" fmla="*/ 647455 h 696069"/>
                  <a:gd name="connsiteX180" fmla="*/ 475613 w 1408151"/>
                  <a:gd name="connsiteY180" fmla="*/ 650889 h 696069"/>
                  <a:gd name="connsiteX181" fmla="*/ 485914 w 1408151"/>
                  <a:gd name="connsiteY181" fmla="*/ 661930 h 696069"/>
                  <a:gd name="connsiteX182" fmla="*/ 488367 w 1408151"/>
                  <a:gd name="connsiteY182" fmla="*/ 662420 h 696069"/>
                  <a:gd name="connsiteX183" fmla="*/ 489348 w 1408151"/>
                  <a:gd name="connsiteY183" fmla="*/ 661684 h 696069"/>
                  <a:gd name="connsiteX184" fmla="*/ 489348 w 1408151"/>
                  <a:gd name="connsiteY184" fmla="*/ 658250 h 696069"/>
                  <a:gd name="connsiteX185" fmla="*/ 479537 w 1408151"/>
                  <a:gd name="connsiteY185" fmla="*/ 647700 h 696069"/>
                  <a:gd name="connsiteX186" fmla="*/ 463840 w 1408151"/>
                  <a:gd name="connsiteY186" fmla="*/ 623411 h 696069"/>
                  <a:gd name="connsiteX187" fmla="*/ 460652 w 1408151"/>
                  <a:gd name="connsiteY187" fmla="*/ 622184 h 696069"/>
                  <a:gd name="connsiteX188" fmla="*/ 459426 w 1408151"/>
                  <a:gd name="connsiteY188" fmla="*/ 625374 h 696069"/>
                  <a:gd name="connsiteX189" fmla="*/ 466783 w 1408151"/>
                  <a:gd name="connsiteY189" fmla="*/ 638622 h 696069"/>
                  <a:gd name="connsiteX190" fmla="*/ 469481 w 1408151"/>
                  <a:gd name="connsiteY190" fmla="*/ 639604 h 696069"/>
                  <a:gd name="connsiteX191" fmla="*/ 470217 w 1408151"/>
                  <a:gd name="connsiteY191" fmla="*/ 639358 h 696069"/>
                  <a:gd name="connsiteX192" fmla="*/ 470953 w 1408151"/>
                  <a:gd name="connsiteY192" fmla="*/ 635924 h 696069"/>
                  <a:gd name="connsiteX193" fmla="*/ 464086 w 1408151"/>
                  <a:gd name="connsiteY193" fmla="*/ 623411 h 696069"/>
                  <a:gd name="connsiteX194" fmla="*/ 512157 w 1408151"/>
                  <a:gd name="connsiteY194" fmla="*/ 675423 h 696069"/>
                  <a:gd name="connsiteX195" fmla="*/ 500139 w 1408151"/>
                  <a:gd name="connsiteY195" fmla="*/ 667573 h 696069"/>
                  <a:gd name="connsiteX196" fmla="*/ 496706 w 1408151"/>
                  <a:gd name="connsiteY196" fmla="*/ 668063 h 696069"/>
                  <a:gd name="connsiteX197" fmla="*/ 497196 w 1408151"/>
                  <a:gd name="connsiteY197" fmla="*/ 671498 h 696069"/>
                  <a:gd name="connsiteX198" fmla="*/ 509705 w 1408151"/>
                  <a:gd name="connsiteY198" fmla="*/ 679840 h 696069"/>
                  <a:gd name="connsiteX199" fmla="*/ 511667 w 1408151"/>
                  <a:gd name="connsiteY199" fmla="*/ 679840 h 696069"/>
                  <a:gd name="connsiteX200" fmla="*/ 513138 w 1408151"/>
                  <a:gd name="connsiteY200" fmla="*/ 678613 h 696069"/>
                  <a:gd name="connsiteX201" fmla="*/ 512157 w 1408151"/>
                  <a:gd name="connsiteY201" fmla="*/ 675178 h 696069"/>
                  <a:gd name="connsiteX202" fmla="*/ 567096 w 1408151"/>
                  <a:gd name="connsiteY202" fmla="*/ 691371 h 696069"/>
                  <a:gd name="connsiteX203" fmla="*/ 552871 w 1408151"/>
                  <a:gd name="connsiteY203" fmla="*/ 689899 h 696069"/>
                  <a:gd name="connsiteX204" fmla="*/ 550173 w 1408151"/>
                  <a:gd name="connsiteY204" fmla="*/ 691861 h 696069"/>
                  <a:gd name="connsiteX205" fmla="*/ 552135 w 1408151"/>
                  <a:gd name="connsiteY205" fmla="*/ 694560 h 696069"/>
                  <a:gd name="connsiteX206" fmla="*/ 567096 w 1408151"/>
                  <a:gd name="connsiteY206" fmla="*/ 696032 h 696069"/>
                  <a:gd name="connsiteX207" fmla="*/ 567832 w 1408151"/>
                  <a:gd name="connsiteY207" fmla="*/ 696032 h 696069"/>
                  <a:gd name="connsiteX208" fmla="*/ 569549 w 1408151"/>
                  <a:gd name="connsiteY208" fmla="*/ 693824 h 696069"/>
                  <a:gd name="connsiteX209" fmla="*/ 567096 w 1408151"/>
                  <a:gd name="connsiteY209" fmla="*/ 691371 h 696069"/>
                  <a:gd name="connsiteX210" fmla="*/ 538646 w 1408151"/>
                  <a:gd name="connsiteY210" fmla="*/ 686709 h 696069"/>
                  <a:gd name="connsiteX211" fmla="*/ 525156 w 1408151"/>
                  <a:gd name="connsiteY211" fmla="*/ 681802 h 696069"/>
                  <a:gd name="connsiteX212" fmla="*/ 521968 w 1408151"/>
                  <a:gd name="connsiteY212" fmla="*/ 683029 h 696069"/>
                  <a:gd name="connsiteX213" fmla="*/ 523194 w 1408151"/>
                  <a:gd name="connsiteY213" fmla="*/ 686219 h 696069"/>
                  <a:gd name="connsiteX214" fmla="*/ 537419 w 1408151"/>
                  <a:gd name="connsiteY214" fmla="*/ 691371 h 696069"/>
                  <a:gd name="connsiteX215" fmla="*/ 538891 w 1408151"/>
                  <a:gd name="connsiteY215" fmla="*/ 691371 h 696069"/>
                  <a:gd name="connsiteX216" fmla="*/ 540608 w 1408151"/>
                  <a:gd name="connsiteY216" fmla="*/ 689653 h 696069"/>
                  <a:gd name="connsiteX217" fmla="*/ 538891 w 1408151"/>
                  <a:gd name="connsiteY217" fmla="*/ 686709 h 696069"/>
                  <a:gd name="connsiteX218" fmla="*/ 1192028 w 1408151"/>
                  <a:gd name="connsiteY218" fmla="*/ 514480 h 696069"/>
                  <a:gd name="connsiteX219" fmla="*/ 1190311 w 1408151"/>
                  <a:gd name="connsiteY219" fmla="*/ 517424 h 696069"/>
                  <a:gd name="connsiteX220" fmla="*/ 1194480 w 1408151"/>
                  <a:gd name="connsiteY220" fmla="*/ 531654 h 696069"/>
                  <a:gd name="connsiteX221" fmla="*/ 1197423 w 1408151"/>
                  <a:gd name="connsiteY221" fmla="*/ 533371 h 696069"/>
                  <a:gd name="connsiteX222" fmla="*/ 1199140 w 1408151"/>
                  <a:gd name="connsiteY222" fmla="*/ 530427 h 696069"/>
                  <a:gd name="connsiteX223" fmla="*/ 1194971 w 1408151"/>
                  <a:gd name="connsiteY223" fmla="*/ 516197 h 696069"/>
                  <a:gd name="connsiteX224" fmla="*/ 1192028 w 1408151"/>
                  <a:gd name="connsiteY224" fmla="*/ 514480 h 696069"/>
                  <a:gd name="connsiteX225" fmla="*/ 628167 w 1408151"/>
                  <a:gd name="connsiteY225" fmla="*/ 25761 h 696069"/>
                  <a:gd name="connsiteX226" fmla="*/ 628903 w 1408151"/>
                  <a:gd name="connsiteY226" fmla="*/ 25516 h 696069"/>
                  <a:gd name="connsiteX227" fmla="*/ 641166 w 1408151"/>
                  <a:gd name="connsiteY227" fmla="*/ 18155 h 696069"/>
                  <a:gd name="connsiteX228" fmla="*/ 642147 w 1408151"/>
                  <a:gd name="connsiteY228" fmla="*/ 14966 h 696069"/>
                  <a:gd name="connsiteX229" fmla="*/ 638958 w 1408151"/>
                  <a:gd name="connsiteY229" fmla="*/ 13984 h 696069"/>
                  <a:gd name="connsiteX230" fmla="*/ 625959 w 1408151"/>
                  <a:gd name="connsiteY230" fmla="*/ 21590 h 696069"/>
                  <a:gd name="connsiteX231" fmla="*/ 625224 w 1408151"/>
                  <a:gd name="connsiteY231" fmla="*/ 25025 h 696069"/>
                  <a:gd name="connsiteX232" fmla="*/ 627922 w 1408151"/>
                  <a:gd name="connsiteY232" fmla="*/ 26006 h 696069"/>
                  <a:gd name="connsiteX233" fmla="*/ 638223 w 1408151"/>
                  <a:gd name="connsiteY233" fmla="*/ 362123 h 696069"/>
                  <a:gd name="connsiteX234" fmla="*/ 636506 w 1408151"/>
                  <a:gd name="connsiteY234" fmla="*/ 365067 h 696069"/>
                  <a:gd name="connsiteX235" fmla="*/ 640675 w 1408151"/>
                  <a:gd name="connsiteY235" fmla="*/ 379297 h 696069"/>
                  <a:gd name="connsiteX236" fmla="*/ 643618 w 1408151"/>
                  <a:gd name="connsiteY236" fmla="*/ 381014 h 696069"/>
                  <a:gd name="connsiteX237" fmla="*/ 645335 w 1408151"/>
                  <a:gd name="connsiteY237" fmla="*/ 378070 h 696069"/>
                  <a:gd name="connsiteX238" fmla="*/ 641166 w 1408151"/>
                  <a:gd name="connsiteY238" fmla="*/ 363841 h 696069"/>
                  <a:gd name="connsiteX239" fmla="*/ 638223 w 1408151"/>
                  <a:gd name="connsiteY239" fmla="*/ 362123 h 696069"/>
                  <a:gd name="connsiteX240" fmla="*/ 662994 w 1408151"/>
                  <a:gd name="connsiteY240" fmla="*/ 446766 h 696069"/>
                  <a:gd name="connsiteX241" fmla="*/ 661277 w 1408151"/>
                  <a:gd name="connsiteY241" fmla="*/ 449710 h 696069"/>
                  <a:gd name="connsiteX242" fmla="*/ 665447 w 1408151"/>
                  <a:gd name="connsiteY242" fmla="*/ 463940 h 696069"/>
                  <a:gd name="connsiteX243" fmla="*/ 668390 w 1408151"/>
                  <a:gd name="connsiteY243" fmla="*/ 465657 h 696069"/>
                  <a:gd name="connsiteX244" fmla="*/ 670107 w 1408151"/>
                  <a:gd name="connsiteY244" fmla="*/ 462713 h 696069"/>
                  <a:gd name="connsiteX245" fmla="*/ 665937 w 1408151"/>
                  <a:gd name="connsiteY245" fmla="*/ 448483 h 696069"/>
                  <a:gd name="connsiteX246" fmla="*/ 662994 w 1408151"/>
                  <a:gd name="connsiteY246" fmla="*/ 446766 h 696069"/>
                  <a:gd name="connsiteX247" fmla="*/ 613451 w 1408151"/>
                  <a:gd name="connsiteY247" fmla="*/ 277235 h 696069"/>
                  <a:gd name="connsiteX248" fmla="*/ 611734 w 1408151"/>
                  <a:gd name="connsiteY248" fmla="*/ 280179 h 696069"/>
                  <a:gd name="connsiteX249" fmla="*/ 615904 w 1408151"/>
                  <a:gd name="connsiteY249" fmla="*/ 294409 h 696069"/>
                  <a:gd name="connsiteX250" fmla="*/ 618847 w 1408151"/>
                  <a:gd name="connsiteY250" fmla="*/ 296127 h 696069"/>
                  <a:gd name="connsiteX251" fmla="*/ 620564 w 1408151"/>
                  <a:gd name="connsiteY251" fmla="*/ 293182 h 696069"/>
                  <a:gd name="connsiteX252" fmla="*/ 616394 w 1408151"/>
                  <a:gd name="connsiteY252" fmla="*/ 278953 h 696069"/>
                  <a:gd name="connsiteX253" fmla="*/ 613451 w 1408151"/>
                  <a:gd name="connsiteY253" fmla="*/ 277235 h 696069"/>
                  <a:gd name="connsiteX254" fmla="*/ 587208 w 1408151"/>
                  <a:gd name="connsiteY254" fmla="*/ 68941 h 696069"/>
                  <a:gd name="connsiteX255" fmla="*/ 589170 w 1408151"/>
                  <a:gd name="connsiteY255" fmla="*/ 68941 h 696069"/>
                  <a:gd name="connsiteX256" fmla="*/ 590642 w 1408151"/>
                  <a:gd name="connsiteY256" fmla="*/ 67714 h 696069"/>
                  <a:gd name="connsiteX257" fmla="*/ 598245 w 1408151"/>
                  <a:gd name="connsiteY257" fmla="*/ 55447 h 696069"/>
                  <a:gd name="connsiteX258" fmla="*/ 597754 w 1408151"/>
                  <a:gd name="connsiteY258" fmla="*/ 52012 h 696069"/>
                  <a:gd name="connsiteX259" fmla="*/ 594320 w 1408151"/>
                  <a:gd name="connsiteY259" fmla="*/ 52503 h 696069"/>
                  <a:gd name="connsiteX260" fmla="*/ 586472 w 1408151"/>
                  <a:gd name="connsiteY260" fmla="*/ 65261 h 696069"/>
                  <a:gd name="connsiteX261" fmla="*/ 587453 w 1408151"/>
                  <a:gd name="connsiteY261" fmla="*/ 68695 h 696069"/>
                  <a:gd name="connsiteX262" fmla="*/ 588679 w 1408151"/>
                  <a:gd name="connsiteY262" fmla="*/ 192593 h 696069"/>
                  <a:gd name="connsiteX263" fmla="*/ 586963 w 1408151"/>
                  <a:gd name="connsiteY263" fmla="*/ 195537 h 696069"/>
                  <a:gd name="connsiteX264" fmla="*/ 591132 w 1408151"/>
                  <a:gd name="connsiteY264" fmla="*/ 209766 h 696069"/>
                  <a:gd name="connsiteX265" fmla="*/ 594075 w 1408151"/>
                  <a:gd name="connsiteY265" fmla="*/ 211484 h 696069"/>
                  <a:gd name="connsiteX266" fmla="*/ 595792 w 1408151"/>
                  <a:gd name="connsiteY266" fmla="*/ 208540 h 696069"/>
                  <a:gd name="connsiteX267" fmla="*/ 591623 w 1408151"/>
                  <a:gd name="connsiteY267" fmla="*/ 194310 h 696069"/>
                  <a:gd name="connsiteX268" fmla="*/ 588679 w 1408151"/>
                  <a:gd name="connsiteY268" fmla="*/ 192593 h 696069"/>
                  <a:gd name="connsiteX269" fmla="*/ 605848 w 1408151"/>
                  <a:gd name="connsiteY269" fmla="*/ 45143 h 696069"/>
                  <a:gd name="connsiteX270" fmla="*/ 607074 w 1408151"/>
                  <a:gd name="connsiteY270" fmla="*/ 44407 h 696069"/>
                  <a:gd name="connsiteX271" fmla="*/ 617375 w 1408151"/>
                  <a:gd name="connsiteY271" fmla="*/ 34348 h 696069"/>
                  <a:gd name="connsiteX272" fmla="*/ 617375 w 1408151"/>
                  <a:gd name="connsiteY272" fmla="*/ 30913 h 696069"/>
                  <a:gd name="connsiteX273" fmla="*/ 613942 w 1408151"/>
                  <a:gd name="connsiteY273" fmla="*/ 30913 h 696069"/>
                  <a:gd name="connsiteX274" fmla="*/ 603150 w 1408151"/>
                  <a:gd name="connsiteY274" fmla="*/ 41463 h 696069"/>
                  <a:gd name="connsiteX275" fmla="*/ 603150 w 1408151"/>
                  <a:gd name="connsiteY275" fmla="*/ 44897 h 696069"/>
                  <a:gd name="connsiteX276" fmla="*/ 605603 w 1408151"/>
                  <a:gd name="connsiteY276" fmla="*/ 45388 h 696069"/>
                  <a:gd name="connsiteX277" fmla="*/ 1178048 w 1408151"/>
                  <a:gd name="connsiteY277" fmla="*/ 418552 h 696069"/>
                  <a:gd name="connsiteX278" fmla="*/ 1179274 w 1408151"/>
                  <a:gd name="connsiteY278" fmla="*/ 418552 h 696069"/>
                  <a:gd name="connsiteX279" fmla="*/ 1180991 w 1408151"/>
                  <a:gd name="connsiteY279" fmla="*/ 416589 h 696069"/>
                  <a:gd name="connsiteX280" fmla="*/ 1184915 w 1408151"/>
                  <a:gd name="connsiteY280" fmla="*/ 402604 h 696069"/>
                  <a:gd name="connsiteX281" fmla="*/ 1183443 w 1408151"/>
                  <a:gd name="connsiteY281" fmla="*/ 399415 h 696069"/>
                  <a:gd name="connsiteX282" fmla="*/ 1180255 w 1408151"/>
                  <a:gd name="connsiteY282" fmla="*/ 400887 h 696069"/>
                  <a:gd name="connsiteX283" fmla="*/ 1176331 w 1408151"/>
                  <a:gd name="connsiteY283" fmla="*/ 415362 h 696069"/>
                  <a:gd name="connsiteX284" fmla="*/ 1178293 w 1408151"/>
                  <a:gd name="connsiteY284" fmla="*/ 418306 h 696069"/>
                  <a:gd name="connsiteX285" fmla="*/ 1186877 w 1408151"/>
                  <a:gd name="connsiteY285" fmla="*/ 390583 h 696069"/>
                  <a:gd name="connsiteX286" fmla="*/ 1188594 w 1408151"/>
                  <a:gd name="connsiteY286" fmla="*/ 390583 h 696069"/>
                  <a:gd name="connsiteX287" fmla="*/ 1190066 w 1408151"/>
                  <a:gd name="connsiteY287" fmla="*/ 389356 h 696069"/>
                  <a:gd name="connsiteX288" fmla="*/ 1197178 w 1408151"/>
                  <a:gd name="connsiteY288" fmla="*/ 376844 h 696069"/>
                  <a:gd name="connsiteX289" fmla="*/ 1196442 w 1408151"/>
                  <a:gd name="connsiteY289" fmla="*/ 373409 h 696069"/>
                  <a:gd name="connsiteX290" fmla="*/ 1193009 w 1408151"/>
                  <a:gd name="connsiteY290" fmla="*/ 374145 h 696069"/>
                  <a:gd name="connsiteX291" fmla="*/ 1185651 w 1408151"/>
                  <a:gd name="connsiteY291" fmla="*/ 387148 h 696069"/>
                  <a:gd name="connsiteX292" fmla="*/ 1186877 w 1408151"/>
                  <a:gd name="connsiteY292" fmla="*/ 390337 h 696069"/>
                  <a:gd name="connsiteX293" fmla="*/ 628903 w 1408151"/>
                  <a:gd name="connsiteY293" fmla="*/ 321397 h 696069"/>
                  <a:gd name="connsiteX294" fmla="*/ 624733 w 1408151"/>
                  <a:gd name="connsiteY294" fmla="*/ 307167 h 696069"/>
                  <a:gd name="connsiteX295" fmla="*/ 621790 w 1408151"/>
                  <a:gd name="connsiteY295" fmla="*/ 305449 h 696069"/>
                  <a:gd name="connsiteX296" fmla="*/ 620073 w 1408151"/>
                  <a:gd name="connsiteY296" fmla="*/ 308394 h 696069"/>
                  <a:gd name="connsiteX297" fmla="*/ 624243 w 1408151"/>
                  <a:gd name="connsiteY297" fmla="*/ 322623 h 696069"/>
                  <a:gd name="connsiteX298" fmla="*/ 627186 w 1408151"/>
                  <a:gd name="connsiteY298" fmla="*/ 324341 h 696069"/>
                  <a:gd name="connsiteX299" fmla="*/ 628903 w 1408151"/>
                  <a:gd name="connsiteY299" fmla="*/ 321397 h 696069"/>
                  <a:gd name="connsiteX300" fmla="*/ 1176821 w 1408151"/>
                  <a:gd name="connsiteY300" fmla="*/ 457561 h 696069"/>
                  <a:gd name="connsiteX301" fmla="*/ 1174859 w 1408151"/>
                  <a:gd name="connsiteY301" fmla="*/ 460259 h 696069"/>
                  <a:gd name="connsiteX302" fmla="*/ 1178048 w 1408151"/>
                  <a:gd name="connsiteY302" fmla="*/ 474980 h 696069"/>
                  <a:gd name="connsiteX303" fmla="*/ 1180991 w 1408151"/>
                  <a:gd name="connsiteY303" fmla="*/ 476697 h 696069"/>
                  <a:gd name="connsiteX304" fmla="*/ 1180991 w 1408151"/>
                  <a:gd name="connsiteY304" fmla="*/ 476697 h 696069"/>
                  <a:gd name="connsiteX305" fmla="*/ 1182708 w 1408151"/>
                  <a:gd name="connsiteY305" fmla="*/ 473753 h 696069"/>
                  <a:gd name="connsiteX306" fmla="*/ 1179764 w 1408151"/>
                  <a:gd name="connsiteY306" fmla="*/ 459769 h 696069"/>
                  <a:gd name="connsiteX307" fmla="*/ 1177067 w 1408151"/>
                  <a:gd name="connsiteY307" fmla="*/ 457806 h 696069"/>
                  <a:gd name="connsiteX308" fmla="*/ 687030 w 1408151"/>
                  <a:gd name="connsiteY308" fmla="*/ 538033 h 696069"/>
                  <a:gd name="connsiteX309" fmla="*/ 689728 w 1408151"/>
                  <a:gd name="connsiteY309" fmla="*/ 548582 h 696069"/>
                  <a:gd name="connsiteX310" fmla="*/ 692671 w 1408151"/>
                  <a:gd name="connsiteY310" fmla="*/ 550545 h 696069"/>
                  <a:gd name="connsiteX311" fmla="*/ 692671 w 1408151"/>
                  <a:gd name="connsiteY311" fmla="*/ 550545 h 696069"/>
                  <a:gd name="connsiteX312" fmla="*/ 694388 w 1408151"/>
                  <a:gd name="connsiteY312" fmla="*/ 547601 h 696069"/>
                  <a:gd name="connsiteX313" fmla="*/ 691690 w 1408151"/>
                  <a:gd name="connsiteY313" fmla="*/ 536561 h 696069"/>
                  <a:gd name="connsiteX314" fmla="*/ 690709 w 1408151"/>
                  <a:gd name="connsiteY314" fmla="*/ 533126 h 696069"/>
                  <a:gd name="connsiteX315" fmla="*/ 687766 w 1408151"/>
                  <a:gd name="connsiteY315" fmla="*/ 531408 h 696069"/>
                  <a:gd name="connsiteX316" fmla="*/ 686049 w 1408151"/>
                  <a:gd name="connsiteY316" fmla="*/ 534352 h 696069"/>
                  <a:gd name="connsiteX317" fmla="*/ 687030 w 1408151"/>
                  <a:gd name="connsiteY317" fmla="*/ 537787 h 696069"/>
                  <a:gd name="connsiteX318" fmla="*/ 677710 w 1408151"/>
                  <a:gd name="connsiteY318" fmla="*/ 506384 h 696069"/>
                  <a:gd name="connsiteX319" fmla="*/ 681880 w 1408151"/>
                  <a:gd name="connsiteY319" fmla="*/ 520613 h 696069"/>
                  <a:gd name="connsiteX320" fmla="*/ 684823 w 1408151"/>
                  <a:gd name="connsiteY320" fmla="*/ 522331 h 696069"/>
                  <a:gd name="connsiteX321" fmla="*/ 686540 w 1408151"/>
                  <a:gd name="connsiteY321" fmla="*/ 519387 h 696069"/>
                  <a:gd name="connsiteX322" fmla="*/ 682370 w 1408151"/>
                  <a:gd name="connsiteY322" fmla="*/ 505157 h 696069"/>
                  <a:gd name="connsiteX323" fmla="*/ 679427 w 1408151"/>
                  <a:gd name="connsiteY323" fmla="*/ 503440 h 696069"/>
                  <a:gd name="connsiteX324" fmla="*/ 677710 w 1408151"/>
                  <a:gd name="connsiteY324" fmla="*/ 506384 h 696069"/>
                  <a:gd name="connsiteX325" fmla="*/ 100360 w 1408151"/>
                  <a:gd name="connsiteY325" fmla="*/ 661194 h 696069"/>
                  <a:gd name="connsiteX326" fmla="*/ 89813 w 1408151"/>
                  <a:gd name="connsiteY326" fmla="*/ 664874 h 696069"/>
                  <a:gd name="connsiteX327" fmla="*/ 86625 w 1408151"/>
                  <a:gd name="connsiteY327" fmla="*/ 665855 h 696069"/>
                  <a:gd name="connsiteX328" fmla="*/ 84908 w 1408151"/>
                  <a:gd name="connsiteY328" fmla="*/ 668799 h 696069"/>
                  <a:gd name="connsiteX329" fmla="*/ 87851 w 1408151"/>
                  <a:gd name="connsiteY329" fmla="*/ 670517 h 696069"/>
                  <a:gd name="connsiteX330" fmla="*/ 91040 w 1408151"/>
                  <a:gd name="connsiteY330" fmla="*/ 669535 h 696069"/>
                  <a:gd name="connsiteX331" fmla="*/ 101831 w 1408151"/>
                  <a:gd name="connsiteY331" fmla="*/ 665855 h 696069"/>
                  <a:gd name="connsiteX332" fmla="*/ 103303 w 1408151"/>
                  <a:gd name="connsiteY332" fmla="*/ 662666 h 696069"/>
                  <a:gd name="connsiteX333" fmla="*/ 100115 w 1408151"/>
                  <a:gd name="connsiteY333" fmla="*/ 661194 h 696069"/>
                  <a:gd name="connsiteX334" fmla="*/ 72400 w 1408151"/>
                  <a:gd name="connsiteY334" fmla="*/ 669781 h 696069"/>
                  <a:gd name="connsiteX335" fmla="*/ 58174 w 1408151"/>
                  <a:gd name="connsiteY335" fmla="*/ 673951 h 696069"/>
                  <a:gd name="connsiteX336" fmla="*/ 56458 w 1408151"/>
                  <a:gd name="connsiteY336" fmla="*/ 676896 h 696069"/>
                  <a:gd name="connsiteX337" fmla="*/ 59401 w 1408151"/>
                  <a:gd name="connsiteY337" fmla="*/ 678613 h 696069"/>
                  <a:gd name="connsiteX338" fmla="*/ 73626 w 1408151"/>
                  <a:gd name="connsiteY338" fmla="*/ 674442 h 696069"/>
                  <a:gd name="connsiteX339" fmla="*/ 75343 w 1408151"/>
                  <a:gd name="connsiteY339" fmla="*/ 671498 h 696069"/>
                  <a:gd name="connsiteX340" fmla="*/ 72400 w 1408151"/>
                  <a:gd name="connsiteY340" fmla="*/ 669781 h 696069"/>
                  <a:gd name="connsiteX341" fmla="*/ 178354 w 1408151"/>
                  <a:gd name="connsiteY341" fmla="*/ 546129 h 696069"/>
                  <a:gd name="connsiteX342" fmla="*/ 175901 w 1408151"/>
                  <a:gd name="connsiteY342" fmla="*/ 548582 h 696069"/>
                  <a:gd name="connsiteX343" fmla="*/ 175165 w 1408151"/>
                  <a:gd name="connsiteY343" fmla="*/ 563057 h 696069"/>
                  <a:gd name="connsiteX344" fmla="*/ 177372 w 1408151"/>
                  <a:gd name="connsiteY344" fmla="*/ 565756 h 696069"/>
                  <a:gd name="connsiteX345" fmla="*/ 178354 w 1408151"/>
                  <a:gd name="connsiteY345" fmla="*/ 565756 h 696069"/>
                  <a:gd name="connsiteX346" fmla="*/ 180070 w 1408151"/>
                  <a:gd name="connsiteY346" fmla="*/ 563793 h 696069"/>
                  <a:gd name="connsiteX347" fmla="*/ 180806 w 1408151"/>
                  <a:gd name="connsiteY347" fmla="*/ 548828 h 696069"/>
                  <a:gd name="connsiteX348" fmla="*/ 178354 w 1408151"/>
                  <a:gd name="connsiteY348" fmla="*/ 546374 h 696069"/>
                  <a:gd name="connsiteX349" fmla="*/ 146960 w 1408151"/>
                  <a:gd name="connsiteY349" fmla="*/ 628073 h 696069"/>
                  <a:gd name="connsiteX350" fmla="*/ 136904 w 1408151"/>
                  <a:gd name="connsiteY350" fmla="*/ 638377 h 696069"/>
                  <a:gd name="connsiteX351" fmla="*/ 136904 w 1408151"/>
                  <a:gd name="connsiteY351" fmla="*/ 641812 h 696069"/>
                  <a:gd name="connsiteX352" fmla="*/ 139357 w 1408151"/>
                  <a:gd name="connsiteY352" fmla="*/ 642548 h 696069"/>
                  <a:gd name="connsiteX353" fmla="*/ 140338 w 1408151"/>
                  <a:gd name="connsiteY353" fmla="*/ 642057 h 696069"/>
                  <a:gd name="connsiteX354" fmla="*/ 150884 w 1408151"/>
                  <a:gd name="connsiteY354" fmla="*/ 631262 h 696069"/>
                  <a:gd name="connsiteX355" fmla="*/ 150639 w 1408151"/>
                  <a:gd name="connsiteY355" fmla="*/ 627827 h 696069"/>
                  <a:gd name="connsiteX356" fmla="*/ 147205 w 1408151"/>
                  <a:gd name="connsiteY356" fmla="*/ 628073 h 696069"/>
                  <a:gd name="connsiteX357" fmla="*/ 125622 w 1408151"/>
                  <a:gd name="connsiteY357" fmla="*/ 647455 h 696069"/>
                  <a:gd name="connsiteX358" fmla="*/ 113359 w 1408151"/>
                  <a:gd name="connsiteY358" fmla="*/ 655060 h 696069"/>
                  <a:gd name="connsiteX359" fmla="*/ 112378 w 1408151"/>
                  <a:gd name="connsiteY359" fmla="*/ 658495 h 696069"/>
                  <a:gd name="connsiteX360" fmla="*/ 115321 w 1408151"/>
                  <a:gd name="connsiteY360" fmla="*/ 659722 h 696069"/>
                  <a:gd name="connsiteX361" fmla="*/ 115811 w 1408151"/>
                  <a:gd name="connsiteY361" fmla="*/ 659722 h 696069"/>
                  <a:gd name="connsiteX362" fmla="*/ 128565 w 1408151"/>
                  <a:gd name="connsiteY362" fmla="*/ 651871 h 696069"/>
                  <a:gd name="connsiteX363" fmla="*/ 129056 w 1408151"/>
                  <a:gd name="connsiteY363" fmla="*/ 648436 h 696069"/>
                  <a:gd name="connsiteX364" fmla="*/ 125622 w 1408151"/>
                  <a:gd name="connsiteY364" fmla="*/ 647945 h 696069"/>
                  <a:gd name="connsiteX365" fmla="*/ 166090 w 1408151"/>
                  <a:gd name="connsiteY365" fmla="*/ 603048 h 696069"/>
                  <a:gd name="connsiteX366" fmla="*/ 162902 w 1408151"/>
                  <a:gd name="connsiteY366" fmla="*/ 604029 h 696069"/>
                  <a:gd name="connsiteX367" fmla="*/ 155544 w 1408151"/>
                  <a:gd name="connsiteY367" fmla="*/ 616542 h 696069"/>
                  <a:gd name="connsiteX368" fmla="*/ 156280 w 1408151"/>
                  <a:gd name="connsiteY368" fmla="*/ 619976 h 696069"/>
                  <a:gd name="connsiteX369" fmla="*/ 158242 w 1408151"/>
                  <a:gd name="connsiteY369" fmla="*/ 620222 h 696069"/>
                  <a:gd name="connsiteX370" fmla="*/ 159468 w 1408151"/>
                  <a:gd name="connsiteY370" fmla="*/ 619241 h 696069"/>
                  <a:gd name="connsiteX371" fmla="*/ 167071 w 1408151"/>
                  <a:gd name="connsiteY371" fmla="*/ 606237 h 696069"/>
                  <a:gd name="connsiteX372" fmla="*/ 166090 w 1408151"/>
                  <a:gd name="connsiteY372" fmla="*/ 603048 h 696069"/>
                  <a:gd name="connsiteX373" fmla="*/ 577152 w 1408151"/>
                  <a:gd name="connsiteY373" fmla="*/ 96664 h 696069"/>
                  <a:gd name="connsiteX374" fmla="*/ 578378 w 1408151"/>
                  <a:gd name="connsiteY374" fmla="*/ 96664 h 696069"/>
                  <a:gd name="connsiteX375" fmla="*/ 580095 w 1408151"/>
                  <a:gd name="connsiteY375" fmla="*/ 94947 h 696069"/>
                  <a:gd name="connsiteX376" fmla="*/ 584510 w 1408151"/>
                  <a:gd name="connsiteY376" fmla="*/ 81208 h 696069"/>
                  <a:gd name="connsiteX377" fmla="*/ 583038 w 1408151"/>
                  <a:gd name="connsiteY377" fmla="*/ 78018 h 696069"/>
                  <a:gd name="connsiteX378" fmla="*/ 579850 w 1408151"/>
                  <a:gd name="connsiteY378" fmla="*/ 79491 h 696069"/>
                  <a:gd name="connsiteX379" fmla="*/ 575190 w 1408151"/>
                  <a:gd name="connsiteY379" fmla="*/ 93720 h 696069"/>
                  <a:gd name="connsiteX380" fmla="*/ 576907 w 1408151"/>
                  <a:gd name="connsiteY380" fmla="*/ 96664 h 696069"/>
                  <a:gd name="connsiteX381" fmla="*/ 175656 w 1408151"/>
                  <a:gd name="connsiteY381" fmla="*/ 575324 h 696069"/>
                  <a:gd name="connsiteX382" fmla="*/ 172713 w 1408151"/>
                  <a:gd name="connsiteY382" fmla="*/ 577042 h 696069"/>
                  <a:gd name="connsiteX383" fmla="*/ 168543 w 1408151"/>
                  <a:gd name="connsiteY383" fmla="*/ 590781 h 696069"/>
                  <a:gd name="connsiteX384" fmla="*/ 170015 w 1408151"/>
                  <a:gd name="connsiteY384" fmla="*/ 593970 h 696069"/>
                  <a:gd name="connsiteX385" fmla="*/ 171486 w 1408151"/>
                  <a:gd name="connsiteY385" fmla="*/ 593970 h 696069"/>
                  <a:gd name="connsiteX386" fmla="*/ 173203 w 1408151"/>
                  <a:gd name="connsiteY386" fmla="*/ 592498 h 696069"/>
                  <a:gd name="connsiteX387" fmla="*/ 177618 w 1408151"/>
                  <a:gd name="connsiteY387" fmla="*/ 578023 h 696069"/>
                  <a:gd name="connsiteX388" fmla="*/ 175901 w 1408151"/>
                  <a:gd name="connsiteY388" fmla="*/ 575079 h 696069"/>
                  <a:gd name="connsiteX389" fmla="*/ 174920 w 1408151"/>
                  <a:gd name="connsiteY389" fmla="*/ 534107 h 696069"/>
                  <a:gd name="connsiteX390" fmla="*/ 177618 w 1408151"/>
                  <a:gd name="connsiteY390" fmla="*/ 536315 h 696069"/>
                  <a:gd name="connsiteX391" fmla="*/ 178108 w 1408151"/>
                  <a:gd name="connsiteY391" fmla="*/ 536315 h 696069"/>
                  <a:gd name="connsiteX392" fmla="*/ 179825 w 1408151"/>
                  <a:gd name="connsiteY392" fmla="*/ 533616 h 696069"/>
                  <a:gd name="connsiteX393" fmla="*/ 176882 w 1408151"/>
                  <a:gd name="connsiteY393" fmla="*/ 518896 h 696069"/>
                  <a:gd name="connsiteX394" fmla="*/ 173939 w 1408151"/>
                  <a:gd name="connsiteY394" fmla="*/ 517179 h 696069"/>
                  <a:gd name="connsiteX395" fmla="*/ 172222 w 1408151"/>
                  <a:gd name="connsiteY395" fmla="*/ 520123 h 696069"/>
                  <a:gd name="connsiteX396" fmla="*/ 174920 w 1408151"/>
                  <a:gd name="connsiteY396" fmla="*/ 534352 h 696069"/>
                  <a:gd name="connsiteX397" fmla="*/ 173448 w 1408151"/>
                  <a:gd name="connsiteY397" fmla="*/ 504666 h 696069"/>
                  <a:gd name="connsiteX398" fmla="*/ 171486 w 1408151"/>
                  <a:gd name="connsiteY398" fmla="*/ 490437 h 696069"/>
                  <a:gd name="connsiteX399" fmla="*/ 168788 w 1408151"/>
                  <a:gd name="connsiteY399" fmla="*/ 488228 h 696069"/>
                  <a:gd name="connsiteX400" fmla="*/ 166581 w 1408151"/>
                  <a:gd name="connsiteY400" fmla="*/ 490927 h 696069"/>
                  <a:gd name="connsiteX401" fmla="*/ 168543 w 1408151"/>
                  <a:gd name="connsiteY401" fmla="*/ 505893 h 696069"/>
                  <a:gd name="connsiteX402" fmla="*/ 171486 w 1408151"/>
                  <a:gd name="connsiteY402" fmla="*/ 507856 h 696069"/>
                  <a:gd name="connsiteX403" fmla="*/ 171486 w 1408151"/>
                  <a:gd name="connsiteY403" fmla="*/ 507856 h 696069"/>
                  <a:gd name="connsiteX404" fmla="*/ 173203 w 1408151"/>
                  <a:gd name="connsiteY404" fmla="*/ 504912 h 696069"/>
                  <a:gd name="connsiteX405" fmla="*/ 172713 w 1408151"/>
                  <a:gd name="connsiteY405" fmla="*/ 449219 h 696069"/>
                  <a:gd name="connsiteX406" fmla="*/ 174184 w 1408151"/>
                  <a:gd name="connsiteY406" fmla="*/ 449219 h 696069"/>
                  <a:gd name="connsiteX407" fmla="*/ 175901 w 1408151"/>
                  <a:gd name="connsiteY407" fmla="*/ 447502 h 696069"/>
                  <a:gd name="connsiteX408" fmla="*/ 180806 w 1408151"/>
                  <a:gd name="connsiteY408" fmla="*/ 434008 h 696069"/>
                  <a:gd name="connsiteX409" fmla="*/ 179580 w 1408151"/>
                  <a:gd name="connsiteY409" fmla="*/ 430819 h 696069"/>
                  <a:gd name="connsiteX410" fmla="*/ 176391 w 1408151"/>
                  <a:gd name="connsiteY410" fmla="*/ 432045 h 696069"/>
                  <a:gd name="connsiteX411" fmla="*/ 171241 w 1408151"/>
                  <a:gd name="connsiteY411" fmla="*/ 446275 h 696069"/>
                  <a:gd name="connsiteX412" fmla="*/ 172958 w 1408151"/>
                  <a:gd name="connsiteY412" fmla="*/ 449219 h 696069"/>
                  <a:gd name="connsiteX413" fmla="*/ 15989 w 1408151"/>
                  <a:gd name="connsiteY413" fmla="*/ 686219 h 696069"/>
                  <a:gd name="connsiteX414" fmla="*/ 1764 w 1408151"/>
                  <a:gd name="connsiteY414" fmla="*/ 690389 h 696069"/>
                  <a:gd name="connsiteX415" fmla="*/ 47 w 1408151"/>
                  <a:gd name="connsiteY415" fmla="*/ 693333 h 696069"/>
                  <a:gd name="connsiteX416" fmla="*/ 2990 w 1408151"/>
                  <a:gd name="connsiteY416" fmla="*/ 695051 h 696069"/>
                  <a:gd name="connsiteX417" fmla="*/ 17215 w 1408151"/>
                  <a:gd name="connsiteY417" fmla="*/ 690880 h 696069"/>
                  <a:gd name="connsiteX418" fmla="*/ 18932 w 1408151"/>
                  <a:gd name="connsiteY418" fmla="*/ 687936 h 696069"/>
                  <a:gd name="connsiteX419" fmla="*/ 15989 w 1408151"/>
                  <a:gd name="connsiteY419" fmla="*/ 686219 h 696069"/>
                  <a:gd name="connsiteX420" fmla="*/ 44194 w 1408151"/>
                  <a:gd name="connsiteY420" fmla="*/ 678122 h 696069"/>
                  <a:gd name="connsiteX421" fmla="*/ 29969 w 1408151"/>
                  <a:gd name="connsiteY421" fmla="*/ 682293 h 696069"/>
                  <a:gd name="connsiteX422" fmla="*/ 28252 w 1408151"/>
                  <a:gd name="connsiteY422" fmla="*/ 685237 h 696069"/>
                  <a:gd name="connsiteX423" fmla="*/ 31195 w 1408151"/>
                  <a:gd name="connsiteY423" fmla="*/ 686955 h 696069"/>
                  <a:gd name="connsiteX424" fmla="*/ 45421 w 1408151"/>
                  <a:gd name="connsiteY424" fmla="*/ 682784 h 696069"/>
                  <a:gd name="connsiteX425" fmla="*/ 47138 w 1408151"/>
                  <a:gd name="connsiteY425" fmla="*/ 679840 h 696069"/>
                  <a:gd name="connsiteX426" fmla="*/ 44194 w 1408151"/>
                  <a:gd name="connsiteY426" fmla="*/ 678122 h 696069"/>
                  <a:gd name="connsiteX427" fmla="*/ 168543 w 1408151"/>
                  <a:gd name="connsiteY427" fmla="*/ 478415 h 696069"/>
                  <a:gd name="connsiteX428" fmla="*/ 169279 w 1408151"/>
                  <a:gd name="connsiteY428" fmla="*/ 478415 h 696069"/>
                  <a:gd name="connsiteX429" fmla="*/ 170996 w 1408151"/>
                  <a:gd name="connsiteY429" fmla="*/ 476207 h 696069"/>
                  <a:gd name="connsiteX430" fmla="*/ 172467 w 1408151"/>
                  <a:gd name="connsiteY430" fmla="*/ 461977 h 696069"/>
                  <a:gd name="connsiteX431" fmla="*/ 170505 w 1408151"/>
                  <a:gd name="connsiteY431" fmla="*/ 459278 h 696069"/>
                  <a:gd name="connsiteX432" fmla="*/ 167807 w 1408151"/>
                  <a:gd name="connsiteY432" fmla="*/ 461241 h 696069"/>
                  <a:gd name="connsiteX433" fmla="*/ 166336 w 1408151"/>
                  <a:gd name="connsiteY433" fmla="*/ 476207 h 696069"/>
                  <a:gd name="connsiteX434" fmla="*/ 168788 w 1408151"/>
                  <a:gd name="connsiteY434" fmla="*/ 478660 h 696069"/>
                  <a:gd name="connsiteX435" fmla="*/ 654165 w 1408151"/>
                  <a:gd name="connsiteY435" fmla="*/ 12512 h 696069"/>
                  <a:gd name="connsiteX436" fmla="*/ 654165 w 1408151"/>
                  <a:gd name="connsiteY436" fmla="*/ 12512 h 696069"/>
                  <a:gd name="connsiteX437" fmla="*/ 667900 w 1408151"/>
                  <a:gd name="connsiteY437" fmla="*/ 8342 h 696069"/>
                  <a:gd name="connsiteX438" fmla="*/ 669616 w 1408151"/>
                  <a:gd name="connsiteY438" fmla="*/ 5398 h 696069"/>
                  <a:gd name="connsiteX439" fmla="*/ 666673 w 1408151"/>
                  <a:gd name="connsiteY439" fmla="*/ 3680 h 696069"/>
                  <a:gd name="connsiteX440" fmla="*/ 652448 w 1408151"/>
                  <a:gd name="connsiteY440" fmla="*/ 8096 h 696069"/>
                  <a:gd name="connsiteX441" fmla="*/ 650976 w 1408151"/>
                  <a:gd name="connsiteY441" fmla="*/ 11286 h 696069"/>
                  <a:gd name="connsiteX442" fmla="*/ 653919 w 1408151"/>
                  <a:gd name="connsiteY442" fmla="*/ 12758 h 696069"/>
                  <a:gd name="connsiteX443" fmla="*/ 1175840 w 1408151"/>
                  <a:gd name="connsiteY443" fmla="*/ 447747 h 696069"/>
                  <a:gd name="connsiteX444" fmla="*/ 1176331 w 1408151"/>
                  <a:gd name="connsiteY444" fmla="*/ 447747 h 696069"/>
                  <a:gd name="connsiteX445" fmla="*/ 1178048 w 1408151"/>
                  <a:gd name="connsiteY445" fmla="*/ 445294 h 696069"/>
                  <a:gd name="connsiteX446" fmla="*/ 1178538 w 1408151"/>
                  <a:gd name="connsiteY446" fmla="*/ 430819 h 696069"/>
                  <a:gd name="connsiteX447" fmla="*/ 1176331 w 1408151"/>
                  <a:gd name="connsiteY447" fmla="*/ 428120 h 696069"/>
                  <a:gd name="connsiteX448" fmla="*/ 1173633 w 1408151"/>
                  <a:gd name="connsiteY448" fmla="*/ 430328 h 696069"/>
                  <a:gd name="connsiteX449" fmla="*/ 1173142 w 1408151"/>
                  <a:gd name="connsiteY449" fmla="*/ 445294 h 696069"/>
                  <a:gd name="connsiteX450" fmla="*/ 1175595 w 1408151"/>
                  <a:gd name="connsiteY450" fmla="*/ 447747 h 696069"/>
                  <a:gd name="connsiteX451" fmla="*/ 995817 w 1408151"/>
                  <a:gd name="connsiteY451" fmla="*/ 651871 h 696069"/>
                  <a:gd name="connsiteX452" fmla="*/ 992383 w 1408151"/>
                  <a:gd name="connsiteY452" fmla="*/ 651871 h 696069"/>
                  <a:gd name="connsiteX453" fmla="*/ 992383 w 1408151"/>
                  <a:gd name="connsiteY453" fmla="*/ 655305 h 696069"/>
                  <a:gd name="connsiteX454" fmla="*/ 1003665 w 1408151"/>
                  <a:gd name="connsiteY454" fmla="*/ 665119 h 696069"/>
                  <a:gd name="connsiteX455" fmla="*/ 1005873 w 1408151"/>
                  <a:gd name="connsiteY455" fmla="*/ 665610 h 696069"/>
                  <a:gd name="connsiteX456" fmla="*/ 1007099 w 1408151"/>
                  <a:gd name="connsiteY456" fmla="*/ 664874 h 696069"/>
                  <a:gd name="connsiteX457" fmla="*/ 1006608 w 1408151"/>
                  <a:gd name="connsiteY457" fmla="*/ 661439 h 696069"/>
                  <a:gd name="connsiteX458" fmla="*/ 995817 w 1408151"/>
                  <a:gd name="connsiteY458" fmla="*/ 651871 h 696069"/>
                  <a:gd name="connsiteX459" fmla="*/ 1031135 w 1408151"/>
                  <a:gd name="connsiteY459" fmla="*/ 676159 h 696069"/>
                  <a:gd name="connsiteX460" fmla="*/ 1018381 w 1408151"/>
                  <a:gd name="connsiteY460" fmla="*/ 669535 h 696069"/>
                  <a:gd name="connsiteX461" fmla="*/ 1014947 w 1408151"/>
                  <a:gd name="connsiteY461" fmla="*/ 670271 h 696069"/>
                  <a:gd name="connsiteX462" fmla="*/ 1015683 w 1408151"/>
                  <a:gd name="connsiteY462" fmla="*/ 673706 h 696069"/>
                  <a:gd name="connsiteX463" fmla="*/ 1028927 w 1408151"/>
                  <a:gd name="connsiteY463" fmla="*/ 680576 h 696069"/>
                  <a:gd name="connsiteX464" fmla="*/ 1030644 w 1408151"/>
                  <a:gd name="connsiteY464" fmla="*/ 680576 h 696069"/>
                  <a:gd name="connsiteX465" fmla="*/ 1032116 w 1408151"/>
                  <a:gd name="connsiteY465" fmla="*/ 679104 h 696069"/>
                  <a:gd name="connsiteX466" fmla="*/ 1030890 w 1408151"/>
                  <a:gd name="connsiteY466" fmla="*/ 675914 h 696069"/>
                  <a:gd name="connsiteX467" fmla="*/ 1058604 w 1408151"/>
                  <a:gd name="connsiteY467" fmla="*/ 684501 h 696069"/>
                  <a:gd name="connsiteX468" fmla="*/ 1044624 w 1408151"/>
                  <a:gd name="connsiteY468" fmla="*/ 681066 h 696069"/>
                  <a:gd name="connsiteX469" fmla="*/ 1041436 w 1408151"/>
                  <a:gd name="connsiteY469" fmla="*/ 682784 h 696069"/>
                  <a:gd name="connsiteX470" fmla="*/ 1043153 w 1408151"/>
                  <a:gd name="connsiteY470" fmla="*/ 685728 h 696069"/>
                  <a:gd name="connsiteX471" fmla="*/ 1057623 w 1408151"/>
                  <a:gd name="connsiteY471" fmla="*/ 689163 h 696069"/>
                  <a:gd name="connsiteX472" fmla="*/ 1058850 w 1408151"/>
                  <a:gd name="connsiteY472" fmla="*/ 689163 h 696069"/>
                  <a:gd name="connsiteX473" fmla="*/ 1060566 w 1408151"/>
                  <a:gd name="connsiteY473" fmla="*/ 687200 h 696069"/>
                  <a:gd name="connsiteX474" fmla="*/ 1058604 w 1408151"/>
                  <a:gd name="connsiteY474" fmla="*/ 684256 h 696069"/>
                  <a:gd name="connsiteX475" fmla="*/ 1115751 w 1408151"/>
                  <a:gd name="connsiteY475" fmla="*/ 681066 h 696069"/>
                  <a:gd name="connsiteX476" fmla="*/ 1115751 w 1408151"/>
                  <a:gd name="connsiteY476" fmla="*/ 681066 h 696069"/>
                  <a:gd name="connsiteX477" fmla="*/ 1101771 w 1408151"/>
                  <a:gd name="connsiteY477" fmla="*/ 684501 h 696069"/>
                  <a:gd name="connsiteX478" fmla="*/ 1099809 w 1408151"/>
                  <a:gd name="connsiteY478" fmla="*/ 687445 h 696069"/>
                  <a:gd name="connsiteX479" fmla="*/ 1102752 w 1408151"/>
                  <a:gd name="connsiteY479" fmla="*/ 689408 h 696069"/>
                  <a:gd name="connsiteX480" fmla="*/ 1115015 w 1408151"/>
                  <a:gd name="connsiteY480" fmla="*/ 686464 h 696069"/>
                  <a:gd name="connsiteX481" fmla="*/ 1117222 w 1408151"/>
                  <a:gd name="connsiteY481" fmla="*/ 685728 h 696069"/>
                  <a:gd name="connsiteX482" fmla="*/ 1118939 w 1408151"/>
                  <a:gd name="connsiteY482" fmla="*/ 682538 h 696069"/>
                  <a:gd name="connsiteX483" fmla="*/ 1115996 w 1408151"/>
                  <a:gd name="connsiteY483" fmla="*/ 680821 h 696069"/>
                  <a:gd name="connsiteX484" fmla="*/ 1164558 w 1408151"/>
                  <a:gd name="connsiteY484" fmla="*/ 651380 h 696069"/>
                  <a:gd name="connsiteX485" fmla="*/ 1153766 w 1408151"/>
                  <a:gd name="connsiteY485" fmla="*/ 660948 h 696069"/>
                  <a:gd name="connsiteX486" fmla="*/ 1153276 w 1408151"/>
                  <a:gd name="connsiteY486" fmla="*/ 664383 h 696069"/>
                  <a:gd name="connsiteX487" fmla="*/ 1155974 w 1408151"/>
                  <a:gd name="connsiteY487" fmla="*/ 665119 h 696069"/>
                  <a:gd name="connsiteX488" fmla="*/ 1156710 w 1408151"/>
                  <a:gd name="connsiteY488" fmla="*/ 664629 h 696069"/>
                  <a:gd name="connsiteX489" fmla="*/ 1167992 w 1408151"/>
                  <a:gd name="connsiteY489" fmla="*/ 654570 h 696069"/>
                  <a:gd name="connsiteX490" fmla="*/ 1167992 w 1408151"/>
                  <a:gd name="connsiteY490" fmla="*/ 651135 h 696069"/>
                  <a:gd name="connsiteX491" fmla="*/ 1164558 w 1408151"/>
                  <a:gd name="connsiteY491" fmla="*/ 651135 h 696069"/>
                  <a:gd name="connsiteX492" fmla="*/ 1141994 w 1408151"/>
                  <a:gd name="connsiteY492" fmla="*/ 669290 h 696069"/>
                  <a:gd name="connsiteX493" fmla="*/ 1129240 w 1408151"/>
                  <a:gd name="connsiteY493" fmla="*/ 675914 h 696069"/>
                  <a:gd name="connsiteX494" fmla="*/ 1128014 w 1408151"/>
                  <a:gd name="connsiteY494" fmla="*/ 679104 h 696069"/>
                  <a:gd name="connsiteX495" fmla="*/ 1130957 w 1408151"/>
                  <a:gd name="connsiteY495" fmla="*/ 680576 h 696069"/>
                  <a:gd name="connsiteX496" fmla="*/ 1131202 w 1408151"/>
                  <a:gd name="connsiteY496" fmla="*/ 680576 h 696069"/>
                  <a:gd name="connsiteX497" fmla="*/ 1144447 w 1408151"/>
                  <a:gd name="connsiteY497" fmla="*/ 673706 h 696069"/>
                  <a:gd name="connsiteX498" fmla="*/ 1145182 w 1408151"/>
                  <a:gd name="connsiteY498" fmla="*/ 670271 h 696069"/>
                  <a:gd name="connsiteX499" fmla="*/ 1141749 w 1408151"/>
                  <a:gd name="connsiteY499" fmla="*/ 669535 h 696069"/>
                  <a:gd name="connsiteX500" fmla="*/ 636996 w 1408151"/>
                  <a:gd name="connsiteY500" fmla="*/ 349611 h 696069"/>
                  <a:gd name="connsiteX501" fmla="*/ 632827 w 1408151"/>
                  <a:gd name="connsiteY501" fmla="*/ 335381 h 696069"/>
                  <a:gd name="connsiteX502" fmla="*/ 629884 w 1408151"/>
                  <a:gd name="connsiteY502" fmla="*/ 333664 h 696069"/>
                  <a:gd name="connsiteX503" fmla="*/ 628167 w 1408151"/>
                  <a:gd name="connsiteY503" fmla="*/ 336608 h 696069"/>
                  <a:gd name="connsiteX504" fmla="*/ 632336 w 1408151"/>
                  <a:gd name="connsiteY504" fmla="*/ 350837 h 696069"/>
                  <a:gd name="connsiteX505" fmla="*/ 635279 w 1408151"/>
                  <a:gd name="connsiteY505" fmla="*/ 352555 h 696069"/>
                  <a:gd name="connsiteX506" fmla="*/ 636996 w 1408151"/>
                  <a:gd name="connsiteY506" fmla="*/ 349611 h 696069"/>
                  <a:gd name="connsiteX507" fmla="*/ 945292 w 1408151"/>
                  <a:gd name="connsiteY507" fmla="*/ 532635 h 696069"/>
                  <a:gd name="connsiteX508" fmla="*/ 941123 w 1408151"/>
                  <a:gd name="connsiteY508" fmla="*/ 518405 h 696069"/>
                  <a:gd name="connsiteX509" fmla="*/ 938180 w 1408151"/>
                  <a:gd name="connsiteY509" fmla="*/ 516688 h 696069"/>
                  <a:gd name="connsiteX510" fmla="*/ 936463 w 1408151"/>
                  <a:gd name="connsiteY510" fmla="*/ 519632 h 696069"/>
                  <a:gd name="connsiteX511" fmla="*/ 940632 w 1408151"/>
                  <a:gd name="connsiteY511" fmla="*/ 533862 h 696069"/>
                  <a:gd name="connsiteX512" fmla="*/ 943576 w 1408151"/>
                  <a:gd name="connsiteY512" fmla="*/ 535579 h 696069"/>
                  <a:gd name="connsiteX513" fmla="*/ 945292 w 1408151"/>
                  <a:gd name="connsiteY513" fmla="*/ 532635 h 696069"/>
                  <a:gd name="connsiteX514" fmla="*/ 953386 w 1408151"/>
                  <a:gd name="connsiteY514" fmla="*/ 560849 h 696069"/>
                  <a:gd name="connsiteX515" fmla="*/ 949217 w 1408151"/>
                  <a:gd name="connsiteY515" fmla="*/ 546620 h 696069"/>
                  <a:gd name="connsiteX516" fmla="*/ 946274 w 1408151"/>
                  <a:gd name="connsiteY516" fmla="*/ 544902 h 696069"/>
                  <a:gd name="connsiteX517" fmla="*/ 944557 w 1408151"/>
                  <a:gd name="connsiteY517" fmla="*/ 547846 h 696069"/>
                  <a:gd name="connsiteX518" fmla="*/ 948726 w 1408151"/>
                  <a:gd name="connsiteY518" fmla="*/ 562076 h 696069"/>
                  <a:gd name="connsiteX519" fmla="*/ 951669 w 1408151"/>
                  <a:gd name="connsiteY519" fmla="*/ 563793 h 696069"/>
                  <a:gd name="connsiteX520" fmla="*/ 953386 w 1408151"/>
                  <a:gd name="connsiteY520" fmla="*/ 560849 h 696069"/>
                  <a:gd name="connsiteX521" fmla="*/ 936954 w 1408151"/>
                  <a:gd name="connsiteY521" fmla="*/ 504421 h 696069"/>
                  <a:gd name="connsiteX522" fmla="*/ 932784 w 1408151"/>
                  <a:gd name="connsiteY522" fmla="*/ 490191 h 696069"/>
                  <a:gd name="connsiteX523" fmla="*/ 929841 w 1408151"/>
                  <a:gd name="connsiteY523" fmla="*/ 488474 h 696069"/>
                  <a:gd name="connsiteX524" fmla="*/ 928124 w 1408151"/>
                  <a:gd name="connsiteY524" fmla="*/ 491418 h 696069"/>
                  <a:gd name="connsiteX525" fmla="*/ 932294 w 1408151"/>
                  <a:gd name="connsiteY525" fmla="*/ 505648 h 696069"/>
                  <a:gd name="connsiteX526" fmla="*/ 935237 w 1408151"/>
                  <a:gd name="connsiteY526" fmla="*/ 507365 h 696069"/>
                  <a:gd name="connsiteX527" fmla="*/ 936954 w 1408151"/>
                  <a:gd name="connsiteY527" fmla="*/ 504421 h 696069"/>
                  <a:gd name="connsiteX528" fmla="*/ 977913 w 1408151"/>
                  <a:gd name="connsiteY528" fmla="*/ 629299 h 696069"/>
                  <a:gd name="connsiteX529" fmla="*/ 974479 w 1408151"/>
                  <a:gd name="connsiteY529" fmla="*/ 628563 h 696069"/>
                  <a:gd name="connsiteX530" fmla="*/ 973743 w 1408151"/>
                  <a:gd name="connsiteY530" fmla="*/ 631998 h 696069"/>
                  <a:gd name="connsiteX531" fmla="*/ 982327 w 1408151"/>
                  <a:gd name="connsiteY531" fmla="*/ 644265 h 696069"/>
                  <a:gd name="connsiteX532" fmla="*/ 985025 w 1408151"/>
                  <a:gd name="connsiteY532" fmla="*/ 645001 h 696069"/>
                  <a:gd name="connsiteX533" fmla="*/ 985761 w 1408151"/>
                  <a:gd name="connsiteY533" fmla="*/ 644511 h 696069"/>
                  <a:gd name="connsiteX534" fmla="*/ 986252 w 1408151"/>
                  <a:gd name="connsiteY534" fmla="*/ 641076 h 696069"/>
                  <a:gd name="connsiteX535" fmla="*/ 977913 w 1408151"/>
                  <a:gd name="connsiteY535" fmla="*/ 629299 h 696069"/>
                  <a:gd name="connsiteX536" fmla="*/ 961725 w 1408151"/>
                  <a:gd name="connsiteY536" fmla="*/ 589063 h 696069"/>
                  <a:gd name="connsiteX537" fmla="*/ 957556 w 1408151"/>
                  <a:gd name="connsiteY537" fmla="*/ 574834 h 696069"/>
                  <a:gd name="connsiteX538" fmla="*/ 954613 w 1408151"/>
                  <a:gd name="connsiteY538" fmla="*/ 573116 h 696069"/>
                  <a:gd name="connsiteX539" fmla="*/ 952896 w 1408151"/>
                  <a:gd name="connsiteY539" fmla="*/ 576060 h 696069"/>
                  <a:gd name="connsiteX540" fmla="*/ 957065 w 1408151"/>
                  <a:gd name="connsiteY540" fmla="*/ 590290 h 696069"/>
                  <a:gd name="connsiteX541" fmla="*/ 960008 w 1408151"/>
                  <a:gd name="connsiteY541" fmla="*/ 592008 h 696069"/>
                  <a:gd name="connsiteX542" fmla="*/ 961725 w 1408151"/>
                  <a:gd name="connsiteY542" fmla="*/ 589063 h 696069"/>
                  <a:gd name="connsiteX543" fmla="*/ 965895 w 1408151"/>
                  <a:gd name="connsiteY543" fmla="*/ 603293 h 696069"/>
                  <a:gd name="connsiteX544" fmla="*/ 962951 w 1408151"/>
                  <a:gd name="connsiteY544" fmla="*/ 601576 h 696069"/>
                  <a:gd name="connsiteX545" fmla="*/ 962951 w 1408151"/>
                  <a:gd name="connsiteY545" fmla="*/ 601576 h 696069"/>
                  <a:gd name="connsiteX546" fmla="*/ 961480 w 1408151"/>
                  <a:gd name="connsiteY546" fmla="*/ 604765 h 696069"/>
                  <a:gd name="connsiteX547" fmla="*/ 966876 w 1408151"/>
                  <a:gd name="connsiteY547" fmla="*/ 618750 h 696069"/>
                  <a:gd name="connsiteX548" fmla="*/ 969819 w 1408151"/>
                  <a:gd name="connsiteY548" fmla="*/ 619976 h 696069"/>
                  <a:gd name="connsiteX549" fmla="*/ 970064 w 1408151"/>
                  <a:gd name="connsiteY549" fmla="*/ 619976 h 696069"/>
                  <a:gd name="connsiteX550" fmla="*/ 971290 w 1408151"/>
                  <a:gd name="connsiteY550" fmla="*/ 616787 h 696069"/>
                  <a:gd name="connsiteX551" fmla="*/ 966140 w 1408151"/>
                  <a:gd name="connsiteY551" fmla="*/ 603293 h 696069"/>
                  <a:gd name="connsiteX552" fmla="*/ 1348506 w 1408151"/>
                  <a:gd name="connsiteY552" fmla="*/ 296862 h 696069"/>
                  <a:gd name="connsiteX553" fmla="*/ 1334281 w 1408151"/>
                  <a:gd name="connsiteY553" fmla="*/ 301033 h 696069"/>
                  <a:gd name="connsiteX554" fmla="*/ 1332564 w 1408151"/>
                  <a:gd name="connsiteY554" fmla="*/ 303977 h 696069"/>
                  <a:gd name="connsiteX555" fmla="*/ 1335507 w 1408151"/>
                  <a:gd name="connsiteY555" fmla="*/ 305695 h 696069"/>
                  <a:gd name="connsiteX556" fmla="*/ 1349732 w 1408151"/>
                  <a:gd name="connsiteY556" fmla="*/ 301524 h 696069"/>
                  <a:gd name="connsiteX557" fmla="*/ 1351449 w 1408151"/>
                  <a:gd name="connsiteY557" fmla="*/ 298580 h 696069"/>
                  <a:gd name="connsiteX558" fmla="*/ 1348506 w 1408151"/>
                  <a:gd name="connsiteY558" fmla="*/ 296862 h 696069"/>
                  <a:gd name="connsiteX559" fmla="*/ 1320300 w 1408151"/>
                  <a:gd name="connsiteY559" fmla="*/ 304959 h 696069"/>
                  <a:gd name="connsiteX560" fmla="*/ 1306075 w 1408151"/>
                  <a:gd name="connsiteY560" fmla="*/ 309130 h 696069"/>
                  <a:gd name="connsiteX561" fmla="*/ 1304358 w 1408151"/>
                  <a:gd name="connsiteY561" fmla="*/ 312074 h 696069"/>
                  <a:gd name="connsiteX562" fmla="*/ 1307302 w 1408151"/>
                  <a:gd name="connsiteY562" fmla="*/ 313791 h 696069"/>
                  <a:gd name="connsiteX563" fmla="*/ 1321527 w 1408151"/>
                  <a:gd name="connsiteY563" fmla="*/ 309620 h 696069"/>
                  <a:gd name="connsiteX564" fmla="*/ 1323244 w 1408151"/>
                  <a:gd name="connsiteY564" fmla="*/ 306676 h 696069"/>
                  <a:gd name="connsiteX565" fmla="*/ 1320300 w 1408151"/>
                  <a:gd name="connsiteY565" fmla="*/ 304959 h 696069"/>
                  <a:gd name="connsiteX566" fmla="*/ 1263644 w 1408151"/>
                  <a:gd name="connsiteY566" fmla="*/ 321642 h 696069"/>
                  <a:gd name="connsiteX567" fmla="*/ 1262909 w 1408151"/>
                  <a:gd name="connsiteY567" fmla="*/ 321642 h 696069"/>
                  <a:gd name="connsiteX568" fmla="*/ 1249419 w 1408151"/>
                  <a:gd name="connsiteY568" fmla="*/ 326549 h 696069"/>
                  <a:gd name="connsiteX569" fmla="*/ 1248193 w 1408151"/>
                  <a:gd name="connsiteY569" fmla="*/ 329738 h 696069"/>
                  <a:gd name="connsiteX570" fmla="*/ 1251136 w 1408151"/>
                  <a:gd name="connsiteY570" fmla="*/ 331210 h 696069"/>
                  <a:gd name="connsiteX571" fmla="*/ 1251381 w 1408151"/>
                  <a:gd name="connsiteY571" fmla="*/ 331210 h 696069"/>
                  <a:gd name="connsiteX572" fmla="*/ 1264380 w 1408151"/>
                  <a:gd name="connsiteY572" fmla="*/ 326549 h 696069"/>
                  <a:gd name="connsiteX573" fmla="*/ 1265116 w 1408151"/>
                  <a:gd name="connsiteY573" fmla="*/ 326549 h 696069"/>
                  <a:gd name="connsiteX574" fmla="*/ 1266833 w 1408151"/>
                  <a:gd name="connsiteY574" fmla="*/ 323359 h 696069"/>
                  <a:gd name="connsiteX575" fmla="*/ 1263890 w 1408151"/>
                  <a:gd name="connsiteY575" fmla="*/ 321642 h 696069"/>
                  <a:gd name="connsiteX576" fmla="*/ 1292095 w 1408151"/>
                  <a:gd name="connsiteY576" fmla="*/ 313300 h 696069"/>
                  <a:gd name="connsiteX577" fmla="*/ 1277870 w 1408151"/>
                  <a:gd name="connsiteY577" fmla="*/ 317471 h 696069"/>
                  <a:gd name="connsiteX578" fmla="*/ 1276153 w 1408151"/>
                  <a:gd name="connsiteY578" fmla="*/ 320415 h 696069"/>
                  <a:gd name="connsiteX579" fmla="*/ 1279096 w 1408151"/>
                  <a:gd name="connsiteY579" fmla="*/ 322133 h 696069"/>
                  <a:gd name="connsiteX580" fmla="*/ 1293321 w 1408151"/>
                  <a:gd name="connsiteY580" fmla="*/ 317962 h 696069"/>
                  <a:gd name="connsiteX581" fmla="*/ 1295038 w 1408151"/>
                  <a:gd name="connsiteY581" fmla="*/ 315018 h 696069"/>
                  <a:gd name="connsiteX582" fmla="*/ 1292095 w 1408151"/>
                  <a:gd name="connsiteY582" fmla="*/ 313300 h 696069"/>
                  <a:gd name="connsiteX583" fmla="*/ 928615 w 1408151"/>
                  <a:gd name="connsiteY583" fmla="*/ 475961 h 696069"/>
                  <a:gd name="connsiteX584" fmla="*/ 924445 w 1408151"/>
                  <a:gd name="connsiteY584" fmla="*/ 461732 h 696069"/>
                  <a:gd name="connsiteX585" fmla="*/ 921502 w 1408151"/>
                  <a:gd name="connsiteY585" fmla="*/ 460014 h 696069"/>
                  <a:gd name="connsiteX586" fmla="*/ 919785 w 1408151"/>
                  <a:gd name="connsiteY586" fmla="*/ 462958 h 696069"/>
                  <a:gd name="connsiteX587" fmla="*/ 923955 w 1408151"/>
                  <a:gd name="connsiteY587" fmla="*/ 477188 h 696069"/>
                  <a:gd name="connsiteX588" fmla="*/ 926898 w 1408151"/>
                  <a:gd name="connsiteY588" fmla="*/ 478905 h 696069"/>
                  <a:gd name="connsiteX589" fmla="*/ 928615 w 1408151"/>
                  <a:gd name="connsiteY589" fmla="*/ 475961 h 696069"/>
                  <a:gd name="connsiteX590" fmla="*/ 1376711 w 1408151"/>
                  <a:gd name="connsiteY590" fmla="*/ 288521 h 696069"/>
                  <a:gd name="connsiteX591" fmla="*/ 1362486 w 1408151"/>
                  <a:gd name="connsiteY591" fmla="*/ 292692 h 696069"/>
                  <a:gd name="connsiteX592" fmla="*/ 1360769 w 1408151"/>
                  <a:gd name="connsiteY592" fmla="*/ 295636 h 696069"/>
                  <a:gd name="connsiteX593" fmla="*/ 1363712 w 1408151"/>
                  <a:gd name="connsiteY593" fmla="*/ 297353 h 696069"/>
                  <a:gd name="connsiteX594" fmla="*/ 1377937 w 1408151"/>
                  <a:gd name="connsiteY594" fmla="*/ 293182 h 696069"/>
                  <a:gd name="connsiteX595" fmla="*/ 1379654 w 1408151"/>
                  <a:gd name="connsiteY595" fmla="*/ 290238 h 696069"/>
                  <a:gd name="connsiteX596" fmla="*/ 1376711 w 1408151"/>
                  <a:gd name="connsiteY596" fmla="*/ 288521 h 696069"/>
                  <a:gd name="connsiteX597" fmla="*/ 1185651 w 1408151"/>
                  <a:gd name="connsiteY597" fmla="*/ 628073 h 696069"/>
                  <a:gd name="connsiteX598" fmla="*/ 1182217 w 1408151"/>
                  <a:gd name="connsiteY598" fmla="*/ 628809 h 696069"/>
                  <a:gd name="connsiteX599" fmla="*/ 1174123 w 1408151"/>
                  <a:gd name="connsiteY599" fmla="*/ 640585 h 696069"/>
                  <a:gd name="connsiteX600" fmla="*/ 1174614 w 1408151"/>
                  <a:gd name="connsiteY600" fmla="*/ 644020 h 696069"/>
                  <a:gd name="connsiteX601" fmla="*/ 1176821 w 1408151"/>
                  <a:gd name="connsiteY601" fmla="*/ 644511 h 696069"/>
                  <a:gd name="connsiteX602" fmla="*/ 1178048 w 1408151"/>
                  <a:gd name="connsiteY602" fmla="*/ 643775 h 696069"/>
                  <a:gd name="connsiteX603" fmla="*/ 1186632 w 1408151"/>
                  <a:gd name="connsiteY603" fmla="*/ 631508 h 696069"/>
                  <a:gd name="connsiteX604" fmla="*/ 1185896 w 1408151"/>
                  <a:gd name="connsiteY604" fmla="*/ 628073 h 696069"/>
                  <a:gd name="connsiteX605" fmla="*/ 1408105 w 1408151"/>
                  <a:gd name="connsiteY605" fmla="*/ 281897 h 696069"/>
                  <a:gd name="connsiteX606" fmla="*/ 1405162 w 1408151"/>
                  <a:gd name="connsiteY606" fmla="*/ 280179 h 696069"/>
                  <a:gd name="connsiteX607" fmla="*/ 1390936 w 1408151"/>
                  <a:gd name="connsiteY607" fmla="*/ 284350 h 696069"/>
                  <a:gd name="connsiteX608" fmla="*/ 1389219 w 1408151"/>
                  <a:gd name="connsiteY608" fmla="*/ 287294 h 696069"/>
                  <a:gd name="connsiteX609" fmla="*/ 1392163 w 1408151"/>
                  <a:gd name="connsiteY609" fmla="*/ 289012 h 696069"/>
                  <a:gd name="connsiteX610" fmla="*/ 1406388 w 1408151"/>
                  <a:gd name="connsiteY610" fmla="*/ 284841 h 696069"/>
                  <a:gd name="connsiteX611" fmla="*/ 1408105 w 1408151"/>
                  <a:gd name="connsiteY611" fmla="*/ 281897 h 696069"/>
                  <a:gd name="connsiteX612" fmla="*/ 1197178 w 1408151"/>
                  <a:gd name="connsiteY612" fmla="*/ 601085 h 696069"/>
                  <a:gd name="connsiteX613" fmla="*/ 1193990 w 1408151"/>
                  <a:gd name="connsiteY613" fmla="*/ 602803 h 696069"/>
                  <a:gd name="connsiteX614" fmla="*/ 1188839 w 1408151"/>
                  <a:gd name="connsiteY614" fmla="*/ 616296 h 696069"/>
                  <a:gd name="connsiteX615" fmla="*/ 1190066 w 1408151"/>
                  <a:gd name="connsiteY615" fmla="*/ 619486 h 696069"/>
                  <a:gd name="connsiteX616" fmla="*/ 1191782 w 1408151"/>
                  <a:gd name="connsiteY616" fmla="*/ 619486 h 696069"/>
                  <a:gd name="connsiteX617" fmla="*/ 1193254 w 1408151"/>
                  <a:gd name="connsiteY617" fmla="*/ 618259 h 696069"/>
                  <a:gd name="connsiteX618" fmla="*/ 1198650 w 1408151"/>
                  <a:gd name="connsiteY618" fmla="*/ 604275 h 696069"/>
                  <a:gd name="connsiteX619" fmla="*/ 1196933 w 1408151"/>
                  <a:gd name="connsiteY619" fmla="*/ 601085 h 696069"/>
                  <a:gd name="connsiteX620" fmla="*/ 1202083 w 1408151"/>
                  <a:gd name="connsiteY620" fmla="*/ 572135 h 696069"/>
                  <a:gd name="connsiteX621" fmla="*/ 1199386 w 1408151"/>
                  <a:gd name="connsiteY621" fmla="*/ 574343 h 696069"/>
                  <a:gd name="connsiteX622" fmla="*/ 1197669 w 1408151"/>
                  <a:gd name="connsiteY622" fmla="*/ 588573 h 696069"/>
                  <a:gd name="connsiteX623" fmla="*/ 1199631 w 1408151"/>
                  <a:gd name="connsiteY623" fmla="*/ 591517 h 696069"/>
                  <a:gd name="connsiteX624" fmla="*/ 1200857 w 1408151"/>
                  <a:gd name="connsiteY624" fmla="*/ 591517 h 696069"/>
                  <a:gd name="connsiteX625" fmla="*/ 1202574 w 1408151"/>
                  <a:gd name="connsiteY625" fmla="*/ 589554 h 696069"/>
                  <a:gd name="connsiteX626" fmla="*/ 1204536 w 1408151"/>
                  <a:gd name="connsiteY626" fmla="*/ 574588 h 696069"/>
                  <a:gd name="connsiteX627" fmla="*/ 1202329 w 1408151"/>
                  <a:gd name="connsiteY627" fmla="*/ 571890 h 696069"/>
                  <a:gd name="connsiteX628" fmla="*/ 1190801 w 1408151"/>
                  <a:gd name="connsiteY628" fmla="*/ 501967 h 696069"/>
                  <a:gd name="connsiteX629" fmla="*/ 1186632 w 1408151"/>
                  <a:gd name="connsiteY629" fmla="*/ 487738 h 696069"/>
                  <a:gd name="connsiteX630" fmla="*/ 1183689 w 1408151"/>
                  <a:gd name="connsiteY630" fmla="*/ 486020 h 696069"/>
                  <a:gd name="connsiteX631" fmla="*/ 1181972 w 1408151"/>
                  <a:gd name="connsiteY631" fmla="*/ 488964 h 696069"/>
                  <a:gd name="connsiteX632" fmla="*/ 1186141 w 1408151"/>
                  <a:gd name="connsiteY632" fmla="*/ 503194 h 696069"/>
                  <a:gd name="connsiteX633" fmla="*/ 1189084 w 1408151"/>
                  <a:gd name="connsiteY633" fmla="*/ 504912 h 696069"/>
                  <a:gd name="connsiteX634" fmla="*/ 1190801 w 1408151"/>
                  <a:gd name="connsiteY634" fmla="*/ 501967 h 696069"/>
                  <a:gd name="connsiteX635" fmla="*/ 1236175 w 1408151"/>
                  <a:gd name="connsiteY635" fmla="*/ 333173 h 696069"/>
                  <a:gd name="connsiteX636" fmla="*/ 1223667 w 1408151"/>
                  <a:gd name="connsiteY636" fmla="*/ 341269 h 696069"/>
                  <a:gd name="connsiteX637" fmla="*/ 1223176 w 1408151"/>
                  <a:gd name="connsiteY637" fmla="*/ 344704 h 696069"/>
                  <a:gd name="connsiteX638" fmla="*/ 1225874 w 1408151"/>
                  <a:gd name="connsiteY638" fmla="*/ 345685 h 696069"/>
                  <a:gd name="connsiteX639" fmla="*/ 1226610 w 1408151"/>
                  <a:gd name="connsiteY639" fmla="*/ 345195 h 696069"/>
                  <a:gd name="connsiteX640" fmla="*/ 1238628 w 1408151"/>
                  <a:gd name="connsiteY640" fmla="*/ 337344 h 696069"/>
                  <a:gd name="connsiteX641" fmla="*/ 1239609 w 1408151"/>
                  <a:gd name="connsiteY641" fmla="*/ 333909 h 696069"/>
                  <a:gd name="connsiteX642" fmla="*/ 1236175 w 1408151"/>
                  <a:gd name="connsiteY642" fmla="*/ 332928 h 696069"/>
                  <a:gd name="connsiteX643" fmla="*/ 1212139 w 1408151"/>
                  <a:gd name="connsiteY643" fmla="*/ 351083 h 696069"/>
                  <a:gd name="connsiteX644" fmla="*/ 1201838 w 1408151"/>
                  <a:gd name="connsiteY644" fmla="*/ 362123 h 696069"/>
                  <a:gd name="connsiteX645" fmla="*/ 1202083 w 1408151"/>
                  <a:gd name="connsiteY645" fmla="*/ 365558 h 696069"/>
                  <a:gd name="connsiteX646" fmla="*/ 1204291 w 1408151"/>
                  <a:gd name="connsiteY646" fmla="*/ 366049 h 696069"/>
                  <a:gd name="connsiteX647" fmla="*/ 1205517 w 1408151"/>
                  <a:gd name="connsiteY647" fmla="*/ 365313 h 696069"/>
                  <a:gd name="connsiteX648" fmla="*/ 1215328 w 1408151"/>
                  <a:gd name="connsiteY648" fmla="*/ 354763 h 696069"/>
                  <a:gd name="connsiteX649" fmla="*/ 1215328 w 1408151"/>
                  <a:gd name="connsiteY649" fmla="*/ 351328 h 696069"/>
                  <a:gd name="connsiteX650" fmla="*/ 1211894 w 1408151"/>
                  <a:gd name="connsiteY650" fmla="*/ 351328 h 696069"/>
                  <a:gd name="connsiteX651" fmla="*/ 1199876 w 1408151"/>
                  <a:gd name="connsiteY651" fmla="*/ 542694 h 696069"/>
                  <a:gd name="connsiteX652" fmla="*/ 1197914 w 1408151"/>
                  <a:gd name="connsiteY652" fmla="*/ 545638 h 696069"/>
                  <a:gd name="connsiteX653" fmla="*/ 1199631 w 1408151"/>
                  <a:gd name="connsiteY653" fmla="*/ 559868 h 696069"/>
                  <a:gd name="connsiteX654" fmla="*/ 1202329 w 1408151"/>
                  <a:gd name="connsiteY654" fmla="*/ 562076 h 696069"/>
                  <a:gd name="connsiteX655" fmla="*/ 1202819 w 1408151"/>
                  <a:gd name="connsiteY655" fmla="*/ 562076 h 696069"/>
                  <a:gd name="connsiteX656" fmla="*/ 1204536 w 1408151"/>
                  <a:gd name="connsiteY656" fmla="*/ 559623 h 696069"/>
                  <a:gd name="connsiteX657" fmla="*/ 1202819 w 1408151"/>
                  <a:gd name="connsiteY657" fmla="*/ 544657 h 696069"/>
                  <a:gd name="connsiteX658" fmla="*/ 1199876 w 1408151"/>
                  <a:gd name="connsiteY658" fmla="*/ 542694 h 696069"/>
                  <a:gd name="connsiteX659" fmla="*/ 1087545 w 1408151"/>
                  <a:gd name="connsiteY659" fmla="*/ 686219 h 696069"/>
                  <a:gd name="connsiteX660" fmla="*/ 1073075 w 1408151"/>
                  <a:gd name="connsiteY660" fmla="*/ 686219 h 696069"/>
                  <a:gd name="connsiteX661" fmla="*/ 1070377 w 1408151"/>
                  <a:gd name="connsiteY661" fmla="*/ 688427 h 696069"/>
                  <a:gd name="connsiteX662" fmla="*/ 1072584 w 1408151"/>
                  <a:gd name="connsiteY662" fmla="*/ 691125 h 696069"/>
                  <a:gd name="connsiteX663" fmla="*/ 1087545 w 1408151"/>
                  <a:gd name="connsiteY663" fmla="*/ 691125 h 696069"/>
                  <a:gd name="connsiteX664" fmla="*/ 1088036 w 1408151"/>
                  <a:gd name="connsiteY664" fmla="*/ 691125 h 696069"/>
                  <a:gd name="connsiteX665" fmla="*/ 1089753 w 1408151"/>
                  <a:gd name="connsiteY665" fmla="*/ 688672 h 696069"/>
                  <a:gd name="connsiteX666" fmla="*/ 1087055 w 1408151"/>
                  <a:gd name="connsiteY666" fmla="*/ 686464 h 696069"/>
                  <a:gd name="connsiteX667" fmla="*/ 696595 w 1408151"/>
                  <a:gd name="connsiteY667" fmla="*/ 0 h 696069"/>
                  <a:gd name="connsiteX668" fmla="*/ 681634 w 1408151"/>
                  <a:gd name="connsiteY668" fmla="*/ 736 h 696069"/>
                  <a:gd name="connsiteX669" fmla="*/ 679427 w 1408151"/>
                  <a:gd name="connsiteY669" fmla="*/ 3435 h 696069"/>
                  <a:gd name="connsiteX670" fmla="*/ 682125 w 1408151"/>
                  <a:gd name="connsiteY670" fmla="*/ 5643 h 696069"/>
                  <a:gd name="connsiteX671" fmla="*/ 696595 w 1408151"/>
                  <a:gd name="connsiteY671" fmla="*/ 4907 h 696069"/>
                  <a:gd name="connsiteX672" fmla="*/ 697331 w 1408151"/>
                  <a:gd name="connsiteY672" fmla="*/ 4907 h 696069"/>
                  <a:gd name="connsiteX673" fmla="*/ 699048 w 1408151"/>
                  <a:gd name="connsiteY673" fmla="*/ 2453 h 696069"/>
                  <a:gd name="connsiteX674" fmla="*/ 696595 w 1408151"/>
                  <a:gd name="connsiteY674" fmla="*/ 0 h 696069"/>
                  <a:gd name="connsiteX675" fmla="*/ 726517 w 1408151"/>
                  <a:gd name="connsiteY675" fmla="*/ 3680 h 696069"/>
                  <a:gd name="connsiteX676" fmla="*/ 711802 w 1408151"/>
                  <a:gd name="connsiteY676" fmla="*/ 981 h 696069"/>
                  <a:gd name="connsiteX677" fmla="*/ 709104 w 1408151"/>
                  <a:gd name="connsiteY677" fmla="*/ 3189 h 696069"/>
                  <a:gd name="connsiteX678" fmla="*/ 711311 w 1408151"/>
                  <a:gd name="connsiteY678" fmla="*/ 5888 h 696069"/>
                  <a:gd name="connsiteX679" fmla="*/ 725536 w 1408151"/>
                  <a:gd name="connsiteY679" fmla="*/ 8587 h 696069"/>
                  <a:gd name="connsiteX680" fmla="*/ 726763 w 1408151"/>
                  <a:gd name="connsiteY680" fmla="*/ 8587 h 696069"/>
                  <a:gd name="connsiteX681" fmla="*/ 728480 w 1408151"/>
                  <a:gd name="connsiteY681" fmla="*/ 6870 h 696069"/>
                  <a:gd name="connsiteX682" fmla="*/ 726763 w 1408151"/>
                  <a:gd name="connsiteY682" fmla="*/ 3925 h 696069"/>
                  <a:gd name="connsiteX683" fmla="*/ 693897 w 1408151"/>
                  <a:gd name="connsiteY683" fmla="*/ 560359 h 696069"/>
                  <a:gd name="connsiteX684" fmla="*/ 691690 w 1408151"/>
                  <a:gd name="connsiteY684" fmla="*/ 563057 h 696069"/>
                  <a:gd name="connsiteX685" fmla="*/ 691690 w 1408151"/>
                  <a:gd name="connsiteY685" fmla="*/ 577533 h 696069"/>
                  <a:gd name="connsiteX686" fmla="*/ 694143 w 1408151"/>
                  <a:gd name="connsiteY686" fmla="*/ 579986 h 696069"/>
                  <a:gd name="connsiteX687" fmla="*/ 694879 w 1408151"/>
                  <a:gd name="connsiteY687" fmla="*/ 579986 h 696069"/>
                  <a:gd name="connsiteX688" fmla="*/ 696595 w 1408151"/>
                  <a:gd name="connsiteY688" fmla="*/ 577778 h 696069"/>
                  <a:gd name="connsiteX689" fmla="*/ 696595 w 1408151"/>
                  <a:gd name="connsiteY689" fmla="*/ 562812 h 696069"/>
                  <a:gd name="connsiteX690" fmla="*/ 693897 w 1408151"/>
                  <a:gd name="connsiteY690" fmla="*/ 560604 h 696069"/>
                  <a:gd name="connsiteX691" fmla="*/ 754478 w 1408151"/>
                  <a:gd name="connsiteY691" fmla="*/ 14475 h 696069"/>
                  <a:gd name="connsiteX692" fmla="*/ 740743 w 1408151"/>
                  <a:gd name="connsiteY692" fmla="*/ 8342 h 696069"/>
                  <a:gd name="connsiteX693" fmla="*/ 737554 w 1408151"/>
                  <a:gd name="connsiteY693" fmla="*/ 9814 h 696069"/>
                  <a:gd name="connsiteX694" fmla="*/ 739026 w 1408151"/>
                  <a:gd name="connsiteY694" fmla="*/ 13003 h 696069"/>
                  <a:gd name="connsiteX695" fmla="*/ 752025 w 1408151"/>
                  <a:gd name="connsiteY695" fmla="*/ 18891 h 696069"/>
                  <a:gd name="connsiteX696" fmla="*/ 753742 w 1408151"/>
                  <a:gd name="connsiteY696" fmla="*/ 18891 h 696069"/>
                  <a:gd name="connsiteX697" fmla="*/ 755213 w 1408151"/>
                  <a:gd name="connsiteY697" fmla="*/ 17665 h 696069"/>
                  <a:gd name="connsiteX698" fmla="*/ 754232 w 1408151"/>
                  <a:gd name="connsiteY698" fmla="*/ 14230 h 696069"/>
                  <a:gd name="connsiteX699" fmla="*/ 692916 w 1408151"/>
                  <a:gd name="connsiteY699" fmla="*/ 589800 h 696069"/>
                  <a:gd name="connsiteX700" fmla="*/ 689973 w 1408151"/>
                  <a:gd name="connsiteY700" fmla="*/ 591762 h 696069"/>
                  <a:gd name="connsiteX701" fmla="*/ 686785 w 1408151"/>
                  <a:gd name="connsiteY701" fmla="*/ 605747 h 696069"/>
                  <a:gd name="connsiteX702" fmla="*/ 688502 w 1408151"/>
                  <a:gd name="connsiteY702" fmla="*/ 608691 h 696069"/>
                  <a:gd name="connsiteX703" fmla="*/ 689973 w 1408151"/>
                  <a:gd name="connsiteY703" fmla="*/ 608691 h 696069"/>
                  <a:gd name="connsiteX704" fmla="*/ 691690 w 1408151"/>
                  <a:gd name="connsiteY704" fmla="*/ 606973 h 696069"/>
                  <a:gd name="connsiteX705" fmla="*/ 695124 w 1408151"/>
                  <a:gd name="connsiteY705" fmla="*/ 592253 h 696069"/>
                  <a:gd name="connsiteX706" fmla="*/ 693162 w 1408151"/>
                  <a:gd name="connsiteY706" fmla="*/ 589309 h 696069"/>
                  <a:gd name="connsiteX707" fmla="*/ 767231 w 1408151"/>
                  <a:gd name="connsiteY707" fmla="*/ 22081 h 696069"/>
                  <a:gd name="connsiteX708" fmla="*/ 763798 w 1408151"/>
                  <a:gd name="connsiteY708" fmla="*/ 22817 h 696069"/>
                  <a:gd name="connsiteX709" fmla="*/ 764533 w 1408151"/>
                  <a:gd name="connsiteY709" fmla="*/ 26252 h 696069"/>
                  <a:gd name="connsiteX710" fmla="*/ 775815 w 1408151"/>
                  <a:gd name="connsiteY710" fmla="*/ 35084 h 696069"/>
                  <a:gd name="connsiteX711" fmla="*/ 778023 w 1408151"/>
                  <a:gd name="connsiteY711" fmla="*/ 35574 h 696069"/>
                  <a:gd name="connsiteX712" fmla="*/ 779249 w 1408151"/>
                  <a:gd name="connsiteY712" fmla="*/ 34838 h 696069"/>
                  <a:gd name="connsiteX713" fmla="*/ 779249 w 1408151"/>
                  <a:gd name="connsiteY713" fmla="*/ 31404 h 696069"/>
                  <a:gd name="connsiteX714" fmla="*/ 767476 w 1408151"/>
                  <a:gd name="connsiteY714" fmla="*/ 22081 h 696069"/>
                  <a:gd name="connsiteX715" fmla="*/ 667409 w 1408151"/>
                  <a:gd name="connsiteY715" fmla="*/ 644265 h 696069"/>
                  <a:gd name="connsiteX716" fmla="*/ 658089 w 1408151"/>
                  <a:gd name="connsiteY716" fmla="*/ 655305 h 696069"/>
                  <a:gd name="connsiteX717" fmla="*/ 658089 w 1408151"/>
                  <a:gd name="connsiteY717" fmla="*/ 658740 h 696069"/>
                  <a:gd name="connsiteX718" fmla="*/ 660542 w 1408151"/>
                  <a:gd name="connsiteY718" fmla="*/ 659231 h 696069"/>
                  <a:gd name="connsiteX719" fmla="*/ 661523 w 1408151"/>
                  <a:gd name="connsiteY719" fmla="*/ 658495 h 696069"/>
                  <a:gd name="connsiteX720" fmla="*/ 671333 w 1408151"/>
                  <a:gd name="connsiteY720" fmla="*/ 647209 h 696069"/>
                  <a:gd name="connsiteX721" fmla="*/ 670843 w 1408151"/>
                  <a:gd name="connsiteY721" fmla="*/ 643775 h 696069"/>
                  <a:gd name="connsiteX722" fmla="*/ 667409 w 1408151"/>
                  <a:gd name="connsiteY722" fmla="*/ 644265 h 696069"/>
                  <a:gd name="connsiteX723" fmla="*/ 660051 w 1408151"/>
                  <a:gd name="connsiteY723" fmla="*/ 437443 h 696069"/>
                  <a:gd name="connsiteX724" fmla="*/ 661768 w 1408151"/>
                  <a:gd name="connsiteY724" fmla="*/ 434499 h 696069"/>
                  <a:gd name="connsiteX725" fmla="*/ 657598 w 1408151"/>
                  <a:gd name="connsiteY725" fmla="*/ 420269 h 696069"/>
                  <a:gd name="connsiteX726" fmla="*/ 654655 w 1408151"/>
                  <a:gd name="connsiteY726" fmla="*/ 418552 h 696069"/>
                  <a:gd name="connsiteX727" fmla="*/ 652938 w 1408151"/>
                  <a:gd name="connsiteY727" fmla="*/ 421496 h 696069"/>
                  <a:gd name="connsiteX728" fmla="*/ 657108 w 1408151"/>
                  <a:gd name="connsiteY728" fmla="*/ 435725 h 696069"/>
                  <a:gd name="connsiteX729" fmla="*/ 660051 w 1408151"/>
                  <a:gd name="connsiteY729" fmla="*/ 437443 h 696069"/>
                  <a:gd name="connsiteX730" fmla="*/ 685068 w 1408151"/>
                  <a:gd name="connsiteY730" fmla="*/ 618014 h 696069"/>
                  <a:gd name="connsiteX731" fmla="*/ 681880 w 1408151"/>
                  <a:gd name="connsiteY731" fmla="*/ 619241 h 696069"/>
                  <a:gd name="connsiteX732" fmla="*/ 675257 w 1408151"/>
                  <a:gd name="connsiteY732" fmla="*/ 631998 h 696069"/>
                  <a:gd name="connsiteX733" fmla="*/ 676238 w 1408151"/>
                  <a:gd name="connsiteY733" fmla="*/ 635433 h 696069"/>
                  <a:gd name="connsiteX734" fmla="*/ 678201 w 1408151"/>
                  <a:gd name="connsiteY734" fmla="*/ 635433 h 696069"/>
                  <a:gd name="connsiteX735" fmla="*/ 679672 w 1408151"/>
                  <a:gd name="connsiteY735" fmla="*/ 634206 h 696069"/>
                  <a:gd name="connsiteX736" fmla="*/ 686540 w 1408151"/>
                  <a:gd name="connsiteY736" fmla="*/ 620712 h 696069"/>
                  <a:gd name="connsiteX737" fmla="*/ 685313 w 1408151"/>
                  <a:gd name="connsiteY737" fmla="*/ 617523 h 696069"/>
                  <a:gd name="connsiteX738" fmla="*/ 647297 w 1408151"/>
                  <a:gd name="connsiteY738" fmla="*/ 664874 h 696069"/>
                  <a:gd name="connsiteX739" fmla="*/ 635525 w 1408151"/>
                  <a:gd name="connsiteY739" fmla="*/ 673216 h 696069"/>
                  <a:gd name="connsiteX740" fmla="*/ 634789 w 1408151"/>
                  <a:gd name="connsiteY740" fmla="*/ 676650 h 696069"/>
                  <a:gd name="connsiteX741" fmla="*/ 637487 w 1408151"/>
                  <a:gd name="connsiteY741" fmla="*/ 677632 h 696069"/>
                  <a:gd name="connsiteX742" fmla="*/ 638223 w 1408151"/>
                  <a:gd name="connsiteY742" fmla="*/ 677386 h 696069"/>
                  <a:gd name="connsiteX743" fmla="*/ 650486 w 1408151"/>
                  <a:gd name="connsiteY743" fmla="*/ 668554 h 696069"/>
                  <a:gd name="connsiteX744" fmla="*/ 650731 w 1408151"/>
                  <a:gd name="connsiteY744" fmla="*/ 665119 h 696069"/>
                  <a:gd name="connsiteX745" fmla="*/ 647297 w 1408151"/>
                  <a:gd name="connsiteY745" fmla="*/ 664874 h 696069"/>
                  <a:gd name="connsiteX746" fmla="*/ 653674 w 1408151"/>
                  <a:gd name="connsiteY746" fmla="*/ 406284 h 696069"/>
                  <a:gd name="connsiteX747" fmla="*/ 649505 w 1408151"/>
                  <a:gd name="connsiteY747" fmla="*/ 392055 h 696069"/>
                  <a:gd name="connsiteX748" fmla="*/ 646562 w 1408151"/>
                  <a:gd name="connsiteY748" fmla="*/ 390337 h 696069"/>
                  <a:gd name="connsiteX749" fmla="*/ 644845 w 1408151"/>
                  <a:gd name="connsiteY749" fmla="*/ 393281 h 696069"/>
                  <a:gd name="connsiteX750" fmla="*/ 649014 w 1408151"/>
                  <a:gd name="connsiteY750" fmla="*/ 407511 h 696069"/>
                  <a:gd name="connsiteX751" fmla="*/ 651957 w 1408151"/>
                  <a:gd name="connsiteY751" fmla="*/ 409229 h 696069"/>
                  <a:gd name="connsiteX752" fmla="*/ 653674 w 1408151"/>
                  <a:gd name="connsiteY752" fmla="*/ 406284 h 696069"/>
                  <a:gd name="connsiteX753" fmla="*/ 789550 w 1408151"/>
                  <a:gd name="connsiteY753" fmla="*/ 41953 h 696069"/>
                  <a:gd name="connsiteX754" fmla="*/ 786116 w 1408151"/>
                  <a:gd name="connsiteY754" fmla="*/ 41953 h 696069"/>
                  <a:gd name="connsiteX755" fmla="*/ 786116 w 1408151"/>
                  <a:gd name="connsiteY755" fmla="*/ 45388 h 696069"/>
                  <a:gd name="connsiteX756" fmla="*/ 794946 w 1408151"/>
                  <a:gd name="connsiteY756" fmla="*/ 56674 h 696069"/>
                  <a:gd name="connsiteX757" fmla="*/ 797644 w 1408151"/>
                  <a:gd name="connsiteY757" fmla="*/ 57655 h 696069"/>
                  <a:gd name="connsiteX758" fmla="*/ 798380 w 1408151"/>
                  <a:gd name="connsiteY758" fmla="*/ 57410 h 696069"/>
                  <a:gd name="connsiteX759" fmla="*/ 799116 w 1408151"/>
                  <a:gd name="connsiteY759" fmla="*/ 53975 h 696069"/>
                  <a:gd name="connsiteX760" fmla="*/ 789795 w 1408151"/>
                  <a:gd name="connsiteY760" fmla="*/ 42199 h 696069"/>
                  <a:gd name="connsiteX761" fmla="*/ 676729 w 1408151"/>
                  <a:gd name="connsiteY761" fmla="*/ 493871 h 696069"/>
                  <a:gd name="connsiteX762" fmla="*/ 678446 w 1408151"/>
                  <a:gd name="connsiteY762" fmla="*/ 490927 h 696069"/>
                  <a:gd name="connsiteX763" fmla="*/ 674276 w 1408151"/>
                  <a:gd name="connsiteY763" fmla="*/ 476697 h 696069"/>
                  <a:gd name="connsiteX764" fmla="*/ 671333 w 1408151"/>
                  <a:gd name="connsiteY764" fmla="*/ 474980 h 696069"/>
                  <a:gd name="connsiteX765" fmla="*/ 669616 w 1408151"/>
                  <a:gd name="connsiteY765" fmla="*/ 477924 h 696069"/>
                  <a:gd name="connsiteX766" fmla="*/ 673786 w 1408151"/>
                  <a:gd name="connsiteY766" fmla="*/ 492154 h 696069"/>
                  <a:gd name="connsiteX767" fmla="*/ 676729 w 1408151"/>
                  <a:gd name="connsiteY767" fmla="*/ 493871 h 696069"/>
                  <a:gd name="connsiteX768" fmla="*/ 912182 w 1408151"/>
                  <a:gd name="connsiteY768" fmla="*/ 419533 h 696069"/>
                  <a:gd name="connsiteX769" fmla="*/ 908012 w 1408151"/>
                  <a:gd name="connsiteY769" fmla="*/ 405303 h 696069"/>
                  <a:gd name="connsiteX770" fmla="*/ 905069 w 1408151"/>
                  <a:gd name="connsiteY770" fmla="*/ 403586 h 696069"/>
                  <a:gd name="connsiteX771" fmla="*/ 903352 w 1408151"/>
                  <a:gd name="connsiteY771" fmla="*/ 406530 h 696069"/>
                  <a:gd name="connsiteX772" fmla="*/ 907522 w 1408151"/>
                  <a:gd name="connsiteY772" fmla="*/ 420760 h 696069"/>
                  <a:gd name="connsiteX773" fmla="*/ 910465 w 1408151"/>
                  <a:gd name="connsiteY773" fmla="*/ 422477 h 696069"/>
                  <a:gd name="connsiteX774" fmla="*/ 912182 w 1408151"/>
                  <a:gd name="connsiteY774" fmla="*/ 419533 h 696069"/>
                  <a:gd name="connsiteX775" fmla="*/ 887410 w 1408151"/>
                  <a:gd name="connsiteY775" fmla="*/ 334890 h 696069"/>
                  <a:gd name="connsiteX776" fmla="*/ 883241 w 1408151"/>
                  <a:gd name="connsiteY776" fmla="*/ 320661 h 696069"/>
                  <a:gd name="connsiteX777" fmla="*/ 880298 w 1408151"/>
                  <a:gd name="connsiteY777" fmla="*/ 318943 h 696069"/>
                  <a:gd name="connsiteX778" fmla="*/ 878581 w 1408151"/>
                  <a:gd name="connsiteY778" fmla="*/ 321887 h 696069"/>
                  <a:gd name="connsiteX779" fmla="*/ 882750 w 1408151"/>
                  <a:gd name="connsiteY779" fmla="*/ 336117 h 696069"/>
                  <a:gd name="connsiteX780" fmla="*/ 885693 w 1408151"/>
                  <a:gd name="connsiteY780" fmla="*/ 337834 h 696069"/>
                  <a:gd name="connsiteX781" fmla="*/ 887410 w 1408151"/>
                  <a:gd name="connsiteY781" fmla="*/ 334890 h 696069"/>
                  <a:gd name="connsiteX782" fmla="*/ 879071 w 1408151"/>
                  <a:gd name="connsiteY782" fmla="*/ 306431 h 696069"/>
                  <a:gd name="connsiteX783" fmla="*/ 874902 w 1408151"/>
                  <a:gd name="connsiteY783" fmla="*/ 292201 h 696069"/>
                  <a:gd name="connsiteX784" fmla="*/ 871959 w 1408151"/>
                  <a:gd name="connsiteY784" fmla="*/ 290484 h 696069"/>
                  <a:gd name="connsiteX785" fmla="*/ 870242 w 1408151"/>
                  <a:gd name="connsiteY785" fmla="*/ 293428 h 696069"/>
                  <a:gd name="connsiteX786" fmla="*/ 874411 w 1408151"/>
                  <a:gd name="connsiteY786" fmla="*/ 307658 h 696069"/>
                  <a:gd name="connsiteX787" fmla="*/ 877355 w 1408151"/>
                  <a:gd name="connsiteY787" fmla="*/ 309375 h 696069"/>
                  <a:gd name="connsiteX788" fmla="*/ 879071 w 1408151"/>
                  <a:gd name="connsiteY788" fmla="*/ 306431 h 696069"/>
                  <a:gd name="connsiteX789" fmla="*/ 895749 w 1408151"/>
                  <a:gd name="connsiteY789" fmla="*/ 363105 h 696069"/>
                  <a:gd name="connsiteX790" fmla="*/ 891580 w 1408151"/>
                  <a:gd name="connsiteY790" fmla="*/ 348875 h 696069"/>
                  <a:gd name="connsiteX791" fmla="*/ 888637 w 1408151"/>
                  <a:gd name="connsiteY791" fmla="*/ 347157 h 696069"/>
                  <a:gd name="connsiteX792" fmla="*/ 886920 w 1408151"/>
                  <a:gd name="connsiteY792" fmla="*/ 350102 h 696069"/>
                  <a:gd name="connsiteX793" fmla="*/ 891089 w 1408151"/>
                  <a:gd name="connsiteY793" fmla="*/ 364331 h 696069"/>
                  <a:gd name="connsiteX794" fmla="*/ 894032 w 1408151"/>
                  <a:gd name="connsiteY794" fmla="*/ 366049 h 696069"/>
                  <a:gd name="connsiteX795" fmla="*/ 895749 w 1408151"/>
                  <a:gd name="connsiteY795" fmla="*/ 363105 h 696069"/>
                  <a:gd name="connsiteX796" fmla="*/ 903843 w 1408151"/>
                  <a:gd name="connsiteY796" fmla="*/ 391319 h 696069"/>
                  <a:gd name="connsiteX797" fmla="*/ 899674 w 1408151"/>
                  <a:gd name="connsiteY797" fmla="*/ 377089 h 696069"/>
                  <a:gd name="connsiteX798" fmla="*/ 896730 w 1408151"/>
                  <a:gd name="connsiteY798" fmla="*/ 375372 h 696069"/>
                  <a:gd name="connsiteX799" fmla="*/ 895013 w 1408151"/>
                  <a:gd name="connsiteY799" fmla="*/ 378316 h 696069"/>
                  <a:gd name="connsiteX800" fmla="*/ 899183 w 1408151"/>
                  <a:gd name="connsiteY800" fmla="*/ 392545 h 696069"/>
                  <a:gd name="connsiteX801" fmla="*/ 902126 w 1408151"/>
                  <a:gd name="connsiteY801" fmla="*/ 394263 h 696069"/>
                  <a:gd name="connsiteX802" fmla="*/ 903843 w 1408151"/>
                  <a:gd name="connsiteY802" fmla="*/ 391319 h 696069"/>
                  <a:gd name="connsiteX803" fmla="*/ 920521 w 1408151"/>
                  <a:gd name="connsiteY803" fmla="*/ 447747 h 696069"/>
                  <a:gd name="connsiteX804" fmla="*/ 916351 w 1408151"/>
                  <a:gd name="connsiteY804" fmla="*/ 433517 h 696069"/>
                  <a:gd name="connsiteX805" fmla="*/ 913408 w 1408151"/>
                  <a:gd name="connsiteY805" fmla="*/ 431800 h 696069"/>
                  <a:gd name="connsiteX806" fmla="*/ 911691 w 1408151"/>
                  <a:gd name="connsiteY806" fmla="*/ 434744 h 696069"/>
                  <a:gd name="connsiteX807" fmla="*/ 915861 w 1408151"/>
                  <a:gd name="connsiteY807" fmla="*/ 448974 h 696069"/>
                  <a:gd name="connsiteX808" fmla="*/ 918804 w 1408151"/>
                  <a:gd name="connsiteY808" fmla="*/ 450691 h 696069"/>
                  <a:gd name="connsiteX809" fmla="*/ 920521 w 1408151"/>
                  <a:gd name="connsiteY809" fmla="*/ 447747 h 696069"/>
                  <a:gd name="connsiteX810" fmla="*/ 870978 w 1408151"/>
                  <a:gd name="connsiteY810" fmla="*/ 278217 h 696069"/>
                  <a:gd name="connsiteX811" fmla="*/ 866808 w 1408151"/>
                  <a:gd name="connsiteY811" fmla="*/ 263987 h 696069"/>
                  <a:gd name="connsiteX812" fmla="*/ 863865 w 1408151"/>
                  <a:gd name="connsiteY812" fmla="*/ 262269 h 696069"/>
                  <a:gd name="connsiteX813" fmla="*/ 862148 w 1408151"/>
                  <a:gd name="connsiteY813" fmla="*/ 265213 h 696069"/>
                  <a:gd name="connsiteX814" fmla="*/ 866318 w 1408151"/>
                  <a:gd name="connsiteY814" fmla="*/ 279443 h 696069"/>
                  <a:gd name="connsiteX815" fmla="*/ 869261 w 1408151"/>
                  <a:gd name="connsiteY815" fmla="*/ 281161 h 696069"/>
                  <a:gd name="connsiteX816" fmla="*/ 870978 w 1408151"/>
                  <a:gd name="connsiteY816" fmla="*/ 278217 h 696069"/>
                  <a:gd name="connsiteX817" fmla="*/ 854300 w 1408151"/>
                  <a:gd name="connsiteY817" fmla="*/ 221788 h 696069"/>
                  <a:gd name="connsiteX818" fmla="*/ 850130 w 1408151"/>
                  <a:gd name="connsiteY818" fmla="*/ 207558 h 696069"/>
                  <a:gd name="connsiteX819" fmla="*/ 847187 w 1408151"/>
                  <a:gd name="connsiteY819" fmla="*/ 205841 h 696069"/>
                  <a:gd name="connsiteX820" fmla="*/ 845470 w 1408151"/>
                  <a:gd name="connsiteY820" fmla="*/ 208785 h 696069"/>
                  <a:gd name="connsiteX821" fmla="*/ 849640 w 1408151"/>
                  <a:gd name="connsiteY821" fmla="*/ 223015 h 696069"/>
                  <a:gd name="connsiteX822" fmla="*/ 852583 w 1408151"/>
                  <a:gd name="connsiteY822" fmla="*/ 224732 h 696069"/>
                  <a:gd name="connsiteX823" fmla="*/ 854300 w 1408151"/>
                  <a:gd name="connsiteY823" fmla="*/ 221788 h 696069"/>
                  <a:gd name="connsiteX824" fmla="*/ 862639 w 1408151"/>
                  <a:gd name="connsiteY824" fmla="*/ 250002 h 696069"/>
                  <a:gd name="connsiteX825" fmla="*/ 858469 w 1408151"/>
                  <a:gd name="connsiteY825" fmla="*/ 235773 h 696069"/>
                  <a:gd name="connsiteX826" fmla="*/ 855526 w 1408151"/>
                  <a:gd name="connsiteY826" fmla="*/ 234055 h 696069"/>
                  <a:gd name="connsiteX827" fmla="*/ 853809 w 1408151"/>
                  <a:gd name="connsiteY827" fmla="*/ 236999 h 696069"/>
                  <a:gd name="connsiteX828" fmla="*/ 857979 w 1408151"/>
                  <a:gd name="connsiteY828" fmla="*/ 251229 h 696069"/>
                  <a:gd name="connsiteX829" fmla="*/ 860922 w 1408151"/>
                  <a:gd name="connsiteY829" fmla="*/ 252946 h 696069"/>
                  <a:gd name="connsiteX830" fmla="*/ 862639 w 1408151"/>
                  <a:gd name="connsiteY830" fmla="*/ 250002 h 696069"/>
                  <a:gd name="connsiteX831" fmla="*/ 829528 w 1408151"/>
                  <a:gd name="connsiteY831" fmla="*/ 136900 h 696069"/>
                  <a:gd name="connsiteX832" fmla="*/ 825359 w 1408151"/>
                  <a:gd name="connsiteY832" fmla="*/ 122670 h 696069"/>
                  <a:gd name="connsiteX833" fmla="*/ 822416 w 1408151"/>
                  <a:gd name="connsiteY833" fmla="*/ 120953 h 696069"/>
                  <a:gd name="connsiteX834" fmla="*/ 820699 w 1408151"/>
                  <a:gd name="connsiteY834" fmla="*/ 123897 h 696069"/>
                  <a:gd name="connsiteX835" fmla="*/ 824868 w 1408151"/>
                  <a:gd name="connsiteY835" fmla="*/ 138127 h 696069"/>
                  <a:gd name="connsiteX836" fmla="*/ 827811 w 1408151"/>
                  <a:gd name="connsiteY836" fmla="*/ 139844 h 696069"/>
                  <a:gd name="connsiteX837" fmla="*/ 829528 w 1408151"/>
                  <a:gd name="connsiteY837" fmla="*/ 136900 h 696069"/>
                  <a:gd name="connsiteX838" fmla="*/ 821434 w 1408151"/>
                  <a:gd name="connsiteY838" fmla="*/ 108686 h 696069"/>
                  <a:gd name="connsiteX839" fmla="*/ 817265 w 1408151"/>
                  <a:gd name="connsiteY839" fmla="*/ 94456 h 696069"/>
                  <a:gd name="connsiteX840" fmla="*/ 814322 w 1408151"/>
                  <a:gd name="connsiteY840" fmla="*/ 92739 h 696069"/>
                  <a:gd name="connsiteX841" fmla="*/ 812605 w 1408151"/>
                  <a:gd name="connsiteY841" fmla="*/ 95683 h 696069"/>
                  <a:gd name="connsiteX842" fmla="*/ 816774 w 1408151"/>
                  <a:gd name="connsiteY842" fmla="*/ 109913 h 696069"/>
                  <a:gd name="connsiteX843" fmla="*/ 819718 w 1408151"/>
                  <a:gd name="connsiteY843" fmla="*/ 111630 h 696069"/>
                  <a:gd name="connsiteX844" fmla="*/ 821434 w 1408151"/>
                  <a:gd name="connsiteY844" fmla="*/ 108686 h 696069"/>
                  <a:gd name="connsiteX845" fmla="*/ 837867 w 1408151"/>
                  <a:gd name="connsiteY845" fmla="*/ 165114 h 696069"/>
                  <a:gd name="connsiteX846" fmla="*/ 833698 w 1408151"/>
                  <a:gd name="connsiteY846" fmla="*/ 150885 h 696069"/>
                  <a:gd name="connsiteX847" fmla="*/ 830754 w 1408151"/>
                  <a:gd name="connsiteY847" fmla="*/ 149167 h 696069"/>
                  <a:gd name="connsiteX848" fmla="*/ 829038 w 1408151"/>
                  <a:gd name="connsiteY848" fmla="*/ 152111 h 696069"/>
                  <a:gd name="connsiteX849" fmla="*/ 833207 w 1408151"/>
                  <a:gd name="connsiteY849" fmla="*/ 166341 h 696069"/>
                  <a:gd name="connsiteX850" fmla="*/ 836150 w 1408151"/>
                  <a:gd name="connsiteY850" fmla="*/ 168059 h 696069"/>
                  <a:gd name="connsiteX851" fmla="*/ 837867 w 1408151"/>
                  <a:gd name="connsiteY851" fmla="*/ 165114 h 696069"/>
                  <a:gd name="connsiteX852" fmla="*/ 846206 w 1408151"/>
                  <a:gd name="connsiteY852" fmla="*/ 193574 h 696069"/>
                  <a:gd name="connsiteX853" fmla="*/ 842037 w 1408151"/>
                  <a:gd name="connsiteY853" fmla="*/ 179344 h 696069"/>
                  <a:gd name="connsiteX854" fmla="*/ 839093 w 1408151"/>
                  <a:gd name="connsiteY854" fmla="*/ 177627 h 696069"/>
                  <a:gd name="connsiteX855" fmla="*/ 837377 w 1408151"/>
                  <a:gd name="connsiteY855" fmla="*/ 180571 h 696069"/>
                  <a:gd name="connsiteX856" fmla="*/ 841546 w 1408151"/>
                  <a:gd name="connsiteY856" fmla="*/ 194801 h 696069"/>
                  <a:gd name="connsiteX857" fmla="*/ 844489 w 1408151"/>
                  <a:gd name="connsiteY857" fmla="*/ 196518 h 696069"/>
                  <a:gd name="connsiteX858" fmla="*/ 846206 w 1408151"/>
                  <a:gd name="connsiteY858" fmla="*/ 193574 h 696069"/>
                  <a:gd name="connsiteX859" fmla="*/ 812605 w 1408151"/>
                  <a:gd name="connsiteY859" fmla="*/ 80472 h 696069"/>
                  <a:gd name="connsiteX860" fmla="*/ 806473 w 1408151"/>
                  <a:gd name="connsiteY860" fmla="*/ 66733 h 696069"/>
                  <a:gd name="connsiteX861" fmla="*/ 803285 w 1408151"/>
                  <a:gd name="connsiteY861" fmla="*/ 65751 h 696069"/>
                  <a:gd name="connsiteX862" fmla="*/ 802304 w 1408151"/>
                  <a:gd name="connsiteY862" fmla="*/ 68941 h 696069"/>
                  <a:gd name="connsiteX863" fmla="*/ 808190 w 1408151"/>
                  <a:gd name="connsiteY863" fmla="*/ 82189 h 696069"/>
                  <a:gd name="connsiteX864" fmla="*/ 811133 w 1408151"/>
                  <a:gd name="connsiteY864" fmla="*/ 83661 h 696069"/>
                  <a:gd name="connsiteX865" fmla="*/ 811133 w 1408151"/>
                  <a:gd name="connsiteY865" fmla="*/ 83661 h 696069"/>
                  <a:gd name="connsiteX866" fmla="*/ 812605 w 1408151"/>
                  <a:gd name="connsiteY866" fmla="*/ 80472 h 69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Lst>
                <a:rect l="l" t="t" r="r" b="b"/>
                <a:pathLst>
                  <a:path w="1408151" h="696069">
                    <a:moveTo>
                      <a:pt x="395657" y="413645"/>
                    </a:moveTo>
                    <a:cubicBezTo>
                      <a:pt x="396393" y="414871"/>
                      <a:pt x="396148" y="416344"/>
                      <a:pt x="394921" y="417080"/>
                    </a:cubicBezTo>
                    <a:cubicBezTo>
                      <a:pt x="394921" y="417080"/>
                      <a:pt x="394431" y="417080"/>
                      <a:pt x="394185" y="417325"/>
                    </a:cubicBezTo>
                    <a:cubicBezTo>
                      <a:pt x="393204" y="417570"/>
                      <a:pt x="391978" y="417325"/>
                      <a:pt x="391488" y="416344"/>
                    </a:cubicBezTo>
                    <a:cubicBezTo>
                      <a:pt x="388790" y="412418"/>
                      <a:pt x="386092" y="408493"/>
                      <a:pt x="382903" y="404812"/>
                    </a:cubicBezTo>
                    <a:cubicBezTo>
                      <a:pt x="381922" y="403831"/>
                      <a:pt x="382168" y="402114"/>
                      <a:pt x="383149" y="401378"/>
                    </a:cubicBezTo>
                    <a:cubicBezTo>
                      <a:pt x="384130" y="400396"/>
                      <a:pt x="385846" y="400642"/>
                      <a:pt x="386582" y="401623"/>
                    </a:cubicBezTo>
                    <a:cubicBezTo>
                      <a:pt x="389771" y="405548"/>
                      <a:pt x="392714" y="409474"/>
                      <a:pt x="395412" y="413645"/>
                    </a:cubicBezTo>
                    <a:close/>
                    <a:moveTo>
                      <a:pt x="408656" y="440632"/>
                    </a:moveTo>
                    <a:cubicBezTo>
                      <a:pt x="406939" y="435971"/>
                      <a:pt x="405222" y="431309"/>
                      <a:pt x="403015" y="426648"/>
                    </a:cubicBezTo>
                    <a:cubicBezTo>
                      <a:pt x="402524" y="425421"/>
                      <a:pt x="401053" y="424930"/>
                      <a:pt x="399826" y="425421"/>
                    </a:cubicBezTo>
                    <a:cubicBezTo>
                      <a:pt x="398600" y="425912"/>
                      <a:pt x="398110" y="427384"/>
                      <a:pt x="398600" y="428611"/>
                    </a:cubicBezTo>
                    <a:cubicBezTo>
                      <a:pt x="400562" y="433027"/>
                      <a:pt x="402524" y="437443"/>
                      <a:pt x="403996" y="441859"/>
                    </a:cubicBezTo>
                    <a:cubicBezTo>
                      <a:pt x="404487" y="443086"/>
                      <a:pt x="405713" y="443822"/>
                      <a:pt x="406939" y="443331"/>
                    </a:cubicBezTo>
                    <a:cubicBezTo>
                      <a:pt x="406939" y="443331"/>
                      <a:pt x="406939" y="443331"/>
                      <a:pt x="406939" y="443331"/>
                    </a:cubicBezTo>
                    <a:cubicBezTo>
                      <a:pt x="408165" y="442840"/>
                      <a:pt x="408901" y="441614"/>
                      <a:pt x="408411" y="440142"/>
                    </a:cubicBezTo>
                    <a:close/>
                    <a:moveTo>
                      <a:pt x="417240" y="468846"/>
                    </a:moveTo>
                    <a:lnTo>
                      <a:pt x="413071" y="454617"/>
                    </a:lnTo>
                    <a:cubicBezTo>
                      <a:pt x="412580" y="453390"/>
                      <a:pt x="411354" y="452654"/>
                      <a:pt x="410128" y="452899"/>
                    </a:cubicBezTo>
                    <a:cubicBezTo>
                      <a:pt x="408901" y="453145"/>
                      <a:pt x="408165" y="454617"/>
                      <a:pt x="408411" y="455843"/>
                    </a:cubicBezTo>
                    <a:lnTo>
                      <a:pt x="412580" y="470073"/>
                    </a:lnTo>
                    <a:cubicBezTo>
                      <a:pt x="413071" y="471300"/>
                      <a:pt x="414297" y="472036"/>
                      <a:pt x="415523" y="471791"/>
                    </a:cubicBezTo>
                    <a:cubicBezTo>
                      <a:pt x="416750" y="471300"/>
                      <a:pt x="417485" y="470073"/>
                      <a:pt x="417240" y="468846"/>
                    </a:cubicBezTo>
                    <a:close/>
                    <a:moveTo>
                      <a:pt x="425334" y="497061"/>
                    </a:moveTo>
                    <a:lnTo>
                      <a:pt x="421164" y="482831"/>
                    </a:lnTo>
                    <a:cubicBezTo>
                      <a:pt x="420674" y="481604"/>
                      <a:pt x="419448" y="480868"/>
                      <a:pt x="418221" y="481113"/>
                    </a:cubicBezTo>
                    <a:cubicBezTo>
                      <a:pt x="416995" y="481359"/>
                      <a:pt x="416259" y="482831"/>
                      <a:pt x="416504" y="484058"/>
                    </a:cubicBezTo>
                    <a:lnTo>
                      <a:pt x="420674" y="498287"/>
                    </a:lnTo>
                    <a:cubicBezTo>
                      <a:pt x="421164" y="499514"/>
                      <a:pt x="422391" y="500250"/>
                      <a:pt x="423617" y="500005"/>
                    </a:cubicBezTo>
                    <a:cubicBezTo>
                      <a:pt x="424843" y="499514"/>
                      <a:pt x="425579" y="498287"/>
                      <a:pt x="425334" y="497061"/>
                    </a:cubicBezTo>
                    <a:close/>
                    <a:moveTo>
                      <a:pt x="442012" y="553734"/>
                    </a:moveTo>
                    <a:lnTo>
                      <a:pt x="437842" y="539505"/>
                    </a:lnTo>
                    <a:cubicBezTo>
                      <a:pt x="437352" y="538278"/>
                      <a:pt x="436125" y="537542"/>
                      <a:pt x="434899" y="537787"/>
                    </a:cubicBezTo>
                    <a:cubicBezTo>
                      <a:pt x="433673" y="538278"/>
                      <a:pt x="432937" y="539505"/>
                      <a:pt x="433182" y="540731"/>
                    </a:cubicBezTo>
                    <a:lnTo>
                      <a:pt x="437352" y="554961"/>
                    </a:lnTo>
                    <a:cubicBezTo>
                      <a:pt x="437842" y="556188"/>
                      <a:pt x="439069" y="556924"/>
                      <a:pt x="440295" y="556679"/>
                    </a:cubicBezTo>
                    <a:cubicBezTo>
                      <a:pt x="441521" y="556188"/>
                      <a:pt x="442257" y="554961"/>
                      <a:pt x="442012" y="553734"/>
                    </a:cubicBezTo>
                    <a:close/>
                    <a:moveTo>
                      <a:pt x="433673" y="525275"/>
                    </a:moveTo>
                    <a:lnTo>
                      <a:pt x="429503" y="511045"/>
                    </a:lnTo>
                    <a:cubicBezTo>
                      <a:pt x="429013" y="509818"/>
                      <a:pt x="427787" y="509082"/>
                      <a:pt x="426560" y="509328"/>
                    </a:cubicBezTo>
                    <a:cubicBezTo>
                      <a:pt x="425334" y="509573"/>
                      <a:pt x="424598" y="511045"/>
                      <a:pt x="424843" y="512272"/>
                    </a:cubicBezTo>
                    <a:lnTo>
                      <a:pt x="429013" y="526502"/>
                    </a:lnTo>
                    <a:cubicBezTo>
                      <a:pt x="429503" y="527728"/>
                      <a:pt x="430730" y="528464"/>
                      <a:pt x="431956" y="528219"/>
                    </a:cubicBezTo>
                    <a:cubicBezTo>
                      <a:pt x="433182" y="527728"/>
                      <a:pt x="433918" y="526502"/>
                      <a:pt x="433673" y="525275"/>
                    </a:cubicBezTo>
                    <a:close/>
                    <a:moveTo>
                      <a:pt x="295344" y="356480"/>
                    </a:moveTo>
                    <a:cubicBezTo>
                      <a:pt x="290439" y="356480"/>
                      <a:pt x="285288" y="356480"/>
                      <a:pt x="280383" y="356971"/>
                    </a:cubicBezTo>
                    <a:cubicBezTo>
                      <a:pt x="279157" y="356971"/>
                      <a:pt x="277931" y="358198"/>
                      <a:pt x="278176" y="359670"/>
                    </a:cubicBezTo>
                    <a:cubicBezTo>
                      <a:pt x="278176" y="360896"/>
                      <a:pt x="279402" y="362123"/>
                      <a:pt x="280874" y="361878"/>
                    </a:cubicBezTo>
                    <a:cubicBezTo>
                      <a:pt x="285534" y="361387"/>
                      <a:pt x="290439" y="361387"/>
                      <a:pt x="295344" y="361633"/>
                    </a:cubicBezTo>
                    <a:cubicBezTo>
                      <a:pt x="295590" y="361633"/>
                      <a:pt x="295835" y="361633"/>
                      <a:pt x="296080" y="361633"/>
                    </a:cubicBezTo>
                    <a:cubicBezTo>
                      <a:pt x="297061" y="361387"/>
                      <a:pt x="297797" y="360406"/>
                      <a:pt x="297797" y="359424"/>
                    </a:cubicBezTo>
                    <a:cubicBezTo>
                      <a:pt x="297797" y="357952"/>
                      <a:pt x="296816" y="356971"/>
                      <a:pt x="295344" y="356971"/>
                    </a:cubicBezTo>
                    <a:close/>
                    <a:moveTo>
                      <a:pt x="237217" y="368502"/>
                    </a:moveTo>
                    <a:cubicBezTo>
                      <a:pt x="232802" y="370710"/>
                      <a:pt x="228387" y="373163"/>
                      <a:pt x="223973" y="375862"/>
                    </a:cubicBezTo>
                    <a:cubicBezTo>
                      <a:pt x="222746" y="376598"/>
                      <a:pt x="222501" y="378070"/>
                      <a:pt x="223237" y="379297"/>
                    </a:cubicBezTo>
                    <a:cubicBezTo>
                      <a:pt x="223727" y="380278"/>
                      <a:pt x="224954" y="380524"/>
                      <a:pt x="225935" y="380278"/>
                    </a:cubicBezTo>
                    <a:cubicBezTo>
                      <a:pt x="225935" y="380278"/>
                      <a:pt x="226425" y="380278"/>
                      <a:pt x="226670" y="380033"/>
                    </a:cubicBezTo>
                    <a:cubicBezTo>
                      <a:pt x="230595" y="377580"/>
                      <a:pt x="235009" y="375126"/>
                      <a:pt x="239179" y="373163"/>
                    </a:cubicBezTo>
                    <a:cubicBezTo>
                      <a:pt x="240405" y="372673"/>
                      <a:pt x="240896" y="371201"/>
                      <a:pt x="240405" y="369974"/>
                    </a:cubicBezTo>
                    <a:cubicBezTo>
                      <a:pt x="239915" y="368747"/>
                      <a:pt x="238443" y="368257"/>
                      <a:pt x="237217" y="368747"/>
                    </a:cubicBezTo>
                    <a:close/>
                    <a:moveTo>
                      <a:pt x="211955" y="384449"/>
                    </a:moveTo>
                    <a:cubicBezTo>
                      <a:pt x="208030" y="387639"/>
                      <a:pt x="204351" y="391073"/>
                      <a:pt x="200918" y="394754"/>
                    </a:cubicBezTo>
                    <a:cubicBezTo>
                      <a:pt x="199937" y="395735"/>
                      <a:pt x="199937" y="397207"/>
                      <a:pt x="200918" y="398188"/>
                    </a:cubicBezTo>
                    <a:cubicBezTo>
                      <a:pt x="201654" y="398924"/>
                      <a:pt x="202389" y="398924"/>
                      <a:pt x="203370" y="398679"/>
                    </a:cubicBezTo>
                    <a:cubicBezTo>
                      <a:pt x="203861" y="398679"/>
                      <a:pt x="204106" y="398434"/>
                      <a:pt x="204351" y="397943"/>
                    </a:cubicBezTo>
                    <a:cubicBezTo>
                      <a:pt x="207785" y="394508"/>
                      <a:pt x="211219" y="391073"/>
                      <a:pt x="214898" y="388129"/>
                    </a:cubicBezTo>
                    <a:cubicBezTo>
                      <a:pt x="215879" y="387148"/>
                      <a:pt x="216124" y="385676"/>
                      <a:pt x="215143" y="384695"/>
                    </a:cubicBezTo>
                    <a:cubicBezTo>
                      <a:pt x="214162" y="383713"/>
                      <a:pt x="212690" y="383468"/>
                      <a:pt x="211709" y="384449"/>
                    </a:cubicBezTo>
                    <a:close/>
                    <a:moveTo>
                      <a:pt x="365244" y="381014"/>
                    </a:moveTo>
                    <a:cubicBezTo>
                      <a:pt x="364263" y="380278"/>
                      <a:pt x="362546" y="380524"/>
                      <a:pt x="361811" y="381505"/>
                    </a:cubicBezTo>
                    <a:cubicBezTo>
                      <a:pt x="361075" y="382487"/>
                      <a:pt x="361320" y="384204"/>
                      <a:pt x="362301" y="384940"/>
                    </a:cubicBezTo>
                    <a:cubicBezTo>
                      <a:pt x="366225" y="387884"/>
                      <a:pt x="369904" y="390828"/>
                      <a:pt x="373338" y="394263"/>
                    </a:cubicBezTo>
                    <a:cubicBezTo>
                      <a:pt x="374074" y="394999"/>
                      <a:pt x="374810" y="394999"/>
                      <a:pt x="375791" y="394754"/>
                    </a:cubicBezTo>
                    <a:cubicBezTo>
                      <a:pt x="376281" y="394754"/>
                      <a:pt x="376526" y="394508"/>
                      <a:pt x="376772" y="394017"/>
                    </a:cubicBezTo>
                    <a:cubicBezTo>
                      <a:pt x="377753" y="393036"/>
                      <a:pt x="377753" y="391564"/>
                      <a:pt x="376772" y="390583"/>
                    </a:cubicBezTo>
                    <a:cubicBezTo>
                      <a:pt x="373093" y="387148"/>
                      <a:pt x="369169" y="383959"/>
                      <a:pt x="365244" y="381014"/>
                    </a:cubicBezTo>
                    <a:close/>
                    <a:moveTo>
                      <a:pt x="265422" y="358934"/>
                    </a:moveTo>
                    <a:cubicBezTo>
                      <a:pt x="260517" y="359915"/>
                      <a:pt x="255612" y="361387"/>
                      <a:pt x="250952" y="362859"/>
                    </a:cubicBezTo>
                    <a:cubicBezTo>
                      <a:pt x="249725" y="363350"/>
                      <a:pt x="248989" y="364577"/>
                      <a:pt x="249480" y="366049"/>
                    </a:cubicBezTo>
                    <a:cubicBezTo>
                      <a:pt x="249971" y="367275"/>
                      <a:pt x="251197" y="368011"/>
                      <a:pt x="252668" y="367521"/>
                    </a:cubicBezTo>
                    <a:cubicBezTo>
                      <a:pt x="257083" y="366049"/>
                      <a:pt x="261988" y="364822"/>
                      <a:pt x="266648" y="363841"/>
                    </a:cubicBezTo>
                    <a:cubicBezTo>
                      <a:pt x="266648" y="363841"/>
                      <a:pt x="266648" y="363841"/>
                      <a:pt x="266648" y="363841"/>
                    </a:cubicBezTo>
                    <a:cubicBezTo>
                      <a:pt x="267875" y="363595"/>
                      <a:pt x="268611" y="362369"/>
                      <a:pt x="268365" y="360896"/>
                    </a:cubicBezTo>
                    <a:cubicBezTo>
                      <a:pt x="268120" y="359670"/>
                      <a:pt x="266894" y="358688"/>
                      <a:pt x="265422" y="358934"/>
                    </a:cubicBezTo>
                    <a:close/>
                    <a:moveTo>
                      <a:pt x="450105" y="581949"/>
                    </a:moveTo>
                    <a:lnTo>
                      <a:pt x="445936" y="567719"/>
                    </a:lnTo>
                    <a:cubicBezTo>
                      <a:pt x="445446" y="566492"/>
                      <a:pt x="444219" y="565756"/>
                      <a:pt x="442993" y="566002"/>
                    </a:cubicBezTo>
                    <a:cubicBezTo>
                      <a:pt x="441767" y="566247"/>
                      <a:pt x="441031" y="567719"/>
                      <a:pt x="441276" y="568946"/>
                    </a:cubicBezTo>
                    <a:lnTo>
                      <a:pt x="445446" y="583175"/>
                    </a:lnTo>
                    <a:cubicBezTo>
                      <a:pt x="445936" y="584402"/>
                      <a:pt x="447162" y="585138"/>
                      <a:pt x="448389" y="584893"/>
                    </a:cubicBezTo>
                    <a:cubicBezTo>
                      <a:pt x="449615" y="584402"/>
                      <a:pt x="450351" y="583175"/>
                      <a:pt x="450105" y="581949"/>
                    </a:cubicBezTo>
                    <a:close/>
                    <a:moveTo>
                      <a:pt x="352491" y="372673"/>
                    </a:moveTo>
                    <a:cubicBezTo>
                      <a:pt x="348076" y="370219"/>
                      <a:pt x="343661" y="368011"/>
                      <a:pt x="339001" y="366049"/>
                    </a:cubicBezTo>
                    <a:cubicBezTo>
                      <a:pt x="337775" y="365558"/>
                      <a:pt x="336303" y="366049"/>
                      <a:pt x="335813" y="367275"/>
                    </a:cubicBezTo>
                    <a:cubicBezTo>
                      <a:pt x="335322" y="368502"/>
                      <a:pt x="335813" y="369974"/>
                      <a:pt x="337039" y="370465"/>
                    </a:cubicBezTo>
                    <a:cubicBezTo>
                      <a:pt x="341454" y="372427"/>
                      <a:pt x="345869" y="374390"/>
                      <a:pt x="350038" y="376844"/>
                    </a:cubicBezTo>
                    <a:cubicBezTo>
                      <a:pt x="350529" y="377089"/>
                      <a:pt x="351264" y="377334"/>
                      <a:pt x="352000" y="376844"/>
                    </a:cubicBezTo>
                    <a:cubicBezTo>
                      <a:pt x="352491" y="376844"/>
                      <a:pt x="353226" y="376353"/>
                      <a:pt x="353472" y="375617"/>
                    </a:cubicBezTo>
                    <a:cubicBezTo>
                      <a:pt x="354207" y="374390"/>
                      <a:pt x="353717" y="372918"/>
                      <a:pt x="352491" y="372182"/>
                    </a:cubicBezTo>
                    <a:close/>
                    <a:moveTo>
                      <a:pt x="325021" y="361142"/>
                    </a:moveTo>
                    <a:cubicBezTo>
                      <a:pt x="320116" y="359670"/>
                      <a:pt x="315211" y="358688"/>
                      <a:pt x="310305" y="357952"/>
                    </a:cubicBezTo>
                    <a:cubicBezTo>
                      <a:pt x="309079" y="357952"/>
                      <a:pt x="307607" y="358688"/>
                      <a:pt x="307607" y="359915"/>
                    </a:cubicBezTo>
                    <a:cubicBezTo>
                      <a:pt x="307607" y="361142"/>
                      <a:pt x="308343" y="362614"/>
                      <a:pt x="309570" y="362614"/>
                    </a:cubicBezTo>
                    <a:cubicBezTo>
                      <a:pt x="314230" y="363350"/>
                      <a:pt x="319135" y="364331"/>
                      <a:pt x="323550" y="365803"/>
                    </a:cubicBezTo>
                    <a:cubicBezTo>
                      <a:pt x="324040" y="365803"/>
                      <a:pt x="324531" y="365803"/>
                      <a:pt x="325021" y="365803"/>
                    </a:cubicBezTo>
                    <a:cubicBezTo>
                      <a:pt x="325757" y="365803"/>
                      <a:pt x="326493" y="365067"/>
                      <a:pt x="326738" y="364086"/>
                    </a:cubicBezTo>
                    <a:cubicBezTo>
                      <a:pt x="327229" y="362859"/>
                      <a:pt x="326247" y="361387"/>
                      <a:pt x="325021" y="361142"/>
                    </a:cubicBezTo>
                    <a:close/>
                    <a:moveTo>
                      <a:pt x="191107" y="406284"/>
                    </a:moveTo>
                    <a:cubicBezTo>
                      <a:pt x="188164" y="410210"/>
                      <a:pt x="185221" y="414381"/>
                      <a:pt x="182768" y="418797"/>
                    </a:cubicBezTo>
                    <a:cubicBezTo>
                      <a:pt x="182033" y="420024"/>
                      <a:pt x="182523" y="421496"/>
                      <a:pt x="183749" y="422232"/>
                    </a:cubicBezTo>
                    <a:cubicBezTo>
                      <a:pt x="184240" y="422477"/>
                      <a:pt x="184976" y="422722"/>
                      <a:pt x="185711" y="422232"/>
                    </a:cubicBezTo>
                    <a:cubicBezTo>
                      <a:pt x="186202" y="422232"/>
                      <a:pt x="186938" y="421741"/>
                      <a:pt x="187183" y="421005"/>
                    </a:cubicBezTo>
                    <a:cubicBezTo>
                      <a:pt x="189636" y="416834"/>
                      <a:pt x="192334" y="412909"/>
                      <a:pt x="195031" y="408983"/>
                    </a:cubicBezTo>
                    <a:cubicBezTo>
                      <a:pt x="195767" y="408002"/>
                      <a:pt x="195522" y="406284"/>
                      <a:pt x="194541" y="405548"/>
                    </a:cubicBezTo>
                    <a:cubicBezTo>
                      <a:pt x="193560" y="404812"/>
                      <a:pt x="191843" y="405058"/>
                      <a:pt x="191107" y="406039"/>
                    </a:cubicBezTo>
                    <a:close/>
                    <a:moveTo>
                      <a:pt x="595792" y="689163"/>
                    </a:moveTo>
                    <a:cubicBezTo>
                      <a:pt x="591132" y="690144"/>
                      <a:pt x="586227" y="690880"/>
                      <a:pt x="581567" y="691125"/>
                    </a:cubicBezTo>
                    <a:cubicBezTo>
                      <a:pt x="580095" y="691125"/>
                      <a:pt x="579114" y="692352"/>
                      <a:pt x="579359" y="693824"/>
                    </a:cubicBezTo>
                    <a:cubicBezTo>
                      <a:pt x="579359" y="695296"/>
                      <a:pt x="580586" y="696277"/>
                      <a:pt x="582057" y="696032"/>
                    </a:cubicBezTo>
                    <a:cubicBezTo>
                      <a:pt x="586963" y="695541"/>
                      <a:pt x="592113" y="695051"/>
                      <a:pt x="597018" y="693824"/>
                    </a:cubicBezTo>
                    <a:cubicBezTo>
                      <a:pt x="597018" y="693824"/>
                      <a:pt x="597018" y="693824"/>
                      <a:pt x="597018" y="693824"/>
                    </a:cubicBezTo>
                    <a:cubicBezTo>
                      <a:pt x="598245" y="693579"/>
                      <a:pt x="598980" y="692352"/>
                      <a:pt x="598735" y="690880"/>
                    </a:cubicBezTo>
                    <a:cubicBezTo>
                      <a:pt x="598490" y="689653"/>
                      <a:pt x="597264" y="688672"/>
                      <a:pt x="595792" y="688917"/>
                    </a:cubicBezTo>
                    <a:close/>
                    <a:moveTo>
                      <a:pt x="579359" y="151866"/>
                    </a:moveTo>
                    <a:cubicBezTo>
                      <a:pt x="578378" y="147205"/>
                      <a:pt x="577397" y="142298"/>
                      <a:pt x="576907" y="137636"/>
                    </a:cubicBezTo>
                    <a:cubicBezTo>
                      <a:pt x="576907" y="136409"/>
                      <a:pt x="575435" y="135428"/>
                      <a:pt x="574209" y="135428"/>
                    </a:cubicBezTo>
                    <a:cubicBezTo>
                      <a:pt x="572737" y="135428"/>
                      <a:pt x="572001" y="136900"/>
                      <a:pt x="572001" y="138127"/>
                    </a:cubicBezTo>
                    <a:cubicBezTo>
                      <a:pt x="572492" y="143034"/>
                      <a:pt x="573473" y="147941"/>
                      <a:pt x="574454" y="152847"/>
                    </a:cubicBezTo>
                    <a:cubicBezTo>
                      <a:pt x="574699" y="154074"/>
                      <a:pt x="576171" y="155055"/>
                      <a:pt x="577397" y="154565"/>
                    </a:cubicBezTo>
                    <a:cubicBezTo>
                      <a:pt x="577397" y="154565"/>
                      <a:pt x="577397" y="154565"/>
                      <a:pt x="577397" y="154565"/>
                    </a:cubicBezTo>
                    <a:cubicBezTo>
                      <a:pt x="578624" y="154319"/>
                      <a:pt x="579359" y="152847"/>
                      <a:pt x="579114" y="151621"/>
                    </a:cubicBezTo>
                    <a:close/>
                    <a:moveTo>
                      <a:pt x="456973" y="605256"/>
                    </a:moveTo>
                    <a:lnTo>
                      <a:pt x="454275" y="595933"/>
                    </a:lnTo>
                    <a:cubicBezTo>
                      <a:pt x="453784" y="594706"/>
                      <a:pt x="452558" y="593970"/>
                      <a:pt x="451332" y="594216"/>
                    </a:cubicBezTo>
                    <a:cubicBezTo>
                      <a:pt x="450105" y="594461"/>
                      <a:pt x="449370" y="595933"/>
                      <a:pt x="449615" y="597160"/>
                    </a:cubicBezTo>
                    <a:lnTo>
                      <a:pt x="452313" y="606483"/>
                    </a:lnTo>
                    <a:cubicBezTo>
                      <a:pt x="452803" y="608200"/>
                      <a:pt x="453294" y="609672"/>
                      <a:pt x="453784" y="611390"/>
                    </a:cubicBezTo>
                    <a:cubicBezTo>
                      <a:pt x="454275" y="612616"/>
                      <a:pt x="455501" y="613352"/>
                      <a:pt x="456728" y="612862"/>
                    </a:cubicBezTo>
                    <a:cubicBezTo>
                      <a:pt x="456728" y="612862"/>
                      <a:pt x="456728" y="612862"/>
                      <a:pt x="456728" y="612862"/>
                    </a:cubicBezTo>
                    <a:cubicBezTo>
                      <a:pt x="457954" y="612371"/>
                      <a:pt x="458690" y="611144"/>
                      <a:pt x="458199" y="609672"/>
                    </a:cubicBezTo>
                    <a:cubicBezTo>
                      <a:pt x="457709" y="608200"/>
                      <a:pt x="457218" y="606483"/>
                      <a:pt x="456728" y="605011"/>
                    </a:cubicBezTo>
                    <a:close/>
                    <a:moveTo>
                      <a:pt x="604131" y="236509"/>
                    </a:moveTo>
                    <a:lnTo>
                      <a:pt x="599962" y="222279"/>
                    </a:lnTo>
                    <a:cubicBezTo>
                      <a:pt x="599471" y="221052"/>
                      <a:pt x="598245" y="220316"/>
                      <a:pt x="597018" y="220562"/>
                    </a:cubicBezTo>
                    <a:cubicBezTo>
                      <a:pt x="595792" y="220807"/>
                      <a:pt x="595056" y="222279"/>
                      <a:pt x="595302" y="223506"/>
                    </a:cubicBezTo>
                    <a:lnTo>
                      <a:pt x="599471" y="237735"/>
                    </a:lnTo>
                    <a:cubicBezTo>
                      <a:pt x="599962" y="238962"/>
                      <a:pt x="601188" y="239698"/>
                      <a:pt x="602414" y="239453"/>
                    </a:cubicBezTo>
                    <a:cubicBezTo>
                      <a:pt x="603640" y="238962"/>
                      <a:pt x="604376" y="237735"/>
                      <a:pt x="604131" y="236509"/>
                    </a:cubicBezTo>
                    <a:close/>
                    <a:moveTo>
                      <a:pt x="623016" y="680085"/>
                    </a:moveTo>
                    <a:cubicBezTo>
                      <a:pt x="618602" y="682048"/>
                      <a:pt x="614187" y="684010"/>
                      <a:pt x="609527" y="685483"/>
                    </a:cubicBezTo>
                    <a:cubicBezTo>
                      <a:pt x="608300" y="685973"/>
                      <a:pt x="607565" y="687200"/>
                      <a:pt x="608055" y="688672"/>
                    </a:cubicBezTo>
                    <a:cubicBezTo>
                      <a:pt x="608546" y="689899"/>
                      <a:pt x="609772" y="690635"/>
                      <a:pt x="610998" y="690144"/>
                    </a:cubicBezTo>
                    <a:cubicBezTo>
                      <a:pt x="610998" y="690144"/>
                      <a:pt x="610998" y="690144"/>
                      <a:pt x="610998" y="690144"/>
                    </a:cubicBezTo>
                    <a:cubicBezTo>
                      <a:pt x="615658" y="688672"/>
                      <a:pt x="620318" y="686709"/>
                      <a:pt x="624978" y="684501"/>
                    </a:cubicBezTo>
                    <a:cubicBezTo>
                      <a:pt x="626205" y="684010"/>
                      <a:pt x="626695" y="682538"/>
                      <a:pt x="626205" y="681312"/>
                    </a:cubicBezTo>
                    <a:cubicBezTo>
                      <a:pt x="625714" y="680085"/>
                      <a:pt x="624243" y="679594"/>
                      <a:pt x="623016" y="680085"/>
                    </a:cubicBezTo>
                    <a:close/>
                    <a:moveTo>
                      <a:pt x="610508" y="267912"/>
                    </a:moveTo>
                    <a:cubicBezTo>
                      <a:pt x="611734" y="267422"/>
                      <a:pt x="612470" y="266195"/>
                      <a:pt x="612225" y="264968"/>
                    </a:cubicBezTo>
                    <a:lnTo>
                      <a:pt x="608055" y="250738"/>
                    </a:lnTo>
                    <a:cubicBezTo>
                      <a:pt x="607565" y="249512"/>
                      <a:pt x="606338" y="248776"/>
                      <a:pt x="605112" y="249021"/>
                    </a:cubicBezTo>
                    <a:cubicBezTo>
                      <a:pt x="603886" y="249266"/>
                      <a:pt x="603150" y="250738"/>
                      <a:pt x="603395" y="251965"/>
                    </a:cubicBezTo>
                    <a:lnTo>
                      <a:pt x="607565" y="266195"/>
                    </a:lnTo>
                    <a:cubicBezTo>
                      <a:pt x="608055" y="267422"/>
                      <a:pt x="609282" y="268158"/>
                      <a:pt x="610508" y="267912"/>
                    </a:cubicBezTo>
                    <a:close/>
                    <a:moveTo>
                      <a:pt x="585736" y="183024"/>
                    </a:moveTo>
                    <a:cubicBezTo>
                      <a:pt x="586963" y="182534"/>
                      <a:pt x="587698" y="181307"/>
                      <a:pt x="587453" y="180080"/>
                    </a:cubicBezTo>
                    <a:lnTo>
                      <a:pt x="583284" y="165850"/>
                    </a:lnTo>
                    <a:cubicBezTo>
                      <a:pt x="582793" y="164624"/>
                      <a:pt x="581567" y="163888"/>
                      <a:pt x="580340" y="164133"/>
                    </a:cubicBezTo>
                    <a:cubicBezTo>
                      <a:pt x="579114" y="164624"/>
                      <a:pt x="578378" y="165850"/>
                      <a:pt x="578624" y="167077"/>
                    </a:cubicBezTo>
                    <a:lnTo>
                      <a:pt x="582793" y="181307"/>
                    </a:lnTo>
                    <a:cubicBezTo>
                      <a:pt x="583284" y="182534"/>
                      <a:pt x="584510" y="183270"/>
                      <a:pt x="585736" y="183024"/>
                    </a:cubicBezTo>
                    <a:close/>
                    <a:moveTo>
                      <a:pt x="574454" y="125615"/>
                    </a:moveTo>
                    <a:cubicBezTo>
                      <a:pt x="575435" y="125369"/>
                      <a:pt x="576171" y="124388"/>
                      <a:pt x="576171" y="123406"/>
                    </a:cubicBezTo>
                    <a:cubicBezTo>
                      <a:pt x="576171" y="118500"/>
                      <a:pt x="576661" y="113838"/>
                      <a:pt x="577152" y="108931"/>
                    </a:cubicBezTo>
                    <a:cubicBezTo>
                      <a:pt x="577152" y="107705"/>
                      <a:pt x="576416" y="106233"/>
                      <a:pt x="574945" y="106233"/>
                    </a:cubicBezTo>
                    <a:cubicBezTo>
                      <a:pt x="573718" y="106233"/>
                      <a:pt x="572247" y="106969"/>
                      <a:pt x="572247" y="108441"/>
                    </a:cubicBezTo>
                    <a:cubicBezTo>
                      <a:pt x="571511" y="113348"/>
                      <a:pt x="571266" y="118500"/>
                      <a:pt x="571266" y="123406"/>
                    </a:cubicBezTo>
                    <a:cubicBezTo>
                      <a:pt x="571266" y="124879"/>
                      <a:pt x="572247" y="125860"/>
                      <a:pt x="573718" y="125860"/>
                    </a:cubicBezTo>
                    <a:cubicBezTo>
                      <a:pt x="573964" y="125860"/>
                      <a:pt x="574209" y="125860"/>
                      <a:pt x="574454" y="125860"/>
                    </a:cubicBezTo>
                    <a:close/>
                    <a:moveTo>
                      <a:pt x="479292" y="647700"/>
                    </a:moveTo>
                    <a:cubicBezTo>
                      <a:pt x="478311" y="646719"/>
                      <a:pt x="476839" y="646473"/>
                      <a:pt x="475858" y="647455"/>
                    </a:cubicBezTo>
                    <a:cubicBezTo>
                      <a:pt x="474877" y="648436"/>
                      <a:pt x="474632" y="649908"/>
                      <a:pt x="475613" y="650889"/>
                    </a:cubicBezTo>
                    <a:cubicBezTo>
                      <a:pt x="478801" y="654815"/>
                      <a:pt x="482235" y="658495"/>
                      <a:pt x="485914" y="661930"/>
                    </a:cubicBezTo>
                    <a:cubicBezTo>
                      <a:pt x="486650" y="662666"/>
                      <a:pt x="487386" y="662666"/>
                      <a:pt x="488367" y="662420"/>
                    </a:cubicBezTo>
                    <a:cubicBezTo>
                      <a:pt x="488857" y="662420"/>
                      <a:pt x="489102" y="662175"/>
                      <a:pt x="489348" y="661684"/>
                    </a:cubicBezTo>
                    <a:cubicBezTo>
                      <a:pt x="490329" y="660703"/>
                      <a:pt x="490329" y="659231"/>
                      <a:pt x="489348" y="658250"/>
                    </a:cubicBezTo>
                    <a:cubicBezTo>
                      <a:pt x="485914" y="654815"/>
                      <a:pt x="482480" y="651380"/>
                      <a:pt x="479537" y="647700"/>
                    </a:cubicBezTo>
                    <a:close/>
                    <a:moveTo>
                      <a:pt x="463840" y="623411"/>
                    </a:moveTo>
                    <a:cubicBezTo>
                      <a:pt x="463350" y="622184"/>
                      <a:pt x="461878" y="621694"/>
                      <a:pt x="460652" y="622184"/>
                    </a:cubicBezTo>
                    <a:cubicBezTo>
                      <a:pt x="459426" y="622675"/>
                      <a:pt x="458935" y="624147"/>
                      <a:pt x="459426" y="625374"/>
                    </a:cubicBezTo>
                    <a:cubicBezTo>
                      <a:pt x="461633" y="629790"/>
                      <a:pt x="464086" y="634206"/>
                      <a:pt x="466783" y="638622"/>
                    </a:cubicBezTo>
                    <a:cubicBezTo>
                      <a:pt x="467274" y="639604"/>
                      <a:pt x="468500" y="639849"/>
                      <a:pt x="469481" y="639604"/>
                    </a:cubicBezTo>
                    <a:cubicBezTo>
                      <a:pt x="469481" y="639604"/>
                      <a:pt x="469972" y="639604"/>
                      <a:pt x="470217" y="639358"/>
                    </a:cubicBezTo>
                    <a:cubicBezTo>
                      <a:pt x="471443" y="638622"/>
                      <a:pt x="471689" y="637150"/>
                      <a:pt x="470953" y="635924"/>
                    </a:cubicBezTo>
                    <a:cubicBezTo>
                      <a:pt x="468500" y="631998"/>
                      <a:pt x="466048" y="627582"/>
                      <a:pt x="464086" y="623411"/>
                    </a:cubicBezTo>
                    <a:close/>
                    <a:moveTo>
                      <a:pt x="512157" y="675423"/>
                    </a:moveTo>
                    <a:cubicBezTo>
                      <a:pt x="507988" y="672970"/>
                      <a:pt x="504063" y="670271"/>
                      <a:pt x="500139" y="667573"/>
                    </a:cubicBezTo>
                    <a:cubicBezTo>
                      <a:pt x="499158" y="666837"/>
                      <a:pt x="497441" y="667082"/>
                      <a:pt x="496706" y="668063"/>
                    </a:cubicBezTo>
                    <a:cubicBezTo>
                      <a:pt x="495970" y="669045"/>
                      <a:pt x="496215" y="670762"/>
                      <a:pt x="497196" y="671498"/>
                    </a:cubicBezTo>
                    <a:cubicBezTo>
                      <a:pt x="501120" y="674442"/>
                      <a:pt x="505290" y="677386"/>
                      <a:pt x="509705" y="679840"/>
                    </a:cubicBezTo>
                    <a:cubicBezTo>
                      <a:pt x="510195" y="680085"/>
                      <a:pt x="510931" y="680330"/>
                      <a:pt x="511667" y="679840"/>
                    </a:cubicBezTo>
                    <a:cubicBezTo>
                      <a:pt x="512157" y="679840"/>
                      <a:pt x="512893" y="679349"/>
                      <a:pt x="513138" y="678613"/>
                    </a:cubicBezTo>
                    <a:cubicBezTo>
                      <a:pt x="513874" y="677386"/>
                      <a:pt x="513383" y="675914"/>
                      <a:pt x="512157" y="675178"/>
                    </a:cubicBezTo>
                    <a:close/>
                    <a:moveTo>
                      <a:pt x="567096" y="691371"/>
                    </a:moveTo>
                    <a:cubicBezTo>
                      <a:pt x="562436" y="691371"/>
                      <a:pt x="557531" y="690635"/>
                      <a:pt x="552871" y="689899"/>
                    </a:cubicBezTo>
                    <a:cubicBezTo>
                      <a:pt x="551645" y="689899"/>
                      <a:pt x="550173" y="690635"/>
                      <a:pt x="550173" y="691861"/>
                    </a:cubicBezTo>
                    <a:cubicBezTo>
                      <a:pt x="550173" y="693088"/>
                      <a:pt x="550909" y="694560"/>
                      <a:pt x="552135" y="694560"/>
                    </a:cubicBezTo>
                    <a:cubicBezTo>
                      <a:pt x="557040" y="695296"/>
                      <a:pt x="562191" y="695787"/>
                      <a:pt x="567096" y="696032"/>
                    </a:cubicBezTo>
                    <a:cubicBezTo>
                      <a:pt x="567341" y="696032"/>
                      <a:pt x="567587" y="696032"/>
                      <a:pt x="567832" y="696032"/>
                    </a:cubicBezTo>
                    <a:cubicBezTo>
                      <a:pt x="568813" y="695787"/>
                      <a:pt x="569549" y="694805"/>
                      <a:pt x="569549" y="693824"/>
                    </a:cubicBezTo>
                    <a:cubicBezTo>
                      <a:pt x="569549" y="692352"/>
                      <a:pt x="568568" y="691371"/>
                      <a:pt x="567096" y="691371"/>
                    </a:cubicBezTo>
                    <a:close/>
                    <a:moveTo>
                      <a:pt x="538646" y="686709"/>
                    </a:moveTo>
                    <a:cubicBezTo>
                      <a:pt x="533986" y="685483"/>
                      <a:pt x="529571" y="683765"/>
                      <a:pt x="525156" y="681802"/>
                    </a:cubicBezTo>
                    <a:cubicBezTo>
                      <a:pt x="523930" y="681312"/>
                      <a:pt x="522458" y="681802"/>
                      <a:pt x="521968" y="683029"/>
                    </a:cubicBezTo>
                    <a:cubicBezTo>
                      <a:pt x="521477" y="684256"/>
                      <a:pt x="521968" y="685728"/>
                      <a:pt x="523194" y="686219"/>
                    </a:cubicBezTo>
                    <a:cubicBezTo>
                      <a:pt x="527854" y="688181"/>
                      <a:pt x="532514" y="689899"/>
                      <a:pt x="537419" y="691371"/>
                    </a:cubicBezTo>
                    <a:cubicBezTo>
                      <a:pt x="537910" y="691371"/>
                      <a:pt x="538400" y="691371"/>
                      <a:pt x="538891" y="691371"/>
                    </a:cubicBezTo>
                    <a:cubicBezTo>
                      <a:pt x="539627" y="691371"/>
                      <a:pt x="540362" y="690635"/>
                      <a:pt x="540608" y="689653"/>
                    </a:cubicBezTo>
                    <a:cubicBezTo>
                      <a:pt x="541098" y="688427"/>
                      <a:pt x="540117" y="686955"/>
                      <a:pt x="538891" y="686709"/>
                    </a:cubicBezTo>
                    <a:close/>
                    <a:moveTo>
                      <a:pt x="1192028" y="514480"/>
                    </a:moveTo>
                    <a:cubicBezTo>
                      <a:pt x="1190801" y="514971"/>
                      <a:pt x="1190066" y="516197"/>
                      <a:pt x="1190311" y="517424"/>
                    </a:cubicBezTo>
                    <a:lnTo>
                      <a:pt x="1194480" y="531654"/>
                    </a:lnTo>
                    <a:cubicBezTo>
                      <a:pt x="1194971" y="532880"/>
                      <a:pt x="1196197" y="533616"/>
                      <a:pt x="1197423" y="533371"/>
                    </a:cubicBezTo>
                    <a:cubicBezTo>
                      <a:pt x="1198650" y="532880"/>
                      <a:pt x="1199386" y="531654"/>
                      <a:pt x="1199140" y="530427"/>
                    </a:cubicBezTo>
                    <a:lnTo>
                      <a:pt x="1194971" y="516197"/>
                    </a:lnTo>
                    <a:cubicBezTo>
                      <a:pt x="1194480" y="514971"/>
                      <a:pt x="1193254" y="514234"/>
                      <a:pt x="1192028" y="514480"/>
                    </a:cubicBezTo>
                    <a:close/>
                    <a:moveTo>
                      <a:pt x="628167" y="25761"/>
                    </a:moveTo>
                    <a:cubicBezTo>
                      <a:pt x="628167" y="25761"/>
                      <a:pt x="628657" y="25761"/>
                      <a:pt x="628903" y="25516"/>
                    </a:cubicBezTo>
                    <a:cubicBezTo>
                      <a:pt x="632827" y="22817"/>
                      <a:pt x="636996" y="20363"/>
                      <a:pt x="641166" y="18155"/>
                    </a:cubicBezTo>
                    <a:cubicBezTo>
                      <a:pt x="642392" y="17419"/>
                      <a:pt x="642883" y="15947"/>
                      <a:pt x="642147" y="14966"/>
                    </a:cubicBezTo>
                    <a:cubicBezTo>
                      <a:pt x="641411" y="13739"/>
                      <a:pt x="639939" y="13248"/>
                      <a:pt x="638958" y="13984"/>
                    </a:cubicBezTo>
                    <a:cubicBezTo>
                      <a:pt x="634544" y="16192"/>
                      <a:pt x="630129" y="18891"/>
                      <a:pt x="625959" y="21590"/>
                    </a:cubicBezTo>
                    <a:cubicBezTo>
                      <a:pt x="624733" y="22326"/>
                      <a:pt x="624488" y="23798"/>
                      <a:pt x="625224" y="25025"/>
                    </a:cubicBezTo>
                    <a:cubicBezTo>
                      <a:pt x="625959" y="26006"/>
                      <a:pt x="626941" y="26252"/>
                      <a:pt x="627922" y="26006"/>
                    </a:cubicBezTo>
                    <a:close/>
                    <a:moveTo>
                      <a:pt x="638223" y="362123"/>
                    </a:moveTo>
                    <a:cubicBezTo>
                      <a:pt x="636996" y="362614"/>
                      <a:pt x="636260" y="363841"/>
                      <a:pt x="636506" y="365067"/>
                    </a:cubicBezTo>
                    <a:lnTo>
                      <a:pt x="640675" y="379297"/>
                    </a:lnTo>
                    <a:cubicBezTo>
                      <a:pt x="641166" y="380524"/>
                      <a:pt x="642392" y="381260"/>
                      <a:pt x="643618" y="381014"/>
                    </a:cubicBezTo>
                    <a:cubicBezTo>
                      <a:pt x="644845" y="380769"/>
                      <a:pt x="645581" y="379297"/>
                      <a:pt x="645335" y="378070"/>
                    </a:cubicBezTo>
                    <a:lnTo>
                      <a:pt x="641166" y="363841"/>
                    </a:lnTo>
                    <a:cubicBezTo>
                      <a:pt x="640675" y="362614"/>
                      <a:pt x="639449" y="361878"/>
                      <a:pt x="638223" y="362123"/>
                    </a:cubicBezTo>
                    <a:close/>
                    <a:moveTo>
                      <a:pt x="662994" y="446766"/>
                    </a:moveTo>
                    <a:cubicBezTo>
                      <a:pt x="661768" y="447256"/>
                      <a:pt x="661032" y="448483"/>
                      <a:pt x="661277" y="449710"/>
                    </a:cubicBezTo>
                    <a:lnTo>
                      <a:pt x="665447" y="463940"/>
                    </a:lnTo>
                    <a:cubicBezTo>
                      <a:pt x="665937" y="465166"/>
                      <a:pt x="667164" y="465902"/>
                      <a:pt x="668390" y="465657"/>
                    </a:cubicBezTo>
                    <a:cubicBezTo>
                      <a:pt x="669616" y="465412"/>
                      <a:pt x="670352" y="463940"/>
                      <a:pt x="670107" y="462713"/>
                    </a:cubicBezTo>
                    <a:lnTo>
                      <a:pt x="665937" y="448483"/>
                    </a:lnTo>
                    <a:cubicBezTo>
                      <a:pt x="665447" y="447256"/>
                      <a:pt x="664221" y="446520"/>
                      <a:pt x="662994" y="446766"/>
                    </a:cubicBezTo>
                    <a:close/>
                    <a:moveTo>
                      <a:pt x="613451" y="277235"/>
                    </a:moveTo>
                    <a:cubicBezTo>
                      <a:pt x="612225" y="277726"/>
                      <a:pt x="611489" y="278953"/>
                      <a:pt x="611734" y="280179"/>
                    </a:cubicBezTo>
                    <a:lnTo>
                      <a:pt x="615904" y="294409"/>
                    </a:lnTo>
                    <a:cubicBezTo>
                      <a:pt x="616394" y="295636"/>
                      <a:pt x="617620" y="296372"/>
                      <a:pt x="618847" y="296127"/>
                    </a:cubicBezTo>
                    <a:cubicBezTo>
                      <a:pt x="620073" y="295636"/>
                      <a:pt x="620809" y="294409"/>
                      <a:pt x="620564" y="293182"/>
                    </a:cubicBezTo>
                    <a:lnTo>
                      <a:pt x="616394" y="278953"/>
                    </a:lnTo>
                    <a:cubicBezTo>
                      <a:pt x="615904" y="277726"/>
                      <a:pt x="614677" y="276990"/>
                      <a:pt x="613451" y="277235"/>
                    </a:cubicBezTo>
                    <a:close/>
                    <a:moveTo>
                      <a:pt x="587208" y="68941"/>
                    </a:moveTo>
                    <a:cubicBezTo>
                      <a:pt x="587698" y="69186"/>
                      <a:pt x="588434" y="69186"/>
                      <a:pt x="589170" y="68941"/>
                    </a:cubicBezTo>
                    <a:cubicBezTo>
                      <a:pt x="589660" y="68941"/>
                      <a:pt x="590396" y="68450"/>
                      <a:pt x="590642" y="67714"/>
                    </a:cubicBezTo>
                    <a:cubicBezTo>
                      <a:pt x="592849" y="63543"/>
                      <a:pt x="595547" y="59373"/>
                      <a:pt x="598245" y="55447"/>
                    </a:cubicBezTo>
                    <a:cubicBezTo>
                      <a:pt x="598980" y="54220"/>
                      <a:pt x="598735" y="52748"/>
                      <a:pt x="597754" y="52012"/>
                    </a:cubicBezTo>
                    <a:cubicBezTo>
                      <a:pt x="596528" y="51276"/>
                      <a:pt x="595056" y="51522"/>
                      <a:pt x="594320" y="52503"/>
                    </a:cubicBezTo>
                    <a:cubicBezTo>
                      <a:pt x="591377" y="56674"/>
                      <a:pt x="588925" y="60845"/>
                      <a:pt x="586472" y="65261"/>
                    </a:cubicBezTo>
                    <a:cubicBezTo>
                      <a:pt x="585736" y="66487"/>
                      <a:pt x="586472" y="67959"/>
                      <a:pt x="587453" y="68695"/>
                    </a:cubicBezTo>
                    <a:close/>
                    <a:moveTo>
                      <a:pt x="588679" y="192593"/>
                    </a:moveTo>
                    <a:cubicBezTo>
                      <a:pt x="587453" y="193083"/>
                      <a:pt x="586717" y="194310"/>
                      <a:pt x="586963" y="195537"/>
                    </a:cubicBezTo>
                    <a:lnTo>
                      <a:pt x="591132" y="209766"/>
                    </a:lnTo>
                    <a:cubicBezTo>
                      <a:pt x="591623" y="210993"/>
                      <a:pt x="592849" y="211729"/>
                      <a:pt x="594075" y="211484"/>
                    </a:cubicBezTo>
                    <a:cubicBezTo>
                      <a:pt x="595302" y="210993"/>
                      <a:pt x="596037" y="209766"/>
                      <a:pt x="595792" y="208540"/>
                    </a:cubicBezTo>
                    <a:lnTo>
                      <a:pt x="591623" y="194310"/>
                    </a:lnTo>
                    <a:cubicBezTo>
                      <a:pt x="591132" y="193083"/>
                      <a:pt x="589906" y="192347"/>
                      <a:pt x="588679" y="192593"/>
                    </a:cubicBezTo>
                    <a:close/>
                    <a:moveTo>
                      <a:pt x="605848" y="45143"/>
                    </a:moveTo>
                    <a:cubicBezTo>
                      <a:pt x="606338" y="45143"/>
                      <a:pt x="606584" y="44897"/>
                      <a:pt x="607074" y="44407"/>
                    </a:cubicBezTo>
                    <a:cubicBezTo>
                      <a:pt x="610263" y="40727"/>
                      <a:pt x="613696" y="37537"/>
                      <a:pt x="617375" y="34348"/>
                    </a:cubicBezTo>
                    <a:cubicBezTo>
                      <a:pt x="618356" y="33366"/>
                      <a:pt x="618602" y="31894"/>
                      <a:pt x="617375" y="30913"/>
                    </a:cubicBezTo>
                    <a:cubicBezTo>
                      <a:pt x="616394" y="29932"/>
                      <a:pt x="614923" y="29686"/>
                      <a:pt x="613942" y="30913"/>
                    </a:cubicBezTo>
                    <a:cubicBezTo>
                      <a:pt x="610263" y="34102"/>
                      <a:pt x="606584" y="37783"/>
                      <a:pt x="603150" y="41463"/>
                    </a:cubicBezTo>
                    <a:cubicBezTo>
                      <a:pt x="602169" y="42444"/>
                      <a:pt x="602414" y="43916"/>
                      <a:pt x="603150" y="44897"/>
                    </a:cubicBezTo>
                    <a:cubicBezTo>
                      <a:pt x="603886" y="45388"/>
                      <a:pt x="604622" y="45633"/>
                      <a:pt x="605603" y="45388"/>
                    </a:cubicBezTo>
                    <a:close/>
                    <a:moveTo>
                      <a:pt x="1178048" y="418552"/>
                    </a:moveTo>
                    <a:cubicBezTo>
                      <a:pt x="1178538" y="418552"/>
                      <a:pt x="1178783" y="418552"/>
                      <a:pt x="1179274" y="418552"/>
                    </a:cubicBezTo>
                    <a:cubicBezTo>
                      <a:pt x="1180010" y="418552"/>
                      <a:pt x="1180745" y="417570"/>
                      <a:pt x="1180991" y="416589"/>
                    </a:cubicBezTo>
                    <a:cubicBezTo>
                      <a:pt x="1181972" y="411927"/>
                      <a:pt x="1183198" y="407266"/>
                      <a:pt x="1184915" y="402604"/>
                    </a:cubicBezTo>
                    <a:cubicBezTo>
                      <a:pt x="1185406" y="401378"/>
                      <a:pt x="1184915" y="399906"/>
                      <a:pt x="1183443" y="399415"/>
                    </a:cubicBezTo>
                    <a:cubicBezTo>
                      <a:pt x="1182217" y="398924"/>
                      <a:pt x="1180745" y="399415"/>
                      <a:pt x="1180255" y="400887"/>
                    </a:cubicBezTo>
                    <a:cubicBezTo>
                      <a:pt x="1178538" y="405548"/>
                      <a:pt x="1177312" y="410455"/>
                      <a:pt x="1176331" y="415362"/>
                    </a:cubicBezTo>
                    <a:cubicBezTo>
                      <a:pt x="1176085" y="416589"/>
                      <a:pt x="1176821" y="418061"/>
                      <a:pt x="1178293" y="418306"/>
                    </a:cubicBezTo>
                    <a:close/>
                    <a:moveTo>
                      <a:pt x="1186877" y="390583"/>
                    </a:moveTo>
                    <a:cubicBezTo>
                      <a:pt x="1187368" y="390828"/>
                      <a:pt x="1188103" y="390828"/>
                      <a:pt x="1188594" y="390583"/>
                    </a:cubicBezTo>
                    <a:cubicBezTo>
                      <a:pt x="1189330" y="390583"/>
                      <a:pt x="1189820" y="389847"/>
                      <a:pt x="1190066" y="389356"/>
                    </a:cubicBezTo>
                    <a:cubicBezTo>
                      <a:pt x="1192028" y="384940"/>
                      <a:pt x="1194480" y="380769"/>
                      <a:pt x="1197178" y="376844"/>
                    </a:cubicBezTo>
                    <a:cubicBezTo>
                      <a:pt x="1197914" y="375617"/>
                      <a:pt x="1197669" y="374145"/>
                      <a:pt x="1196442" y="373409"/>
                    </a:cubicBezTo>
                    <a:cubicBezTo>
                      <a:pt x="1195216" y="372673"/>
                      <a:pt x="1193744" y="372918"/>
                      <a:pt x="1193009" y="374145"/>
                    </a:cubicBezTo>
                    <a:cubicBezTo>
                      <a:pt x="1190311" y="378316"/>
                      <a:pt x="1187858" y="382732"/>
                      <a:pt x="1185651" y="387148"/>
                    </a:cubicBezTo>
                    <a:cubicBezTo>
                      <a:pt x="1185160" y="388375"/>
                      <a:pt x="1185651" y="389847"/>
                      <a:pt x="1186877" y="390337"/>
                    </a:cubicBezTo>
                    <a:close/>
                    <a:moveTo>
                      <a:pt x="628903" y="321397"/>
                    </a:moveTo>
                    <a:lnTo>
                      <a:pt x="624733" y="307167"/>
                    </a:lnTo>
                    <a:cubicBezTo>
                      <a:pt x="624243" y="305940"/>
                      <a:pt x="623016" y="305204"/>
                      <a:pt x="621790" y="305449"/>
                    </a:cubicBezTo>
                    <a:cubicBezTo>
                      <a:pt x="620564" y="305695"/>
                      <a:pt x="619828" y="307167"/>
                      <a:pt x="620073" y="308394"/>
                    </a:cubicBezTo>
                    <a:lnTo>
                      <a:pt x="624243" y="322623"/>
                    </a:lnTo>
                    <a:cubicBezTo>
                      <a:pt x="624733" y="323850"/>
                      <a:pt x="625959" y="324586"/>
                      <a:pt x="627186" y="324341"/>
                    </a:cubicBezTo>
                    <a:cubicBezTo>
                      <a:pt x="628412" y="323850"/>
                      <a:pt x="629148" y="322623"/>
                      <a:pt x="628903" y="321397"/>
                    </a:cubicBezTo>
                    <a:close/>
                    <a:moveTo>
                      <a:pt x="1176821" y="457561"/>
                    </a:moveTo>
                    <a:cubicBezTo>
                      <a:pt x="1175595" y="457561"/>
                      <a:pt x="1174614" y="459033"/>
                      <a:pt x="1174859" y="460259"/>
                    </a:cubicBezTo>
                    <a:cubicBezTo>
                      <a:pt x="1175595" y="465166"/>
                      <a:pt x="1176576" y="470073"/>
                      <a:pt x="1178048" y="474980"/>
                    </a:cubicBezTo>
                    <a:cubicBezTo>
                      <a:pt x="1178293" y="476207"/>
                      <a:pt x="1179764" y="476943"/>
                      <a:pt x="1180991" y="476697"/>
                    </a:cubicBezTo>
                    <a:cubicBezTo>
                      <a:pt x="1180991" y="476697"/>
                      <a:pt x="1180991" y="476697"/>
                      <a:pt x="1180991" y="476697"/>
                    </a:cubicBezTo>
                    <a:cubicBezTo>
                      <a:pt x="1182217" y="476207"/>
                      <a:pt x="1182953" y="474980"/>
                      <a:pt x="1182708" y="473753"/>
                    </a:cubicBezTo>
                    <a:cubicBezTo>
                      <a:pt x="1181481" y="469092"/>
                      <a:pt x="1180500" y="464430"/>
                      <a:pt x="1179764" y="459769"/>
                    </a:cubicBezTo>
                    <a:cubicBezTo>
                      <a:pt x="1179764" y="458542"/>
                      <a:pt x="1178293" y="457561"/>
                      <a:pt x="1177067" y="457806"/>
                    </a:cubicBezTo>
                    <a:close/>
                    <a:moveTo>
                      <a:pt x="687030" y="538033"/>
                    </a:moveTo>
                    <a:cubicBezTo>
                      <a:pt x="688011" y="541467"/>
                      <a:pt x="688992" y="545148"/>
                      <a:pt x="689728" y="548582"/>
                    </a:cubicBezTo>
                    <a:cubicBezTo>
                      <a:pt x="689973" y="549809"/>
                      <a:pt x="691200" y="550790"/>
                      <a:pt x="692671" y="550545"/>
                    </a:cubicBezTo>
                    <a:cubicBezTo>
                      <a:pt x="692671" y="550545"/>
                      <a:pt x="692671" y="550545"/>
                      <a:pt x="692671" y="550545"/>
                    </a:cubicBezTo>
                    <a:cubicBezTo>
                      <a:pt x="693897" y="550300"/>
                      <a:pt x="694633" y="549073"/>
                      <a:pt x="694388" y="547601"/>
                    </a:cubicBezTo>
                    <a:cubicBezTo>
                      <a:pt x="693652" y="543921"/>
                      <a:pt x="692671" y="540241"/>
                      <a:pt x="691690" y="536561"/>
                    </a:cubicBezTo>
                    <a:lnTo>
                      <a:pt x="690709" y="533126"/>
                    </a:lnTo>
                    <a:cubicBezTo>
                      <a:pt x="690218" y="531899"/>
                      <a:pt x="688992" y="531163"/>
                      <a:pt x="687766" y="531408"/>
                    </a:cubicBezTo>
                    <a:cubicBezTo>
                      <a:pt x="686540" y="531899"/>
                      <a:pt x="685804" y="533126"/>
                      <a:pt x="686049" y="534352"/>
                    </a:cubicBezTo>
                    <a:lnTo>
                      <a:pt x="687030" y="537787"/>
                    </a:lnTo>
                    <a:close/>
                    <a:moveTo>
                      <a:pt x="677710" y="506384"/>
                    </a:moveTo>
                    <a:lnTo>
                      <a:pt x="681880" y="520613"/>
                    </a:lnTo>
                    <a:cubicBezTo>
                      <a:pt x="682370" y="521840"/>
                      <a:pt x="683596" y="522576"/>
                      <a:pt x="684823" y="522331"/>
                    </a:cubicBezTo>
                    <a:cubicBezTo>
                      <a:pt x="686049" y="522085"/>
                      <a:pt x="686785" y="520613"/>
                      <a:pt x="686540" y="519387"/>
                    </a:cubicBezTo>
                    <a:lnTo>
                      <a:pt x="682370" y="505157"/>
                    </a:lnTo>
                    <a:cubicBezTo>
                      <a:pt x="681880" y="503930"/>
                      <a:pt x="680653" y="503194"/>
                      <a:pt x="679427" y="503440"/>
                    </a:cubicBezTo>
                    <a:cubicBezTo>
                      <a:pt x="678201" y="503930"/>
                      <a:pt x="677465" y="505157"/>
                      <a:pt x="677710" y="506384"/>
                    </a:cubicBezTo>
                    <a:close/>
                    <a:moveTo>
                      <a:pt x="100360" y="661194"/>
                    </a:moveTo>
                    <a:cubicBezTo>
                      <a:pt x="96926" y="662420"/>
                      <a:pt x="93492" y="663647"/>
                      <a:pt x="89813" y="664874"/>
                    </a:cubicBezTo>
                    <a:lnTo>
                      <a:pt x="86625" y="665855"/>
                    </a:lnTo>
                    <a:cubicBezTo>
                      <a:pt x="85399" y="666346"/>
                      <a:pt x="84663" y="667573"/>
                      <a:pt x="84908" y="668799"/>
                    </a:cubicBezTo>
                    <a:cubicBezTo>
                      <a:pt x="85153" y="670026"/>
                      <a:pt x="86625" y="670762"/>
                      <a:pt x="87851" y="670517"/>
                    </a:cubicBezTo>
                    <a:lnTo>
                      <a:pt x="91040" y="669535"/>
                    </a:lnTo>
                    <a:cubicBezTo>
                      <a:pt x="94719" y="668554"/>
                      <a:pt x="98398" y="667327"/>
                      <a:pt x="101831" y="665855"/>
                    </a:cubicBezTo>
                    <a:cubicBezTo>
                      <a:pt x="103058" y="665365"/>
                      <a:pt x="103793" y="663892"/>
                      <a:pt x="103303" y="662666"/>
                    </a:cubicBezTo>
                    <a:cubicBezTo>
                      <a:pt x="102812" y="661439"/>
                      <a:pt x="101341" y="660703"/>
                      <a:pt x="100115" y="661194"/>
                    </a:cubicBezTo>
                    <a:close/>
                    <a:moveTo>
                      <a:pt x="72400" y="669781"/>
                    </a:moveTo>
                    <a:lnTo>
                      <a:pt x="58174" y="673951"/>
                    </a:lnTo>
                    <a:cubicBezTo>
                      <a:pt x="56948" y="674442"/>
                      <a:pt x="56212" y="675669"/>
                      <a:pt x="56458" y="676896"/>
                    </a:cubicBezTo>
                    <a:cubicBezTo>
                      <a:pt x="56948" y="678122"/>
                      <a:pt x="58174" y="678858"/>
                      <a:pt x="59401" y="678613"/>
                    </a:cubicBezTo>
                    <a:lnTo>
                      <a:pt x="73626" y="674442"/>
                    </a:lnTo>
                    <a:cubicBezTo>
                      <a:pt x="74852" y="673951"/>
                      <a:pt x="75588" y="672725"/>
                      <a:pt x="75343" y="671498"/>
                    </a:cubicBezTo>
                    <a:cubicBezTo>
                      <a:pt x="74852" y="670271"/>
                      <a:pt x="73626" y="669535"/>
                      <a:pt x="72400" y="669781"/>
                    </a:cubicBezTo>
                    <a:close/>
                    <a:moveTo>
                      <a:pt x="178354" y="546129"/>
                    </a:moveTo>
                    <a:cubicBezTo>
                      <a:pt x="177127" y="546129"/>
                      <a:pt x="175901" y="547356"/>
                      <a:pt x="175901" y="548582"/>
                    </a:cubicBezTo>
                    <a:cubicBezTo>
                      <a:pt x="175901" y="553489"/>
                      <a:pt x="175901" y="558151"/>
                      <a:pt x="175165" y="563057"/>
                    </a:cubicBezTo>
                    <a:cubicBezTo>
                      <a:pt x="175165" y="564284"/>
                      <a:pt x="175901" y="565511"/>
                      <a:pt x="177372" y="565756"/>
                    </a:cubicBezTo>
                    <a:cubicBezTo>
                      <a:pt x="177618" y="565756"/>
                      <a:pt x="178108" y="565756"/>
                      <a:pt x="178354" y="565756"/>
                    </a:cubicBezTo>
                    <a:cubicBezTo>
                      <a:pt x="179335" y="565511"/>
                      <a:pt x="180070" y="564775"/>
                      <a:pt x="180070" y="563793"/>
                    </a:cubicBezTo>
                    <a:cubicBezTo>
                      <a:pt x="180561" y="558887"/>
                      <a:pt x="180806" y="553734"/>
                      <a:pt x="180806" y="548828"/>
                    </a:cubicBezTo>
                    <a:cubicBezTo>
                      <a:pt x="180806" y="547356"/>
                      <a:pt x="179580" y="546374"/>
                      <a:pt x="178354" y="546374"/>
                    </a:cubicBezTo>
                    <a:close/>
                    <a:moveTo>
                      <a:pt x="146960" y="628073"/>
                    </a:moveTo>
                    <a:cubicBezTo>
                      <a:pt x="143771" y="631753"/>
                      <a:pt x="140338" y="635188"/>
                      <a:pt x="136904" y="638377"/>
                    </a:cubicBezTo>
                    <a:cubicBezTo>
                      <a:pt x="135923" y="639358"/>
                      <a:pt x="135923" y="640830"/>
                      <a:pt x="136904" y="641812"/>
                    </a:cubicBezTo>
                    <a:cubicBezTo>
                      <a:pt x="137640" y="642548"/>
                      <a:pt x="138621" y="642793"/>
                      <a:pt x="139357" y="642548"/>
                    </a:cubicBezTo>
                    <a:cubicBezTo>
                      <a:pt x="139602" y="642548"/>
                      <a:pt x="140092" y="642302"/>
                      <a:pt x="140338" y="642057"/>
                    </a:cubicBezTo>
                    <a:cubicBezTo>
                      <a:pt x="144017" y="638622"/>
                      <a:pt x="147450" y="635188"/>
                      <a:pt x="150884" y="631262"/>
                    </a:cubicBezTo>
                    <a:cubicBezTo>
                      <a:pt x="151865" y="630281"/>
                      <a:pt x="151620" y="628809"/>
                      <a:pt x="150639" y="627827"/>
                    </a:cubicBezTo>
                    <a:cubicBezTo>
                      <a:pt x="149658" y="626846"/>
                      <a:pt x="148186" y="627091"/>
                      <a:pt x="147205" y="628073"/>
                    </a:cubicBezTo>
                    <a:close/>
                    <a:moveTo>
                      <a:pt x="125622" y="647455"/>
                    </a:moveTo>
                    <a:cubicBezTo>
                      <a:pt x="121698" y="650153"/>
                      <a:pt x="117528" y="652852"/>
                      <a:pt x="113359" y="655060"/>
                    </a:cubicBezTo>
                    <a:cubicBezTo>
                      <a:pt x="112132" y="655796"/>
                      <a:pt x="111642" y="657268"/>
                      <a:pt x="112378" y="658495"/>
                    </a:cubicBezTo>
                    <a:cubicBezTo>
                      <a:pt x="112868" y="659476"/>
                      <a:pt x="114095" y="659967"/>
                      <a:pt x="115321" y="659722"/>
                    </a:cubicBezTo>
                    <a:cubicBezTo>
                      <a:pt x="115321" y="659722"/>
                      <a:pt x="115566" y="659722"/>
                      <a:pt x="115811" y="659722"/>
                    </a:cubicBezTo>
                    <a:cubicBezTo>
                      <a:pt x="120226" y="657268"/>
                      <a:pt x="124396" y="654570"/>
                      <a:pt x="128565" y="651871"/>
                    </a:cubicBezTo>
                    <a:cubicBezTo>
                      <a:pt x="129546" y="651135"/>
                      <a:pt x="130037" y="649663"/>
                      <a:pt x="129056" y="648436"/>
                    </a:cubicBezTo>
                    <a:cubicBezTo>
                      <a:pt x="128320" y="647209"/>
                      <a:pt x="126848" y="646964"/>
                      <a:pt x="125622" y="647945"/>
                    </a:cubicBezTo>
                    <a:close/>
                    <a:moveTo>
                      <a:pt x="166090" y="603048"/>
                    </a:moveTo>
                    <a:cubicBezTo>
                      <a:pt x="164864" y="602312"/>
                      <a:pt x="163392" y="603048"/>
                      <a:pt x="162902" y="604029"/>
                    </a:cubicBezTo>
                    <a:cubicBezTo>
                      <a:pt x="160695" y="608200"/>
                      <a:pt x="158242" y="612371"/>
                      <a:pt x="155544" y="616542"/>
                    </a:cubicBezTo>
                    <a:cubicBezTo>
                      <a:pt x="154808" y="617768"/>
                      <a:pt x="155054" y="619241"/>
                      <a:pt x="156280" y="619976"/>
                    </a:cubicBezTo>
                    <a:cubicBezTo>
                      <a:pt x="157016" y="620467"/>
                      <a:pt x="157751" y="620467"/>
                      <a:pt x="158242" y="620222"/>
                    </a:cubicBezTo>
                    <a:cubicBezTo>
                      <a:pt x="158732" y="620222"/>
                      <a:pt x="159223" y="619731"/>
                      <a:pt x="159468" y="619241"/>
                    </a:cubicBezTo>
                    <a:cubicBezTo>
                      <a:pt x="162166" y="615070"/>
                      <a:pt x="164864" y="610654"/>
                      <a:pt x="167071" y="606237"/>
                    </a:cubicBezTo>
                    <a:cubicBezTo>
                      <a:pt x="167807" y="605011"/>
                      <a:pt x="167071" y="603539"/>
                      <a:pt x="166090" y="603048"/>
                    </a:cubicBezTo>
                    <a:close/>
                    <a:moveTo>
                      <a:pt x="577152" y="96664"/>
                    </a:moveTo>
                    <a:cubicBezTo>
                      <a:pt x="577643" y="96664"/>
                      <a:pt x="578133" y="96664"/>
                      <a:pt x="578378" y="96664"/>
                    </a:cubicBezTo>
                    <a:cubicBezTo>
                      <a:pt x="579114" y="96664"/>
                      <a:pt x="579850" y="95683"/>
                      <a:pt x="580095" y="94947"/>
                    </a:cubicBezTo>
                    <a:cubicBezTo>
                      <a:pt x="581321" y="90285"/>
                      <a:pt x="582793" y="85624"/>
                      <a:pt x="584510" y="81208"/>
                    </a:cubicBezTo>
                    <a:cubicBezTo>
                      <a:pt x="585000" y="79981"/>
                      <a:pt x="584510" y="78509"/>
                      <a:pt x="583038" y="78018"/>
                    </a:cubicBezTo>
                    <a:cubicBezTo>
                      <a:pt x="581812" y="77528"/>
                      <a:pt x="580340" y="78018"/>
                      <a:pt x="579850" y="79491"/>
                    </a:cubicBezTo>
                    <a:cubicBezTo>
                      <a:pt x="578133" y="84152"/>
                      <a:pt x="576416" y="89059"/>
                      <a:pt x="575190" y="93720"/>
                    </a:cubicBezTo>
                    <a:cubicBezTo>
                      <a:pt x="574945" y="94947"/>
                      <a:pt x="575680" y="96419"/>
                      <a:pt x="576907" y="96664"/>
                    </a:cubicBezTo>
                    <a:close/>
                    <a:moveTo>
                      <a:pt x="175656" y="575324"/>
                    </a:moveTo>
                    <a:cubicBezTo>
                      <a:pt x="174429" y="575079"/>
                      <a:pt x="172958" y="575815"/>
                      <a:pt x="172713" y="577042"/>
                    </a:cubicBezTo>
                    <a:cubicBezTo>
                      <a:pt x="171731" y="581703"/>
                      <a:pt x="170260" y="586365"/>
                      <a:pt x="168543" y="590781"/>
                    </a:cubicBezTo>
                    <a:cubicBezTo>
                      <a:pt x="168052" y="592008"/>
                      <a:pt x="168543" y="593480"/>
                      <a:pt x="170015" y="593970"/>
                    </a:cubicBezTo>
                    <a:cubicBezTo>
                      <a:pt x="170505" y="593970"/>
                      <a:pt x="170996" y="593970"/>
                      <a:pt x="171486" y="593970"/>
                    </a:cubicBezTo>
                    <a:cubicBezTo>
                      <a:pt x="172222" y="593970"/>
                      <a:pt x="172713" y="593234"/>
                      <a:pt x="173203" y="592498"/>
                    </a:cubicBezTo>
                    <a:cubicBezTo>
                      <a:pt x="174920" y="587837"/>
                      <a:pt x="176391" y="582930"/>
                      <a:pt x="177618" y="578023"/>
                    </a:cubicBezTo>
                    <a:cubicBezTo>
                      <a:pt x="177863" y="576796"/>
                      <a:pt x="177127" y="575324"/>
                      <a:pt x="175901" y="575079"/>
                    </a:cubicBezTo>
                    <a:close/>
                    <a:moveTo>
                      <a:pt x="174920" y="534107"/>
                    </a:moveTo>
                    <a:cubicBezTo>
                      <a:pt x="174920" y="535334"/>
                      <a:pt x="176391" y="536315"/>
                      <a:pt x="177618" y="536315"/>
                    </a:cubicBezTo>
                    <a:cubicBezTo>
                      <a:pt x="177618" y="536315"/>
                      <a:pt x="177863" y="536315"/>
                      <a:pt x="178108" y="536315"/>
                    </a:cubicBezTo>
                    <a:cubicBezTo>
                      <a:pt x="179335" y="536070"/>
                      <a:pt x="180070" y="534843"/>
                      <a:pt x="179825" y="533616"/>
                    </a:cubicBezTo>
                    <a:cubicBezTo>
                      <a:pt x="179089" y="528710"/>
                      <a:pt x="178108" y="523803"/>
                      <a:pt x="176882" y="518896"/>
                    </a:cubicBezTo>
                    <a:cubicBezTo>
                      <a:pt x="176637" y="517669"/>
                      <a:pt x="175165" y="516688"/>
                      <a:pt x="173939" y="517179"/>
                    </a:cubicBezTo>
                    <a:cubicBezTo>
                      <a:pt x="172467" y="517424"/>
                      <a:pt x="171731" y="518896"/>
                      <a:pt x="172222" y="520123"/>
                    </a:cubicBezTo>
                    <a:cubicBezTo>
                      <a:pt x="173448" y="524784"/>
                      <a:pt x="174429" y="529446"/>
                      <a:pt x="174920" y="534352"/>
                    </a:cubicBezTo>
                    <a:close/>
                    <a:moveTo>
                      <a:pt x="173448" y="504666"/>
                    </a:moveTo>
                    <a:cubicBezTo>
                      <a:pt x="172467" y="500005"/>
                      <a:pt x="171731" y="495098"/>
                      <a:pt x="171486" y="490437"/>
                    </a:cubicBezTo>
                    <a:cubicBezTo>
                      <a:pt x="171486" y="488964"/>
                      <a:pt x="170260" y="487983"/>
                      <a:pt x="168788" y="488228"/>
                    </a:cubicBezTo>
                    <a:cubicBezTo>
                      <a:pt x="167562" y="488228"/>
                      <a:pt x="166336" y="489455"/>
                      <a:pt x="166581" y="490927"/>
                    </a:cubicBezTo>
                    <a:cubicBezTo>
                      <a:pt x="167071" y="495834"/>
                      <a:pt x="167562" y="500986"/>
                      <a:pt x="168543" y="505893"/>
                    </a:cubicBezTo>
                    <a:cubicBezTo>
                      <a:pt x="168788" y="507120"/>
                      <a:pt x="170015" y="508101"/>
                      <a:pt x="171486" y="507856"/>
                    </a:cubicBezTo>
                    <a:cubicBezTo>
                      <a:pt x="171486" y="507856"/>
                      <a:pt x="171486" y="507856"/>
                      <a:pt x="171486" y="507856"/>
                    </a:cubicBezTo>
                    <a:cubicBezTo>
                      <a:pt x="172713" y="507610"/>
                      <a:pt x="173448" y="506384"/>
                      <a:pt x="173203" y="504912"/>
                    </a:cubicBezTo>
                    <a:close/>
                    <a:moveTo>
                      <a:pt x="172713" y="449219"/>
                    </a:moveTo>
                    <a:cubicBezTo>
                      <a:pt x="173203" y="449219"/>
                      <a:pt x="173694" y="449219"/>
                      <a:pt x="174184" y="449219"/>
                    </a:cubicBezTo>
                    <a:cubicBezTo>
                      <a:pt x="174920" y="449219"/>
                      <a:pt x="175656" y="448483"/>
                      <a:pt x="175901" y="447502"/>
                    </a:cubicBezTo>
                    <a:cubicBezTo>
                      <a:pt x="177127" y="442840"/>
                      <a:pt x="178844" y="438424"/>
                      <a:pt x="180806" y="434008"/>
                    </a:cubicBezTo>
                    <a:cubicBezTo>
                      <a:pt x="181297" y="432781"/>
                      <a:pt x="180806" y="431309"/>
                      <a:pt x="179580" y="430819"/>
                    </a:cubicBezTo>
                    <a:cubicBezTo>
                      <a:pt x="178354" y="430328"/>
                      <a:pt x="176882" y="430819"/>
                      <a:pt x="176391" y="432045"/>
                    </a:cubicBezTo>
                    <a:cubicBezTo>
                      <a:pt x="174429" y="436707"/>
                      <a:pt x="172713" y="441368"/>
                      <a:pt x="171241" y="446275"/>
                    </a:cubicBezTo>
                    <a:cubicBezTo>
                      <a:pt x="170750" y="447502"/>
                      <a:pt x="171486" y="448974"/>
                      <a:pt x="172958" y="449219"/>
                    </a:cubicBezTo>
                    <a:close/>
                    <a:moveTo>
                      <a:pt x="15989" y="686219"/>
                    </a:moveTo>
                    <a:lnTo>
                      <a:pt x="1764" y="690389"/>
                    </a:lnTo>
                    <a:cubicBezTo>
                      <a:pt x="538" y="690880"/>
                      <a:pt x="-198" y="692107"/>
                      <a:pt x="47" y="693333"/>
                    </a:cubicBezTo>
                    <a:cubicBezTo>
                      <a:pt x="538" y="694560"/>
                      <a:pt x="1764" y="695296"/>
                      <a:pt x="2990" y="695051"/>
                    </a:cubicBezTo>
                    <a:lnTo>
                      <a:pt x="17215" y="690880"/>
                    </a:lnTo>
                    <a:cubicBezTo>
                      <a:pt x="18442" y="690389"/>
                      <a:pt x="19178" y="689163"/>
                      <a:pt x="18932" y="687936"/>
                    </a:cubicBezTo>
                    <a:cubicBezTo>
                      <a:pt x="18442" y="686709"/>
                      <a:pt x="17215" y="685973"/>
                      <a:pt x="15989" y="686219"/>
                    </a:cubicBezTo>
                    <a:close/>
                    <a:moveTo>
                      <a:pt x="44194" y="678122"/>
                    </a:moveTo>
                    <a:lnTo>
                      <a:pt x="29969" y="682293"/>
                    </a:lnTo>
                    <a:cubicBezTo>
                      <a:pt x="28743" y="682784"/>
                      <a:pt x="28007" y="684010"/>
                      <a:pt x="28252" y="685237"/>
                    </a:cubicBezTo>
                    <a:cubicBezTo>
                      <a:pt x="28743" y="686464"/>
                      <a:pt x="29969" y="687200"/>
                      <a:pt x="31195" y="686955"/>
                    </a:cubicBezTo>
                    <a:lnTo>
                      <a:pt x="45421" y="682784"/>
                    </a:lnTo>
                    <a:cubicBezTo>
                      <a:pt x="46647" y="682293"/>
                      <a:pt x="47383" y="681066"/>
                      <a:pt x="47138" y="679840"/>
                    </a:cubicBezTo>
                    <a:cubicBezTo>
                      <a:pt x="46647" y="678613"/>
                      <a:pt x="45421" y="677877"/>
                      <a:pt x="44194" y="678122"/>
                    </a:cubicBezTo>
                    <a:close/>
                    <a:moveTo>
                      <a:pt x="168543" y="478415"/>
                    </a:moveTo>
                    <a:cubicBezTo>
                      <a:pt x="168788" y="478415"/>
                      <a:pt x="169034" y="478415"/>
                      <a:pt x="169279" y="478415"/>
                    </a:cubicBezTo>
                    <a:cubicBezTo>
                      <a:pt x="170260" y="478169"/>
                      <a:pt x="170996" y="477188"/>
                      <a:pt x="170996" y="476207"/>
                    </a:cubicBezTo>
                    <a:cubicBezTo>
                      <a:pt x="170996" y="471300"/>
                      <a:pt x="171731" y="466638"/>
                      <a:pt x="172467" y="461977"/>
                    </a:cubicBezTo>
                    <a:cubicBezTo>
                      <a:pt x="172467" y="460750"/>
                      <a:pt x="171731" y="459278"/>
                      <a:pt x="170505" y="459278"/>
                    </a:cubicBezTo>
                    <a:cubicBezTo>
                      <a:pt x="169279" y="459278"/>
                      <a:pt x="167807" y="460014"/>
                      <a:pt x="167807" y="461241"/>
                    </a:cubicBezTo>
                    <a:cubicBezTo>
                      <a:pt x="167071" y="466148"/>
                      <a:pt x="166581" y="471300"/>
                      <a:pt x="166336" y="476207"/>
                    </a:cubicBezTo>
                    <a:cubicBezTo>
                      <a:pt x="166336" y="477679"/>
                      <a:pt x="167317" y="478660"/>
                      <a:pt x="168788" y="478660"/>
                    </a:cubicBezTo>
                    <a:close/>
                    <a:moveTo>
                      <a:pt x="654165" y="12512"/>
                    </a:moveTo>
                    <a:cubicBezTo>
                      <a:pt x="654165" y="12512"/>
                      <a:pt x="654165" y="12512"/>
                      <a:pt x="654165" y="12512"/>
                    </a:cubicBezTo>
                    <a:cubicBezTo>
                      <a:pt x="658579" y="10795"/>
                      <a:pt x="663239" y="9323"/>
                      <a:pt x="667900" y="8342"/>
                    </a:cubicBezTo>
                    <a:cubicBezTo>
                      <a:pt x="669126" y="8096"/>
                      <a:pt x="670107" y="6624"/>
                      <a:pt x="669616" y="5398"/>
                    </a:cubicBezTo>
                    <a:cubicBezTo>
                      <a:pt x="669126" y="4171"/>
                      <a:pt x="667900" y="3189"/>
                      <a:pt x="666673" y="3680"/>
                    </a:cubicBezTo>
                    <a:cubicBezTo>
                      <a:pt x="661768" y="4907"/>
                      <a:pt x="657108" y="6379"/>
                      <a:pt x="652448" y="8096"/>
                    </a:cubicBezTo>
                    <a:cubicBezTo>
                      <a:pt x="651222" y="8587"/>
                      <a:pt x="650486" y="10059"/>
                      <a:pt x="650976" y="11286"/>
                    </a:cubicBezTo>
                    <a:cubicBezTo>
                      <a:pt x="651467" y="12512"/>
                      <a:pt x="652693" y="13248"/>
                      <a:pt x="653919" y="12758"/>
                    </a:cubicBezTo>
                    <a:close/>
                    <a:moveTo>
                      <a:pt x="1175840" y="447747"/>
                    </a:moveTo>
                    <a:cubicBezTo>
                      <a:pt x="1175840" y="447747"/>
                      <a:pt x="1176331" y="447747"/>
                      <a:pt x="1176331" y="447747"/>
                    </a:cubicBezTo>
                    <a:cubicBezTo>
                      <a:pt x="1177312" y="447502"/>
                      <a:pt x="1178048" y="446520"/>
                      <a:pt x="1178048" y="445294"/>
                    </a:cubicBezTo>
                    <a:cubicBezTo>
                      <a:pt x="1178048" y="440387"/>
                      <a:pt x="1178048" y="435725"/>
                      <a:pt x="1178538" y="430819"/>
                    </a:cubicBezTo>
                    <a:cubicBezTo>
                      <a:pt x="1178538" y="429347"/>
                      <a:pt x="1177557" y="428365"/>
                      <a:pt x="1176331" y="428120"/>
                    </a:cubicBezTo>
                    <a:cubicBezTo>
                      <a:pt x="1175104" y="428120"/>
                      <a:pt x="1173878" y="429101"/>
                      <a:pt x="1173633" y="430328"/>
                    </a:cubicBezTo>
                    <a:cubicBezTo>
                      <a:pt x="1173142" y="435235"/>
                      <a:pt x="1173142" y="440387"/>
                      <a:pt x="1173142" y="445294"/>
                    </a:cubicBezTo>
                    <a:cubicBezTo>
                      <a:pt x="1173142" y="446766"/>
                      <a:pt x="1174369" y="447747"/>
                      <a:pt x="1175595" y="447747"/>
                    </a:cubicBezTo>
                    <a:close/>
                    <a:moveTo>
                      <a:pt x="995817" y="651871"/>
                    </a:moveTo>
                    <a:cubicBezTo>
                      <a:pt x="994836" y="650889"/>
                      <a:pt x="993364" y="650889"/>
                      <a:pt x="992383" y="651871"/>
                    </a:cubicBezTo>
                    <a:cubicBezTo>
                      <a:pt x="991402" y="652852"/>
                      <a:pt x="991402" y="654324"/>
                      <a:pt x="992383" y="655305"/>
                    </a:cubicBezTo>
                    <a:cubicBezTo>
                      <a:pt x="995817" y="658740"/>
                      <a:pt x="999741" y="662175"/>
                      <a:pt x="1003665" y="665119"/>
                    </a:cubicBezTo>
                    <a:cubicBezTo>
                      <a:pt x="1004401" y="665610"/>
                      <a:pt x="1005137" y="665855"/>
                      <a:pt x="1005873" y="665610"/>
                    </a:cubicBezTo>
                    <a:cubicBezTo>
                      <a:pt x="1006363" y="665610"/>
                      <a:pt x="1006854" y="665119"/>
                      <a:pt x="1007099" y="664874"/>
                    </a:cubicBezTo>
                    <a:cubicBezTo>
                      <a:pt x="1007835" y="663892"/>
                      <a:pt x="1007835" y="662175"/>
                      <a:pt x="1006608" y="661439"/>
                    </a:cubicBezTo>
                    <a:cubicBezTo>
                      <a:pt x="1002929" y="658495"/>
                      <a:pt x="999250" y="655305"/>
                      <a:pt x="995817" y="651871"/>
                    </a:cubicBezTo>
                    <a:close/>
                    <a:moveTo>
                      <a:pt x="1031135" y="676159"/>
                    </a:moveTo>
                    <a:cubicBezTo>
                      <a:pt x="1026720" y="674197"/>
                      <a:pt x="1022550" y="671989"/>
                      <a:pt x="1018381" y="669535"/>
                    </a:cubicBezTo>
                    <a:cubicBezTo>
                      <a:pt x="1017155" y="668799"/>
                      <a:pt x="1015683" y="669290"/>
                      <a:pt x="1014947" y="670271"/>
                    </a:cubicBezTo>
                    <a:cubicBezTo>
                      <a:pt x="1014212" y="671498"/>
                      <a:pt x="1014702" y="672970"/>
                      <a:pt x="1015683" y="673706"/>
                    </a:cubicBezTo>
                    <a:cubicBezTo>
                      <a:pt x="1019853" y="676159"/>
                      <a:pt x="1024513" y="678613"/>
                      <a:pt x="1028927" y="680576"/>
                    </a:cubicBezTo>
                    <a:cubicBezTo>
                      <a:pt x="1029418" y="680821"/>
                      <a:pt x="1030154" y="680821"/>
                      <a:pt x="1030644" y="680576"/>
                    </a:cubicBezTo>
                    <a:cubicBezTo>
                      <a:pt x="1031380" y="680576"/>
                      <a:pt x="1031871" y="679840"/>
                      <a:pt x="1032116" y="679104"/>
                    </a:cubicBezTo>
                    <a:cubicBezTo>
                      <a:pt x="1032606" y="677877"/>
                      <a:pt x="1032116" y="676405"/>
                      <a:pt x="1030890" y="675914"/>
                    </a:cubicBezTo>
                    <a:close/>
                    <a:moveTo>
                      <a:pt x="1058604" y="684501"/>
                    </a:moveTo>
                    <a:cubicBezTo>
                      <a:pt x="1053944" y="683765"/>
                      <a:pt x="1049284" y="682538"/>
                      <a:pt x="1044624" y="681066"/>
                    </a:cubicBezTo>
                    <a:cubicBezTo>
                      <a:pt x="1043398" y="680576"/>
                      <a:pt x="1041926" y="681312"/>
                      <a:pt x="1041436" y="682784"/>
                    </a:cubicBezTo>
                    <a:cubicBezTo>
                      <a:pt x="1040945" y="684010"/>
                      <a:pt x="1041681" y="685483"/>
                      <a:pt x="1043153" y="685728"/>
                    </a:cubicBezTo>
                    <a:cubicBezTo>
                      <a:pt x="1047813" y="687200"/>
                      <a:pt x="1052718" y="688427"/>
                      <a:pt x="1057623" y="689163"/>
                    </a:cubicBezTo>
                    <a:cubicBezTo>
                      <a:pt x="1058114" y="689163"/>
                      <a:pt x="1058359" y="689163"/>
                      <a:pt x="1058850" y="689163"/>
                    </a:cubicBezTo>
                    <a:cubicBezTo>
                      <a:pt x="1059831" y="688917"/>
                      <a:pt x="1060321" y="688181"/>
                      <a:pt x="1060566" y="687200"/>
                    </a:cubicBezTo>
                    <a:cubicBezTo>
                      <a:pt x="1060566" y="685973"/>
                      <a:pt x="1059831" y="684501"/>
                      <a:pt x="1058604" y="684256"/>
                    </a:cubicBezTo>
                    <a:close/>
                    <a:moveTo>
                      <a:pt x="1115751" y="681066"/>
                    </a:moveTo>
                    <a:cubicBezTo>
                      <a:pt x="1115751" y="681066"/>
                      <a:pt x="1115751" y="681066"/>
                      <a:pt x="1115751" y="681066"/>
                    </a:cubicBezTo>
                    <a:cubicBezTo>
                      <a:pt x="1111091" y="682538"/>
                      <a:pt x="1106431" y="683765"/>
                      <a:pt x="1101771" y="684501"/>
                    </a:cubicBezTo>
                    <a:cubicBezTo>
                      <a:pt x="1100544" y="684746"/>
                      <a:pt x="1099563" y="685973"/>
                      <a:pt x="1099809" y="687445"/>
                    </a:cubicBezTo>
                    <a:cubicBezTo>
                      <a:pt x="1100054" y="688672"/>
                      <a:pt x="1101280" y="689653"/>
                      <a:pt x="1102752" y="689408"/>
                    </a:cubicBezTo>
                    <a:cubicBezTo>
                      <a:pt x="1106921" y="688672"/>
                      <a:pt x="1111091" y="687691"/>
                      <a:pt x="1115015" y="686464"/>
                    </a:cubicBezTo>
                    <a:cubicBezTo>
                      <a:pt x="1115751" y="686464"/>
                      <a:pt x="1116486" y="685973"/>
                      <a:pt x="1117222" y="685728"/>
                    </a:cubicBezTo>
                    <a:cubicBezTo>
                      <a:pt x="1118449" y="685237"/>
                      <a:pt x="1119184" y="684010"/>
                      <a:pt x="1118939" y="682538"/>
                    </a:cubicBezTo>
                    <a:cubicBezTo>
                      <a:pt x="1118449" y="681312"/>
                      <a:pt x="1117222" y="680576"/>
                      <a:pt x="1115996" y="680821"/>
                    </a:cubicBezTo>
                    <a:close/>
                    <a:moveTo>
                      <a:pt x="1164558" y="651380"/>
                    </a:moveTo>
                    <a:cubicBezTo>
                      <a:pt x="1161124" y="654815"/>
                      <a:pt x="1157445" y="658004"/>
                      <a:pt x="1153766" y="660948"/>
                    </a:cubicBezTo>
                    <a:cubicBezTo>
                      <a:pt x="1152785" y="661684"/>
                      <a:pt x="1152540" y="663402"/>
                      <a:pt x="1153276" y="664383"/>
                    </a:cubicBezTo>
                    <a:cubicBezTo>
                      <a:pt x="1154012" y="665119"/>
                      <a:pt x="1154993" y="665610"/>
                      <a:pt x="1155974" y="665119"/>
                    </a:cubicBezTo>
                    <a:cubicBezTo>
                      <a:pt x="1156219" y="665119"/>
                      <a:pt x="1156464" y="665119"/>
                      <a:pt x="1156710" y="664629"/>
                    </a:cubicBezTo>
                    <a:cubicBezTo>
                      <a:pt x="1160634" y="661439"/>
                      <a:pt x="1164313" y="658250"/>
                      <a:pt x="1167992" y="654570"/>
                    </a:cubicBezTo>
                    <a:cubicBezTo>
                      <a:pt x="1168973" y="653588"/>
                      <a:pt x="1168973" y="652116"/>
                      <a:pt x="1167992" y="651135"/>
                    </a:cubicBezTo>
                    <a:cubicBezTo>
                      <a:pt x="1167011" y="650153"/>
                      <a:pt x="1165539" y="650153"/>
                      <a:pt x="1164558" y="651135"/>
                    </a:cubicBezTo>
                    <a:close/>
                    <a:moveTo>
                      <a:pt x="1141994" y="669290"/>
                    </a:moveTo>
                    <a:cubicBezTo>
                      <a:pt x="1137824" y="671743"/>
                      <a:pt x="1133655" y="673951"/>
                      <a:pt x="1129240" y="675914"/>
                    </a:cubicBezTo>
                    <a:cubicBezTo>
                      <a:pt x="1128014" y="676405"/>
                      <a:pt x="1127523" y="677877"/>
                      <a:pt x="1128014" y="679104"/>
                    </a:cubicBezTo>
                    <a:cubicBezTo>
                      <a:pt x="1128504" y="680330"/>
                      <a:pt x="1129731" y="680821"/>
                      <a:pt x="1130957" y="680576"/>
                    </a:cubicBezTo>
                    <a:cubicBezTo>
                      <a:pt x="1130957" y="680576"/>
                      <a:pt x="1130957" y="680576"/>
                      <a:pt x="1131202" y="680576"/>
                    </a:cubicBezTo>
                    <a:cubicBezTo>
                      <a:pt x="1135862" y="678613"/>
                      <a:pt x="1140277" y="676159"/>
                      <a:pt x="1144447" y="673706"/>
                    </a:cubicBezTo>
                    <a:cubicBezTo>
                      <a:pt x="1145673" y="672970"/>
                      <a:pt x="1145918" y="671498"/>
                      <a:pt x="1145182" y="670271"/>
                    </a:cubicBezTo>
                    <a:cubicBezTo>
                      <a:pt x="1144447" y="669045"/>
                      <a:pt x="1142975" y="668799"/>
                      <a:pt x="1141749" y="669535"/>
                    </a:cubicBezTo>
                    <a:close/>
                    <a:moveTo>
                      <a:pt x="636996" y="349611"/>
                    </a:moveTo>
                    <a:lnTo>
                      <a:pt x="632827" y="335381"/>
                    </a:lnTo>
                    <a:cubicBezTo>
                      <a:pt x="632336" y="334154"/>
                      <a:pt x="631110" y="333418"/>
                      <a:pt x="629884" y="333664"/>
                    </a:cubicBezTo>
                    <a:cubicBezTo>
                      <a:pt x="628657" y="333909"/>
                      <a:pt x="627922" y="335381"/>
                      <a:pt x="628167" y="336608"/>
                    </a:cubicBezTo>
                    <a:lnTo>
                      <a:pt x="632336" y="350837"/>
                    </a:lnTo>
                    <a:cubicBezTo>
                      <a:pt x="632827" y="352064"/>
                      <a:pt x="634053" y="352800"/>
                      <a:pt x="635279" y="352555"/>
                    </a:cubicBezTo>
                    <a:cubicBezTo>
                      <a:pt x="636506" y="352064"/>
                      <a:pt x="637242" y="350837"/>
                      <a:pt x="636996" y="349611"/>
                    </a:cubicBezTo>
                    <a:close/>
                    <a:moveTo>
                      <a:pt x="945292" y="532635"/>
                    </a:moveTo>
                    <a:lnTo>
                      <a:pt x="941123" y="518405"/>
                    </a:lnTo>
                    <a:cubicBezTo>
                      <a:pt x="940632" y="517179"/>
                      <a:pt x="939406" y="516443"/>
                      <a:pt x="938180" y="516688"/>
                    </a:cubicBezTo>
                    <a:cubicBezTo>
                      <a:pt x="936954" y="517179"/>
                      <a:pt x="936218" y="518405"/>
                      <a:pt x="936463" y="519632"/>
                    </a:cubicBezTo>
                    <a:lnTo>
                      <a:pt x="940632" y="533862"/>
                    </a:lnTo>
                    <a:cubicBezTo>
                      <a:pt x="941123" y="535088"/>
                      <a:pt x="942349" y="535825"/>
                      <a:pt x="943576" y="535579"/>
                    </a:cubicBezTo>
                    <a:cubicBezTo>
                      <a:pt x="944802" y="535088"/>
                      <a:pt x="945538" y="533862"/>
                      <a:pt x="945292" y="532635"/>
                    </a:cubicBezTo>
                    <a:close/>
                    <a:moveTo>
                      <a:pt x="953386" y="560849"/>
                    </a:moveTo>
                    <a:lnTo>
                      <a:pt x="949217" y="546620"/>
                    </a:lnTo>
                    <a:cubicBezTo>
                      <a:pt x="948726" y="545393"/>
                      <a:pt x="947500" y="544657"/>
                      <a:pt x="946274" y="544902"/>
                    </a:cubicBezTo>
                    <a:cubicBezTo>
                      <a:pt x="945047" y="545393"/>
                      <a:pt x="944311" y="546620"/>
                      <a:pt x="944557" y="547846"/>
                    </a:cubicBezTo>
                    <a:lnTo>
                      <a:pt x="948726" y="562076"/>
                    </a:lnTo>
                    <a:cubicBezTo>
                      <a:pt x="949217" y="563303"/>
                      <a:pt x="950443" y="564039"/>
                      <a:pt x="951669" y="563793"/>
                    </a:cubicBezTo>
                    <a:cubicBezTo>
                      <a:pt x="952896" y="563303"/>
                      <a:pt x="953632" y="562076"/>
                      <a:pt x="953386" y="560849"/>
                    </a:cubicBezTo>
                    <a:close/>
                    <a:moveTo>
                      <a:pt x="936954" y="504421"/>
                    </a:moveTo>
                    <a:lnTo>
                      <a:pt x="932784" y="490191"/>
                    </a:lnTo>
                    <a:cubicBezTo>
                      <a:pt x="932294" y="488964"/>
                      <a:pt x="931067" y="488228"/>
                      <a:pt x="929841" y="488474"/>
                    </a:cubicBezTo>
                    <a:cubicBezTo>
                      <a:pt x="928615" y="488964"/>
                      <a:pt x="927879" y="490191"/>
                      <a:pt x="928124" y="491418"/>
                    </a:cubicBezTo>
                    <a:lnTo>
                      <a:pt x="932294" y="505648"/>
                    </a:lnTo>
                    <a:cubicBezTo>
                      <a:pt x="932784" y="506874"/>
                      <a:pt x="934010" y="507610"/>
                      <a:pt x="935237" y="507365"/>
                    </a:cubicBezTo>
                    <a:cubicBezTo>
                      <a:pt x="936463" y="506874"/>
                      <a:pt x="937199" y="505648"/>
                      <a:pt x="936954" y="504421"/>
                    </a:cubicBezTo>
                    <a:close/>
                    <a:moveTo>
                      <a:pt x="977913" y="629299"/>
                    </a:moveTo>
                    <a:cubicBezTo>
                      <a:pt x="977177" y="628073"/>
                      <a:pt x="975705" y="627827"/>
                      <a:pt x="974479" y="628563"/>
                    </a:cubicBezTo>
                    <a:cubicBezTo>
                      <a:pt x="973253" y="629299"/>
                      <a:pt x="973007" y="630771"/>
                      <a:pt x="973743" y="631998"/>
                    </a:cubicBezTo>
                    <a:cubicBezTo>
                      <a:pt x="976441" y="636169"/>
                      <a:pt x="979139" y="640340"/>
                      <a:pt x="982327" y="644265"/>
                    </a:cubicBezTo>
                    <a:cubicBezTo>
                      <a:pt x="983063" y="645001"/>
                      <a:pt x="984044" y="645247"/>
                      <a:pt x="985025" y="645001"/>
                    </a:cubicBezTo>
                    <a:cubicBezTo>
                      <a:pt x="985270" y="645001"/>
                      <a:pt x="985516" y="645001"/>
                      <a:pt x="985761" y="644511"/>
                    </a:cubicBezTo>
                    <a:cubicBezTo>
                      <a:pt x="986742" y="643775"/>
                      <a:pt x="986987" y="642057"/>
                      <a:pt x="986252" y="641076"/>
                    </a:cubicBezTo>
                    <a:cubicBezTo>
                      <a:pt x="983308" y="637396"/>
                      <a:pt x="980365" y="633225"/>
                      <a:pt x="977913" y="629299"/>
                    </a:cubicBezTo>
                    <a:close/>
                    <a:moveTo>
                      <a:pt x="961725" y="589063"/>
                    </a:moveTo>
                    <a:lnTo>
                      <a:pt x="957556" y="574834"/>
                    </a:lnTo>
                    <a:cubicBezTo>
                      <a:pt x="957065" y="573607"/>
                      <a:pt x="955839" y="572871"/>
                      <a:pt x="954613" y="573116"/>
                    </a:cubicBezTo>
                    <a:cubicBezTo>
                      <a:pt x="953386" y="573607"/>
                      <a:pt x="952650" y="574834"/>
                      <a:pt x="952896" y="576060"/>
                    </a:cubicBezTo>
                    <a:lnTo>
                      <a:pt x="957065" y="590290"/>
                    </a:lnTo>
                    <a:cubicBezTo>
                      <a:pt x="957556" y="591517"/>
                      <a:pt x="958782" y="592253"/>
                      <a:pt x="960008" y="592008"/>
                    </a:cubicBezTo>
                    <a:cubicBezTo>
                      <a:pt x="961235" y="591517"/>
                      <a:pt x="961970" y="590290"/>
                      <a:pt x="961725" y="589063"/>
                    </a:cubicBezTo>
                    <a:close/>
                    <a:moveTo>
                      <a:pt x="965895" y="603293"/>
                    </a:moveTo>
                    <a:cubicBezTo>
                      <a:pt x="965404" y="602067"/>
                      <a:pt x="964178" y="601331"/>
                      <a:pt x="962951" y="601576"/>
                    </a:cubicBezTo>
                    <a:cubicBezTo>
                      <a:pt x="962951" y="601576"/>
                      <a:pt x="962951" y="601576"/>
                      <a:pt x="962951" y="601576"/>
                    </a:cubicBezTo>
                    <a:cubicBezTo>
                      <a:pt x="961725" y="602067"/>
                      <a:pt x="960989" y="603293"/>
                      <a:pt x="961480" y="604765"/>
                    </a:cubicBezTo>
                    <a:cubicBezTo>
                      <a:pt x="962951" y="609427"/>
                      <a:pt x="964914" y="614334"/>
                      <a:pt x="966876" y="618750"/>
                    </a:cubicBezTo>
                    <a:cubicBezTo>
                      <a:pt x="967366" y="619976"/>
                      <a:pt x="968593" y="620467"/>
                      <a:pt x="969819" y="619976"/>
                    </a:cubicBezTo>
                    <a:cubicBezTo>
                      <a:pt x="969819" y="619976"/>
                      <a:pt x="969819" y="619976"/>
                      <a:pt x="970064" y="619976"/>
                    </a:cubicBezTo>
                    <a:cubicBezTo>
                      <a:pt x="971290" y="619486"/>
                      <a:pt x="971781" y="618014"/>
                      <a:pt x="971290" y="616787"/>
                    </a:cubicBezTo>
                    <a:cubicBezTo>
                      <a:pt x="969328" y="612371"/>
                      <a:pt x="967611" y="607955"/>
                      <a:pt x="966140" y="603293"/>
                    </a:cubicBezTo>
                    <a:close/>
                    <a:moveTo>
                      <a:pt x="1348506" y="296862"/>
                    </a:moveTo>
                    <a:lnTo>
                      <a:pt x="1334281" y="301033"/>
                    </a:lnTo>
                    <a:cubicBezTo>
                      <a:pt x="1333054" y="301524"/>
                      <a:pt x="1332318" y="302751"/>
                      <a:pt x="1332564" y="303977"/>
                    </a:cubicBezTo>
                    <a:cubicBezTo>
                      <a:pt x="1333054" y="305204"/>
                      <a:pt x="1334281" y="305940"/>
                      <a:pt x="1335507" y="305695"/>
                    </a:cubicBezTo>
                    <a:lnTo>
                      <a:pt x="1349732" y="301524"/>
                    </a:lnTo>
                    <a:cubicBezTo>
                      <a:pt x="1350958" y="301033"/>
                      <a:pt x="1351694" y="299807"/>
                      <a:pt x="1351449" y="298580"/>
                    </a:cubicBezTo>
                    <a:cubicBezTo>
                      <a:pt x="1351204" y="297353"/>
                      <a:pt x="1349732" y="296617"/>
                      <a:pt x="1348506" y="296862"/>
                    </a:cubicBezTo>
                    <a:close/>
                    <a:moveTo>
                      <a:pt x="1320300" y="304959"/>
                    </a:moveTo>
                    <a:lnTo>
                      <a:pt x="1306075" y="309130"/>
                    </a:lnTo>
                    <a:cubicBezTo>
                      <a:pt x="1304849" y="309620"/>
                      <a:pt x="1304113" y="310847"/>
                      <a:pt x="1304358" y="312074"/>
                    </a:cubicBezTo>
                    <a:cubicBezTo>
                      <a:pt x="1304849" y="313300"/>
                      <a:pt x="1306075" y="314036"/>
                      <a:pt x="1307302" y="313791"/>
                    </a:cubicBezTo>
                    <a:lnTo>
                      <a:pt x="1321527" y="309620"/>
                    </a:lnTo>
                    <a:cubicBezTo>
                      <a:pt x="1322753" y="309130"/>
                      <a:pt x="1323489" y="307903"/>
                      <a:pt x="1323244" y="306676"/>
                    </a:cubicBezTo>
                    <a:cubicBezTo>
                      <a:pt x="1322998" y="305449"/>
                      <a:pt x="1321527" y="304713"/>
                      <a:pt x="1320300" y="304959"/>
                    </a:cubicBezTo>
                    <a:close/>
                    <a:moveTo>
                      <a:pt x="1263644" y="321642"/>
                    </a:moveTo>
                    <a:lnTo>
                      <a:pt x="1262909" y="321642"/>
                    </a:lnTo>
                    <a:cubicBezTo>
                      <a:pt x="1258249" y="323114"/>
                      <a:pt x="1253834" y="324831"/>
                      <a:pt x="1249419" y="326549"/>
                    </a:cubicBezTo>
                    <a:cubicBezTo>
                      <a:pt x="1248193" y="327039"/>
                      <a:pt x="1247702" y="328512"/>
                      <a:pt x="1248193" y="329738"/>
                    </a:cubicBezTo>
                    <a:cubicBezTo>
                      <a:pt x="1248683" y="330965"/>
                      <a:pt x="1249910" y="331456"/>
                      <a:pt x="1251136" y="331210"/>
                    </a:cubicBezTo>
                    <a:cubicBezTo>
                      <a:pt x="1251136" y="331210"/>
                      <a:pt x="1251136" y="331210"/>
                      <a:pt x="1251381" y="331210"/>
                    </a:cubicBezTo>
                    <a:cubicBezTo>
                      <a:pt x="1255551" y="329493"/>
                      <a:pt x="1259966" y="328021"/>
                      <a:pt x="1264380" y="326549"/>
                    </a:cubicBezTo>
                    <a:lnTo>
                      <a:pt x="1265116" y="326549"/>
                    </a:lnTo>
                    <a:cubicBezTo>
                      <a:pt x="1266342" y="326058"/>
                      <a:pt x="1267078" y="324586"/>
                      <a:pt x="1266833" y="323359"/>
                    </a:cubicBezTo>
                    <a:cubicBezTo>
                      <a:pt x="1266342" y="322133"/>
                      <a:pt x="1265116" y="321397"/>
                      <a:pt x="1263890" y="321642"/>
                    </a:cubicBezTo>
                    <a:close/>
                    <a:moveTo>
                      <a:pt x="1292095" y="313300"/>
                    </a:moveTo>
                    <a:lnTo>
                      <a:pt x="1277870" y="317471"/>
                    </a:lnTo>
                    <a:cubicBezTo>
                      <a:pt x="1276644" y="317962"/>
                      <a:pt x="1275908" y="319188"/>
                      <a:pt x="1276153" y="320415"/>
                    </a:cubicBezTo>
                    <a:cubicBezTo>
                      <a:pt x="1276644" y="321642"/>
                      <a:pt x="1277870" y="322378"/>
                      <a:pt x="1279096" y="322133"/>
                    </a:cubicBezTo>
                    <a:lnTo>
                      <a:pt x="1293321" y="317962"/>
                    </a:lnTo>
                    <a:cubicBezTo>
                      <a:pt x="1294548" y="317471"/>
                      <a:pt x="1295284" y="316244"/>
                      <a:pt x="1295038" y="315018"/>
                    </a:cubicBezTo>
                    <a:cubicBezTo>
                      <a:pt x="1294793" y="313791"/>
                      <a:pt x="1293321" y="313055"/>
                      <a:pt x="1292095" y="313300"/>
                    </a:cubicBezTo>
                    <a:close/>
                    <a:moveTo>
                      <a:pt x="928615" y="475961"/>
                    </a:moveTo>
                    <a:lnTo>
                      <a:pt x="924445" y="461732"/>
                    </a:lnTo>
                    <a:cubicBezTo>
                      <a:pt x="923955" y="460505"/>
                      <a:pt x="922728" y="459769"/>
                      <a:pt x="921502" y="460014"/>
                    </a:cubicBezTo>
                    <a:cubicBezTo>
                      <a:pt x="920276" y="460505"/>
                      <a:pt x="919540" y="461732"/>
                      <a:pt x="919785" y="462958"/>
                    </a:cubicBezTo>
                    <a:lnTo>
                      <a:pt x="923955" y="477188"/>
                    </a:lnTo>
                    <a:cubicBezTo>
                      <a:pt x="924445" y="478415"/>
                      <a:pt x="925671" y="479151"/>
                      <a:pt x="926898" y="478905"/>
                    </a:cubicBezTo>
                    <a:cubicBezTo>
                      <a:pt x="928124" y="478415"/>
                      <a:pt x="928860" y="477188"/>
                      <a:pt x="928615" y="475961"/>
                    </a:cubicBezTo>
                    <a:close/>
                    <a:moveTo>
                      <a:pt x="1376711" y="288521"/>
                    </a:moveTo>
                    <a:lnTo>
                      <a:pt x="1362486" y="292692"/>
                    </a:lnTo>
                    <a:cubicBezTo>
                      <a:pt x="1361259" y="293182"/>
                      <a:pt x="1360524" y="294409"/>
                      <a:pt x="1360769" y="295636"/>
                    </a:cubicBezTo>
                    <a:cubicBezTo>
                      <a:pt x="1361259" y="296862"/>
                      <a:pt x="1362486" y="297598"/>
                      <a:pt x="1363712" y="297353"/>
                    </a:cubicBezTo>
                    <a:lnTo>
                      <a:pt x="1377937" y="293182"/>
                    </a:lnTo>
                    <a:cubicBezTo>
                      <a:pt x="1379164" y="292692"/>
                      <a:pt x="1379899" y="291465"/>
                      <a:pt x="1379654" y="290238"/>
                    </a:cubicBezTo>
                    <a:cubicBezTo>
                      <a:pt x="1379164" y="289012"/>
                      <a:pt x="1377937" y="288276"/>
                      <a:pt x="1376711" y="288521"/>
                    </a:cubicBezTo>
                    <a:close/>
                    <a:moveTo>
                      <a:pt x="1185651" y="628073"/>
                    </a:moveTo>
                    <a:cubicBezTo>
                      <a:pt x="1184424" y="627337"/>
                      <a:pt x="1182953" y="627827"/>
                      <a:pt x="1182217" y="628809"/>
                    </a:cubicBezTo>
                    <a:cubicBezTo>
                      <a:pt x="1179764" y="632980"/>
                      <a:pt x="1177067" y="636905"/>
                      <a:pt x="1174123" y="640585"/>
                    </a:cubicBezTo>
                    <a:cubicBezTo>
                      <a:pt x="1173388" y="641566"/>
                      <a:pt x="1173388" y="643284"/>
                      <a:pt x="1174614" y="644020"/>
                    </a:cubicBezTo>
                    <a:cubicBezTo>
                      <a:pt x="1175350" y="644511"/>
                      <a:pt x="1176085" y="644756"/>
                      <a:pt x="1176821" y="644511"/>
                    </a:cubicBezTo>
                    <a:cubicBezTo>
                      <a:pt x="1177312" y="644511"/>
                      <a:pt x="1177802" y="644020"/>
                      <a:pt x="1178048" y="643775"/>
                    </a:cubicBezTo>
                    <a:cubicBezTo>
                      <a:pt x="1181236" y="639849"/>
                      <a:pt x="1183934" y="635678"/>
                      <a:pt x="1186632" y="631508"/>
                    </a:cubicBezTo>
                    <a:cubicBezTo>
                      <a:pt x="1187368" y="630281"/>
                      <a:pt x="1186877" y="628809"/>
                      <a:pt x="1185896" y="628073"/>
                    </a:cubicBezTo>
                    <a:close/>
                    <a:moveTo>
                      <a:pt x="1408105" y="281897"/>
                    </a:moveTo>
                    <a:cubicBezTo>
                      <a:pt x="1407614" y="280670"/>
                      <a:pt x="1406388" y="279934"/>
                      <a:pt x="1405162" y="280179"/>
                    </a:cubicBezTo>
                    <a:lnTo>
                      <a:pt x="1390936" y="284350"/>
                    </a:lnTo>
                    <a:cubicBezTo>
                      <a:pt x="1389710" y="284841"/>
                      <a:pt x="1388974" y="286067"/>
                      <a:pt x="1389219" y="287294"/>
                    </a:cubicBezTo>
                    <a:cubicBezTo>
                      <a:pt x="1389710" y="288521"/>
                      <a:pt x="1390936" y="289257"/>
                      <a:pt x="1392163" y="289012"/>
                    </a:cubicBezTo>
                    <a:lnTo>
                      <a:pt x="1406388" y="284841"/>
                    </a:lnTo>
                    <a:cubicBezTo>
                      <a:pt x="1407614" y="284350"/>
                      <a:pt x="1408350" y="283123"/>
                      <a:pt x="1408105" y="281897"/>
                    </a:cubicBezTo>
                    <a:close/>
                    <a:moveTo>
                      <a:pt x="1197178" y="601085"/>
                    </a:moveTo>
                    <a:cubicBezTo>
                      <a:pt x="1195952" y="600595"/>
                      <a:pt x="1194480" y="601331"/>
                      <a:pt x="1193990" y="602803"/>
                    </a:cubicBezTo>
                    <a:cubicBezTo>
                      <a:pt x="1192518" y="607464"/>
                      <a:pt x="1190801" y="611880"/>
                      <a:pt x="1188839" y="616296"/>
                    </a:cubicBezTo>
                    <a:cubicBezTo>
                      <a:pt x="1188349" y="617523"/>
                      <a:pt x="1188839" y="618995"/>
                      <a:pt x="1190066" y="619486"/>
                    </a:cubicBezTo>
                    <a:cubicBezTo>
                      <a:pt x="1190556" y="619731"/>
                      <a:pt x="1191292" y="619731"/>
                      <a:pt x="1191782" y="619486"/>
                    </a:cubicBezTo>
                    <a:cubicBezTo>
                      <a:pt x="1192518" y="619486"/>
                      <a:pt x="1193009" y="618750"/>
                      <a:pt x="1193254" y="618259"/>
                    </a:cubicBezTo>
                    <a:cubicBezTo>
                      <a:pt x="1195216" y="613843"/>
                      <a:pt x="1197178" y="608936"/>
                      <a:pt x="1198650" y="604275"/>
                    </a:cubicBezTo>
                    <a:cubicBezTo>
                      <a:pt x="1199140" y="603048"/>
                      <a:pt x="1198404" y="601576"/>
                      <a:pt x="1196933" y="601085"/>
                    </a:cubicBezTo>
                    <a:close/>
                    <a:moveTo>
                      <a:pt x="1202083" y="572135"/>
                    </a:moveTo>
                    <a:cubicBezTo>
                      <a:pt x="1200857" y="572135"/>
                      <a:pt x="1199631" y="573116"/>
                      <a:pt x="1199386" y="574343"/>
                    </a:cubicBezTo>
                    <a:cubicBezTo>
                      <a:pt x="1199140" y="579005"/>
                      <a:pt x="1198404" y="583911"/>
                      <a:pt x="1197669" y="588573"/>
                    </a:cubicBezTo>
                    <a:cubicBezTo>
                      <a:pt x="1197423" y="589800"/>
                      <a:pt x="1198404" y="591272"/>
                      <a:pt x="1199631" y="591517"/>
                    </a:cubicBezTo>
                    <a:cubicBezTo>
                      <a:pt x="1200121" y="591517"/>
                      <a:pt x="1200367" y="591517"/>
                      <a:pt x="1200857" y="591517"/>
                    </a:cubicBezTo>
                    <a:cubicBezTo>
                      <a:pt x="1201838" y="591272"/>
                      <a:pt x="1202329" y="590536"/>
                      <a:pt x="1202574" y="589554"/>
                    </a:cubicBezTo>
                    <a:cubicBezTo>
                      <a:pt x="1203555" y="584647"/>
                      <a:pt x="1204045" y="579741"/>
                      <a:pt x="1204536" y="574588"/>
                    </a:cubicBezTo>
                    <a:cubicBezTo>
                      <a:pt x="1204536" y="573116"/>
                      <a:pt x="1203555" y="572135"/>
                      <a:pt x="1202329" y="571890"/>
                    </a:cubicBezTo>
                    <a:close/>
                    <a:moveTo>
                      <a:pt x="1190801" y="501967"/>
                    </a:moveTo>
                    <a:lnTo>
                      <a:pt x="1186632" y="487738"/>
                    </a:lnTo>
                    <a:cubicBezTo>
                      <a:pt x="1186141" y="486511"/>
                      <a:pt x="1184915" y="485775"/>
                      <a:pt x="1183689" y="486020"/>
                    </a:cubicBezTo>
                    <a:cubicBezTo>
                      <a:pt x="1182462" y="486511"/>
                      <a:pt x="1181727" y="487738"/>
                      <a:pt x="1181972" y="488964"/>
                    </a:cubicBezTo>
                    <a:lnTo>
                      <a:pt x="1186141" y="503194"/>
                    </a:lnTo>
                    <a:cubicBezTo>
                      <a:pt x="1186632" y="504421"/>
                      <a:pt x="1187858" y="505157"/>
                      <a:pt x="1189084" y="504912"/>
                    </a:cubicBezTo>
                    <a:cubicBezTo>
                      <a:pt x="1190311" y="504421"/>
                      <a:pt x="1191047" y="503194"/>
                      <a:pt x="1190801" y="501967"/>
                    </a:cubicBezTo>
                    <a:close/>
                    <a:moveTo>
                      <a:pt x="1236175" y="333173"/>
                    </a:moveTo>
                    <a:cubicBezTo>
                      <a:pt x="1231760" y="335626"/>
                      <a:pt x="1227591" y="338325"/>
                      <a:pt x="1223667" y="341269"/>
                    </a:cubicBezTo>
                    <a:cubicBezTo>
                      <a:pt x="1222686" y="342005"/>
                      <a:pt x="1222440" y="343723"/>
                      <a:pt x="1223176" y="344704"/>
                    </a:cubicBezTo>
                    <a:cubicBezTo>
                      <a:pt x="1223912" y="345440"/>
                      <a:pt x="1224893" y="345931"/>
                      <a:pt x="1225874" y="345685"/>
                    </a:cubicBezTo>
                    <a:cubicBezTo>
                      <a:pt x="1226119" y="345685"/>
                      <a:pt x="1226364" y="345685"/>
                      <a:pt x="1226610" y="345195"/>
                    </a:cubicBezTo>
                    <a:cubicBezTo>
                      <a:pt x="1230534" y="342251"/>
                      <a:pt x="1234458" y="339797"/>
                      <a:pt x="1238628" y="337344"/>
                    </a:cubicBezTo>
                    <a:cubicBezTo>
                      <a:pt x="1239854" y="336608"/>
                      <a:pt x="1240099" y="335136"/>
                      <a:pt x="1239609" y="333909"/>
                    </a:cubicBezTo>
                    <a:cubicBezTo>
                      <a:pt x="1238873" y="332682"/>
                      <a:pt x="1237401" y="332437"/>
                      <a:pt x="1236175" y="332928"/>
                    </a:cubicBezTo>
                    <a:close/>
                    <a:moveTo>
                      <a:pt x="1212139" y="351083"/>
                    </a:moveTo>
                    <a:cubicBezTo>
                      <a:pt x="1208460" y="354518"/>
                      <a:pt x="1205027" y="358198"/>
                      <a:pt x="1201838" y="362123"/>
                    </a:cubicBezTo>
                    <a:cubicBezTo>
                      <a:pt x="1200857" y="363105"/>
                      <a:pt x="1201102" y="364822"/>
                      <a:pt x="1202083" y="365558"/>
                    </a:cubicBezTo>
                    <a:cubicBezTo>
                      <a:pt x="1202819" y="366049"/>
                      <a:pt x="1203555" y="366294"/>
                      <a:pt x="1204291" y="366049"/>
                    </a:cubicBezTo>
                    <a:cubicBezTo>
                      <a:pt x="1204781" y="366049"/>
                      <a:pt x="1205272" y="365558"/>
                      <a:pt x="1205517" y="365313"/>
                    </a:cubicBezTo>
                    <a:cubicBezTo>
                      <a:pt x="1208460" y="361633"/>
                      <a:pt x="1211894" y="357952"/>
                      <a:pt x="1215328" y="354763"/>
                    </a:cubicBezTo>
                    <a:cubicBezTo>
                      <a:pt x="1216309" y="353782"/>
                      <a:pt x="1216309" y="352309"/>
                      <a:pt x="1215328" y="351328"/>
                    </a:cubicBezTo>
                    <a:cubicBezTo>
                      <a:pt x="1214347" y="350347"/>
                      <a:pt x="1212875" y="350347"/>
                      <a:pt x="1211894" y="351328"/>
                    </a:cubicBezTo>
                    <a:close/>
                    <a:moveTo>
                      <a:pt x="1199876" y="542694"/>
                    </a:moveTo>
                    <a:cubicBezTo>
                      <a:pt x="1198404" y="542694"/>
                      <a:pt x="1197669" y="544166"/>
                      <a:pt x="1197914" y="545638"/>
                    </a:cubicBezTo>
                    <a:cubicBezTo>
                      <a:pt x="1198650" y="550300"/>
                      <a:pt x="1199386" y="555206"/>
                      <a:pt x="1199631" y="559868"/>
                    </a:cubicBezTo>
                    <a:cubicBezTo>
                      <a:pt x="1199631" y="561340"/>
                      <a:pt x="1200857" y="562321"/>
                      <a:pt x="1202329" y="562076"/>
                    </a:cubicBezTo>
                    <a:cubicBezTo>
                      <a:pt x="1202329" y="562076"/>
                      <a:pt x="1202819" y="562076"/>
                      <a:pt x="1202819" y="562076"/>
                    </a:cubicBezTo>
                    <a:cubicBezTo>
                      <a:pt x="1203800" y="561831"/>
                      <a:pt x="1204536" y="560849"/>
                      <a:pt x="1204536" y="559623"/>
                    </a:cubicBezTo>
                    <a:cubicBezTo>
                      <a:pt x="1204291" y="554716"/>
                      <a:pt x="1203555" y="549564"/>
                      <a:pt x="1202819" y="544657"/>
                    </a:cubicBezTo>
                    <a:cubicBezTo>
                      <a:pt x="1202819" y="543430"/>
                      <a:pt x="1201348" y="542449"/>
                      <a:pt x="1199876" y="542694"/>
                    </a:cubicBezTo>
                    <a:close/>
                    <a:moveTo>
                      <a:pt x="1087545" y="686219"/>
                    </a:moveTo>
                    <a:cubicBezTo>
                      <a:pt x="1082885" y="686464"/>
                      <a:pt x="1077980" y="686464"/>
                      <a:pt x="1073075" y="686219"/>
                    </a:cubicBezTo>
                    <a:cubicBezTo>
                      <a:pt x="1071603" y="686219"/>
                      <a:pt x="1070622" y="687200"/>
                      <a:pt x="1070377" y="688427"/>
                    </a:cubicBezTo>
                    <a:cubicBezTo>
                      <a:pt x="1070377" y="689899"/>
                      <a:pt x="1071358" y="690880"/>
                      <a:pt x="1072584" y="691125"/>
                    </a:cubicBezTo>
                    <a:cubicBezTo>
                      <a:pt x="1077490" y="691371"/>
                      <a:pt x="1082640" y="691371"/>
                      <a:pt x="1087545" y="691125"/>
                    </a:cubicBezTo>
                    <a:cubicBezTo>
                      <a:pt x="1087545" y="691125"/>
                      <a:pt x="1087791" y="691125"/>
                      <a:pt x="1088036" y="691125"/>
                    </a:cubicBezTo>
                    <a:cubicBezTo>
                      <a:pt x="1089017" y="690880"/>
                      <a:pt x="1089753" y="689899"/>
                      <a:pt x="1089753" y="688672"/>
                    </a:cubicBezTo>
                    <a:cubicBezTo>
                      <a:pt x="1089753" y="687200"/>
                      <a:pt x="1088526" y="686219"/>
                      <a:pt x="1087055" y="686464"/>
                    </a:cubicBezTo>
                    <a:close/>
                    <a:moveTo>
                      <a:pt x="696595" y="0"/>
                    </a:moveTo>
                    <a:cubicBezTo>
                      <a:pt x="691690" y="0"/>
                      <a:pt x="686540" y="245"/>
                      <a:pt x="681634" y="736"/>
                    </a:cubicBezTo>
                    <a:cubicBezTo>
                      <a:pt x="680163" y="736"/>
                      <a:pt x="679427" y="2208"/>
                      <a:pt x="679427" y="3435"/>
                    </a:cubicBezTo>
                    <a:cubicBezTo>
                      <a:pt x="679427" y="4662"/>
                      <a:pt x="680898" y="5643"/>
                      <a:pt x="682125" y="5643"/>
                    </a:cubicBezTo>
                    <a:cubicBezTo>
                      <a:pt x="686785" y="5152"/>
                      <a:pt x="691690" y="4907"/>
                      <a:pt x="696595" y="4907"/>
                    </a:cubicBezTo>
                    <a:cubicBezTo>
                      <a:pt x="696595" y="4907"/>
                      <a:pt x="697086" y="4907"/>
                      <a:pt x="697331" y="4907"/>
                    </a:cubicBezTo>
                    <a:cubicBezTo>
                      <a:pt x="698312" y="4662"/>
                      <a:pt x="699048" y="3680"/>
                      <a:pt x="699048" y="2453"/>
                    </a:cubicBezTo>
                    <a:cubicBezTo>
                      <a:pt x="699048" y="981"/>
                      <a:pt x="698067" y="0"/>
                      <a:pt x="696595" y="0"/>
                    </a:cubicBezTo>
                    <a:close/>
                    <a:moveTo>
                      <a:pt x="726517" y="3680"/>
                    </a:moveTo>
                    <a:cubicBezTo>
                      <a:pt x="721612" y="2453"/>
                      <a:pt x="716707" y="1472"/>
                      <a:pt x="711802" y="981"/>
                    </a:cubicBezTo>
                    <a:cubicBezTo>
                      <a:pt x="710575" y="981"/>
                      <a:pt x="709349" y="1717"/>
                      <a:pt x="709104" y="3189"/>
                    </a:cubicBezTo>
                    <a:cubicBezTo>
                      <a:pt x="709104" y="4416"/>
                      <a:pt x="709840" y="5643"/>
                      <a:pt x="711311" y="5888"/>
                    </a:cubicBezTo>
                    <a:cubicBezTo>
                      <a:pt x="715971" y="6379"/>
                      <a:pt x="720876" y="7360"/>
                      <a:pt x="725536" y="8587"/>
                    </a:cubicBezTo>
                    <a:cubicBezTo>
                      <a:pt x="726027" y="8587"/>
                      <a:pt x="726517" y="8587"/>
                      <a:pt x="726763" y="8587"/>
                    </a:cubicBezTo>
                    <a:cubicBezTo>
                      <a:pt x="727499" y="8587"/>
                      <a:pt x="728234" y="7606"/>
                      <a:pt x="728480" y="6870"/>
                    </a:cubicBezTo>
                    <a:cubicBezTo>
                      <a:pt x="728725" y="5643"/>
                      <a:pt x="727989" y="4171"/>
                      <a:pt x="726763" y="3925"/>
                    </a:cubicBezTo>
                    <a:close/>
                    <a:moveTo>
                      <a:pt x="693897" y="560359"/>
                    </a:moveTo>
                    <a:cubicBezTo>
                      <a:pt x="692671" y="560359"/>
                      <a:pt x="691445" y="561585"/>
                      <a:pt x="691690" y="563057"/>
                    </a:cubicBezTo>
                    <a:cubicBezTo>
                      <a:pt x="691935" y="567719"/>
                      <a:pt x="692181" y="572626"/>
                      <a:pt x="691690" y="577533"/>
                    </a:cubicBezTo>
                    <a:cubicBezTo>
                      <a:pt x="691690" y="579005"/>
                      <a:pt x="692671" y="579986"/>
                      <a:pt x="694143" y="579986"/>
                    </a:cubicBezTo>
                    <a:cubicBezTo>
                      <a:pt x="694388" y="579986"/>
                      <a:pt x="694633" y="579986"/>
                      <a:pt x="694879" y="579986"/>
                    </a:cubicBezTo>
                    <a:cubicBezTo>
                      <a:pt x="695860" y="579741"/>
                      <a:pt x="696595" y="578759"/>
                      <a:pt x="696595" y="577778"/>
                    </a:cubicBezTo>
                    <a:cubicBezTo>
                      <a:pt x="696595" y="572871"/>
                      <a:pt x="696595" y="567719"/>
                      <a:pt x="696595" y="562812"/>
                    </a:cubicBezTo>
                    <a:cubicBezTo>
                      <a:pt x="696595" y="561340"/>
                      <a:pt x="695369" y="560359"/>
                      <a:pt x="693897" y="560604"/>
                    </a:cubicBezTo>
                    <a:close/>
                    <a:moveTo>
                      <a:pt x="754478" y="14475"/>
                    </a:moveTo>
                    <a:cubicBezTo>
                      <a:pt x="750063" y="12022"/>
                      <a:pt x="745403" y="10059"/>
                      <a:pt x="740743" y="8342"/>
                    </a:cubicBezTo>
                    <a:cubicBezTo>
                      <a:pt x="739516" y="7851"/>
                      <a:pt x="738045" y="8342"/>
                      <a:pt x="737554" y="9814"/>
                    </a:cubicBezTo>
                    <a:cubicBezTo>
                      <a:pt x="737064" y="11040"/>
                      <a:pt x="737554" y="12512"/>
                      <a:pt x="739026" y="13003"/>
                    </a:cubicBezTo>
                    <a:cubicBezTo>
                      <a:pt x="743441" y="14720"/>
                      <a:pt x="747855" y="16683"/>
                      <a:pt x="752025" y="18891"/>
                    </a:cubicBezTo>
                    <a:cubicBezTo>
                      <a:pt x="752515" y="19137"/>
                      <a:pt x="753251" y="19137"/>
                      <a:pt x="753742" y="18891"/>
                    </a:cubicBezTo>
                    <a:cubicBezTo>
                      <a:pt x="754478" y="18891"/>
                      <a:pt x="754968" y="18401"/>
                      <a:pt x="755213" y="17665"/>
                    </a:cubicBezTo>
                    <a:cubicBezTo>
                      <a:pt x="755949" y="16438"/>
                      <a:pt x="755213" y="14966"/>
                      <a:pt x="754232" y="14230"/>
                    </a:cubicBezTo>
                    <a:close/>
                    <a:moveTo>
                      <a:pt x="692916" y="589800"/>
                    </a:moveTo>
                    <a:cubicBezTo>
                      <a:pt x="691690" y="589800"/>
                      <a:pt x="690218" y="590536"/>
                      <a:pt x="689973" y="591762"/>
                    </a:cubicBezTo>
                    <a:cubicBezTo>
                      <a:pt x="689237" y="596424"/>
                      <a:pt x="688011" y="601085"/>
                      <a:pt x="686785" y="605747"/>
                    </a:cubicBezTo>
                    <a:cubicBezTo>
                      <a:pt x="686294" y="606973"/>
                      <a:pt x="687030" y="608445"/>
                      <a:pt x="688502" y="608691"/>
                    </a:cubicBezTo>
                    <a:cubicBezTo>
                      <a:pt x="688992" y="608691"/>
                      <a:pt x="689483" y="608691"/>
                      <a:pt x="689973" y="608691"/>
                    </a:cubicBezTo>
                    <a:cubicBezTo>
                      <a:pt x="690709" y="608691"/>
                      <a:pt x="691445" y="607955"/>
                      <a:pt x="691690" y="606973"/>
                    </a:cubicBezTo>
                    <a:cubicBezTo>
                      <a:pt x="693162" y="602312"/>
                      <a:pt x="694143" y="597160"/>
                      <a:pt x="695124" y="592253"/>
                    </a:cubicBezTo>
                    <a:cubicBezTo>
                      <a:pt x="695124" y="591026"/>
                      <a:pt x="694388" y="589554"/>
                      <a:pt x="693162" y="589309"/>
                    </a:cubicBezTo>
                    <a:close/>
                    <a:moveTo>
                      <a:pt x="767231" y="22081"/>
                    </a:moveTo>
                    <a:cubicBezTo>
                      <a:pt x="766005" y="21345"/>
                      <a:pt x="764533" y="21590"/>
                      <a:pt x="763798" y="22817"/>
                    </a:cubicBezTo>
                    <a:cubicBezTo>
                      <a:pt x="763062" y="24043"/>
                      <a:pt x="763307" y="25516"/>
                      <a:pt x="764533" y="26252"/>
                    </a:cubicBezTo>
                    <a:cubicBezTo>
                      <a:pt x="768458" y="28950"/>
                      <a:pt x="772382" y="31894"/>
                      <a:pt x="775815" y="35084"/>
                    </a:cubicBezTo>
                    <a:cubicBezTo>
                      <a:pt x="776551" y="35574"/>
                      <a:pt x="777287" y="35820"/>
                      <a:pt x="778023" y="35574"/>
                    </a:cubicBezTo>
                    <a:cubicBezTo>
                      <a:pt x="778513" y="35574"/>
                      <a:pt x="778759" y="35084"/>
                      <a:pt x="779249" y="34838"/>
                    </a:cubicBezTo>
                    <a:cubicBezTo>
                      <a:pt x="780230" y="33857"/>
                      <a:pt x="779985" y="32385"/>
                      <a:pt x="779249" y="31404"/>
                    </a:cubicBezTo>
                    <a:cubicBezTo>
                      <a:pt x="775570" y="27969"/>
                      <a:pt x="771646" y="25025"/>
                      <a:pt x="767476" y="22081"/>
                    </a:cubicBezTo>
                    <a:close/>
                    <a:moveTo>
                      <a:pt x="667409" y="644265"/>
                    </a:moveTo>
                    <a:cubicBezTo>
                      <a:pt x="664466" y="648191"/>
                      <a:pt x="661277" y="651871"/>
                      <a:pt x="658089" y="655305"/>
                    </a:cubicBezTo>
                    <a:cubicBezTo>
                      <a:pt x="657108" y="656287"/>
                      <a:pt x="657108" y="657759"/>
                      <a:pt x="658089" y="658740"/>
                    </a:cubicBezTo>
                    <a:cubicBezTo>
                      <a:pt x="658825" y="659476"/>
                      <a:pt x="659561" y="659476"/>
                      <a:pt x="660542" y="659231"/>
                    </a:cubicBezTo>
                    <a:cubicBezTo>
                      <a:pt x="661032" y="659231"/>
                      <a:pt x="661277" y="658986"/>
                      <a:pt x="661523" y="658495"/>
                    </a:cubicBezTo>
                    <a:cubicBezTo>
                      <a:pt x="664956" y="654815"/>
                      <a:pt x="668390" y="651135"/>
                      <a:pt x="671333" y="647209"/>
                    </a:cubicBezTo>
                    <a:cubicBezTo>
                      <a:pt x="672069" y="646228"/>
                      <a:pt x="671824" y="644511"/>
                      <a:pt x="670843" y="643775"/>
                    </a:cubicBezTo>
                    <a:cubicBezTo>
                      <a:pt x="669862" y="643038"/>
                      <a:pt x="668145" y="643284"/>
                      <a:pt x="667409" y="644265"/>
                    </a:cubicBezTo>
                    <a:close/>
                    <a:moveTo>
                      <a:pt x="660051" y="437443"/>
                    </a:moveTo>
                    <a:cubicBezTo>
                      <a:pt x="661277" y="436952"/>
                      <a:pt x="662013" y="435725"/>
                      <a:pt x="661768" y="434499"/>
                    </a:cubicBezTo>
                    <a:lnTo>
                      <a:pt x="657598" y="420269"/>
                    </a:lnTo>
                    <a:cubicBezTo>
                      <a:pt x="657108" y="419042"/>
                      <a:pt x="655882" y="418306"/>
                      <a:pt x="654655" y="418552"/>
                    </a:cubicBezTo>
                    <a:cubicBezTo>
                      <a:pt x="653429" y="418797"/>
                      <a:pt x="652693" y="420269"/>
                      <a:pt x="652938" y="421496"/>
                    </a:cubicBezTo>
                    <a:lnTo>
                      <a:pt x="657108" y="435725"/>
                    </a:lnTo>
                    <a:cubicBezTo>
                      <a:pt x="657598" y="436952"/>
                      <a:pt x="658825" y="437688"/>
                      <a:pt x="660051" y="437443"/>
                    </a:cubicBezTo>
                    <a:close/>
                    <a:moveTo>
                      <a:pt x="685068" y="618014"/>
                    </a:moveTo>
                    <a:cubicBezTo>
                      <a:pt x="683842" y="617523"/>
                      <a:pt x="682370" y="618014"/>
                      <a:pt x="681880" y="619241"/>
                    </a:cubicBezTo>
                    <a:cubicBezTo>
                      <a:pt x="679917" y="623657"/>
                      <a:pt x="677710" y="628073"/>
                      <a:pt x="675257" y="631998"/>
                    </a:cubicBezTo>
                    <a:cubicBezTo>
                      <a:pt x="674522" y="633225"/>
                      <a:pt x="675012" y="634697"/>
                      <a:pt x="676238" y="635433"/>
                    </a:cubicBezTo>
                    <a:cubicBezTo>
                      <a:pt x="676729" y="635678"/>
                      <a:pt x="677465" y="635924"/>
                      <a:pt x="678201" y="635433"/>
                    </a:cubicBezTo>
                    <a:cubicBezTo>
                      <a:pt x="678691" y="635433"/>
                      <a:pt x="679182" y="634942"/>
                      <a:pt x="679672" y="634206"/>
                    </a:cubicBezTo>
                    <a:cubicBezTo>
                      <a:pt x="682125" y="629790"/>
                      <a:pt x="684577" y="625374"/>
                      <a:pt x="686540" y="620712"/>
                    </a:cubicBezTo>
                    <a:cubicBezTo>
                      <a:pt x="687030" y="619486"/>
                      <a:pt x="686540" y="618014"/>
                      <a:pt x="685313" y="617523"/>
                    </a:cubicBezTo>
                    <a:close/>
                    <a:moveTo>
                      <a:pt x="647297" y="664874"/>
                    </a:moveTo>
                    <a:cubicBezTo>
                      <a:pt x="643618" y="667818"/>
                      <a:pt x="639694" y="670762"/>
                      <a:pt x="635525" y="673216"/>
                    </a:cubicBezTo>
                    <a:cubicBezTo>
                      <a:pt x="634298" y="673951"/>
                      <a:pt x="634053" y="675423"/>
                      <a:pt x="634789" y="676650"/>
                    </a:cubicBezTo>
                    <a:cubicBezTo>
                      <a:pt x="635279" y="677632"/>
                      <a:pt x="636506" y="678122"/>
                      <a:pt x="637487" y="677632"/>
                    </a:cubicBezTo>
                    <a:cubicBezTo>
                      <a:pt x="637487" y="677632"/>
                      <a:pt x="637977" y="677632"/>
                      <a:pt x="638223" y="677386"/>
                    </a:cubicBezTo>
                    <a:cubicBezTo>
                      <a:pt x="642392" y="674687"/>
                      <a:pt x="646562" y="671743"/>
                      <a:pt x="650486" y="668554"/>
                    </a:cubicBezTo>
                    <a:cubicBezTo>
                      <a:pt x="651467" y="667818"/>
                      <a:pt x="651712" y="666101"/>
                      <a:pt x="650731" y="665119"/>
                    </a:cubicBezTo>
                    <a:cubicBezTo>
                      <a:pt x="649995" y="664138"/>
                      <a:pt x="648278" y="663892"/>
                      <a:pt x="647297" y="664874"/>
                    </a:cubicBezTo>
                    <a:close/>
                    <a:moveTo>
                      <a:pt x="653674" y="406284"/>
                    </a:moveTo>
                    <a:lnTo>
                      <a:pt x="649505" y="392055"/>
                    </a:lnTo>
                    <a:cubicBezTo>
                      <a:pt x="649014" y="390828"/>
                      <a:pt x="647788" y="390092"/>
                      <a:pt x="646562" y="390337"/>
                    </a:cubicBezTo>
                    <a:cubicBezTo>
                      <a:pt x="645335" y="390583"/>
                      <a:pt x="644600" y="392055"/>
                      <a:pt x="644845" y="393281"/>
                    </a:cubicBezTo>
                    <a:lnTo>
                      <a:pt x="649014" y="407511"/>
                    </a:lnTo>
                    <a:cubicBezTo>
                      <a:pt x="649505" y="408738"/>
                      <a:pt x="650731" y="409474"/>
                      <a:pt x="651957" y="409229"/>
                    </a:cubicBezTo>
                    <a:cubicBezTo>
                      <a:pt x="653184" y="408983"/>
                      <a:pt x="653919" y="407511"/>
                      <a:pt x="653674" y="406284"/>
                    </a:cubicBezTo>
                    <a:close/>
                    <a:moveTo>
                      <a:pt x="789550" y="41953"/>
                    </a:moveTo>
                    <a:cubicBezTo>
                      <a:pt x="788569" y="40972"/>
                      <a:pt x="787098" y="40727"/>
                      <a:pt x="786116" y="41953"/>
                    </a:cubicBezTo>
                    <a:cubicBezTo>
                      <a:pt x="785135" y="42935"/>
                      <a:pt x="784890" y="44407"/>
                      <a:pt x="786116" y="45388"/>
                    </a:cubicBezTo>
                    <a:cubicBezTo>
                      <a:pt x="789305" y="49068"/>
                      <a:pt x="792248" y="52748"/>
                      <a:pt x="794946" y="56674"/>
                    </a:cubicBezTo>
                    <a:cubicBezTo>
                      <a:pt x="795682" y="57655"/>
                      <a:pt x="796663" y="57900"/>
                      <a:pt x="797644" y="57655"/>
                    </a:cubicBezTo>
                    <a:cubicBezTo>
                      <a:pt x="797644" y="57655"/>
                      <a:pt x="798134" y="57655"/>
                      <a:pt x="798380" y="57410"/>
                    </a:cubicBezTo>
                    <a:cubicBezTo>
                      <a:pt x="799606" y="56674"/>
                      <a:pt x="799851" y="55202"/>
                      <a:pt x="799116" y="53975"/>
                    </a:cubicBezTo>
                    <a:cubicBezTo>
                      <a:pt x="796172" y="49804"/>
                      <a:pt x="793229" y="45879"/>
                      <a:pt x="789795" y="42199"/>
                    </a:cubicBezTo>
                    <a:close/>
                    <a:moveTo>
                      <a:pt x="676729" y="493871"/>
                    </a:moveTo>
                    <a:cubicBezTo>
                      <a:pt x="677955" y="493380"/>
                      <a:pt x="678691" y="492154"/>
                      <a:pt x="678446" y="490927"/>
                    </a:cubicBezTo>
                    <a:lnTo>
                      <a:pt x="674276" y="476697"/>
                    </a:lnTo>
                    <a:cubicBezTo>
                      <a:pt x="673786" y="475471"/>
                      <a:pt x="672560" y="474735"/>
                      <a:pt x="671333" y="474980"/>
                    </a:cubicBezTo>
                    <a:cubicBezTo>
                      <a:pt x="670107" y="475471"/>
                      <a:pt x="669371" y="476697"/>
                      <a:pt x="669616" y="477924"/>
                    </a:cubicBezTo>
                    <a:lnTo>
                      <a:pt x="673786" y="492154"/>
                    </a:lnTo>
                    <a:cubicBezTo>
                      <a:pt x="674276" y="493380"/>
                      <a:pt x="675503" y="494117"/>
                      <a:pt x="676729" y="493871"/>
                    </a:cubicBezTo>
                    <a:close/>
                    <a:moveTo>
                      <a:pt x="912182" y="419533"/>
                    </a:moveTo>
                    <a:lnTo>
                      <a:pt x="908012" y="405303"/>
                    </a:lnTo>
                    <a:cubicBezTo>
                      <a:pt x="907522" y="404076"/>
                      <a:pt x="906296" y="403341"/>
                      <a:pt x="905069" y="403586"/>
                    </a:cubicBezTo>
                    <a:cubicBezTo>
                      <a:pt x="903843" y="404076"/>
                      <a:pt x="903107" y="405303"/>
                      <a:pt x="903352" y="406530"/>
                    </a:cubicBezTo>
                    <a:lnTo>
                      <a:pt x="907522" y="420760"/>
                    </a:lnTo>
                    <a:cubicBezTo>
                      <a:pt x="908012" y="421986"/>
                      <a:pt x="909239" y="422722"/>
                      <a:pt x="910465" y="422477"/>
                    </a:cubicBezTo>
                    <a:cubicBezTo>
                      <a:pt x="911691" y="421986"/>
                      <a:pt x="912427" y="420760"/>
                      <a:pt x="912182" y="419533"/>
                    </a:cubicBezTo>
                    <a:close/>
                    <a:moveTo>
                      <a:pt x="887410" y="334890"/>
                    </a:moveTo>
                    <a:lnTo>
                      <a:pt x="883241" y="320661"/>
                    </a:lnTo>
                    <a:cubicBezTo>
                      <a:pt x="882750" y="319434"/>
                      <a:pt x="881524" y="318698"/>
                      <a:pt x="880298" y="318943"/>
                    </a:cubicBezTo>
                    <a:cubicBezTo>
                      <a:pt x="879071" y="319434"/>
                      <a:pt x="878336" y="320661"/>
                      <a:pt x="878581" y="321887"/>
                    </a:cubicBezTo>
                    <a:lnTo>
                      <a:pt x="882750" y="336117"/>
                    </a:lnTo>
                    <a:cubicBezTo>
                      <a:pt x="883241" y="337344"/>
                      <a:pt x="884467" y="338080"/>
                      <a:pt x="885693" y="337834"/>
                    </a:cubicBezTo>
                    <a:cubicBezTo>
                      <a:pt x="886920" y="337344"/>
                      <a:pt x="887656" y="336117"/>
                      <a:pt x="887410" y="334890"/>
                    </a:cubicBezTo>
                    <a:close/>
                    <a:moveTo>
                      <a:pt x="879071" y="306431"/>
                    </a:moveTo>
                    <a:lnTo>
                      <a:pt x="874902" y="292201"/>
                    </a:lnTo>
                    <a:cubicBezTo>
                      <a:pt x="874411" y="290974"/>
                      <a:pt x="873185" y="290238"/>
                      <a:pt x="871959" y="290484"/>
                    </a:cubicBezTo>
                    <a:cubicBezTo>
                      <a:pt x="870732" y="290974"/>
                      <a:pt x="869997" y="292201"/>
                      <a:pt x="870242" y="293428"/>
                    </a:cubicBezTo>
                    <a:lnTo>
                      <a:pt x="874411" y="307658"/>
                    </a:lnTo>
                    <a:cubicBezTo>
                      <a:pt x="874902" y="308884"/>
                      <a:pt x="876128" y="309620"/>
                      <a:pt x="877355" y="309375"/>
                    </a:cubicBezTo>
                    <a:cubicBezTo>
                      <a:pt x="878581" y="308884"/>
                      <a:pt x="879317" y="307658"/>
                      <a:pt x="879071" y="306431"/>
                    </a:cubicBezTo>
                    <a:close/>
                    <a:moveTo>
                      <a:pt x="895749" y="363105"/>
                    </a:moveTo>
                    <a:lnTo>
                      <a:pt x="891580" y="348875"/>
                    </a:lnTo>
                    <a:cubicBezTo>
                      <a:pt x="891089" y="347648"/>
                      <a:pt x="889863" y="346912"/>
                      <a:pt x="888637" y="347157"/>
                    </a:cubicBezTo>
                    <a:cubicBezTo>
                      <a:pt x="887410" y="347648"/>
                      <a:pt x="886675" y="348875"/>
                      <a:pt x="886920" y="350102"/>
                    </a:cubicBezTo>
                    <a:lnTo>
                      <a:pt x="891089" y="364331"/>
                    </a:lnTo>
                    <a:cubicBezTo>
                      <a:pt x="891580" y="365558"/>
                      <a:pt x="892806" y="366294"/>
                      <a:pt x="894032" y="366049"/>
                    </a:cubicBezTo>
                    <a:cubicBezTo>
                      <a:pt x="895259" y="365558"/>
                      <a:pt x="895995" y="364331"/>
                      <a:pt x="895749" y="363105"/>
                    </a:cubicBezTo>
                    <a:close/>
                    <a:moveTo>
                      <a:pt x="903843" y="391319"/>
                    </a:moveTo>
                    <a:lnTo>
                      <a:pt x="899674" y="377089"/>
                    </a:lnTo>
                    <a:cubicBezTo>
                      <a:pt x="899183" y="375862"/>
                      <a:pt x="897957" y="375126"/>
                      <a:pt x="896730" y="375372"/>
                    </a:cubicBezTo>
                    <a:cubicBezTo>
                      <a:pt x="895504" y="375862"/>
                      <a:pt x="894768" y="377089"/>
                      <a:pt x="895013" y="378316"/>
                    </a:cubicBezTo>
                    <a:lnTo>
                      <a:pt x="899183" y="392545"/>
                    </a:lnTo>
                    <a:cubicBezTo>
                      <a:pt x="899674" y="393772"/>
                      <a:pt x="900900" y="394508"/>
                      <a:pt x="902126" y="394263"/>
                    </a:cubicBezTo>
                    <a:cubicBezTo>
                      <a:pt x="903352" y="393772"/>
                      <a:pt x="904088" y="392545"/>
                      <a:pt x="903843" y="391319"/>
                    </a:cubicBezTo>
                    <a:close/>
                    <a:moveTo>
                      <a:pt x="920521" y="447747"/>
                    </a:moveTo>
                    <a:lnTo>
                      <a:pt x="916351" y="433517"/>
                    </a:lnTo>
                    <a:cubicBezTo>
                      <a:pt x="915861" y="432291"/>
                      <a:pt x="914635" y="431555"/>
                      <a:pt x="913408" y="431800"/>
                    </a:cubicBezTo>
                    <a:cubicBezTo>
                      <a:pt x="912182" y="432291"/>
                      <a:pt x="911446" y="433517"/>
                      <a:pt x="911691" y="434744"/>
                    </a:cubicBezTo>
                    <a:lnTo>
                      <a:pt x="915861" y="448974"/>
                    </a:lnTo>
                    <a:cubicBezTo>
                      <a:pt x="916351" y="450201"/>
                      <a:pt x="917578" y="450937"/>
                      <a:pt x="918804" y="450691"/>
                    </a:cubicBezTo>
                    <a:cubicBezTo>
                      <a:pt x="920030" y="450446"/>
                      <a:pt x="920766" y="448974"/>
                      <a:pt x="920521" y="447747"/>
                    </a:cubicBezTo>
                    <a:close/>
                    <a:moveTo>
                      <a:pt x="870978" y="278217"/>
                    </a:moveTo>
                    <a:lnTo>
                      <a:pt x="866808" y="263987"/>
                    </a:lnTo>
                    <a:cubicBezTo>
                      <a:pt x="866318" y="262760"/>
                      <a:pt x="865091" y="262024"/>
                      <a:pt x="863865" y="262269"/>
                    </a:cubicBezTo>
                    <a:cubicBezTo>
                      <a:pt x="862639" y="262760"/>
                      <a:pt x="861903" y="263987"/>
                      <a:pt x="862148" y="265213"/>
                    </a:cubicBezTo>
                    <a:lnTo>
                      <a:pt x="866318" y="279443"/>
                    </a:lnTo>
                    <a:cubicBezTo>
                      <a:pt x="866808" y="280670"/>
                      <a:pt x="868034" y="281406"/>
                      <a:pt x="869261" y="281161"/>
                    </a:cubicBezTo>
                    <a:cubicBezTo>
                      <a:pt x="870487" y="280670"/>
                      <a:pt x="871223" y="279443"/>
                      <a:pt x="870978" y="278217"/>
                    </a:cubicBezTo>
                    <a:close/>
                    <a:moveTo>
                      <a:pt x="854300" y="221788"/>
                    </a:moveTo>
                    <a:lnTo>
                      <a:pt x="850130" y="207558"/>
                    </a:lnTo>
                    <a:cubicBezTo>
                      <a:pt x="849640" y="206332"/>
                      <a:pt x="848413" y="205596"/>
                      <a:pt x="847187" y="205841"/>
                    </a:cubicBezTo>
                    <a:cubicBezTo>
                      <a:pt x="845961" y="206332"/>
                      <a:pt x="845225" y="207558"/>
                      <a:pt x="845470" y="208785"/>
                    </a:cubicBezTo>
                    <a:lnTo>
                      <a:pt x="849640" y="223015"/>
                    </a:lnTo>
                    <a:cubicBezTo>
                      <a:pt x="850130" y="224242"/>
                      <a:pt x="851357" y="224978"/>
                      <a:pt x="852583" y="224732"/>
                    </a:cubicBezTo>
                    <a:cubicBezTo>
                      <a:pt x="853809" y="224242"/>
                      <a:pt x="854545" y="223015"/>
                      <a:pt x="854300" y="221788"/>
                    </a:cubicBezTo>
                    <a:close/>
                    <a:moveTo>
                      <a:pt x="862639" y="250002"/>
                    </a:moveTo>
                    <a:lnTo>
                      <a:pt x="858469" y="235773"/>
                    </a:lnTo>
                    <a:cubicBezTo>
                      <a:pt x="857979" y="234546"/>
                      <a:pt x="856752" y="233810"/>
                      <a:pt x="855526" y="234055"/>
                    </a:cubicBezTo>
                    <a:cubicBezTo>
                      <a:pt x="854300" y="234546"/>
                      <a:pt x="853564" y="235773"/>
                      <a:pt x="853809" y="236999"/>
                    </a:cubicBezTo>
                    <a:lnTo>
                      <a:pt x="857979" y="251229"/>
                    </a:lnTo>
                    <a:cubicBezTo>
                      <a:pt x="858469" y="252456"/>
                      <a:pt x="859696" y="253192"/>
                      <a:pt x="860922" y="252946"/>
                    </a:cubicBezTo>
                    <a:cubicBezTo>
                      <a:pt x="862148" y="252456"/>
                      <a:pt x="862884" y="251229"/>
                      <a:pt x="862639" y="250002"/>
                    </a:cubicBezTo>
                    <a:close/>
                    <a:moveTo>
                      <a:pt x="829528" y="136900"/>
                    </a:moveTo>
                    <a:lnTo>
                      <a:pt x="825359" y="122670"/>
                    </a:lnTo>
                    <a:cubicBezTo>
                      <a:pt x="824868" y="121444"/>
                      <a:pt x="823642" y="120708"/>
                      <a:pt x="822416" y="120953"/>
                    </a:cubicBezTo>
                    <a:cubicBezTo>
                      <a:pt x="821189" y="121444"/>
                      <a:pt x="820453" y="122670"/>
                      <a:pt x="820699" y="123897"/>
                    </a:cubicBezTo>
                    <a:lnTo>
                      <a:pt x="824868" y="138127"/>
                    </a:lnTo>
                    <a:cubicBezTo>
                      <a:pt x="825359" y="139354"/>
                      <a:pt x="826585" y="140090"/>
                      <a:pt x="827811" y="139844"/>
                    </a:cubicBezTo>
                    <a:cubicBezTo>
                      <a:pt x="829038" y="139354"/>
                      <a:pt x="829773" y="138127"/>
                      <a:pt x="829528" y="136900"/>
                    </a:cubicBezTo>
                    <a:close/>
                    <a:moveTo>
                      <a:pt x="821434" y="108686"/>
                    </a:moveTo>
                    <a:lnTo>
                      <a:pt x="817265" y="94456"/>
                    </a:lnTo>
                    <a:cubicBezTo>
                      <a:pt x="816774" y="93230"/>
                      <a:pt x="815548" y="92494"/>
                      <a:pt x="814322" y="92739"/>
                    </a:cubicBezTo>
                    <a:cubicBezTo>
                      <a:pt x="813095" y="93230"/>
                      <a:pt x="812360" y="94456"/>
                      <a:pt x="812605" y="95683"/>
                    </a:cubicBezTo>
                    <a:lnTo>
                      <a:pt x="816774" y="109913"/>
                    </a:lnTo>
                    <a:cubicBezTo>
                      <a:pt x="817265" y="111139"/>
                      <a:pt x="818491" y="111875"/>
                      <a:pt x="819718" y="111630"/>
                    </a:cubicBezTo>
                    <a:cubicBezTo>
                      <a:pt x="820944" y="111139"/>
                      <a:pt x="821680" y="109913"/>
                      <a:pt x="821434" y="108686"/>
                    </a:cubicBezTo>
                    <a:close/>
                    <a:moveTo>
                      <a:pt x="837867" y="165114"/>
                    </a:moveTo>
                    <a:lnTo>
                      <a:pt x="833698" y="150885"/>
                    </a:lnTo>
                    <a:cubicBezTo>
                      <a:pt x="833207" y="149658"/>
                      <a:pt x="831981" y="148922"/>
                      <a:pt x="830754" y="149167"/>
                    </a:cubicBezTo>
                    <a:cubicBezTo>
                      <a:pt x="829528" y="149658"/>
                      <a:pt x="828792" y="150885"/>
                      <a:pt x="829038" y="152111"/>
                    </a:cubicBezTo>
                    <a:lnTo>
                      <a:pt x="833207" y="166341"/>
                    </a:lnTo>
                    <a:cubicBezTo>
                      <a:pt x="833698" y="167568"/>
                      <a:pt x="834924" y="168304"/>
                      <a:pt x="836150" y="168059"/>
                    </a:cubicBezTo>
                    <a:cubicBezTo>
                      <a:pt x="837377" y="167568"/>
                      <a:pt x="838112" y="166341"/>
                      <a:pt x="837867" y="165114"/>
                    </a:cubicBezTo>
                    <a:close/>
                    <a:moveTo>
                      <a:pt x="846206" y="193574"/>
                    </a:moveTo>
                    <a:lnTo>
                      <a:pt x="842037" y="179344"/>
                    </a:lnTo>
                    <a:cubicBezTo>
                      <a:pt x="841546" y="178117"/>
                      <a:pt x="840320" y="177381"/>
                      <a:pt x="839093" y="177627"/>
                    </a:cubicBezTo>
                    <a:cubicBezTo>
                      <a:pt x="837867" y="178117"/>
                      <a:pt x="837131" y="179344"/>
                      <a:pt x="837377" y="180571"/>
                    </a:cubicBezTo>
                    <a:lnTo>
                      <a:pt x="841546" y="194801"/>
                    </a:lnTo>
                    <a:cubicBezTo>
                      <a:pt x="842037" y="196027"/>
                      <a:pt x="843263" y="196763"/>
                      <a:pt x="844489" y="196518"/>
                    </a:cubicBezTo>
                    <a:cubicBezTo>
                      <a:pt x="845716" y="196027"/>
                      <a:pt x="846451" y="194801"/>
                      <a:pt x="846206" y="193574"/>
                    </a:cubicBezTo>
                    <a:close/>
                    <a:moveTo>
                      <a:pt x="812605" y="80472"/>
                    </a:moveTo>
                    <a:cubicBezTo>
                      <a:pt x="810888" y="75810"/>
                      <a:pt x="808681" y="71149"/>
                      <a:pt x="806473" y="66733"/>
                    </a:cubicBezTo>
                    <a:cubicBezTo>
                      <a:pt x="805738" y="65506"/>
                      <a:pt x="804266" y="65015"/>
                      <a:pt x="803285" y="65751"/>
                    </a:cubicBezTo>
                    <a:cubicBezTo>
                      <a:pt x="802059" y="66487"/>
                      <a:pt x="801568" y="67959"/>
                      <a:pt x="802304" y="68941"/>
                    </a:cubicBezTo>
                    <a:cubicBezTo>
                      <a:pt x="804511" y="73112"/>
                      <a:pt x="806473" y="77528"/>
                      <a:pt x="808190" y="82189"/>
                    </a:cubicBezTo>
                    <a:cubicBezTo>
                      <a:pt x="808681" y="83416"/>
                      <a:pt x="809907" y="84152"/>
                      <a:pt x="811133" y="83661"/>
                    </a:cubicBezTo>
                    <a:cubicBezTo>
                      <a:pt x="811133" y="83661"/>
                      <a:pt x="811133" y="83661"/>
                      <a:pt x="811133" y="83661"/>
                    </a:cubicBezTo>
                    <a:cubicBezTo>
                      <a:pt x="812360" y="83171"/>
                      <a:pt x="813095" y="81698"/>
                      <a:pt x="812605" y="80472"/>
                    </a:cubicBezTo>
                    <a:close/>
                  </a:path>
                </a:pathLst>
              </a:custGeom>
              <a:solidFill>
                <a:srgbClr val="464749"/>
              </a:solidFill>
              <a:ln w="2453" cap="flat">
                <a:noFill/>
                <a:prstDash val="solid"/>
                <a:miter/>
              </a:ln>
            </p:spPr>
            <p:txBody>
              <a:bodyPr rtlCol="0" anchor="ctr"/>
              <a:lstStyle/>
              <a:p>
                <a:endParaRPr lang="en-US"/>
              </a:p>
            </p:txBody>
          </p:sp>
        </p:grpSp>
        <p:pic>
          <p:nvPicPr>
            <p:cNvPr id="8" name="Graphic 7" descr="Marker with solid fill">
              <a:extLst>
                <a:ext uri="{FF2B5EF4-FFF2-40B4-BE49-F238E27FC236}">
                  <a16:creationId xmlns:a16="http://schemas.microsoft.com/office/drawing/2014/main" id="{9D61A7E9-F0A0-9218-3208-5B4C95D59B9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26449" y="2076476"/>
              <a:ext cx="914400" cy="914400"/>
            </a:xfrm>
            <a:prstGeom prst="rect">
              <a:avLst/>
            </a:prstGeom>
          </p:spPr>
        </p:pic>
        <p:pic>
          <p:nvPicPr>
            <p:cNvPr id="9" name="Graphic 8" descr="Marker with solid fill">
              <a:extLst>
                <a:ext uri="{FF2B5EF4-FFF2-40B4-BE49-F238E27FC236}">
                  <a16:creationId xmlns:a16="http://schemas.microsoft.com/office/drawing/2014/main" id="{721CE1E6-DA32-C9B8-0158-BAE0D12A68C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73106" y="4634619"/>
              <a:ext cx="914400" cy="914400"/>
            </a:xfrm>
            <a:prstGeom prst="rect">
              <a:avLst/>
            </a:prstGeom>
          </p:spPr>
        </p:pic>
        <p:pic>
          <p:nvPicPr>
            <p:cNvPr id="10" name="Graphic 9" descr="Marker with solid fill">
              <a:extLst>
                <a:ext uri="{FF2B5EF4-FFF2-40B4-BE49-F238E27FC236}">
                  <a16:creationId xmlns:a16="http://schemas.microsoft.com/office/drawing/2014/main" id="{A0EE56A1-2971-C9D7-4FA8-4EA6F5DF852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464049" y="781076"/>
              <a:ext cx="914400" cy="914400"/>
            </a:xfrm>
            <a:prstGeom prst="rect">
              <a:avLst/>
            </a:prstGeom>
          </p:spPr>
        </p:pic>
        <p:pic>
          <p:nvPicPr>
            <p:cNvPr id="11" name="Graphic 10" descr="Marker with solid fill">
              <a:extLst>
                <a:ext uri="{FF2B5EF4-FFF2-40B4-BE49-F238E27FC236}">
                  <a16:creationId xmlns:a16="http://schemas.microsoft.com/office/drawing/2014/main" id="{C79EDA2B-B7C0-9AF6-8062-8C1CCBE8A4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994478" y="4689047"/>
              <a:ext cx="914400" cy="914400"/>
            </a:xfrm>
            <a:prstGeom prst="rect">
              <a:avLst/>
            </a:prstGeom>
          </p:spPr>
        </p:pic>
        <p:pic>
          <p:nvPicPr>
            <p:cNvPr id="12" name="Graphic 11" descr="Marker with solid fill">
              <a:extLst>
                <a:ext uri="{FF2B5EF4-FFF2-40B4-BE49-F238E27FC236}">
                  <a16:creationId xmlns:a16="http://schemas.microsoft.com/office/drawing/2014/main" id="{6855AAE6-4D74-0423-0FF2-C47F7F1BCDD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41878" y="2642532"/>
              <a:ext cx="914400" cy="914400"/>
            </a:xfrm>
            <a:prstGeom prst="rect">
              <a:avLst/>
            </a:prstGeom>
          </p:spPr>
        </p:pic>
        <p:sp>
          <p:nvSpPr>
            <p:cNvPr id="13" name="TextBox 12">
              <a:extLst>
                <a:ext uri="{FF2B5EF4-FFF2-40B4-BE49-F238E27FC236}">
                  <a16:creationId xmlns:a16="http://schemas.microsoft.com/office/drawing/2014/main" id="{C808C8B6-A167-24A9-9587-D52F9D86C8C8}"/>
                </a:ext>
              </a:extLst>
            </p:cNvPr>
            <p:cNvSpPr txBox="1"/>
            <p:nvPr/>
          </p:nvSpPr>
          <p:spPr>
            <a:xfrm>
              <a:off x="3155676" y="-536130"/>
              <a:ext cx="2869539" cy="1395616"/>
            </a:xfrm>
            <a:prstGeom prst="rect">
              <a:avLst/>
            </a:prstGeom>
            <a:noFill/>
          </p:spPr>
          <p:txBody>
            <a:bodyPr wrap="square" lIns="0" rIns="0" rtlCol="0" anchor="t">
              <a:spAutoFit/>
            </a:bodyPr>
            <a:lstStyle/>
            <a:p>
              <a:r>
                <a:rPr lang="en-US" sz="2400" b="1" noProof="1"/>
                <a:t>Processing Limits</a:t>
              </a:r>
            </a:p>
          </p:txBody>
        </p:sp>
        <p:sp>
          <p:nvSpPr>
            <p:cNvPr id="14" name="TextBox 13">
              <a:extLst>
                <a:ext uri="{FF2B5EF4-FFF2-40B4-BE49-F238E27FC236}">
                  <a16:creationId xmlns:a16="http://schemas.microsoft.com/office/drawing/2014/main" id="{BE142D57-AA24-85D3-7EA2-C5D3F592FC10}"/>
                </a:ext>
              </a:extLst>
            </p:cNvPr>
            <p:cNvSpPr txBox="1"/>
            <p:nvPr/>
          </p:nvSpPr>
          <p:spPr>
            <a:xfrm>
              <a:off x="8308471" y="1024866"/>
              <a:ext cx="3127641" cy="775342"/>
            </a:xfrm>
            <a:prstGeom prst="rect">
              <a:avLst/>
            </a:prstGeom>
            <a:noFill/>
          </p:spPr>
          <p:txBody>
            <a:bodyPr wrap="square" lIns="0" rIns="0" rtlCol="0" anchor="b">
              <a:spAutoFit/>
            </a:bodyPr>
            <a:lstStyle/>
            <a:p>
              <a:r>
                <a:rPr lang="en-US" sz="2400" b="1">
                  <a:solidFill>
                    <a:srgbClr val="231F20"/>
                  </a:solidFill>
                  <a:effectLst/>
                  <a:latin typeface="Arial" panose="020B0604020202020204" pitchFamily="34" charset="0"/>
                </a:rPr>
                <a:t>Observability</a:t>
              </a:r>
              <a:endParaRPr lang="en-US" sz="2400" b="1" noProof="1"/>
            </a:p>
          </p:txBody>
        </p:sp>
        <p:sp>
          <p:nvSpPr>
            <p:cNvPr id="15" name="TextBox 14">
              <a:extLst>
                <a:ext uri="{FF2B5EF4-FFF2-40B4-BE49-F238E27FC236}">
                  <a16:creationId xmlns:a16="http://schemas.microsoft.com/office/drawing/2014/main" id="{B7F1AC2E-7255-1FAE-0E81-FB852060A589}"/>
                </a:ext>
              </a:extLst>
            </p:cNvPr>
            <p:cNvSpPr txBox="1"/>
            <p:nvPr/>
          </p:nvSpPr>
          <p:spPr>
            <a:xfrm>
              <a:off x="-340906" y="1330127"/>
              <a:ext cx="2905293" cy="1395616"/>
            </a:xfrm>
            <a:prstGeom prst="rect">
              <a:avLst/>
            </a:prstGeom>
            <a:noFill/>
          </p:spPr>
          <p:txBody>
            <a:bodyPr wrap="square" lIns="0" rIns="0" rtlCol="0" anchor="b">
              <a:spAutoFit/>
            </a:bodyPr>
            <a:lstStyle/>
            <a:p>
              <a:pPr algn="ctr"/>
              <a:r>
                <a:rPr lang="en-US" sz="2400" b="1" noProof="1"/>
                <a:t>Filtering</a:t>
              </a:r>
            </a:p>
            <a:p>
              <a:pPr algn="ctr"/>
              <a:r>
                <a:rPr lang="en-US" sz="2400" b="1" noProof="1"/>
                <a:t>Mechanism</a:t>
              </a:r>
            </a:p>
          </p:txBody>
        </p:sp>
        <p:sp>
          <p:nvSpPr>
            <p:cNvPr id="16" name="TextBox 15">
              <a:extLst>
                <a:ext uri="{FF2B5EF4-FFF2-40B4-BE49-F238E27FC236}">
                  <a16:creationId xmlns:a16="http://schemas.microsoft.com/office/drawing/2014/main" id="{2E44EFA2-892B-23E7-A288-E46CB5864DE7}"/>
                </a:ext>
              </a:extLst>
            </p:cNvPr>
            <p:cNvSpPr txBox="1"/>
            <p:nvPr/>
          </p:nvSpPr>
          <p:spPr>
            <a:xfrm>
              <a:off x="6745603" y="5887681"/>
              <a:ext cx="3336668" cy="775342"/>
            </a:xfrm>
            <a:prstGeom prst="rect">
              <a:avLst/>
            </a:prstGeom>
            <a:noFill/>
          </p:spPr>
          <p:txBody>
            <a:bodyPr wrap="square" lIns="0" rIns="0" rtlCol="0" anchor="b">
              <a:spAutoFit/>
            </a:bodyPr>
            <a:lstStyle/>
            <a:p>
              <a:pPr algn="ctr"/>
              <a:r>
                <a:rPr lang="en-US" sz="2400" b="1" noProof="1"/>
                <a:t>Transparency</a:t>
              </a:r>
            </a:p>
          </p:txBody>
        </p:sp>
        <p:sp>
          <p:nvSpPr>
            <p:cNvPr id="17" name="TextBox 16">
              <a:extLst>
                <a:ext uri="{FF2B5EF4-FFF2-40B4-BE49-F238E27FC236}">
                  <a16:creationId xmlns:a16="http://schemas.microsoft.com/office/drawing/2014/main" id="{BA4BD23F-37C3-B695-5FCC-1E6555157479}"/>
                </a:ext>
              </a:extLst>
            </p:cNvPr>
            <p:cNvSpPr txBox="1"/>
            <p:nvPr/>
          </p:nvSpPr>
          <p:spPr>
            <a:xfrm>
              <a:off x="1836401" y="6161325"/>
              <a:ext cx="3446619" cy="1395616"/>
            </a:xfrm>
            <a:prstGeom prst="rect">
              <a:avLst/>
            </a:prstGeom>
            <a:noFill/>
          </p:spPr>
          <p:txBody>
            <a:bodyPr wrap="square" lIns="0" rIns="0" rtlCol="0" anchor="b">
              <a:spAutoFit/>
            </a:bodyPr>
            <a:lstStyle/>
            <a:p>
              <a:pPr algn="ctr"/>
              <a:r>
                <a:rPr lang="en-US" sz="2400" b="1" noProof="1"/>
                <a:t>Prioritization</a:t>
              </a:r>
            </a:p>
            <a:p>
              <a:pPr algn="ctr"/>
              <a:r>
                <a:rPr lang="en-US" sz="2400" b="1" noProof="1"/>
                <a:t>Logic</a:t>
              </a:r>
            </a:p>
          </p:txBody>
        </p:sp>
        <p:pic>
          <p:nvPicPr>
            <p:cNvPr id="18" name="Graphic 17" descr="Car Mechanic with solid fill">
              <a:extLst>
                <a:ext uri="{FF2B5EF4-FFF2-40B4-BE49-F238E27FC236}">
                  <a16:creationId xmlns:a16="http://schemas.microsoft.com/office/drawing/2014/main" id="{B92B852B-ABF8-FB0C-3861-C1416E0F1D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00023" y="3944114"/>
              <a:ext cx="528725" cy="528725"/>
            </a:xfrm>
            <a:prstGeom prst="rect">
              <a:avLst/>
            </a:prstGeom>
            <a:effectLst>
              <a:outerShdw blurRad="50800" dist="38100" dir="2700000" algn="tl" rotWithShape="0">
                <a:prstClr val="black">
                  <a:alpha val="40000"/>
                </a:prstClr>
              </a:outerShdw>
            </a:effectLst>
          </p:spPr>
        </p:pic>
        <p:pic>
          <p:nvPicPr>
            <p:cNvPr id="19" name="Graphic 18" descr="Slippery Road with solid fill">
              <a:extLst>
                <a:ext uri="{FF2B5EF4-FFF2-40B4-BE49-F238E27FC236}">
                  <a16:creationId xmlns:a16="http://schemas.microsoft.com/office/drawing/2014/main" id="{E13CB76E-DE3B-BFDA-25A0-73467756E4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43638" y="2879757"/>
              <a:ext cx="528725" cy="528725"/>
            </a:xfrm>
            <a:prstGeom prst="rect">
              <a:avLst/>
            </a:prstGeom>
            <a:effectLst>
              <a:outerShdw blurRad="50800" dist="38100" dir="2700000" algn="tl" rotWithShape="0">
                <a:prstClr val="black">
                  <a:alpha val="40000"/>
                </a:prstClr>
              </a:outerShdw>
            </a:effectLst>
          </p:spPr>
        </p:pic>
        <p:pic>
          <p:nvPicPr>
            <p:cNvPr id="20" name="Graphic 19" descr="Car with solid fill">
              <a:extLst>
                <a:ext uri="{FF2B5EF4-FFF2-40B4-BE49-F238E27FC236}">
                  <a16:creationId xmlns:a16="http://schemas.microsoft.com/office/drawing/2014/main" id="{0978455D-91ED-DB34-6DC4-E51CDC4F4B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97724" y="2824328"/>
              <a:ext cx="528725" cy="528725"/>
            </a:xfrm>
            <a:prstGeom prst="rect">
              <a:avLst/>
            </a:prstGeom>
            <a:effectLst>
              <a:outerShdw blurRad="50800" dist="38100" dir="2700000" algn="tl" rotWithShape="0">
                <a:prstClr val="black">
                  <a:alpha val="40000"/>
                </a:prstClr>
              </a:outerShdw>
            </a:effectLst>
          </p:spPr>
        </p:pic>
      </p:grpSp>
      <p:sp>
        <p:nvSpPr>
          <p:cNvPr id="24" name="TextBox 23">
            <a:extLst>
              <a:ext uri="{FF2B5EF4-FFF2-40B4-BE49-F238E27FC236}">
                <a16:creationId xmlns:a16="http://schemas.microsoft.com/office/drawing/2014/main" id="{0FA3BD79-DA7C-2408-99BC-993EEE9A1340}"/>
              </a:ext>
            </a:extLst>
          </p:cNvPr>
          <p:cNvSpPr txBox="1"/>
          <p:nvPr/>
        </p:nvSpPr>
        <p:spPr>
          <a:xfrm>
            <a:off x="278369" y="797091"/>
            <a:ext cx="11213426" cy="1200329"/>
          </a:xfrm>
          <a:prstGeom prst="rect">
            <a:avLst/>
          </a:prstGeom>
          <a:noFill/>
        </p:spPr>
        <p:txBody>
          <a:bodyPr wrap="square" rtlCol="0">
            <a:spAutoFit/>
          </a:bodyPr>
          <a:lstStyle/>
          <a:p>
            <a:pPr marL="0" indent="0">
              <a:buNone/>
            </a:pPr>
            <a:r>
              <a:rPr lang="en-US" dirty="0"/>
              <a:t>Consider an AI Agentic as an autonomous entity.</a:t>
            </a:r>
          </a:p>
          <a:p>
            <a:pPr marL="342900" indent="-342900">
              <a:buFont typeface="+mj-lt"/>
              <a:buAutoNum type="arabicPeriod"/>
            </a:pPr>
            <a:r>
              <a:rPr lang="en-US" dirty="0"/>
              <a:t>Which paths should it follow (graph edges)?</a:t>
            </a:r>
          </a:p>
          <a:p>
            <a:pPr marL="342900" indent="-342900">
              <a:buFont typeface="+mj-lt"/>
              <a:buAutoNum type="arabicPeriod"/>
            </a:pPr>
            <a:r>
              <a:rPr lang="en-US" dirty="0"/>
              <a:t>How ought it to manage obstacles (error handling)?</a:t>
            </a:r>
          </a:p>
          <a:p>
            <a:pPr marL="342900" indent="-342900">
              <a:buFont typeface="+mj-lt"/>
              <a:buAutoNum type="arabicPeriod"/>
            </a:pPr>
            <a:r>
              <a:rPr lang="en-US" dirty="0"/>
              <a:t>What steps should it take if a route is blocked (resilience and graceful degradation)?</a:t>
            </a:r>
          </a:p>
        </p:txBody>
      </p:sp>
      <p:sp>
        <p:nvSpPr>
          <p:cNvPr id="25" name="TextBox 24">
            <a:extLst>
              <a:ext uri="{FF2B5EF4-FFF2-40B4-BE49-F238E27FC236}">
                <a16:creationId xmlns:a16="http://schemas.microsoft.com/office/drawing/2014/main" id="{75A2BF64-E79D-319C-4712-E30339F672BE}"/>
              </a:ext>
            </a:extLst>
          </p:cNvPr>
          <p:cNvSpPr txBox="1"/>
          <p:nvPr/>
        </p:nvSpPr>
        <p:spPr>
          <a:xfrm>
            <a:off x="278369" y="2444598"/>
            <a:ext cx="4108817" cy="369332"/>
          </a:xfrm>
          <a:prstGeom prst="rect">
            <a:avLst/>
          </a:prstGeom>
          <a:noFill/>
        </p:spPr>
        <p:txBody>
          <a:bodyPr wrap="none" rtlCol="0">
            <a:spAutoFit/>
          </a:bodyPr>
          <a:lstStyle/>
          <a:p>
            <a:r>
              <a:rPr lang="en-US" sz="1800" i="1" dirty="0">
                <a:solidFill>
                  <a:srgbClr val="231F20"/>
                </a:solidFill>
                <a:effectLst/>
                <a:latin typeface="Arial" panose="020B0604020202020204" pitchFamily="34" charset="0"/>
              </a:rPr>
              <a:t>What instances can we come up with?</a:t>
            </a:r>
            <a:endParaRPr lang="en-US" i="1" dirty="0"/>
          </a:p>
        </p:txBody>
      </p:sp>
    </p:spTree>
    <p:extLst>
      <p:ext uri="{BB962C8B-B14F-4D97-AF65-F5344CB8AC3E}">
        <p14:creationId xmlns:p14="http://schemas.microsoft.com/office/powerpoint/2010/main" val="3207548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b="0" dirty="0">
                <a:latin typeface="Graphik Light" panose="020B0403030202060203" pitchFamily="34" charset="77"/>
              </a:rPr>
              <a:t>More Than A Black Box</a:t>
            </a:r>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a:xfrm>
            <a:off x="2401960" y="2531355"/>
            <a:ext cx="7388079" cy="3359943"/>
          </a:xfrm>
        </p:spPr>
        <p:txBody>
          <a:bodyPr>
            <a:noAutofit/>
          </a:bodyPr>
          <a:lstStyle/>
          <a:p>
            <a:r>
              <a:rPr lang="en-US" sz="2100" noProof="1"/>
              <a:t>Users should know why an agent made a decision and the traceable reasoning behind it.</a:t>
            </a:r>
          </a:p>
          <a:p>
            <a:r>
              <a:rPr lang="en-US" sz="2100" noProof="1"/>
              <a:t>Strategies</a:t>
            </a:r>
          </a:p>
          <a:p>
            <a:pPr lvl="1"/>
            <a:r>
              <a:rPr lang="en-US" sz="2100" noProof="1"/>
              <a:t>Capture the input parameters</a:t>
            </a:r>
          </a:p>
          <a:p>
            <a:pPr lvl="1"/>
            <a:r>
              <a:rPr lang="en-US" sz="2100" noProof="1"/>
              <a:t>Show the intermediate processing steps</a:t>
            </a:r>
          </a:p>
          <a:p>
            <a:pPr lvl="1"/>
            <a:r>
              <a:rPr lang="en-US" sz="2100" noProof="1"/>
              <a:t>Provide justifications for taking decisions</a:t>
            </a:r>
          </a:p>
          <a:p>
            <a:r>
              <a:rPr lang="en-US" sz="2100" noProof="1"/>
              <a:t>Decision and data transparency builds trust with users, permits feedback loops, and transforms it from automation to an accountable partner.</a:t>
            </a:r>
          </a:p>
        </p:txBody>
      </p:sp>
    </p:spTree>
    <p:extLst>
      <p:ext uri="{BB962C8B-B14F-4D97-AF65-F5344CB8AC3E}">
        <p14:creationId xmlns:p14="http://schemas.microsoft.com/office/powerpoint/2010/main" val="1257221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B935-CB34-8ABB-1B30-66C836DCC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F6F15-446B-0294-7CBF-8B57ED5FCA28}"/>
              </a:ext>
            </a:extLst>
          </p:cNvPr>
          <p:cNvSpPr>
            <a:spLocks noGrp="1"/>
          </p:cNvSpPr>
          <p:nvPr>
            <p:ph type="title"/>
          </p:nvPr>
        </p:nvSpPr>
        <p:spPr/>
        <p:txBody>
          <a:bodyPr/>
          <a:lstStyle/>
          <a:p>
            <a:r>
              <a:rPr lang="en-US" sz="3200" dirty="0"/>
              <a:t>Testing &amp; Trust: The Unpredictable Real World, Feedback, and Refinement</a:t>
            </a:r>
          </a:p>
        </p:txBody>
      </p:sp>
      <p:sp>
        <p:nvSpPr>
          <p:cNvPr id="4" name="Freeform: Shape 32">
            <a:extLst>
              <a:ext uri="{FF2B5EF4-FFF2-40B4-BE49-F238E27FC236}">
                <a16:creationId xmlns:a16="http://schemas.microsoft.com/office/drawing/2014/main" id="{EEA00A4F-605D-A58A-D899-673189938AC9}"/>
              </a:ext>
            </a:extLst>
          </p:cNvPr>
          <p:cNvSpPr>
            <a:spLocks noChangeAspect="1"/>
          </p:cNvSpPr>
          <p:nvPr/>
        </p:nvSpPr>
        <p:spPr>
          <a:xfrm>
            <a:off x="2362841" y="96140"/>
            <a:ext cx="7082183" cy="7082183"/>
          </a:xfrm>
          <a:custGeom>
            <a:avLst/>
            <a:gdLst>
              <a:gd name="connsiteX0" fmla="*/ 193357 w 723900"/>
              <a:gd name="connsiteY0" fmla="*/ 120968 h 723900"/>
              <a:gd name="connsiteX1" fmla="*/ 206693 w 723900"/>
              <a:gd name="connsiteY1" fmla="*/ 120968 h 723900"/>
              <a:gd name="connsiteX2" fmla="*/ 216218 w 723900"/>
              <a:gd name="connsiteY2" fmla="*/ 130493 h 723900"/>
              <a:gd name="connsiteX3" fmla="*/ 219075 w 723900"/>
              <a:gd name="connsiteY3" fmla="*/ 137160 h 723900"/>
              <a:gd name="connsiteX4" fmla="*/ 219075 w 723900"/>
              <a:gd name="connsiteY4" fmla="*/ 152400 h 723900"/>
              <a:gd name="connsiteX5" fmla="*/ 209550 w 723900"/>
              <a:gd name="connsiteY5" fmla="*/ 152400 h 723900"/>
              <a:gd name="connsiteX6" fmla="*/ 209550 w 723900"/>
              <a:gd name="connsiteY6" fmla="*/ 161925 h 723900"/>
              <a:gd name="connsiteX7" fmla="*/ 200025 w 723900"/>
              <a:gd name="connsiteY7" fmla="*/ 171450 h 723900"/>
              <a:gd name="connsiteX8" fmla="*/ 190500 w 723900"/>
              <a:gd name="connsiteY8" fmla="*/ 171450 h 723900"/>
              <a:gd name="connsiteX9" fmla="*/ 190500 w 723900"/>
              <a:gd name="connsiteY9" fmla="*/ 161925 h 723900"/>
              <a:gd name="connsiteX10" fmla="*/ 178118 w 723900"/>
              <a:gd name="connsiteY10" fmla="*/ 149543 h 723900"/>
              <a:gd name="connsiteX11" fmla="*/ 178118 w 723900"/>
              <a:gd name="connsiteY11" fmla="*/ 136207 h 723900"/>
              <a:gd name="connsiteX12" fmla="*/ 361950 w 723900"/>
              <a:gd name="connsiteY12" fmla="*/ 38100 h 723900"/>
              <a:gd name="connsiteX13" fmla="*/ 38100 w 723900"/>
              <a:gd name="connsiteY13" fmla="*/ 361950 h 723900"/>
              <a:gd name="connsiteX14" fmla="*/ 361950 w 723900"/>
              <a:gd name="connsiteY14" fmla="*/ 685800 h 723900"/>
              <a:gd name="connsiteX15" fmla="*/ 683895 w 723900"/>
              <a:gd name="connsiteY15" fmla="*/ 362903 h 723900"/>
              <a:gd name="connsiteX16" fmla="*/ 681038 w 723900"/>
              <a:gd name="connsiteY16" fmla="*/ 323850 h 723900"/>
              <a:gd name="connsiteX17" fmla="*/ 659130 w 723900"/>
              <a:gd name="connsiteY17" fmla="*/ 340995 h 723900"/>
              <a:gd name="connsiteX18" fmla="*/ 655320 w 723900"/>
              <a:gd name="connsiteY18" fmla="*/ 348615 h 723900"/>
              <a:gd name="connsiteX19" fmla="*/ 655320 w 723900"/>
              <a:gd name="connsiteY19" fmla="*/ 375285 h 723900"/>
              <a:gd name="connsiteX20" fmla="*/ 639128 w 723900"/>
              <a:gd name="connsiteY20" fmla="*/ 391478 h 723900"/>
              <a:gd name="connsiteX21" fmla="*/ 621983 w 723900"/>
              <a:gd name="connsiteY21" fmla="*/ 380048 h 723900"/>
              <a:gd name="connsiteX22" fmla="*/ 594360 w 723900"/>
              <a:gd name="connsiteY22" fmla="*/ 317183 h 723900"/>
              <a:gd name="connsiteX23" fmla="*/ 577215 w 723900"/>
              <a:gd name="connsiteY23" fmla="*/ 305753 h 723900"/>
              <a:gd name="connsiteX24" fmla="*/ 566738 w 723900"/>
              <a:gd name="connsiteY24" fmla="*/ 305753 h 723900"/>
              <a:gd name="connsiteX25" fmla="*/ 557213 w 723900"/>
              <a:gd name="connsiteY25" fmla="*/ 302895 h 723900"/>
              <a:gd name="connsiteX26" fmla="*/ 522923 w 723900"/>
              <a:gd name="connsiteY26" fmla="*/ 281940 h 723900"/>
              <a:gd name="connsiteX27" fmla="*/ 509588 w 723900"/>
              <a:gd name="connsiteY27" fmla="*/ 285750 h 723900"/>
              <a:gd name="connsiteX28" fmla="*/ 508635 w 723900"/>
              <a:gd name="connsiteY28" fmla="*/ 287655 h 723900"/>
              <a:gd name="connsiteX29" fmla="*/ 512445 w 723900"/>
              <a:gd name="connsiteY29" fmla="*/ 300038 h 723900"/>
              <a:gd name="connsiteX30" fmla="*/ 541020 w 723900"/>
              <a:gd name="connsiteY30" fmla="*/ 317183 h 723900"/>
              <a:gd name="connsiteX31" fmla="*/ 541973 w 723900"/>
              <a:gd name="connsiteY31" fmla="*/ 332423 h 723900"/>
              <a:gd name="connsiteX32" fmla="*/ 510540 w 723900"/>
              <a:gd name="connsiteY32" fmla="*/ 359093 h 723900"/>
              <a:gd name="connsiteX33" fmla="*/ 482918 w 723900"/>
              <a:gd name="connsiteY33" fmla="*/ 356235 h 723900"/>
              <a:gd name="connsiteX34" fmla="*/ 428625 w 723900"/>
              <a:gd name="connsiteY34" fmla="*/ 285750 h 723900"/>
              <a:gd name="connsiteX35" fmla="*/ 424815 w 723900"/>
              <a:gd name="connsiteY35" fmla="*/ 285750 h 723900"/>
              <a:gd name="connsiteX36" fmla="*/ 416243 w 723900"/>
              <a:gd name="connsiteY36" fmla="*/ 300038 h 723900"/>
              <a:gd name="connsiteX37" fmla="*/ 504825 w 723900"/>
              <a:gd name="connsiteY37" fmla="*/ 393383 h 723900"/>
              <a:gd name="connsiteX38" fmla="*/ 505778 w 723900"/>
              <a:gd name="connsiteY38" fmla="*/ 407670 h 723900"/>
              <a:gd name="connsiteX39" fmla="*/ 455295 w 723900"/>
              <a:gd name="connsiteY39" fmla="*/ 458153 h 723900"/>
              <a:gd name="connsiteX40" fmla="*/ 446723 w 723900"/>
              <a:gd name="connsiteY40" fmla="*/ 478155 h 723900"/>
              <a:gd name="connsiteX41" fmla="*/ 446723 w 723900"/>
              <a:gd name="connsiteY41" fmla="*/ 521970 h 723900"/>
              <a:gd name="connsiteX42" fmla="*/ 441960 w 723900"/>
              <a:gd name="connsiteY42" fmla="*/ 542925 h 723900"/>
              <a:gd name="connsiteX43" fmla="*/ 422910 w 723900"/>
              <a:gd name="connsiteY43" fmla="*/ 581978 h 723900"/>
              <a:gd name="connsiteX44" fmla="*/ 412433 w 723900"/>
              <a:gd name="connsiteY44" fmla="*/ 597218 h 723900"/>
              <a:gd name="connsiteX45" fmla="*/ 389573 w 723900"/>
              <a:gd name="connsiteY45" fmla="*/ 620078 h 723900"/>
              <a:gd name="connsiteX46" fmla="*/ 369570 w 723900"/>
              <a:gd name="connsiteY46" fmla="*/ 628650 h 723900"/>
              <a:gd name="connsiteX47" fmla="*/ 346710 w 723900"/>
              <a:gd name="connsiteY47" fmla="*/ 628650 h 723900"/>
              <a:gd name="connsiteX48" fmla="*/ 324803 w 723900"/>
              <a:gd name="connsiteY48" fmla="*/ 618173 h 723900"/>
              <a:gd name="connsiteX49" fmla="*/ 297180 w 723900"/>
              <a:gd name="connsiteY49" fmla="*/ 584835 h 723900"/>
              <a:gd name="connsiteX50" fmla="*/ 285750 w 723900"/>
              <a:gd name="connsiteY50" fmla="*/ 554355 h 723900"/>
              <a:gd name="connsiteX51" fmla="*/ 285750 w 723900"/>
              <a:gd name="connsiteY51" fmla="*/ 495300 h 723900"/>
              <a:gd name="connsiteX52" fmla="*/ 190500 w 723900"/>
              <a:gd name="connsiteY52" fmla="*/ 419100 h 723900"/>
              <a:gd name="connsiteX53" fmla="*/ 133350 w 723900"/>
              <a:gd name="connsiteY53" fmla="*/ 352425 h 723900"/>
              <a:gd name="connsiteX54" fmla="*/ 247650 w 723900"/>
              <a:gd name="connsiteY54" fmla="*/ 247650 h 723900"/>
              <a:gd name="connsiteX55" fmla="*/ 308610 w 723900"/>
              <a:gd name="connsiteY55" fmla="*/ 264795 h 723900"/>
              <a:gd name="connsiteX56" fmla="*/ 319088 w 723900"/>
              <a:gd name="connsiteY56" fmla="*/ 265748 h 723900"/>
              <a:gd name="connsiteX57" fmla="*/ 358140 w 723900"/>
              <a:gd name="connsiteY57" fmla="*/ 258127 h 723900"/>
              <a:gd name="connsiteX58" fmla="*/ 364808 w 723900"/>
              <a:gd name="connsiteY58" fmla="*/ 258127 h 723900"/>
              <a:gd name="connsiteX59" fmla="*/ 410528 w 723900"/>
              <a:gd name="connsiteY59" fmla="*/ 265748 h 723900"/>
              <a:gd name="connsiteX60" fmla="*/ 421005 w 723900"/>
              <a:gd name="connsiteY60" fmla="*/ 259080 h 723900"/>
              <a:gd name="connsiteX61" fmla="*/ 423863 w 723900"/>
              <a:gd name="connsiteY61" fmla="*/ 250508 h 723900"/>
              <a:gd name="connsiteX62" fmla="*/ 415290 w 723900"/>
              <a:gd name="connsiteY62" fmla="*/ 238125 h 723900"/>
              <a:gd name="connsiteX63" fmla="*/ 381000 w 723900"/>
              <a:gd name="connsiteY63" fmla="*/ 238125 h 723900"/>
              <a:gd name="connsiteX64" fmla="*/ 371475 w 723900"/>
              <a:gd name="connsiteY64" fmla="*/ 228600 h 723900"/>
              <a:gd name="connsiteX65" fmla="*/ 371475 w 723900"/>
              <a:gd name="connsiteY65" fmla="*/ 219075 h 723900"/>
              <a:gd name="connsiteX66" fmla="*/ 361950 w 723900"/>
              <a:gd name="connsiteY66" fmla="*/ 209550 h 723900"/>
              <a:gd name="connsiteX67" fmla="*/ 356235 w 723900"/>
              <a:gd name="connsiteY67" fmla="*/ 209550 h 723900"/>
              <a:gd name="connsiteX68" fmla="*/ 349568 w 723900"/>
              <a:gd name="connsiteY68" fmla="*/ 212408 h 723900"/>
              <a:gd name="connsiteX69" fmla="*/ 345758 w 723900"/>
              <a:gd name="connsiteY69" fmla="*/ 216218 h 723900"/>
              <a:gd name="connsiteX70" fmla="*/ 339090 w 723900"/>
              <a:gd name="connsiteY70" fmla="*/ 219075 h 723900"/>
              <a:gd name="connsiteX71" fmla="*/ 330518 w 723900"/>
              <a:gd name="connsiteY71" fmla="*/ 219075 h 723900"/>
              <a:gd name="connsiteX72" fmla="*/ 321945 w 723900"/>
              <a:gd name="connsiteY72" fmla="*/ 212408 h 723900"/>
              <a:gd name="connsiteX73" fmla="*/ 314325 w 723900"/>
              <a:gd name="connsiteY73" fmla="*/ 190500 h 723900"/>
              <a:gd name="connsiteX74" fmla="*/ 307658 w 723900"/>
              <a:gd name="connsiteY74" fmla="*/ 198120 h 723900"/>
              <a:gd name="connsiteX75" fmla="*/ 304800 w 723900"/>
              <a:gd name="connsiteY75" fmla="*/ 204788 h 723900"/>
              <a:gd name="connsiteX76" fmla="*/ 304800 w 723900"/>
              <a:gd name="connsiteY76" fmla="*/ 229552 h 723900"/>
              <a:gd name="connsiteX77" fmla="*/ 295275 w 723900"/>
              <a:gd name="connsiteY77" fmla="*/ 239077 h 723900"/>
              <a:gd name="connsiteX78" fmla="*/ 293370 w 723900"/>
              <a:gd name="connsiteY78" fmla="*/ 239077 h 723900"/>
              <a:gd name="connsiteX79" fmla="*/ 283845 w 723900"/>
              <a:gd name="connsiteY79" fmla="*/ 231458 h 723900"/>
              <a:gd name="connsiteX80" fmla="*/ 278130 w 723900"/>
              <a:gd name="connsiteY80" fmla="*/ 207645 h 723900"/>
              <a:gd name="connsiteX81" fmla="*/ 268605 w 723900"/>
              <a:gd name="connsiteY81" fmla="*/ 200025 h 723900"/>
              <a:gd name="connsiteX82" fmla="*/ 264795 w 723900"/>
              <a:gd name="connsiteY82" fmla="*/ 200025 h 723900"/>
              <a:gd name="connsiteX83" fmla="*/ 251460 w 723900"/>
              <a:gd name="connsiteY83" fmla="*/ 205740 h 723900"/>
              <a:gd name="connsiteX84" fmla="*/ 221933 w 723900"/>
              <a:gd name="connsiteY84" fmla="*/ 235268 h 723900"/>
              <a:gd name="connsiteX85" fmla="*/ 215265 w 723900"/>
              <a:gd name="connsiteY85" fmla="*/ 238125 h 723900"/>
              <a:gd name="connsiteX86" fmla="*/ 180975 w 723900"/>
              <a:gd name="connsiteY86" fmla="*/ 238125 h 723900"/>
              <a:gd name="connsiteX87" fmla="*/ 171450 w 723900"/>
              <a:gd name="connsiteY87" fmla="*/ 228600 h 723900"/>
              <a:gd name="connsiteX88" fmla="*/ 171450 w 723900"/>
              <a:gd name="connsiteY88" fmla="*/ 222885 h 723900"/>
              <a:gd name="connsiteX89" fmla="*/ 173355 w 723900"/>
              <a:gd name="connsiteY89" fmla="*/ 217170 h 723900"/>
              <a:gd name="connsiteX90" fmla="*/ 184785 w 723900"/>
              <a:gd name="connsiteY90" fmla="*/ 199073 h 723900"/>
              <a:gd name="connsiteX91" fmla="*/ 200978 w 723900"/>
              <a:gd name="connsiteY91" fmla="*/ 190500 h 723900"/>
              <a:gd name="connsiteX92" fmla="*/ 209550 w 723900"/>
              <a:gd name="connsiteY92" fmla="*/ 190500 h 723900"/>
              <a:gd name="connsiteX93" fmla="*/ 219075 w 723900"/>
              <a:gd name="connsiteY93" fmla="*/ 180975 h 723900"/>
              <a:gd name="connsiteX94" fmla="*/ 219075 w 723900"/>
              <a:gd name="connsiteY94" fmla="*/ 171450 h 723900"/>
              <a:gd name="connsiteX95" fmla="*/ 228600 w 723900"/>
              <a:gd name="connsiteY95" fmla="*/ 161925 h 723900"/>
              <a:gd name="connsiteX96" fmla="*/ 247650 w 723900"/>
              <a:gd name="connsiteY96" fmla="*/ 161925 h 723900"/>
              <a:gd name="connsiteX97" fmla="*/ 271463 w 723900"/>
              <a:gd name="connsiteY97" fmla="*/ 145733 h 723900"/>
              <a:gd name="connsiteX98" fmla="*/ 281940 w 723900"/>
              <a:gd name="connsiteY98" fmla="*/ 142875 h 723900"/>
              <a:gd name="connsiteX99" fmla="*/ 307658 w 723900"/>
              <a:gd name="connsiteY99" fmla="*/ 142875 h 723900"/>
              <a:gd name="connsiteX100" fmla="*/ 332423 w 723900"/>
              <a:gd name="connsiteY100" fmla="*/ 128588 h 723900"/>
              <a:gd name="connsiteX101" fmla="*/ 352425 w 723900"/>
              <a:gd name="connsiteY101" fmla="*/ 95250 h 723900"/>
              <a:gd name="connsiteX102" fmla="*/ 337185 w 723900"/>
              <a:gd name="connsiteY102" fmla="*/ 95250 h 723900"/>
              <a:gd name="connsiteX103" fmla="*/ 329565 w 723900"/>
              <a:gd name="connsiteY103" fmla="*/ 99060 h 723900"/>
              <a:gd name="connsiteX104" fmla="*/ 319088 w 723900"/>
              <a:gd name="connsiteY104" fmla="*/ 115253 h 723900"/>
              <a:gd name="connsiteX105" fmla="*/ 302895 w 723900"/>
              <a:gd name="connsiteY105" fmla="*/ 123825 h 723900"/>
              <a:gd name="connsiteX106" fmla="*/ 276225 w 723900"/>
              <a:gd name="connsiteY106" fmla="*/ 123825 h 723900"/>
              <a:gd name="connsiteX107" fmla="*/ 274320 w 723900"/>
              <a:gd name="connsiteY107" fmla="*/ 123825 h 723900"/>
              <a:gd name="connsiteX108" fmla="*/ 265748 w 723900"/>
              <a:gd name="connsiteY108" fmla="*/ 95250 h 723900"/>
              <a:gd name="connsiteX109" fmla="*/ 351473 w 723900"/>
              <a:gd name="connsiteY109" fmla="*/ 66675 h 723900"/>
              <a:gd name="connsiteX110" fmla="*/ 424815 w 723900"/>
              <a:gd name="connsiteY110" fmla="*/ 94298 h 723900"/>
              <a:gd name="connsiteX111" fmla="*/ 431483 w 723900"/>
              <a:gd name="connsiteY111" fmla="*/ 95250 h 723900"/>
              <a:gd name="connsiteX112" fmla="*/ 449580 w 723900"/>
              <a:gd name="connsiteY112" fmla="*/ 95250 h 723900"/>
              <a:gd name="connsiteX113" fmla="*/ 461963 w 723900"/>
              <a:gd name="connsiteY113" fmla="*/ 90488 h 723900"/>
              <a:gd name="connsiteX114" fmla="*/ 492443 w 723900"/>
              <a:gd name="connsiteY114" fmla="*/ 65723 h 723900"/>
              <a:gd name="connsiteX115" fmla="*/ 361950 w 723900"/>
              <a:gd name="connsiteY115" fmla="*/ 38100 h 723900"/>
              <a:gd name="connsiteX116" fmla="*/ 361950 w 723900"/>
              <a:gd name="connsiteY116" fmla="*/ 0 h 723900"/>
              <a:gd name="connsiteX117" fmla="*/ 723900 w 723900"/>
              <a:gd name="connsiteY117" fmla="*/ 361950 h 723900"/>
              <a:gd name="connsiteX118" fmla="*/ 361950 w 723900"/>
              <a:gd name="connsiteY118" fmla="*/ 723900 h 723900"/>
              <a:gd name="connsiteX119" fmla="*/ 0 w 723900"/>
              <a:gd name="connsiteY119" fmla="*/ 361950 h 723900"/>
              <a:gd name="connsiteX120" fmla="*/ 361950 w 723900"/>
              <a:gd name="connsiteY120"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3900" h="723900">
                <a:moveTo>
                  <a:pt x="193357" y="120968"/>
                </a:moveTo>
                <a:cubicBezTo>
                  <a:pt x="197168" y="117157"/>
                  <a:pt x="202882" y="117157"/>
                  <a:pt x="206693" y="120968"/>
                </a:cubicBezTo>
                <a:lnTo>
                  <a:pt x="216218" y="130493"/>
                </a:lnTo>
                <a:cubicBezTo>
                  <a:pt x="218123" y="132398"/>
                  <a:pt x="219075" y="134303"/>
                  <a:pt x="219075" y="137160"/>
                </a:cubicBezTo>
                <a:lnTo>
                  <a:pt x="219075" y="152400"/>
                </a:lnTo>
                <a:lnTo>
                  <a:pt x="209550" y="152400"/>
                </a:lnTo>
                <a:lnTo>
                  <a:pt x="209550" y="161925"/>
                </a:lnTo>
                <a:cubicBezTo>
                  <a:pt x="209550" y="167640"/>
                  <a:pt x="205740" y="171450"/>
                  <a:pt x="200025" y="171450"/>
                </a:cubicBezTo>
                <a:lnTo>
                  <a:pt x="190500" y="171450"/>
                </a:lnTo>
                <a:lnTo>
                  <a:pt x="190500" y="161925"/>
                </a:lnTo>
                <a:lnTo>
                  <a:pt x="178118" y="149543"/>
                </a:lnTo>
                <a:cubicBezTo>
                  <a:pt x="174307" y="145732"/>
                  <a:pt x="174307" y="140018"/>
                  <a:pt x="178118" y="136207"/>
                </a:cubicBezTo>
                <a:close/>
                <a:moveTo>
                  <a:pt x="361950" y="38100"/>
                </a:moveTo>
                <a:cubicBezTo>
                  <a:pt x="183833" y="38100"/>
                  <a:pt x="38100" y="183833"/>
                  <a:pt x="38100" y="361950"/>
                </a:cubicBezTo>
                <a:cubicBezTo>
                  <a:pt x="38100" y="540068"/>
                  <a:pt x="183833" y="685800"/>
                  <a:pt x="361950" y="685800"/>
                </a:cubicBezTo>
                <a:cubicBezTo>
                  <a:pt x="540068" y="685800"/>
                  <a:pt x="685800" y="540068"/>
                  <a:pt x="683895" y="362903"/>
                </a:cubicBezTo>
                <a:cubicBezTo>
                  <a:pt x="683895" y="349568"/>
                  <a:pt x="682943" y="336233"/>
                  <a:pt x="681038" y="323850"/>
                </a:cubicBezTo>
                <a:lnTo>
                  <a:pt x="659130" y="340995"/>
                </a:lnTo>
                <a:cubicBezTo>
                  <a:pt x="656273" y="342900"/>
                  <a:pt x="655320" y="345758"/>
                  <a:pt x="655320" y="348615"/>
                </a:cubicBezTo>
                <a:lnTo>
                  <a:pt x="655320" y="375285"/>
                </a:lnTo>
                <a:cubicBezTo>
                  <a:pt x="655320" y="383858"/>
                  <a:pt x="647700" y="391478"/>
                  <a:pt x="639128" y="391478"/>
                </a:cubicBezTo>
                <a:cubicBezTo>
                  <a:pt x="631508" y="391478"/>
                  <a:pt x="624840" y="386715"/>
                  <a:pt x="621983" y="380048"/>
                </a:cubicBezTo>
                <a:lnTo>
                  <a:pt x="594360" y="317183"/>
                </a:lnTo>
                <a:cubicBezTo>
                  <a:pt x="591503" y="310515"/>
                  <a:pt x="584835" y="305753"/>
                  <a:pt x="577215" y="305753"/>
                </a:cubicBezTo>
                <a:lnTo>
                  <a:pt x="566738" y="305753"/>
                </a:lnTo>
                <a:cubicBezTo>
                  <a:pt x="563880" y="305753"/>
                  <a:pt x="560070" y="304800"/>
                  <a:pt x="557213" y="302895"/>
                </a:cubicBezTo>
                <a:lnTo>
                  <a:pt x="522923" y="281940"/>
                </a:lnTo>
                <a:cubicBezTo>
                  <a:pt x="518160" y="279083"/>
                  <a:pt x="512445" y="280988"/>
                  <a:pt x="509588" y="285750"/>
                </a:cubicBezTo>
                <a:lnTo>
                  <a:pt x="508635" y="287655"/>
                </a:lnTo>
                <a:cubicBezTo>
                  <a:pt x="506730" y="292418"/>
                  <a:pt x="508635" y="297180"/>
                  <a:pt x="512445" y="300038"/>
                </a:cubicBezTo>
                <a:lnTo>
                  <a:pt x="541020" y="317183"/>
                </a:lnTo>
                <a:cubicBezTo>
                  <a:pt x="546735" y="320040"/>
                  <a:pt x="546735" y="328613"/>
                  <a:pt x="541973" y="332423"/>
                </a:cubicBezTo>
                <a:lnTo>
                  <a:pt x="510540" y="359093"/>
                </a:lnTo>
                <a:cubicBezTo>
                  <a:pt x="501968" y="365760"/>
                  <a:pt x="489585" y="364808"/>
                  <a:pt x="482918" y="356235"/>
                </a:cubicBezTo>
                <a:lnTo>
                  <a:pt x="428625" y="285750"/>
                </a:lnTo>
                <a:lnTo>
                  <a:pt x="424815" y="285750"/>
                </a:lnTo>
                <a:cubicBezTo>
                  <a:pt x="417195" y="285750"/>
                  <a:pt x="413385" y="293370"/>
                  <a:pt x="416243" y="300038"/>
                </a:cubicBezTo>
                <a:cubicBezTo>
                  <a:pt x="447675" y="360998"/>
                  <a:pt x="504825" y="393383"/>
                  <a:pt x="504825" y="393383"/>
                </a:cubicBezTo>
                <a:cubicBezTo>
                  <a:pt x="509588" y="396240"/>
                  <a:pt x="509588" y="403860"/>
                  <a:pt x="505778" y="407670"/>
                </a:cubicBezTo>
                <a:lnTo>
                  <a:pt x="455295" y="458153"/>
                </a:lnTo>
                <a:cubicBezTo>
                  <a:pt x="449580" y="462915"/>
                  <a:pt x="446723" y="470535"/>
                  <a:pt x="446723" y="478155"/>
                </a:cubicBezTo>
                <a:lnTo>
                  <a:pt x="446723" y="521970"/>
                </a:lnTo>
                <a:cubicBezTo>
                  <a:pt x="446723" y="528638"/>
                  <a:pt x="444818" y="536258"/>
                  <a:pt x="441960" y="542925"/>
                </a:cubicBezTo>
                <a:lnTo>
                  <a:pt x="422910" y="581978"/>
                </a:lnTo>
                <a:cubicBezTo>
                  <a:pt x="420053" y="587693"/>
                  <a:pt x="417195" y="592455"/>
                  <a:pt x="412433" y="597218"/>
                </a:cubicBezTo>
                <a:lnTo>
                  <a:pt x="389573" y="620078"/>
                </a:lnTo>
                <a:cubicBezTo>
                  <a:pt x="384810" y="625793"/>
                  <a:pt x="377190" y="628650"/>
                  <a:pt x="369570" y="628650"/>
                </a:cubicBezTo>
                <a:lnTo>
                  <a:pt x="346710" y="628650"/>
                </a:lnTo>
                <a:cubicBezTo>
                  <a:pt x="338138" y="628650"/>
                  <a:pt x="330518" y="624840"/>
                  <a:pt x="324803" y="618173"/>
                </a:cubicBezTo>
                <a:lnTo>
                  <a:pt x="297180" y="584835"/>
                </a:lnTo>
                <a:cubicBezTo>
                  <a:pt x="289560" y="576263"/>
                  <a:pt x="285750" y="565785"/>
                  <a:pt x="285750" y="554355"/>
                </a:cubicBezTo>
                <a:lnTo>
                  <a:pt x="285750" y="495300"/>
                </a:lnTo>
                <a:cubicBezTo>
                  <a:pt x="285750" y="417195"/>
                  <a:pt x="232410" y="419100"/>
                  <a:pt x="190500" y="419100"/>
                </a:cubicBezTo>
                <a:cubicBezTo>
                  <a:pt x="155258" y="419100"/>
                  <a:pt x="133350" y="390525"/>
                  <a:pt x="133350" y="352425"/>
                </a:cubicBezTo>
                <a:cubicBezTo>
                  <a:pt x="133350" y="323850"/>
                  <a:pt x="134303" y="247650"/>
                  <a:pt x="247650" y="247650"/>
                </a:cubicBezTo>
                <a:cubicBezTo>
                  <a:pt x="261938" y="247650"/>
                  <a:pt x="296228" y="260033"/>
                  <a:pt x="308610" y="264795"/>
                </a:cubicBezTo>
                <a:cubicBezTo>
                  <a:pt x="312420" y="265748"/>
                  <a:pt x="315278" y="266700"/>
                  <a:pt x="319088" y="265748"/>
                </a:cubicBezTo>
                <a:lnTo>
                  <a:pt x="358140" y="258127"/>
                </a:lnTo>
                <a:cubicBezTo>
                  <a:pt x="360045" y="258127"/>
                  <a:pt x="362903" y="258127"/>
                  <a:pt x="364808" y="258127"/>
                </a:cubicBezTo>
                <a:lnTo>
                  <a:pt x="410528" y="265748"/>
                </a:lnTo>
                <a:cubicBezTo>
                  <a:pt x="415290" y="266700"/>
                  <a:pt x="419100" y="263843"/>
                  <a:pt x="421005" y="259080"/>
                </a:cubicBezTo>
                <a:lnTo>
                  <a:pt x="423863" y="250508"/>
                </a:lnTo>
                <a:cubicBezTo>
                  <a:pt x="426720" y="244793"/>
                  <a:pt x="421958" y="238125"/>
                  <a:pt x="415290" y="238125"/>
                </a:cubicBezTo>
                <a:lnTo>
                  <a:pt x="381000" y="238125"/>
                </a:lnTo>
                <a:cubicBezTo>
                  <a:pt x="375285" y="238125"/>
                  <a:pt x="371475" y="234315"/>
                  <a:pt x="371475" y="228600"/>
                </a:cubicBezTo>
                <a:lnTo>
                  <a:pt x="371475" y="219075"/>
                </a:lnTo>
                <a:cubicBezTo>
                  <a:pt x="371475" y="213360"/>
                  <a:pt x="367665" y="209550"/>
                  <a:pt x="361950" y="209550"/>
                </a:cubicBezTo>
                <a:lnTo>
                  <a:pt x="356235" y="209550"/>
                </a:lnTo>
                <a:cubicBezTo>
                  <a:pt x="353378" y="209550"/>
                  <a:pt x="351473" y="210502"/>
                  <a:pt x="349568" y="212408"/>
                </a:cubicBezTo>
                <a:lnTo>
                  <a:pt x="345758" y="216218"/>
                </a:lnTo>
                <a:cubicBezTo>
                  <a:pt x="343853" y="218123"/>
                  <a:pt x="341948" y="219075"/>
                  <a:pt x="339090" y="219075"/>
                </a:cubicBezTo>
                <a:lnTo>
                  <a:pt x="330518" y="219075"/>
                </a:lnTo>
                <a:cubicBezTo>
                  <a:pt x="326708" y="219075"/>
                  <a:pt x="322898" y="216218"/>
                  <a:pt x="321945" y="212408"/>
                </a:cubicBezTo>
                <a:lnTo>
                  <a:pt x="314325" y="190500"/>
                </a:lnTo>
                <a:lnTo>
                  <a:pt x="307658" y="198120"/>
                </a:lnTo>
                <a:cubicBezTo>
                  <a:pt x="305753" y="200025"/>
                  <a:pt x="304800" y="201930"/>
                  <a:pt x="304800" y="204788"/>
                </a:cubicBezTo>
                <a:lnTo>
                  <a:pt x="304800" y="229552"/>
                </a:lnTo>
                <a:cubicBezTo>
                  <a:pt x="304800" y="235268"/>
                  <a:pt x="300990" y="239077"/>
                  <a:pt x="295275" y="239077"/>
                </a:cubicBezTo>
                <a:lnTo>
                  <a:pt x="293370" y="239077"/>
                </a:lnTo>
                <a:cubicBezTo>
                  <a:pt x="288608" y="239077"/>
                  <a:pt x="284798" y="235268"/>
                  <a:pt x="283845" y="231458"/>
                </a:cubicBezTo>
                <a:lnTo>
                  <a:pt x="278130" y="207645"/>
                </a:lnTo>
                <a:cubicBezTo>
                  <a:pt x="277178" y="202883"/>
                  <a:pt x="273368" y="200025"/>
                  <a:pt x="268605" y="200025"/>
                </a:cubicBezTo>
                <a:lnTo>
                  <a:pt x="264795" y="200025"/>
                </a:lnTo>
                <a:cubicBezTo>
                  <a:pt x="260033" y="200025"/>
                  <a:pt x="255270" y="201930"/>
                  <a:pt x="251460" y="205740"/>
                </a:cubicBezTo>
                <a:lnTo>
                  <a:pt x="221933" y="235268"/>
                </a:lnTo>
                <a:cubicBezTo>
                  <a:pt x="220027" y="237173"/>
                  <a:pt x="218123" y="238125"/>
                  <a:pt x="215265" y="238125"/>
                </a:cubicBezTo>
                <a:lnTo>
                  <a:pt x="180975" y="238125"/>
                </a:lnTo>
                <a:cubicBezTo>
                  <a:pt x="175260" y="238125"/>
                  <a:pt x="171450" y="234315"/>
                  <a:pt x="171450" y="228600"/>
                </a:cubicBezTo>
                <a:lnTo>
                  <a:pt x="171450" y="222885"/>
                </a:lnTo>
                <a:cubicBezTo>
                  <a:pt x="171450" y="220980"/>
                  <a:pt x="172403" y="219075"/>
                  <a:pt x="173355" y="217170"/>
                </a:cubicBezTo>
                <a:lnTo>
                  <a:pt x="184785" y="199073"/>
                </a:lnTo>
                <a:cubicBezTo>
                  <a:pt x="188595" y="193358"/>
                  <a:pt x="194310" y="190500"/>
                  <a:pt x="200978" y="190500"/>
                </a:cubicBezTo>
                <a:lnTo>
                  <a:pt x="209550" y="190500"/>
                </a:lnTo>
                <a:cubicBezTo>
                  <a:pt x="215265" y="190500"/>
                  <a:pt x="219075" y="186690"/>
                  <a:pt x="219075" y="180975"/>
                </a:cubicBezTo>
                <a:lnTo>
                  <a:pt x="219075" y="171450"/>
                </a:lnTo>
                <a:cubicBezTo>
                  <a:pt x="219075" y="165735"/>
                  <a:pt x="222885" y="161925"/>
                  <a:pt x="228600" y="161925"/>
                </a:cubicBezTo>
                <a:lnTo>
                  <a:pt x="247650" y="161925"/>
                </a:lnTo>
                <a:lnTo>
                  <a:pt x="271463" y="145733"/>
                </a:lnTo>
                <a:cubicBezTo>
                  <a:pt x="274320" y="143828"/>
                  <a:pt x="278130" y="142875"/>
                  <a:pt x="281940" y="142875"/>
                </a:cubicBezTo>
                <a:lnTo>
                  <a:pt x="307658" y="142875"/>
                </a:lnTo>
                <a:cubicBezTo>
                  <a:pt x="318135" y="142875"/>
                  <a:pt x="327660" y="137160"/>
                  <a:pt x="332423" y="128588"/>
                </a:cubicBezTo>
                <a:lnTo>
                  <a:pt x="352425" y="95250"/>
                </a:lnTo>
                <a:lnTo>
                  <a:pt x="337185" y="95250"/>
                </a:lnTo>
                <a:cubicBezTo>
                  <a:pt x="334328" y="95250"/>
                  <a:pt x="331470" y="96203"/>
                  <a:pt x="329565" y="99060"/>
                </a:cubicBezTo>
                <a:lnTo>
                  <a:pt x="319088" y="115253"/>
                </a:lnTo>
                <a:cubicBezTo>
                  <a:pt x="315278" y="120968"/>
                  <a:pt x="309563" y="123825"/>
                  <a:pt x="302895" y="123825"/>
                </a:cubicBezTo>
                <a:lnTo>
                  <a:pt x="276225" y="123825"/>
                </a:lnTo>
                <a:cubicBezTo>
                  <a:pt x="276225" y="123825"/>
                  <a:pt x="275273" y="123825"/>
                  <a:pt x="274320" y="123825"/>
                </a:cubicBezTo>
                <a:cubicBezTo>
                  <a:pt x="267653" y="121920"/>
                  <a:pt x="238125" y="113348"/>
                  <a:pt x="265748" y="95250"/>
                </a:cubicBezTo>
                <a:cubicBezTo>
                  <a:pt x="283845" y="82868"/>
                  <a:pt x="325755" y="66675"/>
                  <a:pt x="351473" y="66675"/>
                </a:cubicBezTo>
                <a:cubicBezTo>
                  <a:pt x="378143" y="66675"/>
                  <a:pt x="424815" y="94298"/>
                  <a:pt x="424815" y="94298"/>
                </a:cubicBezTo>
                <a:cubicBezTo>
                  <a:pt x="426720" y="95250"/>
                  <a:pt x="429578" y="95250"/>
                  <a:pt x="431483" y="95250"/>
                </a:cubicBezTo>
                <a:lnTo>
                  <a:pt x="449580" y="95250"/>
                </a:lnTo>
                <a:cubicBezTo>
                  <a:pt x="454343" y="95250"/>
                  <a:pt x="458153" y="93345"/>
                  <a:pt x="461963" y="90488"/>
                </a:cubicBezTo>
                <a:lnTo>
                  <a:pt x="492443" y="65723"/>
                </a:lnTo>
                <a:cubicBezTo>
                  <a:pt x="452438" y="47625"/>
                  <a:pt x="408623" y="38100"/>
                  <a:pt x="361950" y="38100"/>
                </a:cubicBezTo>
                <a:close/>
                <a:moveTo>
                  <a:pt x="361950" y="0"/>
                </a:moveTo>
                <a:cubicBezTo>
                  <a:pt x="561975" y="0"/>
                  <a:pt x="723900" y="161925"/>
                  <a:pt x="723900" y="361950"/>
                </a:cubicBezTo>
                <a:cubicBezTo>
                  <a:pt x="723900" y="561975"/>
                  <a:pt x="561975" y="723900"/>
                  <a:pt x="361950" y="723900"/>
                </a:cubicBezTo>
                <a:cubicBezTo>
                  <a:pt x="161925" y="723900"/>
                  <a:pt x="0" y="561975"/>
                  <a:pt x="0" y="361950"/>
                </a:cubicBezTo>
                <a:cubicBezTo>
                  <a:pt x="0" y="161925"/>
                  <a:pt x="161925" y="0"/>
                  <a:pt x="361950" y="0"/>
                </a:cubicBezTo>
                <a:close/>
              </a:path>
            </a:pathLst>
          </a:custGeom>
          <a:solidFill>
            <a:schemeClr val="bg1">
              <a:lumMod val="75000"/>
              <a:alpha val="29978"/>
            </a:schemeClr>
          </a:solidFill>
          <a:ln w="952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FF7279A4-BA1C-09ED-33A0-5313378AFA7E}"/>
              </a:ext>
            </a:extLst>
          </p:cNvPr>
          <p:cNvGrpSpPr/>
          <p:nvPr/>
        </p:nvGrpSpPr>
        <p:grpSpPr>
          <a:xfrm>
            <a:off x="4372424" y="3516324"/>
            <a:ext cx="3086661" cy="1197820"/>
            <a:chOff x="8921977" y="1466725"/>
            <a:chExt cx="2937088" cy="1197820"/>
          </a:xfrm>
        </p:grpSpPr>
        <p:sp>
          <p:nvSpPr>
            <p:cNvPr id="12" name="TextBox 11">
              <a:extLst>
                <a:ext uri="{FF2B5EF4-FFF2-40B4-BE49-F238E27FC236}">
                  <a16:creationId xmlns:a16="http://schemas.microsoft.com/office/drawing/2014/main" id="{8255FAD2-09B2-CDA8-DCBA-E0471D1F0C92}"/>
                </a:ext>
              </a:extLst>
            </p:cNvPr>
            <p:cNvSpPr txBox="1"/>
            <p:nvPr/>
          </p:nvSpPr>
          <p:spPr>
            <a:xfrm>
              <a:off x="8921977" y="1466725"/>
              <a:ext cx="2937088" cy="461665"/>
            </a:xfrm>
            <a:prstGeom prst="rect">
              <a:avLst/>
            </a:prstGeom>
            <a:noFill/>
          </p:spPr>
          <p:txBody>
            <a:bodyPr wrap="square" lIns="0" rIns="0" rtlCol="0" anchor="b">
              <a:spAutoFit/>
            </a:bodyPr>
            <a:lstStyle/>
            <a:p>
              <a:r>
                <a:rPr lang="en-US" sz="2400" b="1" dirty="0"/>
                <a:t>Log Analysis</a:t>
              </a:r>
            </a:p>
          </p:txBody>
        </p:sp>
        <p:sp>
          <p:nvSpPr>
            <p:cNvPr id="13" name="TextBox 12">
              <a:extLst>
                <a:ext uri="{FF2B5EF4-FFF2-40B4-BE49-F238E27FC236}">
                  <a16:creationId xmlns:a16="http://schemas.microsoft.com/office/drawing/2014/main" id="{9D57C9B6-C8DE-26D8-F278-951DC1454674}"/>
                </a:ext>
              </a:extLst>
            </p:cNvPr>
            <p:cNvSpPr txBox="1"/>
            <p:nvPr/>
          </p:nvSpPr>
          <p:spPr>
            <a:xfrm>
              <a:off x="8929772" y="1925881"/>
              <a:ext cx="2929293" cy="738664"/>
            </a:xfrm>
            <a:prstGeom prst="rect">
              <a:avLst/>
            </a:prstGeom>
            <a:noFill/>
          </p:spPr>
          <p:txBody>
            <a:bodyPr wrap="square" lIns="0" rIns="0" rtlCol="0" anchor="t">
              <a:spAutoFit/>
            </a:bodyPr>
            <a:lstStyle/>
            <a:p>
              <a:pPr algn="just"/>
              <a:r>
                <a:rPr lang="en-US" sz="1400" dirty="0">
                  <a:solidFill>
                    <a:schemeClr val="tx1">
                      <a:lumMod val="65000"/>
                      <a:lumOff val="35000"/>
                    </a:schemeClr>
                  </a:solidFill>
                </a:rPr>
                <a:t>Record inputs, outputs, and decision paths to detect recurring errors or inefficiencies.</a:t>
              </a:r>
            </a:p>
          </p:txBody>
        </p:sp>
      </p:grpSp>
      <p:grpSp>
        <p:nvGrpSpPr>
          <p:cNvPr id="14" name="Group 13">
            <a:extLst>
              <a:ext uri="{FF2B5EF4-FFF2-40B4-BE49-F238E27FC236}">
                <a16:creationId xmlns:a16="http://schemas.microsoft.com/office/drawing/2014/main" id="{EF531D36-B9DA-FA9A-C8AE-F5147A5B4187}"/>
              </a:ext>
            </a:extLst>
          </p:cNvPr>
          <p:cNvGrpSpPr/>
          <p:nvPr/>
        </p:nvGrpSpPr>
        <p:grpSpPr>
          <a:xfrm>
            <a:off x="4372426" y="4758497"/>
            <a:ext cx="3086661" cy="1413263"/>
            <a:chOff x="8921977" y="4073386"/>
            <a:chExt cx="2937088" cy="1413263"/>
          </a:xfrm>
        </p:grpSpPr>
        <p:sp>
          <p:nvSpPr>
            <p:cNvPr id="15" name="TextBox 14">
              <a:extLst>
                <a:ext uri="{FF2B5EF4-FFF2-40B4-BE49-F238E27FC236}">
                  <a16:creationId xmlns:a16="http://schemas.microsoft.com/office/drawing/2014/main" id="{BE475962-804C-5841-06BD-80D5F6F93568}"/>
                </a:ext>
              </a:extLst>
            </p:cNvPr>
            <p:cNvSpPr txBox="1"/>
            <p:nvPr/>
          </p:nvSpPr>
          <p:spPr>
            <a:xfrm>
              <a:off x="8921977" y="4073386"/>
              <a:ext cx="2937088" cy="461665"/>
            </a:xfrm>
            <a:prstGeom prst="rect">
              <a:avLst/>
            </a:prstGeom>
            <a:noFill/>
          </p:spPr>
          <p:txBody>
            <a:bodyPr wrap="square" lIns="0" rIns="0" rtlCol="0" anchor="b">
              <a:spAutoFit/>
            </a:bodyPr>
            <a:lstStyle/>
            <a:p>
              <a:r>
                <a:rPr lang="en-US" sz="2400" b="1" dirty="0"/>
                <a:t>Behavior Tracking</a:t>
              </a:r>
            </a:p>
          </p:txBody>
        </p:sp>
        <p:sp>
          <p:nvSpPr>
            <p:cNvPr id="16" name="TextBox 15">
              <a:extLst>
                <a:ext uri="{FF2B5EF4-FFF2-40B4-BE49-F238E27FC236}">
                  <a16:creationId xmlns:a16="http://schemas.microsoft.com/office/drawing/2014/main" id="{8B5EA288-3B54-91A2-33CD-7788F2525E68}"/>
                </a:ext>
              </a:extLst>
            </p:cNvPr>
            <p:cNvSpPr txBox="1"/>
            <p:nvPr/>
          </p:nvSpPr>
          <p:spPr>
            <a:xfrm>
              <a:off x="8929772" y="4532542"/>
              <a:ext cx="2929293" cy="954107"/>
            </a:xfrm>
            <a:prstGeom prst="rect">
              <a:avLst/>
            </a:prstGeom>
            <a:noFill/>
          </p:spPr>
          <p:txBody>
            <a:bodyPr wrap="square" lIns="0" rIns="0" rtlCol="0" anchor="t">
              <a:spAutoFit/>
            </a:bodyPr>
            <a:lstStyle/>
            <a:p>
              <a:r>
                <a:rPr lang="en-US" sz="1400" dirty="0">
                  <a:solidFill>
                    <a:schemeClr val="tx1">
                      <a:lumMod val="65000"/>
                      <a:lumOff val="35000"/>
                    </a:schemeClr>
                  </a:solidFill>
                </a:rPr>
                <a:t>Identify if users abandon interactions, request clarifications, provide negative responses and feedback, or gets stuck frequently.</a:t>
              </a:r>
            </a:p>
          </p:txBody>
        </p:sp>
      </p:grpSp>
      <p:grpSp>
        <p:nvGrpSpPr>
          <p:cNvPr id="17" name="Group 16">
            <a:extLst>
              <a:ext uri="{FF2B5EF4-FFF2-40B4-BE49-F238E27FC236}">
                <a16:creationId xmlns:a16="http://schemas.microsoft.com/office/drawing/2014/main" id="{B4177A77-FE20-C25D-7B64-1573AAC91147}"/>
              </a:ext>
            </a:extLst>
          </p:cNvPr>
          <p:cNvGrpSpPr/>
          <p:nvPr/>
        </p:nvGrpSpPr>
        <p:grpSpPr>
          <a:xfrm>
            <a:off x="399579" y="3125795"/>
            <a:ext cx="3220493" cy="1197820"/>
            <a:chOff x="332936" y="2627766"/>
            <a:chExt cx="2937088" cy="1197820"/>
          </a:xfrm>
        </p:grpSpPr>
        <p:sp>
          <p:nvSpPr>
            <p:cNvPr id="18" name="TextBox 17">
              <a:extLst>
                <a:ext uri="{FF2B5EF4-FFF2-40B4-BE49-F238E27FC236}">
                  <a16:creationId xmlns:a16="http://schemas.microsoft.com/office/drawing/2014/main" id="{23076EA4-E54F-0C10-D8AC-38AB4BD57E75}"/>
                </a:ext>
              </a:extLst>
            </p:cNvPr>
            <p:cNvSpPr txBox="1"/>
            <p:nvPr/>
          </p:nvSpPr>
          <p:spPr>
            <a:xfrm>
              <a:off x="332936" y="2627766"/>
              <a:ext cx="2937088" cy="461665"/>
            </a:xfrm>
            <a:prstGeom prst="rect">
              <a:avLst/>
            </a:prstGeom>
            <a:noFill/>
          </p:spPr>
          <p:txBody>
            <a:bodyPr wrap="square" lIns="0" rIns="0" rtlCol="0" anchor="b">
              <a:spAutoFit/>
            </a:bodyPr>
            <a:lstStyle/>
            <a:p>
              <a:r>
                <a:rPr lang="en-US" sz="2400" b="1" dirty="0"/>
                <a:t>Edge Cases</a:t>
              </a:r>
            </a:p>
          </p:txBody>
        </p:sp>
        <p:sp>
          <p:nvSpPr>
            <p:cNvPr id="19" name="TextBox 18">
              <a:extLst>
                <a:ext uri="{FF2B5EF4-FFF2-40B4-BE49-F238E27FC236}">
                  <a16:creationId xmlns:a16="http://schemas.microsoft.com/office/drawing/2014/main" id="{03C7FC41-0501-3C77-492D-21BFEC522BA3}"/>
                </a:ext>
              </a:extLst>
            </p:cNvPr>
            <p:cNvSpPr txBox="1"/>
            <p:nvPr/>
          </p:nvSpPr>
          <p:spPr>
            <a:xfrm>
              <a:off x="340731" y="3086922"/>
              <a:ext cx="2929293" cy="738664"/>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Is the agent capable of handling inputs that are unclear, vague, or contradictory?</a:t>
              </a:r>
              <a:endParaRPr lang="en-US" sz="1400" dirty="0">
                <a:solidFill>
                  <a:schemeClr val="tx1">
                    <a:lumMod val="65000"/>
                    <a:lumOff val="35000"/>
                  </a:schemeClr>
                </a:solidFill>
              </a:endParaRPr>
            </a:p>
          </p:txBody>
        </p:sp>
      </p:grpSp>
      <p:grpSp>
        <p:nvGrpSpPr>
          <p:cNvPr id="20" name="Group 19">
            <a:extLst>
              <a:ext uri="{FF2B5EF4-FFF2-40B4-BE49-F238E27FC236}">
                <a16:creationId xmlns:a16="http://schemas.microsoft.com/office/drawing/2014/main" id="{05265630-A840-EE49-88AC-9366A003BA60}"/>
              </a:ext>
            </a:extLst>
          </p:cNvPr>
          <p:cNvGrpSpPr/>
          <p:nvPr/>
        </p:nvGrpSpPr>
        <p:grpSpPr>
          <a:xfrm>
            <a:off x="399580" y="4830889"/>
            <a:ext cx="2931125" cy="1197820"/>
            <a:chOff x="332936" y="4652338"/>
            <a:chExt cx="2937088" cy="1197820"/>
          </a:xfrm>
        </p:grpSpPr>
        <p:sp>
          <p:nvSpPr>
            <p:cNvPr id="21" name="TextBox 20">
              <a:extLst>
                <a:ext uri="{FF2B5EF4-FFF2-40B4-BE49-F238E27FC236}">
                  <a16:creationId xmlns:a16="http://schemas.microsoft.com/office/drawing/2014/main" id="{D7C6F781-DF1A-9755-B533-D538FE2AE841}"/>
                </a:ext>
              </a:extLst>
            </p:cNvPr>
            <p:cNvSpPr txBox="1"/>
            <p:nvPr/>
          </p:nvSpPr>
          <p:spPr>
            <a:xfrm>
              <a:off x="332936" y="4652338"/>
              <a:ext cx="2937088" cy="461665"/>
            </a:xfrm>
            <a:prstGeom prst="rect">
              <a:avLst/>
            </a:prstGeom>
            <a:noFill/>
          </p:spPr>
          <p:txBody>
            <a:bodyPr wrap="square" lIns="0" rIns="0" rtlCol="0" anchor="b">
              <a:spAutoFit/>
            </a:bodyPr>
            <a:lstStyle/>
            <a:p>
              <a:r>
                <a:rPr lang="en-US" sz="2400" b="1" dirty="0"/>
                <a:t>Failure Simulations</a:t>
              </a:r>
            </a:p>
          </p:txBody>
        </p:sp>
        <p:sp>
          <p:nvSpPr>
            <p:cNvPr id="22" name="TextBox 21">
              <a:extLst>
                <a:ext uri="{FF2B5EF4-FFF2-40B4-BE49-F238E27FC236}">
                  <a16:creationId xmlns:a16="http://schemas.microsoft.com/office/drawing/2014/main" id="{EC41E97A-4F0C-3BEA-D215-AAD8840CA3D3}"/>
                </a:ext>
              </a:extLst>
            </p:cNvPr>
            <p:cNvSpPr txBox="1"/>
            <p:nvPr/>
          </p:nvSpPr>
          <p:spPr>
            <a:xfrm>
              <a:off x="340731" y="5111494"/>
              <a:ext cx="2929293" cy="738664"/>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What happens if an API is down or if the user provides incomplete information?</a:t>
              </a:r>
              <a:endParaRPr lang="en-US" sz="1400" dirty="0">
                <a:solidFill>
                  <a:schemeClr val="tx1">
                    <a:lumMod val="65000"/>
                    <a:lumOff val="35000"/>
                  </a:schemeClr>
                </a:solidFill>
              </a:endParaRPr>
            </a:p>
          </p:txBody>
        </p:sp>
      </p:grpSp>
      <p:grpSp>
        <p:nvGrpSpPr>
          <p:cNvPr id="23" name="Group 22">
            <a:extLst>
              <a:ext uri="{FF2B5EF4-FFF2-40B4-BE49-F238E27FC236}">
                <a16:creationId xmlns:a16="http://schemas.microsoft.com/office/drawing/2014/main" id="{54843C79-0965-B0A3-2238-CAE2EDE61578}"/>
              </a:ext>
            </a:extLst>
          </p:cNvPr>
          <p:cNvGrpSpPr/>
          <p:nvPr/>
        </p:nvGrpSpPr>
        <p:grpSpPr>
          <a:xfrm>
            <a:off x="4372425" y="1420701"/>
            <a:ext cx="3086662" cy="1998039"/>
            <a:chOff x="8921976" y="1097393"/>
            <a:chExt cx="2937089" cy="1998039"/>
          </a:xfrm>
        </p:grpSpPr>
        <p:sp>
          <p:nvSpPr>
            <p:cNvPr id="24" name="TextBox 23">
              <a:extLst>
                <a:ext uri="{FF2B5EF4-FFF2-40B4-BE49-F238E27FC236}">
                  <a16:creationId xmlns:a16="http://schemas.microsoft.com/office/drawing/2014/main" id="{7FD708CA-22A6-3D69-E15F-FEF18DB8EE0A}"/>
                </a:ext>
              </a:extLst>
            </p:cNvPr>
            <p:cNvSpPr txBox="1"/>
            <p:nvPr/>
          </p:nvSpPr>
          <p:spPr>
            <a:xfrm>
              <a:off x="8921976" y="1097393"/>
              <a:ext cx="2937088" cy="830997"/>
            </a:xfrm>
            <a:prstGeom prst="rect">
              <a:avLst/>
            </a:prstGeom>
            <a:noFill/>
          </p:spPr>
          <p:txBody>
            <a:bodyPr wrap="square" lIns="0" rIns="0" rtlCol="0" anchor="b">
              <a:spAutoFit/>
            </a:bodyPr>
            <a:lstStyle/>
            <a:p>
              <a:r>
                <a:rPr lang="en-US" sz="2400" b="1" dirty="0"/>
                <a:t>User Feedback Mechanisms</a:t>
              </a:r>
            </a:p>
          </p:txBody>
        </p:sp>
        <p:sp>
          <p:nvSpPr>
            <p:cNvPr id="25" name="TextBox 24">
              <a:extLst>
                <a:ext uri="{FF2B5EF4-FFF2-40B4-BE49-F238E27FC236}">
                  <a16:creationId xmlns:a16="http://schemas.microsoft.com/office/drawing/2014/main" id="{982554D1-41EC-DF6F-AD46-D555DBCF8678}"/>
                </a:ext>
              </a:extLst>
            </p:cNvPr>
            <p:cNvSpPr txBox="1"/>
            <p:nvPr/>
          </p:nvSpPr>
          <p:spPr>
            <a:xfrm>
              <a:off x="8929772" y="1925881"/>
              <a:ext cx="2929293" cy="1169551"/>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Allow users to submit rated responses, report errors, and provide contextual feedback. Moreover, natural language inputs and user preferences can be leveraged to improve model training!</a:t>
              </a:r>
              <a:endParaRPr lang="en-US" sz="1400" dirty="0">
                <a:solidFill>
                  <a:schemeClr val="tx1">
                    <a:lumMod val="65000"/>
                    <a:lumOff val="35000"/>
                  </a:schemeClr>
                </a:solidFill>
              </a:endParaRPr>
            </a:p>
          </p:txBody>
        </p:sp>
      </p:grpSp>
      <p:grpSp>
        <p:nvGrpSpPr>
          <p:cNvPr id="26" name="Group 25">
            <a:extLst>
              <a:ext uri="{FF2B5EF4-FFF2-40B4-BE49-F238E27FC236}">
                <a16:creationId xmlns:a16="http://schemas.microsoft.com/office/drawing/2014/main" id="{CBF15AFC-F88E-2252-3BCF-7F7946E7FEB4}"/>
              </a:ext>
            </a:extLst>
          </p:cNvPr>
          <p:cNvGrpSpPr/>
          <p:nvPr/>
        </p:nvGrpSpPr>
        <p:grpSpPr>
          <a:xfrm>
            <a:off x="450692" y="1420701"/>
            <a:ext cx="3458747" cy="1413263"/>
            <a:chOff x="332936" y="2627766"/>
            <a:chExt cx="2937088" cy="1413263"/>
          </a:xfrm>
        </p:grpSpPr>
        <p:sp>
          <p:nvSpPr>
            <p:cNvPr id="27" name="TextBox 26">
              <a:extLst>
                <a:ext uri="{FF2B5EF4-FFF2-40B4-BE49-F238E27FC236}">
                  <a16:creationId xmlns:a16="http://schemas.microsoft.com/office/drawing/2014/main" id="{F5BC7BBC-95CB-17CA-884F-465654B1CA16}"/>
                </a:ext>
              </a:extLst>
            </p:cNvPr>
            <p:cNvSpPr txBox="1"/>
            <p:nvPr/>
          </p:nvSpPr>
          <p:spPr>
            <a:xfrm>
              <a:off x="332936" y="2627766"/>
              <a:ext cx="2937088" cy="461665"/>
            </a:xfrm>
            <a:prstGeom prst="rect">
              <a:avLst/>
            </a:prstGeom>
            <a:noFill/>
          </p:spPr>
          <p:txBody>
            <a:bodyPr wrap="square" lIns="0" rIns="0" rtlCol="0" anchor="b">
              <a:spAutoFit/>
            </a:bodyPr>
            <a:lstStyle/>
            <a:p>
              <a:r>
                <a:rPr lang="en-US" sz="2400" b="1" dirty="0"/>
                <a:t>Common Scenarios</a:t>
              </a:r>
            </a:p>
          </p:txBody>
        </p:sp>
        <p:sp>
          <p:nvSpPr>
            <p:cNvPr id="28" name="TextBox 27">
              <a:extLst>
                <a:ext uri="{FF2B5EF4-FFF2-40B4-BE49-F238E27FC236}">
                  <a16:creationId xmlns:a16="http://schemas.microsoft.com/office/drawing/2014/main" id="{86978A87-53E5-6D7E-3667-AF8B7776F6E9}"/>
                </a:ext>
              </a:extLst>
            </p:cNvPr>
            <p:cNvSpPr txBox="1"/>
            <p:nvPr/>
          </p:nvSpPr>
          <p:spPr>
            <a:xfrm>
              <a:off x="340731" y="3086922"/>
              <a:ext cx="2929293" cy="954107"/>
            </a:xfrm>
            <a:prstGeom prst="rect">
              <a:avLst/>
            </a:prstGeom>
            <a:noFill/>
          </p:spPr>
          <p:txBody>
            <a:bodyPr wrap="square" lIns="0" rIns="0" rtlCol="0" anchor="t">
              <a:spAutoFit/>
            </a:bodyPr>
            <a:lstStyle/>
            <a:p>
              <a:r>
                <a:rPr lang="en-US" sz="1400" dirty="0">
                  <a:solidFill>
                    <a:schemeClr val="tx1">
                      <a:lumMod val="65000"/>
                      <a:lumOff val="35000"/>
                    </a:schemeClr>
                  </a:solidFill>
                </a:rPr>
                <a:t>Does the agent handle standard user requests as expected? What if the user gets frustrated and provides vague, emotional, or misleading input?</a:t>
              </a:r>
            </a:p>
          </p:txBody>
        </p:sp>
      </p:grpSp>
      <p:grpSp>
        <p:nvGrpSpPr>
          <p:cNvPr id="35" name="Group 34">
            <a:extLst>
              <a:ext uri="{FF2B5EF4-FFF2-40B4-BE49-F238E27FC236}">
                <a16:creationId xmlns:a16="http://schemas.microsoft.com/office/drawing/2014/main" id="{299380DF-D4C2-F2AD-0012-A49ABFB8ABB1}"/>
              </a:ext>
            </a:extLst>
          </p:cNvPr>
          <p:cNvGrpSpPr/>
          <p:nvPr/>
        </p:nvGrpSpPr>
        <p:grpSpPr>
          <a:xfrm>
            <a:off x="7939444" y="3141490"/>
            <a:ext cx="3220493" cy="1413263"/>
            <a:chOff x="332936" y="2627766"/>
            <a:chExt cx="2937088" cy="1413263"/>
          </a:xfrm>
        </p:grpSpPr>
        <p:sp>
          <p:nvSpPr>
            <p:cNvPr id="36" name="TextBox 35">
              <a:extLst>
                <a:ext uri="{FF2B5EF4-FFF2-40B4-BE49-F238E27FC236}">
                  <a16:creationId xmlns:a16="http://schemas.microsoft.com/office/drawing/2014/main" id="{2DC5A386-F0B1-4CC0-92C7-54B28DD3058A}"/>
                </a:ext>
              </a:extLst>
            </p:cNvPr>
            <p:cNvSpPr txBox="1"/>
            <p:nvPr/>
          </p:nvSpPr>
          <p:spPr>
            <a:xfrm>
              <a:off x="332936" y="2627766"/>
              <a:ext cx="2937088" cy="461665"/>
            </a:xfrm>
            <a:prstGeom prst="rect">
              <a:avLst/>
            </a:prstGeom>
            <a:noFill/>
          </p:spPr>
          <p:txBody>
            <a:bodyPr wrap="square" lIns="0" rIns="0" rtlCol="0" anchor="b">
              <a:spAutoFit/>
            </a:bodyPr>
            <a:lstStyle/>
            <a:p>
              <a:r>
                <a:rPr lang="en-US" sz="2400" b="1" dirty="0"/>
                <a:t>Prompt Engineering</a:t>
              </a:r>
            </a:p>
          </p:txBody>
        </p:sp>
        <p:sp>
          <p:nvSpPr>
            <p:cNvPr id="37" name="TextBox 36">
              <a:extLst>
                <a:ext uri="{FF2B5EF4-FFF2-40B4-BE49-F238E27FC236}">
                  <a16:creationId xmlns:a16="http://schemas.microsoft.com/office/drawing/2014/main" id="{FABF20B1-7EAD-9114-703A-DDD42B327A9B}"/>
                </a:ext>
              </a:extLst>
            </p:cNvPr>
            <p:cNvSpPr txBox="1"/>
            <p:nvPr/>
          </p:nvSpPr>
          <p:spPr>
            <a:xfrm>
              <a:off x="340731" y="3086922"/>
              <a:ext cx="2929293" cy="954107"/>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Altering instructions, constraints, and system messages can significantly enhance the precision and reliability of responses.</a:t>
              </a:r>
              <a:endParaRPr lang="en-US" sz="1400" dirty="0">
                <a:solidFill>
                  <a:schemeClr val="tx1">
                    <a:lumMod val="65000"/>
                    <a:lumOff val="35000"/>
                  </a:schemeClr>
                </a:solidFill>
              </a:endParaRPr>
            </a:p>
          </p:txBody>
        </p:sp>
      </p:grpSp>
      <p:grpSp>
        <p:nvGrpSpPr>
          <p:cNvPr id="38" name="Group 37">
            <a:extLst>
              <a:ext uri="{FF2B5EF4-FFF2-40B4-BE49-F238E27FC236}">
                <a16:creationId xmlns:a16="http://schemas.microsoft.com/office/drawing/2014/main" id="{823C9607-603F-9537-0F8A-EBEC9A20B2C3}"/>
              </a:ext>
            </a:extLst>
          </p:cNvPr>
          <p:cNvGrpSpPr/>
          <p:nvPr/>
        </p:nvGrpSpPr>
        <p:grpSpPr>
          <a:xfrm>
            <a:off x="7947991" y="4661359"/>
            <a:ext cx="2931125" cy="1628707"/>
            <a:chOff x="332936" y="4652338"/>
            <a:chExt cx="2937088" cy="1628707"/>
          </a:xfrm>
        </p:grpSpPr>
        <p:sp>
          <p:nvSpPr>
            <p:cNvPr id="39" name="TextBox 38">
              <a:extLst>
                <a:ext uri="{FF2B5EF4-FFF2-40B4-BE49-F238E27FC236}">
                  <a16:creationId xmlns:a16="http://schemas.microsoft.com/office/drawing/2014/main" id="{09E9F8C2-022B-5DC7-7CA6-81D158A9BB15}"/>
                </a:ext>
              </a:extLst>
            </p:cNvPr>
            <p:cNvSpPr txBox="1"/>
            <p:nvPr/>
          </p:nvSpPr>
          <p:spPr>
            <a:xfrm>
              <a:off x="332936" y="4652338"/>
              <a:ext cx="2937088" cy="461665"/>
            </a:xfrm>
            <a:prstGeom prst="rect">
              <a:avLst/>
            </a:prstGeom>
            <a:noFill/>
          </p:spPr>
          <p:txBody>
            <a:bodyPr wrap="square" lIns="0" rIns="0" rtlCol="0" anchor="b">
              <a:spAutoFit/>
            </a:bodyPr>
            <a:lstStyle/>
            <a:p>
              <a:r>
                <a:rPr lang="en-US" sz="2400" b="1" dirty="0"/>
                <a:t>Workflow Tweaks</a:t>
              </a:r>
            </a:p>
          </p:txBody>
        </p:sp>
        <p:sp>
          <p:nvSpPr>
            <p:cNvPr id="40" name="TextBox 39">
              <a:extLst>
                <a:ext uri="{FF2B5EF4-FFF2-40B4-BE49-F238E27FC236}">
                  <a16:creationId xmlns:a16="http://schemas.microsoft.com/office/drawing/2014/main" id="{3C5488CB-F8D7-A275-CE43-548D40E220E7}"/>
                </a:ext>
              </a:extLst>
            </p:cNvPr>
            <p:cNvSpPr txBox="1"/>
            <p:nvPr/>
          </p:nvSpPr>
          <p:spPr>
            <a:xfrm>
              <a:off x="340731" y="5111494"/>
              <a:ext cx="2929293" cy="1169551"/>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If specific tasks are leading to delays, mistakes, or reduced efficiency, modifying the way data is processed or accessed can improve overall performance.</a:t>
              </a:r>
              <a:endParaRPr lang="en-US" sz="1400" dirty="0">
                <a:solidFill>
                  <a:schemeClr val="tx1">
                    <a:lumMod val="65000"/>
                    <a:lumOff val="35000"/>
                  </a:schemeClr>
                </a:solidFill>
              </a:endParaRPr>
            </a:p>
          </p:txBody>
        </p:sp>
      </p:grpSp>
      <p:grpSp>
        <p:nvGrpSpPr>
          <p:cNvPr id="41" name="Group 40">
            <a:extLst>
              <a:ext uri="{FF2B5EF4-FFF2-40B4-BE49-F238E27FC236}">
                <a16:creationId xmlns:a16="http://schemas.microsoft.com/office/drawing/2014/main" id="{341F59C0-D0B8-F366-C7E9-34F42C73D0C6}"/>
              </a:ext>
            </a:extLst>
          </p:cNvPr>
          <p:cNvGrpSpPr/>
          <p:nvPr/>
        </p:nvGrpSpPr>
        <p:grpSpPr>
          <a:xfrm>
            <a:off x="7930265" y="1420701"/>
            <a:ext cx="3797788" cy="1197820"/>
            <a:chOff x="332936" y="2627766"/>
            <a:chExt cx="3224994" cy="1197820"/>
          </a:xfrm>
        </p:grpSpPr>
        <p:sp>
          <p:nvSpPr>
            <p:cNvPr id="42" name="TextBox 41">
              <a:extLst>
                <a:ext uri="{FF2B5EF4-FFF2-40B4-BE49-F238E27FC236}">
                  <a16:creationId xmlns:a16="http://schemas.microsoft.com/office/drawing/2014/main" id="{573E0597-491E-D49F-DE2A-CBEAE746F812}"/>
                </a:ext>
              </a:extLst>
            </p:cNvPr>
            <p:cNvSpPr txBox="1"/>
            <p:nvPr/>
          </p:nvSpPr>
          <p:spPr>
            <a:xfrm>
              <a:off x="332936" y="2627766"/>
              <a:ext cx="3224994" cy="461665"/>
            </a:xfrm>
            <a:prstGeom prst="rect">
              <a:avLst/>
            </a:prstGeom>
            <a:noFill/>
          </p:spPr>
          <p:txBody>
            <a:bodyPr wrap="square" lIns="0" rIns="0" rtlCol="0" anchor="b">
              <a:spAutoFit/>
            </a:bodyPr>
            <a:lstStyle/>
            <a:p>
              <a:r>
                <a:rPr lang="en-US" sz="2400" b="1" dirty="0"/>
                <a:t>Temperature Adjustments</a:t>
              </a:r>
            </a:p>
          </p:txBody>
        </p:sp>
        <p:sp>
          <p:nvSpPr>
            <p:cNvPr id="43" name="TextBox 42">
              <a:extLst>
                <a:ext uri="{FF2B5EF4-FFF2-40B4-BE49-F238E27FC236}">
                  <a16:creationId xmlns:a16="http://schemas.microsoft.com/office/drawing/2014/main" id="{B286C50C-DEF4-299D-93F8-417F51ABE84B}"/>
                </a:ext>
              </a:extLst>
            </p:cNvPr>
            <p:cNvSpPr txBox="1"/>
            <p:nvPr/>
          </p:nvSpPr>
          <p:spPr>
            <a:xfrm>
              <a:off x="340731" y="3086922"/>
              <a:ext cx="2929293" cy="738664"/>
            </a:xfrm>
            <a:prstGeom prst="rect">
              <a:avLst/>
            </a:prstGeom>
            <a:noFill/>
          </p:spPr>
          <p:txBody>
            <a:bodyPr wrap="square" lIns="0" rIns="0" rtlCol="0" anchor="t">
              <a:spAutoFit/>
            </a:bodyPr>
            <a:lstStyle/>
            <a:p>
              <a:r>
                <a:rPr lang="en-US" sz="1400" dirty="0">
                  <a:solidFill>
                    <a:srgbClr val="75686B"/>
                  </a:solidFill>
                  <a:effectLst/>
                  <a:latin typeface="Arial" panose="020B0604020202020204" pitchFamily="34" charset="0"/>
                </a:rPr>
                <a:t>Lower values result in more predictable responses, whereas higher values promote greater creativity and variability.</a:t>
              </a:r>
              <a:endParaRPr lang="en-US" sz="1400" dirty="0">
                <a:solidFill>
                  <a:schemeClr val="tx1">
                    <a:lumMod val="65000"/>
                    <a:lumOff val="35000"/>
                  </a:schemeClr>
                </a:solidFill>
              </a:endParaRPr>
            </a:p>
          </p:txBody>
        </p:sp>
      </p:grpSp>
    </p:spTree>
    <p:extLst>
      <p:ext uri="{BB962C8B-B14F-4D97-AF65-F5344CB8AC3E}">
        <p14:creationId xmlns:p14="http://schemas.microsoft.com/office/powerpoint/2010/main" val="31065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482F-E410-851F-C8A7-AC8171526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34CC9-D99D-5A23-B02C-312ACE25692D}"/>
              </a:ext>
            </a:extLst>
          </p:cNvPr>
          <p:cNvSpPr>
            <a:spLocks noGrp="1"/>
          </p:cNvSpPr>
          <p:nvPr>
            <p:ph type="title"/>
          </p:nvPr>
        </p:nvSpPr>
        <p:spPr/>
        <p:txBody>
          <a:bodyPr/>
          <a:lstStyle/>
          <a:p>
            <a:r>
              <a:rPr lang="en-US" dirty="0"/>
              <a:t>The Progressive Trust Model</a:t>
            </a:r>
          </a:p>
        </p:txBody>
      </p:sp>
      <p:grpSp>
        <p:nvGrpSpPr>
          <p:cNvPr id="4" name="Group 3">
            <a:extLst>
              <a:ext uri="{FF2B5EF4-FFF2-40B4-BE49-F238E27FC236}">
                <a16:creationId xmlns:a16="http://schemas.microsoft.com/office/drawing/2014/main" id="{B43EDE39-43AA-CF6D-E19D-9EAD8BF04C24}"/>
              </a:ext>
            </a:extLst>
          </p:cNvPr>
          <p:cNvGrpSpPr/>
          <p:nvPr/>
        </p:nvGrpSpPr>
        <p:grpSpPr>
          <a:xfrm>
            <a:off x="988769" y="1582258"/>
            <a:ext cx="1681480" cy="2922142"/>
            <a:chOff x="2385060" y="1570194"/>
            <a:chExt cx="1681480" cy="2922142"/>
          </a:xfrm>
        </p:grpSpPr>
        <p:sp>
          <p:nvSpPr>
            <p:cNvPr id="5" name="Shape">
              <a:extLst>
                <a:ext uri="{FF2B5EF4-FFF2-40B4-BE49-F238E27FC236}">
                  <a16:creationId xmlns:a16="http://schemas.microsoft.com/office/drawing/2014/main" id="{051DDD7D-E498-1FF9-11C8-81E6A101CD1E}"/>
                </a:ext>
              </a:extLst>
            </p:cNvPr>
            <p:cNvSpPr/>
            <p:nvPr/>
          </p:nvSpPr>
          <p:spPr>
            <a:xfrm>
              <a:off x="2385060" y="2560793"/>
              <a:ext cx="1681480" cy="1931543"/>
            </a:xfrm>
            <a:custGeom>
              <a:avLst/>
              <a:gdLst/>
              <a:ahLst/>
              <a:cxnLst>
                <a:cxn ang="0">
                  <a:pos x="wd2" y="hd2"/>
                </a:cxn>
                <a:cxn ang="5400000">
                  <a:pos x="wd2" y="hd2"/>
                </a:cxn>
                <a:cxn ang="10800000">
                  <a:pos x="wd2" y="hd2"/>
                </a:cxn>
                <a:cxn ang="16200000">
                  <a:pos x="wd2" y="hd2"/>
                </a:cxn>
              </a:cxnLst>
              <a:rect l="0" t="0" r="r" b="b"/>
              <a:pathLst>
                <a:path w="21600" h="19970" extrusionOk="0">
                  <a:moveTo>
                    <a:pt x="1126" y="892"/>
                  </a:moveTo>
                  <a:cubicBezTo>
                    <a:pt x="473" y="1023"/>
                    <a:pt x="0" y="1496"/>
                    <a:pt x="0" y="2047"/>
                  </a:cubicBezTo>
                  <a:lnTo>
                    <a:pt x="0" y="5054"/>
                  </a:lnTo>
                  <a:lnTo>
                    <a:pt x="0" y="14916"/>
                  </a:lnTo>
                  <a:lnTo>
                    <a:pt x="0" y="17909"/>
                  </a:lnTo>
                  <a:cubicBezTo>
                    <a:pt x="0" y="18461"/>
                    <a:pt x="473" y="18947"/>
                    <a:pt x="1142" y="19065"/>
                  </a:cubicBezTo>
                  <a:cubicBezTo>
                    <a:pt x="4046" y="19616"/>
                    <a:pt x="12056" y="20785"/>
                    <a:pt x="20474" y="19078"/>
                  </a:cubicBezTo>
                  <a:cubicBezTo>
                    <a:pt x="21127" y="18947"/>
                    <a:pt x="21600" y="18474"/>
                    <a:pt x="21600" y="17923"/>
                  </a:cubicBezTo>
                  <a:lnTo>
                    <a:pt x="21600" y="14916"/>
                  </a:lnTo>
                  <a:lnTo>
                    <a:pt x="21600" y="5054"/>
                  </a:lnTo>
                  <a:lnTo>
                    <a:pt x="21600" y="2061"/>
                  </a:lnTo>
                  <a:cubicBezTo>
                    <a:pt x="21600" y="1509"/>
                    <a:pt x="21127" y="1023"/>
                    <a:pt x="20458" y="905"/>
                  </a:cubicBezTo>
                  <a:cubicBezTo>
                    <a:pt x="17554" y="354"/>
                    <a:pt x="9544" y="-815"/>
                    <a:pt x="1126" y="892"/>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792DAF7F-2D07-AA9D-FF95-BA2F579CA15C}"/>
                </a:ext>
              </a:extLst>
            </p:cNvPr>
            <p:cNvSpPr/>
            <p:nvPr/>
          </p:nvSpPr>
          <p:spPr>
            <a:xfrm>
              <a:off x="2435859" y="2598894"/>
              <a:ext cx="1579882" cy="374987"/>
            </a:xfrm>
            <a:custGeom>
              <a:avLst/>
              <a:gdLst/>
              <a:ahLst/>
              <a:cxnLst>
                <a:cxn ang="0">
                  <a:pos x="wd2" y="hd2"/>
                </a:cxn>
                <a:cxn ang="5400000">
                  <a:pos x="wd2" y="hd2"/>
                </a:cxn>
                <a:cxn ang="10800000">
                  <a:pos x="wd2" y="hd2"/>
                </a:cxn>
                <a:cxn ang="16200000">
                  <a:pos x="wd2" y="hd2"/>
                </a:cxn>
              </a:cxnLst>
              <a:rect l="0" t="0" r="r" b="b"/>
              <a:pathLst>
                <a:path w="21600" h="15480" extrusionOk="0">
                  <a:moveTo>
                    <a:pt x="20454" y="3389"/>
                  </a:moveTo>
                  <a:cubicBezTo>
                    <a:pt x="17554" y="1344"/>
                    <a:pt x="9550" y="-3060"/>
                    <a:pt x="1129" y="3336"/>
                  </a:cubicBezTo>
                  <a:cubicBezTo>
                    <a:pt x="469" y="3860"/>
                    <a:pt x="0" y="5643"/>
                    <a:pt x="0" y="7688"/>
                  </a:cubicBezTo>
                  <a:lnTo>
                    <a:pt x="0" y="7740"/>
                  </a:lnTo>
                  <a:cubicBezTo>
                    <a:pt x="0" y="9837"/>
                    <a:pt x="469" y="11620"/>
                    <a:pt x="1146" y="12091"/>
                  </a:cubicBezTo>
                  <a:cubicBezTo>
                    <a:pt x="4046" y="14136"/>
                    <a:pt x="12050" y="18540"/>
                    <a:pt x="20471" y="12144"/>
                  </a:cubicBezTo>
                  <a:cubicBezTo>
                    <a:pt x="21131" y="11620"/>
                    <a:pt x="21600" y="9837"/>
                    <a:pt x="21600" y="7792"/>
                  </a:cubicBezTo>
                  <a:lnTo>
                    <a:pt x="21600" y="7740"/>
                  </a:lnTo>
                  <a:cubicBezTo>
                    <a:pt x="21600" y="5643"/>
                    <a:pt x="21131" y="3860"/>
                    <a:pt x="20454" y="3389"/>
                  </a:cubicBez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7" name="Oval">
              <a:extLst>
                <a:ext uri="{FF2B5EF4-FFF2-40B4-BE49-F238E27FC236}">
                  <a16:creationId xmlns:a16="http://schemas.microsoft.com/office/drawing/2014/main" id="{2DBFD4DA-A694-EADE-7257-0E59165AA23D}"/>
                </a:ext>
              </a:extLst>
            </p:cNvPr>
            <p:cNvSpPr/>
            <p:nvPr/>
          </p:nvSpPr>
          <p:spPr>
            <a:xfrm>
              <a:off x="2499360" y="2700494"/>
              <a:ext cx="266700" cy="185420"/>
            </a:xfrm>
            <a:prstGeom prst="ellipse">
              <a:avLst/>
            </a:pr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Oval">
              <a:extLst>
                <a:ext uri="{FF2B5EF4-FFF2-40B4-BE49-F238E27FC236}">
                  <a16:creationId xmlns:a16="http://schemas.microsoft.com/office/drawing/2014/main" id="{FD42239B-B0CA-632D-3062-6C823864616E}"/>
                </a:ext>
              </a:extLst>
            </p:cNvPr>
            <p:cNvSpPr/>
            <p:nvPr/>
          </p:nvSpPr>
          <p:spPr>
            <a:xfrm>
              <a:off x="3680460" y="2700494"/>
              <a:ext cx="266700" cy="185420"/>
            </a:xfrm>
            <a:prstGeom prst="ellipse">
              <a:avLst/>
            </a:pr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7AF9FD86-C344-6F62-8A13-1D3281CEB0B6}"/>
                </a:ext>
              </a:extLst>
            </p:cNvPr>
            <p:cNvSpPr/>
            <p:nvPr/>
          </p:nvSpPr>
          <p:spPr>
            <a:xfrm>
              <a:off x="2512059" y="1570194"/>
              <a:ext cx="1407187" cy="1296671"/>
            </a:xfrm>
            <a:custGeom>
              <a:avLst/>
              <a:gdLst/>
              <a:ahLst/>
              <a:cxnLst>
                <a:cxn ang="0">
                  <a:pos x="wd2" y="hd2"/>
                </a:cxn>
                <a:cxn ang="5400000">
                  <a:pos x="wd2" y="hd2"/>
                </a:cxn>
                <a:cxn ang="10800000">
                  <a:pos x="wd2" y="hd2"/>
                </a:cxn>
                <a:cxn ang="16200000">
                  <a:pos x="wd2" y="hd2"/>
                </a:cxn>
              </a:cxnLst>
              <a:rect l="0" t="0" r="r" b="b"/>
              <a:pathLst>
                <a:path w="21581" h="21600" extrusionOk="0">
                  <a:moveTo>
                    <a:pt x="19886" y="21600"/>
                  </a:moveTo>
                  <a:cubicBezTo>
                    <a:pt x="18951" y="21600"/>
                    <a:pt x="18192" y="21156"/>
                    <a:pt x="18192" y="20140"/>
                  </a:cubicBezTo>
                  <a:lnTo>
                    <a:pt x="18192" y="11720"/>
                  </a:lnTo>
                  <a:cubicBezTo>
                    <a:pt x="18192" y="7278"/>
                    <a:pt x="14880" y="3681"/>
                    <a:pt x="10790" y="3681"/>
                  </a:cubicBezTo>
                  <a:cubicBezTo>
                    <a:pt x="6700" y="3681"/>
                    <a:pt x="3389" y="7278"/>
                    <a:pt x="3389" y="11720"/>
                  </a:cubicBezTo>
                  <a:lnTo>
                    <a:pt x="3389" y="20140"/>
                  </a:lnTo>
                  <a:cubicBezTo>
                    <a:pt x="3389" y="21156"/>
                    <a:pt x="2629" y="21600"/>
                    <a:pt x="1695" y="21600"/>
                  </a:cubicBezTo>
                  <a:cubicBezTo>
                    <a:pt x="760" y="21600"/>
                    <a:pt x="0" y="21156"/>
                    <a:pt x="0" y="20140"/>
                  </a:cubicBezTo>
                  <a:lnTo>
                    <a:pt x="0" y="11720"/>
                  </a:lnTo>
                  <a:cubicBezTo>
                    <a:pt x="0" y="5247"/>
                    <a:pt x="4850" y="0"/>
                    <a:pt x="10790" y="0"/>
                  </a:cubicBezTo>
                  <a:cubicBezTo>
                    <a:pt x="16750" y="0"/>
                    <a:pt x="21581" y="5268"/>
                    <a:pt x="21581" y="11720"/>
                  </a:cubicBezTo>
                  <a:lnTo>
                    <a:pt x="21581" y="20140"/>
                  </a:lnTo>
                  <a:cubicBezTo>
                    <a:pt x="21600" y="21156"/>
                    <a:pt x="20840" y="21600"/>
                    <a:pt x="19886"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grpSp>
      <p:grpSp>
        <p:nvGrpSpPr>
          <p:cNvPr id="10" name="Group 9">
            <a:extLst>
              <a:ext uri="{FF2B5EF4-FFF2-40B4-BE49-F238E27FC236}">
                <a16:creationId xmlns:a16="http://schemas.microsoft.com/office/drawing/2014/main" id="{682C2A3C-129C-804D-AF6F-CBD996B1B295}"/>
              </a:ext>
            </a:extLst>
          </p:cNvPr>
          <p:cNvGrpSpPr/>
          <p:nvPr/>
        </p:nvGrpSpPr>
        <p:grpSpPr>
          <a:xfrm>
            <a:off x="5335760" y="1004642"/>
            <a:ext cx="1681480" cy="3557142"/>
            <a:chOff x="4290060" y="935194"/>
            <a:chExt cx="1681480" cy="3557142"/>
          </a:xfrm>
        </p:grpSpPr>
        <p:sp>
          <p:nvSpPr>
            <p:cNvPr id="11" name="Shape">
              <a:extLst>
                <a:ext uri="{FF2B5EF4-FFF2-40B4-BE49-F238E27FC236}">
                  <a16:creationId xmlns:a16="http://schemas.microsoft.com/office/drawing/2014/main" id="{23447E27-9E78-7B32-DD4C-6C956574D418}"/>
                </a:ext>
              </a:extLst>
            </p:cNvPr>
            <p:cNvSpPr/>
            <p:nvPr/>
          </p:nvSpPr>
          <p:spPr>
            <a:xfrm>
              <a:off x="4290060" y="2560793"/>
              <a:ext cx="1681480" cy="1931543"/>
            </a:xfrm>
            <a:custGeom>
              <a:avLst/>
              <a:gdLst/>
              <a:ahLst/>
              <a:cxnLst>
                <a:cxn ang="0">
                  <a:pos x="wd2" y="hd2"/>
                </a:cxn>
                <a:cxn ang="5400000">
                  <a:pos x="wd2" y="hd2"/>
                </a:cxn>
                <a:cxn ang="10800000">
                  <a:pos x="wd2" y="hd2"/>
                </a:cxn>
                <a:cxn ang="16200000">
                  <a:pos x="wd2" y="hd2"/>
                </a:cxn>
              </a:cxnLst>
              <a:rect l="0" t="0" r="r" b="b"/>
              <a:pathLst>
                <a:path w="21600" h="19970" extrusionOk="0">
                  <a:moveTo>
                    <a:pt x="1126" y="892"/>
                  </a:moveTo>
                  <a:cubicBezTo>
                    <a:pt x="473" y="1023"/>
                    <a:pt x="0" y="1496"/>
                    <a:pt x="0" y="2047"/>
                  </a:cubicBezTo>
                  <a:lnTo>
                    <a:pt x="0" y="5054"/>
                  </a:lnTo>
                  <a:lnTo>
                    <a:pt x="0" y="14916"/>
                  </a:lnTo>
                  <a:lnTo>
                    <a:pt x="0" y="17909"/>
                  </a:lnTo>
                  <a:cubicBezTo>
                    <a:pt x="0" y="18461"/>
                    <a:pt x="473" y="18947"/>
                    <a:pt x="1142" y="19065"/>
                  </a:cubicBezTo>
                  <a:cubicBezTo>
                    <a:pt x="4046" y="19616"/>
                    <a:pt x="12056" y="20785"/>
                    <a:pt x="20474" y="19078"/>
                  </a:cubicBezTo>
                  <a:cubicBezTo>
                    <a:pt x="21127" y="18947"/>
                    <a:pt x="21600" y="18474"/>
                    <a:pt x="21600" y="17923"/>
                  </a:cubicBezTo>
                  <a:lnTo>
                    <a:pt x="21600" y="14916"/>
                  </a:lnTo>
                  <a:lnTo>
                    <a:pt x="21600" y="5054"/>
                  </a:lnTo>
                  <a:lnTo>
                    <a:pt x="21600" y="2061"/>
                  </a:lnTo>
                  <a:cubicBezTo>
                    <a:pt x="21600" y="1509"/>
                    <a:pt x="21127" y="1023"/>
                    <a:pt x="20458" y="905"/>
                  </a:cubicBezTo>
                  <a:cubicBezTo>
                    <a:pt x="17554" y="354"/>
                    <a:pt x="9544" y="-815"/>
                    <a:pt x="1126" y="892"/>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46E9ED1B-15A9-F6FD-C232-51CF3F9D4F48}"/>
                </a:ext>
              </a:extLst>
            </p:cNvPr>
            <p:cNvSpPr/>
            <p:nvPr/>
          </p:nvSpPr>
          <p:spPr>
            <a:xfrm>
              <a:off x="4340859" y="2598894"/>
              <a:ext cx="1579881" cy="374987"/>
            </a:xfrm>
            <a:custGeom>
              <a:avLst/>
              <a:gdLst/>
              <a:ahLst/>
              <a:cxnLst>
                <a:cxn ang="0">
                  <a:pos x="wd2" y="hd2"/>
                </a:cxn>
                <a:cxn ang="5400000">
                  <a:pos x="wd2" y="hd2"/>
                </a:cxn>
                <a:cxn ang="10800000">
                  <a:pos x="wd2" y="hd2"/>
                </a:cxn>
                <a:cxn ang="16200000">
                  <a:pos x="wd2" y="hd2"/>
                </a:cxn>
              </a:cxnLst>
              <a:rect l="0" t="0" r="r" b="b"/>
              <a:pathLst>
                <a:path w="21600" h="15480" extrusionOk="0">
                  <a:moveTo>
                    <a:pt x="20454" y="3389"/>
                  </a:moveTo>
                  <a:cubicBezTo>
                    <a:pt x="17554" y="1344"/>
                    <a:pt x="9550" y="-3060"/>
                    <a:pt x="1129" y="3336"/>
                  </a:cubicBezTo>
                  <a:cubicBezTo>
                    <a:pt x="469" y="3860"/>
                    <a:pt x="0" y="5643"/>
                    <a:pt x="0" y="7688"/>
                  </a:cubicBezTo>
                  <a:lnTo>
                    <a:pt x="0" y="7740"/>
                  </a:lnTo>
                  <a:cubicBezTo>
                    <a:pt x="0" y="9837"/>
                    <a:pt x="469" y="11620"/>
                    <a:pt x="1146" y="12091"/>
                  </a:cubicBezTo>
                  <a:cubicBezTo>
                    <a:pt x="4046" y="14136"/>
                    <a:pt x="12050" y="18540"/>
                    <a:pt x="20471" y="12144"/>
                  </a:cubicBezTo>
                  <a:cubicBezTo>
                    <a:pt x="21131" y="11620"/>
                    <a:pt x="21600" y="9837"/>
                    <a:pt x="21600" y="7792"/>
                  </a:cubicBezTo>
                  <a:lnTo>
                    <a:pt x="21600" y="7740"/>
                  </a:lnTo>
                  <a:cubicBezTo>
                    <a:pt x="21600" y="5643"/>
                    <a:pt x="21131" y="3860"/>
                    <a:pt x="20454" y="3389"/>
                  </a:cubicBezTo>
                  <a:close/>
                </a:path>
              </a:pathLst>
            </a:custGeom>
            <a:solidFill>
              <a:schemeClr val="accent4">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3" name="Oval">
              <a:extLst>
                <a:ext uri="{FF2B5EF4-FFF2-40B4-BE49-F238E27FC236}">
                  <a16:creationId xmlns:a16="http://schemas.microsoft.com/office/drawing/2014/main" id="{DCCFDC64-0152-258D-0BEF-648A534DF11D}"/>
                </a:ext>
              </a:extLst>
            </p:cNvPr>
            <p:cNvSpPr/>
            <p:nvPr/>
          </p:nvSpPr>
          <p:spPr>
            <a:xfrm>
              <a:off x="4404360" y="2700494"/>
              <a:ext cx="266700" cy="185420"/>
            </a:xfrm>
            <a:prstGeom prst="ellipse">
              <a:avLst/>
            </a:prstGeom>
            <a:solidFill>
              <a:schemeClr val="accent4">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4" name="Oval">
              <a:extLst>
                <a:ext uri="{FF2B5EF4-FFF2-40B4-BE49-F238E27FC236}">
                  <a16:creationId xmlns:a16="http://schemas.microsoft.com/office/drawing/2014/main" id="{68F96204-970F-92B3-DDB4-509281E09DE2}"/>
                </a:ext>
              </a:extLst>
            </p:cNvPr>
            <p:cNvSpPr/>
            <p:nvPr/>
          </p:nvSpPr>
          <p:spPr>
            <a:xfrm>
              <a:off x="5598160" y="2700494"/>
              <a:ext cx="266700" cy="185420"/>
            </a:xfrm>
            <a:prstGeom prst="ellipse">
              <a:avLst/>
            </a:prstGeom>
            <a:solidFill>
              <a:schemeClr val="accent4">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63CE2DB8-690C-6D07-2B82-4CA8A6C65AAA}"/>
                </a:ext>
              </a:extLst>
            </p:cNvPr>
            <p:cNvSpPr/>
            <p:nvPr/>
          </p:nvSpPr>
          <p:spPr>
            <a:xfrm>
              <a:off x="4429760" y="935194"/>
              <a:ext cx="1407162" cy="1936750"/>
            </a:xfrm>
            <a:custGeom>
              <a:avLst/>
              <a:gdLst/>
              <a:ahLst/>
              <a:cxnLst>
                <a:cxn ang="0">
                  <a:pos x="wd2" y="hd2"/>
                </a:cxn>
                <a:cxn ang="5400000">
                  <a:pos x="wd2" y="hd2"/>
                </a:cxn>
                <a:cxn ang="10800000">
                  <a:pos x="wd2" y="hd2"/>
                </a:cxn>
                <a:cxn ang="16200000">
                  <a:pos x="wd2" y="hd2"/>
                </a:cxn>
              </a:cxnLst>
              <a:rect l="0" t="0" r="r" b="b"/>
              <a:pathLst>
                <a:path w="21600" h="21600" extrusionOk="0">
                  <a:moveTo>
                    <a:pt x="1696" y="21600"/>
                  </a:moveTo>
                  <a:cubicBezTo>
                    <a:pt x="760" y="21600"/>
                    <a:pt x="0" y="21303"/>
                    <a:pt x="0" y="20623"/>
                  </a:cubicBezTo>
                  <a:lnTo>
                    <a:pt x="0" y="7847"/>
                  </a:lnTo>
                  <a:cubicBezTo>
                    <a:pt x="0" y="3513"/>
                    <a:pt x="4854" y="0"/>
                    <a:pt x="10800" y="0"/>
                  </a:cubicBezTo>
                  <a:cubicBezTo>
                    <a:pt x="16765" y="0"/>
                    <a:pt x="21600" y="3527"/>
                    <a:pt x="21600" y="7847"/>
                  </a:cubicBezTo>
                  <a:lnTo>
                    <a:pt x="21600" y="13484"/>
                  </a:lnTo>
                  <a:cubicBezTo>
                    <a:pt x="21600" y="14164"/>
                    <a:pt x="20840" y="14461"/>
                    <a:pt x="19904" y="14461"/>
                  </a:cubicBezTo>
                  <a:cubicBezTo>
                    <a:pt x="18968" y="14461"/>
                    <a:pt x="18208" y="14164"/>
                    <a:pt x="18208" y="13484"/>
                  </a:cubicBezTo>
                  <a:lnTo>
                    <a:pt x="18208" y="7847"/>
                  </a:lnTo>
                  <a:cubicBezTo>
                    <a:pt x="18208" y="4872"/>
                    <a:pt x="14894" y="2465"/>
                    <a:pt x="10800" y="2465"/>
                  </a:cubicBezTo>
                  <a:cubicBezTo>
                    <a:pt x="6706" y="2465"/>
                    <a:pt x="3392" y="4872"/>
                    <a:pt x="3392" y="7847"/>
                  </a:cubicBezTo>
                  <a:lnTo>
                    <a:pt x="3392" y="20623"/>
                  </a:lnTo>
                  <a:cubicBezTo>
                    <a:pt x="3392" y="21303"/>
                    <a:pt x="2632" y="21600"/>
                    <a:pt x="1696"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grpSp>
      <p:grpSp>
        <p:nvGrpSpPr>
          <p:cNvPr id="22" name="Group 21">
            <a:extLst>
              <a:ext uri="{FF2B5EF4-FFF2-40B4-BE49-F238E27FC236}">
                <a16:creationId xmlns:a16="http://schemas.microsoft.com/office/drawing/2014/main" id="{46C4DCE1-3F09-8F58-5760-B99CB379329F}"/>
              </a:ext>
            </a:extLst>
          </p:cNvPr>
          <p:cNvGrpSpPr/>
          <p:nvPr/>
        </p:nvGrpSpPr>
        <p:grpSpPr>
          <a:xfrm>
            <a:off x="9510435" y="1004642"/>
            <a:ext cx="1681480" cy="3557142"/>
            <a:chOff x="8125460" y="935194"/>
            <a:chExt cx="1681480" cy="3557142"/>
          </a:xfrm>
        </p:grpSpPr>
        <p:sp>
          <p:nvSpPr>
            <p:cNvPr id="23" name="Shape">
              <a:extLst>
                <a:ext uri="{FF2B5EF4-FFF2-40B4-BE49-F238E27FC236}">
                  <a16:creationId xmlns:a16="http://schemas.microsoft.com/office/drawing/2014/main" id="{C5DBE6FE-1CAF-A5C8-D79B-A28C86281C7B}"/>
                </a:ext>
              </a:extLst>
            </p:cNvPr>
            <p:cNvSpPr/>
            <p:nvPr/>
          </p:nvSpPr>
          <p:spPr>
            <a:xfrm>
              <a:off x="8125460" y="2560793"/>
              <a:ext cx="1681480" cy="1931543"/>
            </a:xfrm>
            <a:custGeom>
              <a:avLst/>
              <a:gdLst/>
              <a:ahLst/>
              <a:cxnLst>
                <a:cxn ang="0">
                  <a:pos x="wd2" y="hd2"/>
                </a:cxn>
                <a:cxn ang="5400000">
                  <a:pos x="wd2" y="hd2"/>
                </a:cxn>
                <a:cxn ang="10800000">
                  <a:pos x="wd2" y="hd2"/>
                </a:cxn>
                <a:cxn ang="16200000">
                  <a:pos x="wd2" y="hd2"/>
                </a:cxn>
              </a:cxnLst>
              <a:rect l="0" t="0" r="r" b="b"/>
              <a:pathLst>
                <a:path w="21600" h="19970" extrusionOk="0">
                  <a:moveTo>
                    <a:pt x="1126" y="892"/>
                  </a:moveTo>
                  <a:cubicBezTo>
                    <a:pt x="473" y="1023"/>
                    <a:pt x="0" y="1496"/>
                    <a:pt x="0" y="2047"/>
                  </a:cubicBezTo>
                  <a:lnTo>
                    <a:pt x="0" y="5054"/>
                  </a:lnTo>
                  <a:lnTo>
                    <a:pt x="0" y="14916"/>
                  </a:lnTo>
                  <a:lnTo>
                    <a:pt x="0" y="17909"/>
                  </a:lnTo>
                  <a:cubicBezTo>
                    <a:pt x="0" y="18461"/>
                    <a:pt x="473" y="18947"/>
                    <a:pt x="1142" y="19065"/>
                  </a:cubicBezTo>
                  <a:cubicBezTo>
                    <a:pt x="4046" y="19616"/>
                    <a:pt x="12056" y="20785"/>
                    <a:pt x="20474" y="19078"/>
                  </a:cubicBezTo>
                  <a:cubicBezTo>
                    <a:pt x="21127" y="18947"/>
                    <a:pt x="21600" y="18474"/>
                    <a:pt x="21600" y="17923"/>
                  </a:cubicBezTo>
                  <a:lnTo>
                    <a:pt x="21600" y="14916"/>
                  </a:lnTo>
                  <a:lnTo>
                    <a:pt x="21600" y="5054"/>
                  </a:lnTo>
                  <a:lnTo>
                    <a:pt x="21600" y="2061"/>
                  </a:lnTo>
                  <a:cubicBezTo>
                    <a:pt x="21600" y="1509"/>
                    <a:pt x="21127" y="1023"/>
                    <a:pt x="20458" y="905"/>
                  </a:cubicBezTo>
                  <a:cubicBezTo>
                    <a:pt x="17554" y="354"/>
                    <a:pt x="9544" y="-815"/>
                    <a:pt x="1126" y="892"/>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24" name="Shape">
              <a:extLst>
                <a:ext uri="{FF2B5EF4-FFF2-40B4-BE49-F238E27FC236}">
                  <a16:creationId xmlns:a16="http://schemas.microsoft.com/office/drawing/2014/main" id="{5DAB8E3D-8572-6C83-F8A2-B349390F499E}"/>
                </a:ext>
              </a:extLst>
            </p:cNvPr>
            <p:cNvSpPr/>
            <p:nvPr/>
          </p:nvSpPr>
          <p:spPr>
            <a:xfrm>
              <a:off x="8176259" y="2598894"/>
              <a:ext cx="1579881" cy="374987"/>
            </a:xfrm>
            <a:custGeom>
              <a:avLst/>
              <a:gdLst/>
              <a:ahLst/>
              <a:cxnLst>
                <a:cxn ang="0">
                  <a:pos x="wd2" y="hd2"/>
                </a:cxn>
                <a:cxn ang="5400000">
                  <a:pos x="wd2" y="hd2"/>
                </a:cxn>
                <a:cxn ang="10800000">
                  <a:pos x="wd2" y="hd2"/>
                </a:cxn>
                <a:cxn ang="16200000">
                  <a:pos x="wd2" y="hd2"/>
                </a:cxn>
              </a:cxnLst>
              <a:rect l="0" t="0" r="r" b="b"/>
              <a:pathLst>
                <a:path w="21600" h="15480" extrusionOk="0">
                  <a:moveTo>
                    <a:pt x="20454" y="3389"/>
                  </a:moveTo>
                  <a:cubicBezTo>
                    <a:pt x="17554" y="1344"/>
                    <a:pt x="9550" y="-3060"/>
                    <a:pt x="1129" y="3336"/>
                  </a:cubicBezTo>
                  <a:cubicBezTo>
                    <a:pt x="469" y="3860"/>
                    <a:pt x="0" y="5643"/>
                    <a:pt x="0" y="7688"/>
                  </a:cubicBezTo>
                  <a:lnTo>
                    <a:pt x="0" y="7740"/>
                  </a:lnTo>
                  <a:cubicBezTo>
                    <a:pt x="0" y="9837"/>
                    <a:pt x="469" y="11620"/>
                    <a:pt x="1146" y="12091"/>
                  </a:cubicBezTo>
                  <a:cubicBezTo>
                    <a:pt x="4046" y="14136"/>
                    <a:pt x="12050" y="18540"/>
                    <a:pt x="20471" y="12144"/>
                  </a:cubicBezTo>
                  <a:cubicBezTo>
                    <a:pt x="21131" y="11620"/>
                    <a:pt x="21600" y="9837"/>
                    <a:pt x="21600" y="7792"/>
                  </a:cubicBezTo>
                  <a:lnTo>
                    <a:pt x="21600" y="7740"/>
                  </a:lnTo>
                  <a:cubicBezTo>
                    <a:pt x="21600" y="5643"/>
                    <a:pt x="21114" y="3860"/>
                    <a:pt x="20454" y="3389"/>
                  </a:cubicBezTo>
                  <a:close/>
                </a:path>
              </a:pathLst>
            </a:custGeom>
            <a:solidFill>
              <a:schemeClr val="accent5">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5" name="Oval">
              <a:extLst>
                <a:ext uri="{FF2B5EF4-FFF2-40B4-BE49-F238E27FC236}">
                  <a16:creationId xmlns:a16="http://schemas.microsoft.com/office/drawing/2014/main" id="{33396F68-6F54-619F-881C-9464521D2223}"/>
                </a:ext>
              </a:extLst>
            </p:cNvPr>
            <p:cNvSpPr/>
            <p:nvPr/>
          </p:nvSpPr>
          <p:spPr>
            <a:xfrm>
              <a:off x="8239760" y="2700494"/>
              <a:ext cx="266700" cy="185420"/>
            </a:xfrm>
            <a:prstGeom prst="ellipse">
              <a:avLst/>
            </a:pr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26" name="Oval">
              <a:extLst>
                <a:ext uri="{FF2B5EF4-FFF2-40B4-BE49-F238E27FC236}">
                  <a16:creationId xmlns:a16="http://schemas.microsoft.com/office/drawing/2014/main" id="{397A5B51-5181-1AF0-A4D5-90DA034DEF71}"/>
                </a:ext>
              </a:extLst>
            </p:cNvPr>
            <p:cNvSpPr/>
            <p:nvPr/>
          </p:nvSpPr>
          <p:spPr>
            <a:xfrm>
              <a:off x="9420860" y="2700494"/>
              <a:ext cx="266700" cy="185420"/>
            </a:xfrm>
            <a:prstGeom prst="ellipse">
              <a:avLst/>
            </a:pr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8AF91646-EA9D-F60D-C828-EDC9AAFF0FC8}"/>
                </a:ext>
              </a:extLst>
            </p:cNvPr>
            <p:cNvSpPr/>
            <p:nvPr/>
          </p:nvSpPr>
          <p:spPr>
            <a:xfrm>
              <a:off x="8252459" y="935194"/>
              <a:ext cx="1407161" cy="1936750"/>
            </a:xfrm>
            <a:custGeom>
              <a:avLst/>
              <a:gdLst/>
              <a:ahLst/>
              <a:cxnLst>
                <a:cxn ang="0">
                  <a:pos x="wd2" y="hd2"/>
                </a:cxn>
                <a:cxn ang="5400000">
                  <a:pos x="wd2" y="hd2"/>
                </a:cxn>
                <a:cxn ang="10800000">
                  <a:pos x="wd2" y="hd2"/>
                </a:cxn>
                <a:cxn ang="16200000">
                  <a:pos x="wd2" y="hd2"/>
                </a:cxn>
              </a:cxnLst>
              <a:rect l="0" t="0" r="r" b="b"/>
              <a:pathLst>
                <a:path w="21600" h="21600" extrusionOk="0">
                  <a:moveTo>
                    <a:pt x="1696" y="21600"/>
                  </a:moveTo>
                  <a:cubicBezTo>
                    <a:pt x="760" y="21600"/>
                    <a:pt x="0" y="21303"/>
                    <a:pt x="0" y="20623"/>
                  </a:cubicBezTo>
                  <a:lnTo>
                    <a:pt x="0" y="7847"/>
                  </a:lnTo>
                  <a:cubicBezTo>
                    <a:pt x="0" y="3513"/>
                    <a:pt x="4854" y="0"/>
                    <a:pt x="10800" y="0"/>
                  </a:cubicBezTo>
                  <a:cubicBezTo>
                    <a:pt x="16765" y="0"/>
                    <a:pt x="21600" y="3527"/>
                    <a:pt x="21600" y="7847"/>
                  </a:cubicBezTo>
                  <a:lnTo>
                    <a:pt x="21600" y="13484"/>
                  </a:lnTo>
                  <a:cubicBezTo>
                    <a:pt x="21600" y="14164"/>
                    <a:pt x="20840" y="14461"/>
                    <a:pt x="19904" y="14461"/>
                  </a:cubicBezTo>
                  <a:cubicBezTo>
                    <a:pt x="18968" y="14461"/>
                    <a:pt x="18208" y="14164"/>
                    <a:pt x="18208" y="13484"/>
                  </a:cubicBezTo>
                  <a:lnTo>
                    <a:pt x="18208" y="7847"/>
                  </a:lnTo>
                  <a:cubicBezTo>
                    <a:pt x="18208" y="4872"/>
                    <a:pt x="14894" y="2465"/>
                    <a:pt x="10800" y="2465"/>
                  </a:cubicBezTo>
                  <a:cubicBezTo>
                    <a:pt x="6706" y="2465"/>
                    <a:pt x="3392" y="4872"/>
                    <a:pt x="3392" y="7847"/>
                  </a:cubicBezTo>
                  <a:lnTo>
                    <a:pt x="3392" y="20623"/>
                  </a:lnTo>
                  <a:cubicBezTo>
                    <a:pt x="3392" y="21303"/>
                    <a:pt x="2632" y="21600"/>
                    <a:pt x="1696"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grpSp>
      <p:grpSp>
        <p:nvGrpSpPr>
          <p:cNvPr id="28" name="Group 27">
            <a:extLst>
              <a:ext uri="{FF2B5EF4-FFF2-40B4-BE49-F238E27FC236}">
                <a16:creationId xmlns:a16="http://schemas.microsoft.com/office/drawing/2014/main" id="{BFDEA7AF-C32B-1950-CB5B-BD74A9D251AE}"/>
              </a:ext>
            </a:extLst>
          </p:cNvPr>
          <p:cNvGrpSpPr/>
          <p:nvPr/>
        </p:nvGrpSpPr>
        <p:grpSpPr>
          <a:xfrm>
            <a:off x="257291" y="5172586"/>
            <a:ext cx="3144436" cy="1659485"/>
            <a:chOff x="332936" y="2627766"/>
            <a:chExt cx="3983858" cy="1659485"/>
          </a:xfrm>
        </p:grpSpPr>
        <p:sp>
          <p:nvSpPr>
            <p:cNvPr id="29" name="TextBox 28">
              <a:extLst>
                <a:ext uri="{FF2B5EF4-FFF2-40B4-BE49-F238E27FC236}">
                  <a16:creationId xmlns:a16="http://schemas.microsoft.com/office/drawing/2014/main" id="{7652572A-1B26-A586-3827-8F84A3E9F294}"/>
                </a:ext>
              </a:extLst>
            </p:cNvPr>
            <p:cNvSpPr txBox="1"/>
            <p:nvPr/>
          </p:nvSpPr>
          <p:spPr>
            <a:xfrm>
              <a:off x="332936" y="2627766"/>
              <a:ext cx="3983858" cy="461665"/>
            </a:xfrm>
            <a:prstGeom prst="rect">
              <a:avLst/>
            </a:prstGeom>
            <a:noFill/>
          </p:spPr>
          <p:txBody>
            <a:bodyPr wrap="square" lIns="0" rIns="0" rtlCol="0" anchor="b">
              <a:spAutoFit/>
            </a:bodyPr>
            <a:lstStyle/>
            <a:p>
              <a:pPr algn="ctr"/>
              <a:r>
                <a:rPr lang="en-US" sz="2400" b="1" noProof="1"/>
                <a:t>Stage 1: High Oversight</a:t>
              </a:r>
            </a:p>
          </p:txBody>
        </p:sp>
        <p:sp>
          <p:nvSpPr>
            <p:cNvPr id="30" name="TextBox 29">
              <a:extLst>
                <a:ext uri="{FF2B5EF4-FFF2-40B4-BE49-F238E27FC236}">
                  <a16:creationId xmlns:a16="http://schemas.microsoft.com/office/drawing/2014/main" id="{098D394B-1CE1-ABC1-E6CC-21638FDAAD3B}"/>
                </a:ext>
              </a:extLst>
            </p:cNvPr>
            <p:cNvSpPr txBox="1"/>
            <p:nvPr/>
          </p:nvSpPr>
          <p:spPr>
            <a:xfrm>
              <a:off x="332936" y="3086922"/>
              <a:ext cx="3983858" cy="1200329"/>
            </a:xfrm>
            <a:prstGeom prst="rect">
              <a:avLst/>
            </a:prstGeom>
            <a:noFill/>
          </p:spPr>
          <p:txBody>
            <a:bodyPr wrap="square" lIns="0" rIns="0" rtlCol="0" anchor="t">
              <a:spAutoFit/>
            </a:bodyPr>
            <a:lstStyle/>
            <a:p>
              <a:r>
                <a:rPr lang="en-US" sz="1200">
                  <a:solidFill>
                    <a:srgbClr val="75686B"/>
                  </a:solidFill>
                  <a:effectLst/>
                  <a:latin typeface="Arial" panose="020B0604020202020204" pitchFamily="34" charset="0"/>
                </a:rPr>
                <a:t>During the first month, human editors carefully review every AI action to ensure quality and help developers understand its strengths and weaknesses.</a:t>
              </a:r>
              <a:endParaRPr lang="en-US" sz="1200" noProof="1">
                <a:solidFill>
                  <a:schemeClr val="tx1">
                    <a:lumMod val="65000"/>
                    <a:lumOff val="35000"/>
                  </a:schemeClr>
                </a:solidFill>
              </a:endParaRPr>
            </a:p>
          </p:txBody>
        </p:sp>
      </p:grpSp>
      <p:grpSp>
        <p:nvGrpSpPr>
          <p:cNvPr id="31" name="Group 30">
            <a:extLst>
              <a:ext uri="{FF2B5EF4-FFF2-40B4-BE49-F238E27FC236}">
                <a16:creationId xmlns:a16="http://schemas.microsoft.com/office/drawing/2014/main" id="{85198391-6CF1-7818-BAC0-E6B47D93AEA2}"/>
              </a:ext>
            </a:extLst>
          </p:cNvPr>
          <p:cNvGrpSpPr/>
          <p:nvPr/>
        </p:nvGrpSpPr>
        <p:grpSpPr>
          <a:xfrm>
            <a:off x="4523782" y="4758343"/>
            <a:ext cx="3144436" cy="2028817"/>
            <a:chOff x="332936" y="2258434"/>
            <a:chExt cx="3571476" cy="2028817"/>
          </a:xfrm>
        </p:grpSpPr>
        <p:sp>
          <p:nvSpPr>
            <p:cNvPr id="32" name="TextBox 31">
              <a:extLst>
                <a:ext uri="{FF2B5EF4-FFF2-40B4-BE49-F238E27FC236}">
                  <a16:creationId xmlns:a16="http://schemas.microsoft.com/office/drawing/2014/main" id="{1E9DEBEC-21CD-5AB8-79E8-AF9AB49839B2}"/>
                </a:ext>
              </a:extLst>
            </p:cNvPr>
            <p:cNvSpPr txBox="1"/>
            <p:nvPr/>
          </p:nvSpPr>
          <p:spPr>
            <a:xfrm>
              <a:off x="332936" y="2258434"/>
              <a:ext cx="3571476" cy="830997"/>
            </a:xfrm>
            <a:prstGeom prst="rect">
              <a:avLst/>
            </a:prstGeom>
            <a:noFill/>
          </p:spPr>
          <p:txBody>
            <a:bodyPr wrap="square" lIns="0" rIns="0" rtlCol="0" anchor="b">
              <a:spAutoFit/>
            </a:bodyPr>
            <a:lstStyle/>
            <a:p>
              <a:pPr algn="ctr"/>
              <a:r>
                <a:rPr lang="en-US" sz="2400" b="1" noProof="1"/>
                <a:t>Stage 2: Selective Review</a:t>
              </a:r>
            </a:p>
          </p:txBody>
        </p:sp>
        <p:sp>
          <p:nvSpPr>
            <p:cNvPr id="33" name="TextBox 32">
              <a:extLst>
                <a:ext uri="{FF2B5EF4-FFF2-40B4-BE49-F238E27FC236}">
                  <a16:creationId xmlns:a16="http://schemas.microsoft.com/office/drawing/2014/main" id="{2A4BF7C2-E2E8-872A-3EC1-D5BB614BEF50}"/>
                </a:ext>
              </a:extLst>
            </p:cNvPr>
            <p:cNvSpPr txBox="1"/>
            <p:nvPr/>
          </p:nvSpPr>
          <p:spPr>
            <a:xfrm>
              <a:off x="332936" y="3086922"/>
              <a:ext cx="3571476" cy="1200329"/>
            </a:xfrm>
            <a:prstGeom prst="rect">
              <a:avLst/>
            </a:prstGeom>
            <a:noFill/>
          </p:spPr>
          <p:txBody>
            <a:bodyPr wrap="square" lIns="0" rIns="0" rtlCol="0" anchor="t">
              <a:spAutoFit/>
            </a:bodyPr>
            <a:lstStyle/>
            <a:p>
              <a:pPr algn="just"/>
              <a:r>
                <a:rPr lang="en-US" sz="1200">
                  <a:solidFill>
                    <a:srgbClr val="75686B"/>
                  </a:solidFill>
                  <a:effectLst/>
                  <a:latin typeface="Arial" panose="020B0604020202020204" pitchFamily="34" charset="0"/>
                </a:rPr>
                <a:t>Once the system showed reliability, we moved to selective reviews, letting developers handle complex cases while the agent manages routine tasks.</a:t>
              </a:r>
              <a:endParaRPr lang="en-US" sz="1200" noProof="1">
                <a:solidFill>
                  <a:schemeClr val="tx1">
                    <a:lumMod val="65000"/>
                    <a:lumOff val="35000"/>
                  </a:schemeClr>
                </a:solidFill>
              </a:endParaRPr>
            </a:p>
          </p:txBody>
        </p:sp>
      </p:grpSp>
      <p:grpSp>
        <p:nvGrpSpPr>
          <p:cNvPr id="37" name="Group 36">
            <a:extLst>
              <a:ext uri="{FF2B5EF4-FFF2-40B4-BE49-F238E27FC236}">
                <a16:creationId xmlns:a16="http://schemas.microsoft.com/office/drawing/2014/main" id="{FB62455D-2B0C-3973-5075-DD7D1B007F96}"/>
              </a:ext>
            </a:extLst>
          </p:cNvPr>
          <p:cNvGrpSpPr/>
          <p:nvPr/>
        </p:nvGrpSpPr>
        <p:grpSpPr>
          <a:xfrm>
            <a:off x="9063069" y="4757088"/>
            <a:ext cx="2871639" cy="1659485"/>
            <a:chOff x="332936" y="2258434"/>
            <a:chExt cx="2926080" cy="1659485"/>
          </a:xfrm>
        </p:grpSpPr>
        <p:sp>
          <p:nvSpPr>
            <p:cNvPr id="38" name="TextBox 37">
              <a:extLst>
                <a:ext uri="{FF2B5EF4-FFF2-40B4-BE49-F238E27FC236}">
                  <a16:creationId xmlns:a16="http://schemas.microsoft.com/office/drawing/2014/main" id="{2B54687E-4B59-25C6-9B7C-986BBC921240}"/>
                </a:ext>
              </a:extLst>
            </p:cNvPr>
            <p:cNvSpPr txBox="1"/>
            <p:nvPr/>
          </p:nvSpPr>
          <p:spPr>
            <a:xfrm>
              <a:off x="332936" y="2258434"/>
              <a:ext cx="2926080" cy="830997"/>
            </a:xfrm>
            <a:prstGeom prst="rect">
              <a:avLst/>
            </a:prstGeom>
            <a:noFill/>
          </p:spPr>
          <p:txBody>
            <a:bodyPr wrap="square" lIns="0" rIns="0" rtlCol="0" anchor="b">
              <a:spAutoFit/>
            </a:bodyPr>
            <a:lstStyle/>
            <a:p>
              <a:pPr algn="ctr"/>
              <a:r>
                <a:rPr lang="en-US" sz="2400" b="1" noProof="1"/>
                <a:t>Stage 3: Strategic Oversight</a:t>
              </a:r>
            </a:p>
          </p:txBody>
        </p:sp>
        <p:sp>
          <p:nvSpPr>
            <p:cNvPr id="39" name="TextBox 38">
              <a:extLst>
                <a:ext uri="{FF2B5EF4-FFF2-40B4-BE49-F238E27FC236}">
                  <a16:creationId xmlns:a16="http://schemas.microsoft.com/office/drawing/2014/main" id="{3E51AFDF-5BF8-7345-D2D1-C2C0A740033F}"/>
                </a:ext>
              </a:extLst>
            </p:cNvPr>
            <p:cNvSpPr txBox="1"/>
            <p:nvPr/>
          </p:nvSpPr>
          <p:spPr>
            <a:xfrm>
              <a:off x="332936" y="3086922"/>
              <a:ext cx="2926080" cy="830997"/>
            </a:xfrm>
            <a:prstGeom prst="rect">
              <a:avLst/>
            </a:prstGeom>
            <a:noFill/>
          </p:spPr>
          <p:txBody>
            <a:bodyPr wrap="square" lIns="0" rIns="0" rtlCol="0" anchor="t">
              <a:spAutoFit/>
            </a:bodyPr>
            <a:lstStyle/>
            <a:p>
              <a:r>
                <a:rPr lang="en-US" sz="1200" dirty="0">
                  <a:solidFill>
                    <a:srgbClr val="75686B"/>
                  </a:solidFill>
                  <a:effectLst/>
                  <a:latin typeface="Arial" panose="020B0604020202020204" pitchFamily="34" charset="0"/>
                </a:rPr>
                <a:t>At this stage, humans mainly handle strategic decisions and rare exceptions, while AI operates autonomously and efficiently within defined limits.</a:t>
              </a:r>
              <a:endParaRPr lang="en-US" sz="1200" noProof="1">
                <a:solidFill>
                  <a:schemeClr val="tx1">
                    <a:lumMod val="65000"/>
                    <a:lumOff val="35000"/>
                  </a:schemeClr>
                </a:solidFill>
              </a:endParaRPr>
            </a:p>
          </p:txBody>
        </p:sp>
      </p:grpSp>
      <p:pic>
        <p:nvPicPr>
          <p:cNvPr id="41" name="Graphic 40" descr="Good Idea with solid fill">
            <a:extLst>
              <a:ext uri="{FF2B5EF4-FFF2-40B4-BE49-F238E27FC236}">
                <a16:creationId xmlns:a16="http://schemas.microsoft.com/office/drawing/2014/main" id="{B2580921-EAE3-8187-8458-3895B17335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893974" y="3345356"/>
            <a:ext cx="914400" cy="914400"/>
          </a:xfrm>
          <a:prstGeom prst="rect">
            <a:avLst/>
          </a:prstGeom>
        </p:spPr>
      </p:pic>
      <p:pic>
        <p:nvPicPr>
          <p:cNvPr id="42" name="Graphic 41" descr="Magnifying glass with solid fill">
            <a:extLst>
              <a:ext uri="{FF2B5EF4-FFF2-40B4-BE49-F238E27FC236}">
                <a16:creationId xmlns:a16="http://schemas.microsoft.com/office/drawing/2014/main" id="{29874D50-AE5D-5A21-E862-FEC469909E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6760" y="3345356"/>
            <a:ext cx="914400" cy="914400"/>
          </a:xfrm>
          <a:prstGeom prst="rect">
            <a:avLst/>
          </a:prstGeom>
        </p:spPr>
      </p:pic>
      <p:pic>
        <p:nvPicPr>
          <p:cNvPr id="43" name="Graphic 42" descr="Lights On with solid fill">
            <a:extLst>
              <a:ext uri="{FF2B5EF4-FFF2-40B4-BE49-F238E27FC236}">
                <a16:creationId xmlns:a16="http://schemas.microsoft.com/office/drawing/2014/main" id="{1BFD2870-7F83-BF09-2920-88FC4F0863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2309" y="3287972"/>
            <a:ext cx="914400" cy="914400"/>
          </a:xfrm>
          <a:prstGeom prst="rect">
            <a:avLst/>
          </a:prstGeom>
        </p:spPr>
      </p:pic>
    </p:spTree>
    <p:extLst>
      <p:ext uri="{BB962C8B-B14F-4D97-AF65-F5344CB8AC3E}">
        <p14:creationId xmlns:p14="http://schemas.microsoft.com/office/powerpoint/2010/main" val="10760434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8837-3534-1CE2-438F-53A409621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4D8B-A6BC-4EF6-2DAF-42B0E3F23B42}"/>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39D5CF39-AAE3-C216-7EE2-31281EAE04D1}"/>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1AB3FB1C-FCAB-4C43-59EC-4362451089BA}"/>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B13AF9E7-661D-1544-79CD-0530770E3D20}"/>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6C5A0F69-F382-2813-3E25-D709D117AE72}"/>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61BEE45E-9ED2-9B0A-7DAA-8BFBE7087045}"/>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F9EEAA55-8003-B67F-6301-434BEBD3ACC2}"/>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ECD9D46C-ED38-C273-F1A0-D59444B3681E}"/>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D1C41EEB-0FBC-0DF3-E8F0-3EF1F16A3009}"/>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D33BA94B-2FA4-1CDA-72A9-659065E3B5D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4A29D525-7488-4B6A-AA84-102EE5EB17EE}"/>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F51EB249-23A2-5828-59F7-A821F3B17797}"/>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C78EF06D-813C-EC0D-594D-073453D713B0}"/>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5B73E5C7-75BC-FACD-85EE-82384197C587}"/>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A5C49A25-50E0-72B3-117E-FB642E1E1D35}"/>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CEB8D64A-6625-6F0D-9EA2-B4E5A532864F}"/>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53109DA6-BD6D-296F-96A7-653EEB1048AD}"/>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B390DADA-8963-FAA3-BE62-9E0AB550C948}"/>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D9140FCA-4154-84D1-482F-EB42008B77EA}"/>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ABD05A81-1C1C-CDD2-AF71-5B7D31A9F7B7}"/>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14222AD9-C9AC-E619-E914-0C389648668A}"/>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652FDA08-39A0-6032-E168-36CEDAE35C58}"/>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53AD3F5D-3242-9DEF-196D-5DD8C27CFA8C}"/>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D028AF8C-5392-6C2B-874A-B02BCB23A7B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EF1E9052-CC07-FDD5-87FB-20716AE8E798}"/>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6E93EED-F6AD-4F00-75F7-1A433CADABB3}"/>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917D5C4-FE39-BDF2-9AAD-38D3D48441D5}"/>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E5629FDA-ADE1-E609-5F41-698BB382F581}"/>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4BD539AE-01F0-E516-D3C7-4D9688A5C4DE}"/>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7800 3005</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8D70DEFF-FB82-D925-8AFA-0829E6F8DEF2}"/>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12D6F2F1-A832-5411-059E-44D3F1F71560}"/>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CD884D6B-5E0E-0862-543F-8847C82612EE}"/>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7A27A5FF-308C-FD32-B1F1-78CD7B3154D8}"/>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2601186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918D9-2EE5-AF54-F417-9108DC3BA8E3}"/>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053C32F-7DB0-0B20-1CDF-891C62677F77}"/>
              </a:ext>
            </a:extLst>
          </p:cNvPr>
          <p:cNvGraphicFramePr/>
          <p:nvPr/>
        </p:nvGraphicFramePr>
        <p:xfrm>
          <a:off x="1983139" y="782488"/>
          <a:ext cx="81280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2AF6EB54-97AC-F243-D3C0-BFD4C62BE219}"/>
              </a:ext>
            </a:extLst>
          </p:cNvPr>
          <p:cNvGraphicFramePr/>
          <p:nvPr/>
        </p:nvGraphicFramePr>
        <p:xfrm>
          <a:off x="2080861" y="7503328"/>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038431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C669-8E9B-BE09-8CD5-FAEFFF8C2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21593-8BC0-2520-56E2-706877B01158}"/>
              </a:ext>
            </a:extLst>
          </p:cNvPr>
          <p:cNvSpPr>
            <a:spLocks noGrp="1"/>
          </p:cNvSpPr>
          <p:nvPr>
            <p:ph type="title"/>
          </p:nvPr>
        </p:nvSpPr>
        <p:spPr/>
        <p:txBody>
          <a:bodyPr/>
          <a:lstStyle/>
          <a:p>
            <a:r>
              <a:rPr lang="en-US" dirty="0"/>
              <a:t>Planning for Scale</a:t>
            </a:r>
          </a:p>
        </p:txBody>
      </p:sp>
      <p:sp>
        <p:nvSpPr>
          <p:cNvPr id="3" name="Text Placeholder 2">
            <a:extLst>
              <a:ext uri="{FF2B5EF4-FFF2-40B4-BE49-F238E27FC236}">
                <a16:creationId xmlns:a16="http://schemas.microsoft.com/office/drawing/2014/main" id="{C0BB0930-5E53-1402-58A8-6FADA7060C52}"/>
              </a:ext>
            </a:extLst>
          </p:cNvPr>
          <p:cNvSpPr>
            <a:spLocks noGrp="1"/>
          </p:cNvSpPr>
          <p:nvPr>
            <p:ph type="body" sz="quarter" idx="10"/>
          </p:nvPr>
        </p:nvSpPr>
        <p:spPr>
          <a:xfrm>
            <a:off x="384175" y="1231900"/>
            <a:ext cx="4418223" cy="4957763"/>
          </a:xfrm>
        </p:spPr>
        <p:txBody>
          <a:bodyPr/>
          <a:lstStyle/>
          <a:p>
            <a:r>
              <a:rPr lang="en-US" dirty="0"/>
              <a:t>Imagine a customer support bot handling 1,000 queries per day.</a:t>
            </a:r>
            <a:br>
              <a:rPr lang="en-US" dirty="0"/>
            </a:br>
            <a:endParaRPr lang="en-US" dirty="0"/>
          </a:p>
          <a:p>
            <a:r>
              <a:rPr lang="en-US" dirty="0"/>
              <a:t>It is moved into production and slows down and exceeds budget planning.</a:t>
            </a:r>
            <a:br>
              <a:rPr lang="en-US" dirty="0"/>
            </a:br>
            <a:endParaRPr lang="en-US" dirty="0"/>
          </a:p>
          <a:p>
            <a:r>
              <a:rPr lang="en-US" dirty="0"/>
              <a:t>The model is replaced with reasoning, does the reasoning chain impact latency?</a:t>
            </a:r>
          </a:p>
        </p:txBody>
      </p:sp>
      <p:grpSp>
        <p:nvGrpSpPr>
          <p:cNvPr id="32" name="Group 31">
            <a:extLst>
              <a:ext uri="{FF2B5EF4-FFF2-40B4-BE49-F238E27FC236}">
                <a16:creationId xmlns:a16="http://schemas.microsoft.com/office/drawing/2014/main" id="{CA1A06DE-268D-7A98-A07E-936BE3405ABD}"/>
              </a:ext>
            </a:extLst>
          </p:cNvPr>
          <p:cNvGrpSpPr/>
          <p:nvPr/>
        </p:nvGrpSpPr>
        <p:grpSpPr>
          <a:xfrm>
            <a:off x="4884662" y="884172"/>
            <a:ext cx="7094281" cy="5263897"/>
            <a:chOff x="2423679" y="1042014"/>
            <a:chExt cx="7094281" cy="5263897"/>
          </a:xfrm>
        </p:grpSpPr>
        <p:sp>
          <p:nvSpPr>
            <p:cNvPr id="4" name="Freeform 29">
              <a:extLst>
                <a:ext uri="{FF2B5EF4-FFF2-40B4-BE49-F238E27FC236}">
                  <a16:creationId xmlns:a16="http://schemas.microsoft.com/office/drawing/2014/main" id="{8267E767-4219-8E61-7498-E5B76EE6B9EF}"/>
                </a:ext>
              </a:extLst>
            </p:cNvPr>
            <p:cNvSpPr/>
            <p:nvPr/>
          </p:nvSpPr>
          <p:spPr>
            <a:xfrm>
              <a:off x="5074493" y="4056032"/>
              <a:ext cx="747108" cy="532037"/>
            </a:xfrm>
            <a:custGeom>
              <a:avLst/>
              <a:gdLst>
                <a:gd name="connsiteX0" fmla="*/ 71085 w 199683"/>
                <a:gd name="connsiteY0" fmla="*/ 0 h 142200"/>
                <a:gd name="connsiteX1" fmla="*/ 0 w 199683"/>
                <a:gd name="connsiteY1" fmla="*/ 71100 h 142200"/>
                <a:gd name="connsiteX2" fmla="*/ 0 w 199683"/>
                <a:gd name="connsiteY2" fmla="*/ 71100 h 142200"/>
                <a:gd name="connsiteX3" fmla="*/ 71085 w 199683"/>
                <a:gd name="connsiteY3" fmla="*/ 142201 h 142200"/>
                <a:gd name="connsiteX4" fmla="*/ 176204 w 199683"/>
                <a:gd name="connsiteY4" fmla="*/ 142201 h 142200"/>
                <a:gd name="connsiteX5" fmla="*/ 182451 w 199683"/>
                <a:gd name="connsiteY5" fmla="*/ 99756 h 142200"/>
                <a:gd name="connsiteX6" fmla="*/ 199684 w 199683"/>
                <a:gd name="connsiteY6" fmla="*/ 0 h 142200"/>
                <a:gd name="connsiteX7" fmla="*/ 71085 w 199683"/>
                <a:gd name="connsiteY7" fmla="*/ 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683" h="142200">
                  <a:moveTo>
                    <a:pt x="71085" y="0"/>
                  </a:moveTo>
                  <a:cubicBezTo>
                    <a:pt x="31881" y="0"/>
                    <a:pt x="0" y="31887"/>
                    <a:pt x="0" y="71100"/>
                  </a:cubicBezTo>
                  <a:lnTo>
                    <a:pt x="0" y="71100"/>
                  </a:lnTo>
                  <a:cubicBezTo>
                    <a:pt x="0" y="110313"/>
                    <a:pt x="31881" y="142201"/>
                    <a:pt x="71085" y="142201"/>
                  </a:cubicBezTo>
                  <a:lnTo>
                    <a:pt x="176204" y="142201"/>
                  </a:lnTo>
                  <a:cubicBezTo>
                    <a:pt x="178143" y="127981"/>
                    <a:pt x="180297" y="113760"/>
                    <a:pt x="182451" y="99756"/>
                  </a:cubicBezTo>
                  <a:cubicBezTo>
                    <a:pt x="187621" y="66576"/>
                    <a:pt x="193652" y="33396"/>
                    <a:pt x="199684" y="0"/>
                  </a:cubicBezTo>
                  <a:lnTo>
                    <a:pt x="71085" y="0"/>
                  </a:lnTo>
                  <a:close/>
                </a:path>
              </a:pathLst>
            </a:custGeom>
            <a:solidFill>
              <a:schemeClr val="accent4">
                <a:lumMod val="75000"/>
              </a:schemeClr>
            </a:solidFill>
            <a:ln w="2153" cap="flat">
              <a:noFill/>
              <a:prstDash val="solid"/>
              <a:miter/>
            </a:ln>
          </p:spPr>
          <p:txBody>
            <a:bodyPr rtlCol="0" anchor="ctr"/>
            <a:lstStyle/>
            <a:p>
              <a:endParaRPr lang="en-US"/>
            </a:p>
          </p:txBody>
        </p:sp>
        <p:sp>
          <p:nvSpPr>
            <p:cNvPr id="5" name="Freeform 30">
              <a:extLst>
                <a:ext uri="{FF2B5EF4-FFF2-40B4-BE49-F238E27FC236}">
                  <a16:creationId xmlns:a16="http://schemas.microsoft.com/office/drawing/2014/main" id="{7DB2E3BC-1FA9-A217-13A1-201033B2008E}"/>
                </a:ext>
              </a:extLst>
            </p:cNvPr>
            <p:cNvSpPr/>
            <p:nvPr/>
          </p:nvSpPr>
          <p:spPr>
            <a:xfrm>
              <a:off x="5896051" y="3475625"/>
              <a:ext cx="672963" cy="532037"/>
            </a:xfrm>
            <a:custGeom>
              <a:avLst/>
              <a:gdLst>
                <a:gd name="connsiteX0" fmla="*/ 179866 w 179866"/>
                <a:gd name="connsiteY0" fmla="*/ 71100 h 142200"/>
                <a:gd name="connsiteX1" fmla="*/ 179866 w 179866"/>
                <a:gd name="connsiteY1" fmla="*/ 71100 h 142200"/>
                <a:gd name="connsiteX2" fmla="*/ 108781 w 179866"/>
                <a:gd name="connsiteY2" fmla="*/ 0 h 142200"/>
                <a:gd name="connsiteX3" fmla="*/ 21110 w 179866"/>
                <a:gd name="connsiteY3" fmla="*/ 0 h 142200"/>
                <a:gd name="connsiteX4" fmla="*/ 0 w 179866"/>
                <a:gd name="connsiteY4" fmla="*/ 142201 h 142200"/>
                <a:gd name="connsiteX5" fmla="*/ 108781 w 179866"/>
                <a:gd name="connsiteY5" fmla="*/ 142201 h 142200"/>
                <a:gd name="connsiteX6" fmla="*/ 179866 w 179866"/>
                <a:gd name="connsiteY6" fmla="*/ 7110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66" h="142200">
                  <a:moveTo>
                    <a:pt x="179866" y="71100"/>
                  </a:moveTo>
                  <a:lnTo>
                    <a:pt x="179866" y="71100"/>
                  </a:lnTo>
                  <a:cubicBezTo>
                    <a:pt x="179866" y="31887"/>
                    <a:pt x="147986" y="0"/>
                    <a:pt x="108781" y="0"/>
                  </a:cubicBezTo>
                  <a:lnTo>
                    <a:pt x="21110" y="0"/>
                  </a:lnTo>
                  <a:cubicBezTo>
                    <a:pt x="14648" y="47400"/>
                    <a:pt x="7324" y="94801"/>
                    <a:pt x="0" y="142201"/>
                  </a:cubicBezTo>
                  <a:lnTo>
                    <a:pt x="108781" y="142201"/>
                  </a:lnTo>
                  <a:cubicBezTo>
                    <a:pt x="147986" y="142201"/>
                    <a:pt x="179866" y="110313"/>
                    <a:pt x="179866" y="71100"/>
                  </a:cubicBezTo>
                  <a:close/>
                </a:path>
              </a:pathLst>
            </a:custGeom>
            <a:solidFill>
              <a:schemeClr val="accent4">
                <a:lumMod val="75000"/>
              </a:schemeClr>
            </a:solidFill>
            <a:ln w="2153" cap="flat">
              <a:noFill/>
              <a:prstDash val="solid"/>
              <a:miter/>
            </a:ln>
          </p:spPr>
          <p:txBody>
            <a:bodyPr rtlCol="0" anchor="ctr"/>
            <a:lstStyle/>
            <a:p>
              <a:endParaRPr lang="en-US"/>
            </a:p>
          </p:txBody>
        </p:sp>
        <p:sp>
          <p:nvSpPr>
            <p:cNvPr id="6" name="Freeform 31">
              <a:extLst>
                <a:ext uri="{FF2B5EF4-FFF2-40B4-BE49-F238E27FC236}">
                  <a16:creationId xmlns:a16="http://schemas.microsoft.com/office/drawing/2014/main" id="{1CA64B9C-A851-5D11-49F6-ECFA21C3B6AE}"/>
                </a:ext>
              </a:extLst>
            </p:cNvPr>
            <p:cNvSpPr/>
            <p:nvPr/>
          </p:nvSpPr>
          <p:spPr>
            <a:xfrm>
              <a:off x="2624356" y="3475625"/>
              <a:ext cx="3308400" cy="532037"/>
            </a:xfrm>
            <a:custGeom>
              <a:avLst/>
              <a:gdLst>
                <a:gd name="connsiteX0" fmla="*/ 71085 w 884252"/>
                <a:gd name="connsiteY0" fmla="*/ 142201 h 142200"/>
                <a:gd name="connsiteX1" fmla="*/ 858834 w 884252"/>
                <a:gd name="connsiteY1" fmla="*/ 142201 h 142200"/>
                <a:gd name="connsiteX2" fmla="*/ 884252 w 884252"/>
                <a:gd name="connsiteY2" fmla="*/ 0 h 142200"/>
                <a:gd name="connsiteX3" fmla="*/ 71085 w 884252"/>
                <a:gd name="connsiteY3" fmla="*/ 0 h 142200"/>
                <a:gd name="connsiteX4" fmla="*/ 0 w 884252"/>
                <a:gd name="connsiteY4" fmla="*/ 71100 h 142200"/>
                <a:gd name="connsiteX5" fmla="*/ 0 w 884252"/>
                <a:gd name="connsiteY5" fmla="*/ 71100 h 142200"/>
                <a:gd name="connsiteX6" fmla="*/ 71085 w 884252"/>
                <a:gd name="connsiteY6" fmla="*/ 142201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252" h="142200">
                  <a:moveTo>
                    <a:pt x="71085" y="142201"/>
                  </a:moveTo>
                  <a:lnTo>
                    <a:pt x="858834" y="142201"/>
                  </a:lnTo>
                  <a:cubicBezTo>
                    <a:pt x="867451" y="95016"/>
                    <a:pt x="876498" y="47400"/>
                    <a:pt x="884252" y="0"/>
                  </a:cubicBezTo>
                  <a:lnTo>
                    <a:pt x="71085" y="0"/>
                  </a:lnTo>
                  <a:cubicBezTo>
                    <a:pt x="31881" y="0"/>
                    <a:pt x="0" y="31887"/>
                    <a:pt x="0" y="71100"/>
                  </a:cubicBezTo>
                  <a:lnTo>
                    <a:pt x="0" y="71100"/>
                  </a:lnTo>
                  <a:cubicBezTo>
                    <a:pt x="0" y="110313"/>
                    <a:pt x="31881" y="142201"/>
                    <a:pt x="71085" y="142201"/>
                  </a:cubicBezTo>
                  <a:close/>
                </a:path>
              </a:pathLst>
            </a:custGeom>
            <a:solidFill>
              <a:schemeClr val="accent4">
                <a:lumMod val="60000"/>
                <a:lumOff val="40000"/>
              </a:schemeClr>
            </a:solidFill>
            <a:ln w="2153"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99176D70-3D42-7092-E15B-D1CF34DD42F5}"/>
                </a:ext>
              </a:extLst>
            </p:cNvPr>
            <p:cNvSpPr/>
            <p:nvPr/>
          </p:nvSpPr>
          <p:spPr>
            <a:xfrm>
              <a:off x="5317824" y="2895219"/>
              <a:ext cx="689886" cy="532037"/>
            </a:xfrm>
            <a:custGeom>
              <a:avLst/>
              <a:gdLst>
                <a:gd name="connsiteX0" fmla="*/ 71300 w 184389"/>
                <a:gd name="connsiteY0" fmla="*/ 142201 h 142200"/>
                <a:gd name="connsiteX1" fmla="*/ 166295 w 184389"/>
                <a:gd name="connsiteY1" fmla="*/ 142201 h 142200"/>
                <a:gd name="connsiteX2" fmla="*/ 181805 w 184389"/>
                <a:gd name="connsiteY2" fmla="*/ 28225 h 142200"/>
                <a:gd name="connsiteX3" fmla="*/ 184389 w 184389"/>
                <a:gd name="connsiteY3" fmla="*/ 0 h 142200"/>
                <a:gd name="connsiteX4" fmla="*/ 71085 w 184389"/>
                <a:gd name="connsiteY4" fmla="*/ 0 h 142200"/>
                <a:gd name="connsiteX5" fmla="*/ 0 w 184389"/>
                <a:gd name="connsiteY5" fmla="*/ 71100 h 142200"/>
                <a:gd name="connsiteX6" fmla="*/ 0 w 184389"/>
                <a:gd name="connsiteY6" fmla="*/ 71100 h 142200"/>
                <a:gd name="connsiteX7" fmla="*/ 71085 w 184389"/>
                <a:gd name="connsiteY7" fmla="*/ 142201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89" h="142200">
                  <a:moveTo>
                    <a:pt x="71300" y="142201"/>
                  </a:moveTo>
                  <a:lnTo>
                    <a:pt x="166295" y="142201"/>
                  </a:lnTo>
                  <a:cubicBezTo>
                    <a:pt x="172542" y="104065"/>
                    <a:pt x="177712" y="65929"/>
                    <a:pt x="181805" y="28225"/>
                  </a:cubicBezTo>
                  <a:cubicBezTo>
                    <a:pt x="182882" y="18960"/>
                    <a:pt x="183743" y="9480"/>
                    <a:pt x="184389" y="0"/>
                  </a:cubicBezTo>
                  <a:lnTo>
                    <a:pt x="71085" y="0"/>
                  </a:lnTo>
                  <a:cubicBezTo>
                    <a:pt x="31880" y="0"/>
                    <a:pt x="0" y="31887"/>
                    <a:pt x="0" y="71100"/>
                  </a:cubicBezTo>
                  <a:lnTo>
                    <a:pt x="0" y="71100"/>
                  </a:lnTo>
                  <a:cubicBezTo>
                    <a:pt x="0" y="110313"/>
                    <a:pt x="31880" y="142201"/>
                    <a:pt x="71085" y="142201"/>
                  </a:cubicBezTo>
                  <a:close/>
                </a:path>
              </a:pathLst>
            </a:custGeom>
            <a:solidFill>
              <a:schemeClr val="accent4">
                <a:lumMod val="75000"/>
              </a:schemeClr>
            </a:solidFill>
            <a:ln w="2153" cap="flat">
              <a:noFill/>
              <a:prstDash val="solid"/>
              <a:miter/>
            </a:ln>
          </p:spPr>
          <p:txBody>
            <a:bodyPr rtlCol="0" anchor="ctr"/>
            <a:lstStyle/>
            <a:p>
              <a:endParaRPr lang="en-US"/>
            </a:p>
          </p:txBody>
        </p:sp>
        <p:sp>
          <p:nvSpPr>
            <p:cNvPr id="8" name="Freeform 33">
              <a:extLst>
                <a:ext uri="{FF2B5EF4-FFF2-40B4-BE49-F238E27FC236}">
                  <a16:creationId xmlns:a16="http://schemas.microsoft.com/office/drawing/2014/main" id="{0BE3E235-206D-84F5-15B3-E4E315D1980D}"/>
                </a:ext>
              </a:extLst>
            </p:cNvPr>
            <p:cNvSpPr/>
            <p:nvPr/>
          </p:nvSpPr>
          <p:spPr>
            <a:xfrm>
              <a:off x="5982289" y="2895219"/>
              <a:ext cx="3505051" cy="532037"/>
            </a:xfrm>
            <a:custGeom>
              <a:avLst/>
              <a:gdLst>
                <a:gd name="connsiteX0" fmla="*/ 865512 w 936812"/>
                <a:gd name="connsiteY0" fmla="*/ 0 h 142200"/>
                <a:gd name="connsiteX1" fmla="*/ 14002 w 936812"/>
                <a:gd name="connsiteY1" fmla="*/ 0 h 142200"/>
                <a:gd name="connsiteX2" fmla="*/ 13356 w 936812"/>
                <a:gd name="connsiteY2" fmla="*/ 7326 h 142200"/>
                <a:gd name="connsiteX3" fmla="*/ 0 w 936812"/>
                <a:gd name="connsiteY3" fmla="*/ 142201 h 142200"/>
                <a:gd name="connsiteX4" fmla="*/ 865727 w 936812"/>
                <a:gd name="connsiteY4" fmla="*/ 142201 h 142200"/>
                <a:gd name="connsiteX5" fmla="*/ 936812 w 936812"/>
                <a:gd name="connsiteY5" fmla="*/ 71100 h 142200"/>
                <a:gd name="connsiteX6" fmla="*/ 936812 w 936812"/>
                <a:gd name="connsiteY6" fmla="*/ 71100 h 142200"/>
                <a:gd name="connsiteX7" fmla="*/ 865727 w 936812"/>
                <a:gd name="connsiteY7" fmla="*/ 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812" h="142200">
                  <a:moveTo>
                    <a:pt x="865512" y="0"/>
                  </a:moveTo>
                  <a:lnTo>
                    <a:pt x="14002" y="0"/>
                  </a:lnTo>
                  <a:cubicBezTo>
                    <a:pt x="13786" y="2370"/>
                    <a:pt x="13571" y="4955"/>
                    <a:pt x="13356" y="7326"/>
                  </a:cubicBezTo>
                  <a:cubicBezTo>
                    <a:pt x="10555" y="52356"/>
                    <a:pt x="5816" y="97386"/>
                    <a:pt x="0" y="142201"/>
                  </a:cubicBezTo>
                  <a:lnTo>
                    <a:pt x="865727" y="142201"/>
                  </a:lnTo>
                  <a:cubicBezTo>
                    <a:pt x="904932" y="142201"/>
                    <a:pt x="936812" y="110313"/>
                    <a:pt x="936812" y="71100"/>
                  </a:cubicBezTo>
                  <a:lnTo>
                    <a:pt x="936812" y="71100"/>
                  </a:lnTo>
                  <a:cubicBezTo>
                    <a:pt x="936812" y="31887"/>
                    <a:pt x="904932" y="0"/>
                    <a:pt x="865727" y="0"/>
                  </a:cubicBezTo>
                  <a:close/>
                </a:path>
              </a:pathLst>
            </a:custGeom>
            <a:solidFill>
              <a:schemeClr val="accent4">
                <a:lumMod val="60000"/>
                <a:lumOff val="40000"/>
              </a:schemeClr>
            </a:solidFill>
            <a:ln w="2153" cap="flat">
              <a:noFill/>
              <a:prstDash val="solid"/>
              <a:miter/>
            </a:ln>
          </p:spPr>
          <p:txBody>
            <a:bodyPr rtlCol="0" anchor="ctr"/>
            <a:lstStyle/>
            <a:p>
              <a:endParaRPr lang="en-US"/>
            </a:p>
          </p:txBody>
        </p:sp>
        <p:sp>
          <p:nvSpPr>
            <p:cNvPr id="9" name="Freeform 34">
              <a:extLst>
                <a:ext uri="{FF2B5EF4-FFF2-40B4-BE49-F238E27FC236}">
                  <a16:creationId xmlns:a16="http://schemas.microsoft.com/office/drawing/2014/main" id="{116B3919-68B9-BEBA-98AC-174279C1E00B}"/>
                </a:ext>
              </a:extLst>
            </p:cNvPr>
            <p:cNvSpPr/>
            <p:nvPr/>
          </p:nvSpPr>
          <p:spPr>
            <a:xfrm>
              <a:off x="5814652" y="4056032"/>
              <a:ext cx="3447826" cy="532037"/>
            </a:xfrm>
            <a:custGeom>
              <a:avLst/>
              <a:gdLst>
                <a:gd name="connsiteX0" fmla="*/ 850648 w 921517"/>
                <a:gd name="connsiteY0" fmla="*/ 0 h 142200"/>
                <a:gd name="connsiteX1" fmla="*/ 19602 w 921517"/>
                <a:gd name="connsiteY1" fmla="*/ 0 h 142200"/>
                <a:gd name="connsiteX2" fmla="*/ 4739 w 921517"/>
                <a:gd name="connsiteY2" fmla="*/ 103203 h 142200"/>
                <a:gd name="connsiteX3" fmla="*/ 0 w 921517"/>
                <a:gd name="connsiteY3" fmla="*/ 142201 h 142200"/>
                <a:gd name="connsiteX4" fmla="*/ 850433 w 921517"/>
                <a:gd name="connsiteY4" fmla="*/ 142201 h 142200"/>
                <a:gd name="connsiteX5" fmla="*/ 921517 w 921517"/>
                <a:gd name="connsiteY5" fmla="*/ 71100 h 142200"/>
                <a:gd name="connsiteX6" fmla="*/ 921517 w 921517"/>
                <a:gd name="connsiteY6" fmla="*/ 71100 h 142200"/>
                <a:gd name="connsiteX7" fmla="*/ 850433 w 921517"/>
                <a:gd name="connsiteY7" fmla="*/ 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517" h="142200">
                  <a:moveTo>
                    <a:pt x="850648" y="0"/>
                  </a:moveTo>
                  <a:lnTo>
                    <a:pt x="19602" y="0"/>
                  </a:lnTo>
                  <a:cubicBezTo>
                    <a:pt x="14432" y="34473"/>
                    <a:pt x="9262" y="68946"/>
                    <a:pt x="4739" y="103203"/>
                  </a:cubicBezTo>
                  <a:cubicBezTo>
                    <a:pt x="3016" y="116131"/>
                    <a:pt x="1508" y="129058"/>
                    <a:pt x="0" y="142201"/>
                  </a:cubicBezTo>
                  <a:lnTo>
                    <a:pt x="850433" y="142201"/>
                  </a:lnTo>
                  <a:cubicBezTo>
                    <a:pt x="889637" y="142201"/>
                    <a:pt x="921517" y="110313"/>
                    <a:pt x="921517" y="71100"/>
                  </a:cubicBezTo>
                  <a:lnTo>
                    <a:pt x="921517" y="71100"/>
                  </a:lnTo>
                  <a:cubicBezTo>
                    <a:pt x="921517" y="31887"/>
                    <a:pt x="889637" y="0"/>
                    <a:pt x="850433" y="0"/>
                  </a:cubicBezTo>
                  <a:close/>
                </a:path>
              </a:pathLst>
            </a:custGeom>
            <a:solidFill>
              <a:schemeClr val="accent4">
                <a:lumMod val="60000"/>
                <a:lumOff val="40000"/>
              </a:schemeClr>
            </a:solidFill>
            <a:ln w="2153" cap="flat">
              <a:noFill/>
              <a:prstDash val="solid"/>
              <a:miter/>
            </a:ln>
          </p:spPr>
          <p:txBody>
            <a:bodyPr rtlCol="0" anchor="ctr"/>
            <a:lstStyle/>
            <a:p>
              <a:endParaRPr lang="en-US"/>
            </a:p>
          </p:txBody>
        </p:sp>
        <p:sp>
          <p:nvSpPr>
            <p:cNvPr id="10" name="Freeform 35">
              <a:extLst>
                <a:ext uri="{FF2B5EF4-FFF2-40B4-BE49-F238E27FC236}">
                  <a16:creationId xmlns:a16="http://schemas.microsoft.com/office/drawing/2014/main" id="{7DDE17D9-1912-4074-FB4A-995E4D759959}"/>
                </a:ext>
              </a:extLst>
            </p:cNvPr>
            <p:cNvSpPr/>
            <p:nvPr/>
          </p:nvSpPr>
          <p:spPr>
            <a:xfrm>
              <a:off x="5778386" y="4637246"/>
              <a:ext cx="589947" cy="532037"/>
            </a:xfrm>
            <a:custGeom>
              <a:avLst/>
              <a:gdLst>
                <a:gd name="connsiteX0" fmla="*/ 86594 w 157678"/>
                <a:gd name="connsiteY0" fmla="*/ 0 h 142200"/>
                <a:gd name="connsiteX1" fmla="*/ 8401 w 157678"/>
                <a:gd name="connsiteY1" fmla="*/ 0 h 142200"/>
                <a:gd name="connsiteX2" fmla="*/ 0 w 157678"/>
                <a:gd name="connsiteY2" fmla="*/ 142201 h 142200"/>
                <a:gd name="connsiteX3" fmla="*/ 86594 w 157678"/>
                <a:gd name="connsiteY3" fmla="*/ 142201 h 142200"/>
                <a:gd name="connsiteX4" fmla="*/ 157679 w 157678"/>
                <a:gd name="connsiteY4" fmla="*/ 71100 h 142200"/>
                <a:gd name="connsiteX5" fmla="*/ 157679 w 157678"/>
                <a:gd name="connsiteY5" fmla="*/ 71100 h 142200"/>
                <a:gd name="connsiteX6" fmla="*/ 86594 w 157678"/>
                <a:gd name="connsiteY6" fmla="*/ 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8" h="142200">
                  <a:moveTo>
                    <a:pt x="86594" y="0"/>
                  </a:moveTo>
                  <a:lnTo>
                    <a:pt x="8401" y="0"/>
                  </a:lnTo>
                  <a:cubicBezTo>
                    <a:pt x="3446" y="47185"/>
                    <a:pt x="215" y="94801"/>
                    <a:pt x="0" y="142201"/>
                  </a:cubicBezTo>
                  <a:lnTo>
                    <a:pt x="86594" y="142201"/>
                  </a:lnTo>
                  <a:cubicBezTo>
                    <a:pt x="125798" y="142201"/>
                    <a:pt x="157679" y="110313"/>
                    <a:pt x="157679" y="71100"/>
                  </a:cubicBezTo>
                  <a:lnTo>
                    <a:pt x="157679" y="71100"/>
                  </a:lnTo>
                  <a:cubicBezTo>
                    <a:pt x="157679" y="31888"/>
                    <a:pt x="125798" y="0"/>
                    <a:pt x="86594" y="0"/>
                  </a:cubicBezTo>
                  <a:close/>
                </a:path>
              </a:pathLst>
            </a:custGeom>
            <a:solidFill>
              <a:schemeClr val="accent4">
                <a:lumMod val="75000"/>
              </a:schemeClr>
            </a:solidFill>
            <a:ln w="2153" cap="flat">
              <a:noFill/>
              <a:prstDash val="solid"/>
              <a:miter/>
            </a:ln>
          </p:spPr>
          <p:txBody>
            <a:bodyPr rtlCol="0" anchor="ctr"/>
            <a:lstStyle/>
            <a:p>
              <a:endParaRPr lang="en-US"/>
            </a:p>
          </p:txBody>
        </p:sp>
        <p:sp>
          <p:nvSpPr>
            <p:cNvPr id="11" name="Freeform 36">
              <a:extLst>
                <a:ext uri="{FF2B5EF4-FFF2-40B4-BE49-F238E27FC236}">
                  <a16:creationId xmlns:a16="http://schemas.microsoft.com/office/drawing/2014/main" id="{FB5B90CC-42B5-4C6C-5BA4-D32D1AC3861E}"/>
                </a:ext>
              </a:extLst>
            </p:cNvPr>
            <p:cNvSpPr/>
            <p:nvPr/>
          </p:nvSpPr>
          <p:spPr>
            <a:xfrm>
              <a:off x="2423679" y="4637246"/>
              <a:ext cx="3310818" cy="532037"/>
            </a:xfrm>
            <a:custGeom>
              <a:avLst/>
              <a:gdLst>
                <a:gd name="connsiteX0" fmla="*/ 884683 w 884898"/>
                <a:gd name="connsiteY0" fmla="*/ 0 h 142200"/>
                <a:gd name="connsiteX1" fmla="*/ 71085 w 884898"/>
                <a:gd name="connsiteY1" fmla="*/ 0 h 142200"/>
                <a:gd name="connsiteX2" fmla="*/ 0 w 884898"/>
                <a:gd name="connsiteY2" fmla="*/ 71100 h 142200"/>
                <a:gd name="connsiteX3" fmla="*/ 0 w 884898"/>
                <a:gd name="connsiteY3" fmla="*/ 71100 h 142200"/>
                <a:gd name="connsiteX4" fmla="*/ 71085 w 884898"/>
                <a:gd name="connsiteY4" fmla="*/ 142201 h 142200"/>
                <a:gd name="connsiteX5" fmla="*/ 872405 w 884898"/>
                <a:gd name="connsiteY5" fmla="*/ 142201 h 142200"/>
                <a:gd name="connsiteX6" fmla="*/ 884898 w 884898"/>
                <a:gd name="connsiteY6" fmla="*/ 0 h 1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98" h="142200">
                  <a:moveTo>
                    <a:pt x="884683" y="0"/>
                  </a:moveTo>
                  <a:lnTo>
                    <a:pt x="71085" y="0"/>
                  </a:lnTo>
                  <a:cubicBezTo>
                    <a:pt x="31881" y="0"/>
                    <a:pt x="0" y="31888"/>
                    <a:pt x="0" y="71100"/>
                  </a:cubicBezTo>
                  <a:lnTo>
                    <a:pt x="0" y="71100"/>
                  </a:lnTo>
                  <a:cubicBezTo>
                    <a:pt x="0" y="110313"/>
                    <a:pt x="31881" y="142201"/>
                    <a:pt x="71085" y="142201"/>
                  </a:cubicBezTo>
                  <a:lnTo>
                    <a:pt x="872405" y="142201"/>
                  </a:lnTo>
                  <a:cubicBezTo>
                    <a:pt x="874128" y="94585"/>
                    <a:pt x="878651" y="46969"/>
                    <a:pt x="884898" y="0"/>
                  </a:cubicBezTo>
                  <a:close/>
                </a:path>
              </a:pathLst>
            </a:custGeom>
            <a:solidFill>
              <a:schemeClr val="accent4">
                <a:lumMod val="60000"/>
                <a:lumOff val="40000"/>
              </a:schemeClr>
            </a:solidFill>
            <a:ln w="2153"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21F8D1D3-10CC-9F9A-51B6-9AB874192B50}"/>
                </a:ext>
              </a:extLst>
            </p:cNvPr>
            <p:cNvGrpSpPr/>
            <p:nvPr/>
          </p:nvGrpSpPr>
          <p:grpSpPr>
            <a:xfrm>
              <a:off x="6290319" y="2930691"/>
              <a:ext cx="3227641" cy="461088"/>
              <a:chOff x="-1507665" y="4502445"/>
              <a:chExt cx="3669486" cy="479370"/>
            </a:xfrm>
          </p:grpSpPr>
          <p:sp>
            <p:nvSpPr>
              <p:cNvPr id="13" name="TextBox 12">
                <a:extLst>
                  <a:ext uri="{FF2B5EF4-FFF2-40B4-BE49-F238E27FC236}">
                    <a16:creationId xmlns:a16="http://schemas.microsoft.com/office/drawing/2014/main" id="{14470EE4-ABBA-D51F-4314-39500FDBC318}"/>
                  </a:ext>
                </a:extLst>
              </p:cNvPr>
              <p:cNvSpPr txBox="1"/>
              <p:nvPr/>
            </p:nvSpPr>
            <p:spPr>
              <a:xfrm>
                <a:off x="-1507665" y="4594141"/>
                <a:ext cx="1323091" cy="295981"/>
              </a:xfrm>
              <a:prstGeom prst="rect">
                <a:avLst/>
              </a:prstGeom>
              <a:noFill/>
            </p:spPr>
            <p:txBody>
              <a:bodyPr wrap="square" lIns="0" rtlCol="0" anchor="ctr">
                <a:spAutoFit/>
              </a:bodyPr>
              <a:lstStyle/>
              <a:p>
                <a:pPr>
                  <a:lnSpc>
                    <a:spcPts val="1500"/>
                  </a:lnSpc>
                </a:pPr>
                <a:r>
                  <a:rPr lang="en-US" sz="1400" b="1" noProof="1">
                    <a:solidFill>
                      <a:schemeClr val="tx1">
                        <a:lumMod val="85000"/>
                        <a:lumOff val="15000"/>
                      </a:schemeClr>
                    </a:solidFill>
                  </a:rPr>
                  <a:t>Efficiency</a:t>
                </a:r>
              </a:p>
            </p:txBody>
          </p:sp>
          <p:sp>
            <p:nvSpPr>
              <p:cNvPr id="14" name="Rectangle 13">
                <a:extLst>
                  <a:ext uri="{FF2B5EF4-FFF2-40B4-BE49-F238E27FC236}">
                    <a16:creationId xmlns:a16="http://schemas.microsoft.com/office/drawing/2014/main" id="{936A359F-9F9F-5DDA-277E-280F6FB2C8B0}"/>
                  </a:ext>
                </a:extLst>
              </p:cNvPr>
              <p:cNvSpPr/>
              <p:nvPr/>
            </p:nvSpPr>
            <p:spPr>
              <a:xfrm>
                <a:off x="-184574" y="4502445"/>
                <a:ext cx="2346395" cy="479370"/>
              </a:xfrm>
              <a:prstGeom prst="rect">
                <a:avLst/>
              </a:prstGeom>
            </p:spPr>
            <p:txBody>
              <a:bodyPr wrap="square" lIns="0" anchor="ctr">
                <a:spAutoFit/>
              </a:bodyPr>
              <a:lstStyle/>
              <a:p>
                <a:pPr>
                  <a:lnSpc>
                    <a:spcPts val="1500"/>
                  </a:lnSpc>
                </a:pPr>
                <a:r>
                  <a:rPr lang="en-US" sz="1100" noProof="1">
                    <a:solidFill>
                      <a:schemeClr val="tx1">
                        <a:lumMod val="85000"/>
                        <a:lumOff val="15000"/>
                      </a:schemeClr>
                    </a:solidFill>
                  </a:rPr>
                  <a:t>Can the model resolve workflows and tasks efficiently?</a:t>
                </a:r>
              </a:p>
            </p:txBody>
          </p:sp>
        </p:grpSp>
        <p:grpSp>
          <p:nvGrpSpPr>
            <p:cNvPr id="15" name="Group 14">
              <a:extLst>
                <a:ext uri="{FF2B5EF4-FFF2-40B4-BE49-F238E27FC236}">
                  <a16:creationId xmlns:a16="http://schemas.microsoft.com/office/drawing/2014/main" id="{04191C5D-A725-209D-EDF4-0806D31B3C40}"/>
                </a:ext>
              </a:extLst>
            </p:cNvPr>
            <p:cNvGrpSpPr/>
            <p:nvPr/>
          </p:nvGrpSpPr>
          <p:grpSpPr>
            <a:xfrm>
              <a:off x="6065457" y="4083523"/>
              <a:ext cx="3167233" cy="477054"/>
              <a:chOff x="-1507665" y="4494148"/>
              <a:chExt cx="3600807" cy="495969"/>
            </a:xfrm>
          </p:grpSpPr>
          <p:sp>
            <p:nvSpPr>
              <p:cNvPr id="16" name="TextBox 15">
                <a:extLst>
                  <a:ext uri="{FF2B5EF4-FFF2-40B4-BE49-F238E27FC236}">
                    <a16:creationId xmlns:a16="http://schemas.microsoft.com/office/drawing/2014/main" id="{2C78DC05-44D7-F513-A2D9-7C66041D7C74}"/>
                  </a:ext>
                </a:extLst>
              </p:cNvPr>
              <p:cNvSpPr txBox="1"/>
              <p:nvPr/>
            </p:nvSpPr>
            <p:spPr>
              <a:xfrm>
                <a:off x="-1507665" y="4494148"/>
                <a:ext cx="1316501" cy="495969"/>
              </a:xfrm>
              <a:prstGeom prst="rect">
                <a:avLst/>
              </a:prstGeom>
              <a:noFill/>
            </p:spPr>
            <p:txBody>
              <a:bodyPr wrap="square" lIns="0" rtlCol="0" anchor="ctr">
                <a:spAutoFit/>
              </a:bodyPr>
              <a:lstStyle/>
              <a:p>
                <a:pPr>
                  <a:lnSpc>
                    <a:spcPts val="1500"/>
                  </a:lnSpc>
                </a:pPr>
                <a:r>
                  <a:rPr lang="en-US" sz="1400" b="1" noProof="1">
                    <a:solidFill>
                      <a:schemeClr val="tx1">
                        <a:lumMod val="85000"/>
                        <a:lumOff val="15000"/>
                      </a:schemeClr>
                    </a:solidFill>
                  </a:rPr>
                  <a:t>Parallel Processing</a:t>
                </a:r>
              </a:p>
            </p:txBody>
          </p:sp>
          <p:sp>
            <p:nvSpPr>
              <p:cNvPr id="17" name="Rectangle 16">
                <a:extLst>
                  <a:ext uri="{FF2B5EF4-FFF2-40B4-BE49-F238E27FC236}">
                    <a16:creationId xmlns:a16="http://schemas.microsoft.com/office/drawing/2014/main" id="{7808153F-03A3-5866-063D-66F441A6ED19}"/>
                  </a:ext>
                </a:extLst>
              </p:cNvPr>
              <p:cNvSpPr/>
              <p:nvPr/>
            </p:nvSpPr>
            <p:spPr>
              <a:xfrm>
                <a:off x="-136802" y="4502446"/>
                <a:ext cx="2229944" cy="479370"/>
              </a:xfrm>
              <a:prstGeom prst="rect">
                <a:avLst/>
              </a:prstGeom>
            </p:spPr>
            <p:txBody>
              <a:bodyPr wrap="square" lIns="0" anchor="ctr">
                <a:spAutoFit/>
              </a:bodyPr>
              <a:lstStyle/>
              <a:p>
                <a:pPr>
                  <a:lnSpc>
                    <a:spcPts val="1500"/>
                  </a:lnSpc>
                </a:pPr>
                <a:r>
                  <a:rPr lang="en-US" sz="1100" noProof="1">
                    <a:solidFill>
                      <a:schemeClr val="tx1">
                        <a:lumMod val="85000"/>
                        <a:lumOff val="15000"/>
                      </a:schemeClr>
                    </a:solidFill>
                  </a:rPr>
                  <a:t>Can it distribute tasks across multiple servers</a:t>
                </a:r>
              </a:p>
            </p:txBody>
          </p:sp>
        </p:grpSp>
        <p:grpSp>
          <p:nvGrpSpPr>
            <p:cNvPr id="18" name="Group 17">
              <a:extLst>
                <a:ext uri="{FF2B5EF4-FFF2-40B4-BE49-F238E27FC236}">
                  <a16:creationId xmlns:a16="http://schemas.microsoft.com/office/drawing/2014/main" id="{5B0DE60A-6C1A-212C-4941-5943691F568A}"/>
                </a:ext>
              </a:extLst>
            </p:cNvPr>
            <p:cNvGrpSpPr/>
            <p:nvPr/>
          </p:nvGrpSpPr>
          <p:grpSpPr>
            <a:xfrm>
              <a:off x="2655179" y="4664738"/>
              <a:ext cx="3365141" cy="477054"/>
              <a:chOff x="-705774" y="4494148"/>
              <a:chExt cx="3825808" cy="495969"/>
            </a:xfrm>
          </p:grpSpPr>
          <p:sp>
            <p:nvSpPr>
              <p:cNvPr id="19" name="TextBox 18">
                <a:extLst>
                  <a:ext uri="{FF2B5EF4-FFF2-40B4-BE49-F238E27FC236}">
                    <a16:creationId xmlns:a16="http://schemas.microsoft.com/office/drawing/2014/main" id="{735F6D2F-E758-60F4-3F95-E81A25099581}"/>
                  </a:ext>
                </a:extLst>
              </p:cNvPr>
              <p:cNvSpPr txBox="1"/>
              <p:nvPr/>
            </p:nvSpPr>
            <p:spPr>
              <a:xfrm>
                <a:off x="1911669" y="4494148"/>
                <a:ext cx="1208365" cy="495969"/>
              </a:xfrm>
              <a:prstGeom prst="rect">
                <a:avLst/>
              </a:prstGeom>
              <a:noFill/>
            </p:spPr>
            <p:txBody>
              <a:bodyPr wrap="square" lIns="0" rtlCol="0" anchor="ctr">
                <a:spAutoFit/>
              </a:bodyPr>
              <a:lstStyle/>
              <a:p>
                <a:pPr>
                  <a:lnSpc>
                    <a:spcPts val="1500"/>
                  </a:lnSpc>
                </a:pPr>
                <a:r>
                  <a:rPr lang="en-US" sz="1400" b="1" noProof="1">
                    <a:solidFill>
                      <a:schemeClr val="tx1">
                        <a:lumMod val="85000"/>
                        <a:lumOff val="15000"/>
                      </a:schemeClr>
                    </a:solidFill>
                  </a:rPr>
                  <a:t>Load Testing</a:t>
                </a:r>
              </a:p>
            </p:txBody>
          </p:sp>
          <p:sp>
            <p:nvSpPr>
              <p:cNvPr id="20" name="Rectangle 19">
                <a:extLst>
                  <a:ext uri="{FF2B5EF4-FFF2-40B4-BE49-F238E27FC236}">
                    <a16:creationId xmlns:a16="http://schemas.microsoft.com/office/drawing/2014/main" id="{18E88AF9-2E7C-B930-2D39-CE6002306533}"/>
                  </a:ext>
                </a:extLst>
              </p:cNvPr>
              <p:cNvSpPr/>
              <p:nvPr/>
            </p:nvSpPr>
            <p:spPr>
              <a:xfrm>
                <a:off x="-705774" y="4502446"/>
                <a:ext cx="2543274" cy="479370"/>
              </a:xfrm>
              <a:prstGeom prst="rect">
                <a:avLst/>
              </a:prstGeom>
            </p:spPr>
            <p:txBody>
              <a:bodyPr wrap="square" lIns="0" anchor="ctr">
                <a:spAutoFit/>
              </a:bodyPr>
              <a:lstStyle/>
              <a:p>
                <a:pPr>
                  <a:lnSpc>
                    <a:spcPts val="1500"/>
                  </a:lnSpc>
                </a:pPr>
                <a:r>
                  <a:rPr lang="en-US" sz="1100" noProof="1">
                    <a:solidFill>
                      <a:schemeClr val="tx1">
                        <a:lumMod val="85000"/>
                        <a:lumOff val="15000"/>
                      </a:schemeClr>
                    </a:solidFill>
                  </a:rPr>
                  <a:t>Can the agent handle 10x more users without crashing?</a:t>
                </a:r>
              </a:p>
            </p:txBody>
          </p:sp>
        </p:grpSp>
        <p:grpSp>
          <p:nvGrpSpPr>
            <p:cNvPr id="21" name="Group 20">
              <a:extLst>
                <a:ext uri="{FF2B5EF4-FFF2-40B4-BE49-F238E27FC236}">
                  <a16:creationId xmlns:a16="http://schemas.microsoft.com/office/drawing/2014/main" id="{9E3B4BB7-A1F2-D3E8-4517-2874407D3379}"/>
                </a:ext>
              </a:extLst>
            </p:cNvPr>
            <p:cNvGrpSpPr/>
            <p:nvPr/>
          </p:nvGrpSpPr>
          <p:grpSpPr>
            <a:xfrm>
              <a:off x="2855856" y="3511099"/>
              <a:ext cx="3365141" cy="461088"/>
              <a:chOff x="-705774" y="4502447"/>
              <a:chExt cx="3825808" cy="479370"/>
            </a:xfrm>
          </p:grpSpPr>
          <p:sp>
            <p:nvSpPr>
              <p:cNvPr id="22" name="TextBox 21">
                <a:extLst>
                  <a:ext uri="{FF2B5EF4-FFF2-40B4-BE49-F238E27FC236}">
                    <a16:creationId xmlns:a16="http://schemas.microsoft.com/office/drawing/2014/main" id="{2B8CBD9F-E712-5944-110A-8FFDC1DCE147}"/>
                  </a:ext>
                </a:extLst>
              </p:cNvPr>
              <p:cNvSpPr txBox="1"/>
              <p:nvPr/>
            </p:nvSpPr>
            <p:spPr>
              <a:xfrm>
                <a:off x="2081060" y="4594142"/>
                <a:ext cx="1038974" cy="295981"/>
              </a:xfrm>
              <a:prstGeom prst="rect">
                <a:avLst/>
              </a:prstGeom>
              <a:noFill/>
            </p:spPr>
            <p:txBody>
              <a:bodyPr wrap="square" lIns="0" rtlCol="0" anchor="ctr">
                <a:spAutoFit/>
              </a:bodyPr>
              <a:lstStyle/>
              <a:p>
                <a:pPr>
                  <a:lnSpc>
                    <a:spcPts val="1500"/>
                  </a:lnSpc>
                </a:pPr>
                <a:r>
                  <a:rPr lang="en-US" sz="1400" b="1" noProof="1">
                    <a:solidFill>
                      <a:schemeClr val="tx1">
                        <a:lumMod val="85000"/>
                        <a:lumOff val="15000"/>
                      </a:schemeClr>
                    </a:solidFill>
                  </a:rPr>
                  <a:t>Cost</a:t>
                </a:r>
              </a:p>
            </p:txBody>
          </p:sp>
          <p:sp>
            <p:nvSpPr>
              <p:cNvPr id="23" name="Rectangle 22">
                <a:extLst>
                  <a:ext uri="{FF2B5EF4-FFF2-40B4-BE49-F238E27FC236}">
                    <a16:creationId xmlns:a16="http://schemas.microsoft.com/office/drawing/2014/main" id="{AFB1DD64-F3E7-7FE6-FFEA-93E9F22EA177}"/>
                  </a:ext>
                </a:extLst>
              </p:cNvPr>
              <p:cNvSpPr/>
              <p:nvPr/>
            </p:nvSpPr>
            <p:spPr>
              <a:xfrm>
                <a:off x="-705774" y="4502447"/>
                <a:ext cx="2128130" cy="479370"/>
              </a:xfrm>
              <a:prstGeom prst="rect">
                <a:avLst/>
              </a:prstGeom>
            </p:spPr>
            <p:txBody>
              <a:bodyPr wrap="square" lIns="0" anchor="ctr">
                <a:spAutoFit/>
              </a:bodyPr>
              <a:lstStyle/>
              <a:p>
                <a:pPr>
                  <a:lnSpc>
                    <a:spcPts val="1500"/>
                  </a:lnSpc>
                </a:pPr>
                <a:r>
                  <a:rPr lang="en-US" sz="1100" noProof="1">
                    <a:solidFill>
                      <a:schemeClr val="tx1">
                        <a:lumMod val="85000"/>
                        <a:lumOff val="15000"/>
                      </a:schemeClr>
                    </a:solidFill>
                  </a:rPr>
                  <a:t>Is the infrastructure cost-effective at scale?</a:t>
                </a:r>
              </a:p>
            </p:txBody>
          </p:sp>
        </p:grpSp>
        <p:sp>
          <p:nvSpPr>
            <p:cNvPr id="24" name="TextBox 23">
              <a:extLst>
                <a:ext uri="{FF2B5EF4-FFF2-40B4-BE49-F238E27FC236}">
                  <a16:creationId xmlns:a16="http://schemas.microsoft.com/office/drawing/2014/main" id="{8B13D29A-2A7D-A460-A753-4E96A2A0DC13}"/>
                </a:ext>
              </a:extLst>
            </p:cNvPr>
            <p:cNvSpPr txBox="1"/>
            <p:nvPr/>
          </p:nvSpPr>
          <p:spPr>
            <a:xfrm>
              <a:off x="5432576" y="2961183"/>
              <a:ext cx="444352" cy="400110"/>
            </a:xfrm>
            <a:prstGeom prst="rect">
              <a:avLst/>
            </a:prstGeom>
            <a:noFill/>
          </p:spPr>
          <p:txBody>
            <a:bodyPr wrap="none" rtlCol="0" anchor="ctr">
              <a:spAutoFit/>
            </a:bodyPr>
            <a:lstStyle/>
            <a:p>
              <a:pPr algn="ctr"/>
              <a:r>
                <a:rPr lang="en-US" sz="2000" b="1" dirty="0">
                  <a:solidFill>
                    <a:schemeClr val="bg1"/>
                  </a:solidFill>
                </a:rPr>
                <a:t>04</a:t>
              </a:r>
            </a:p>
          </p:txBody>
        </p:sp>
        <p:sp>
          <p:nvSpPr>
            <p:cNvPr id="25" name="TextBox 24">
              <a:extLst>
                <a:ext uri="{FF2B5EF4-FFF2-40B4-BE49-F238E27FC236}">
                  <a16:creationId xmlns:a16="http://schemas.microsoft.com/office/drawing/2014/main" id="{16423921-A735-A584-D69E-D9852552DA00}"/>
                </a:ext>
              </a:extLst>
            </p:cNvPr>
            <p:cNvSpPr txBox="1"/>
            <p:nvPr/>
          </p:nvSpPr>
          <p:spPr>
            <a:xfrm>
              <a:off x="5973540" y="3541589"/>
              <a:ext cx="444352" cy="400110"/>
            </a:xfrm>
            <a:prstGeom prst="rect">
              <a:avLst/>
            </a:prstGeom>
            <a:noFill/>
          </p:spPr>
          <p:txBody>
            <a:bodyPr wrap="none" rtlCol="0" anchor="ctr">
              <a:spAutoFit/>
            </a:bodyPr>
            <a:lstStyle/>
            <a:p>
              <a:pPr algn="ctr"/>
              <a:r>
                <a:rPr lang="en-US" sz="2000" b="1" dirty="0">
                  <a:solidFill>
                    <a:schemeClr val="bg1"/>
                  </a:solidFill>
                </a:rPr>
                <a:t>03</a:t>
              </a:r>
            </a:p>
          </p:txBody>
        </p:sp>
        <p:sp>
          <p:nvSpPr>
            <p:cNvPr id="26" name="TextBox 25">
              <a:extLst>
                <a:ext uri="{FF2B5EF4-FFF2-40B4-BE49-F238E27FC236}">
                  <a16:creationId xmlns:a16="http://schemas.microsoft.com/office/drawing/2014/main" id="{237D012D-0CB1-4C8B-26AD-25663C063E5F}"/>
                </a:ext>
              </a:extLst>
            </p:cNvPr>
            <p:cNvSpPr txBox="1"/>
            <p:nvPr/>
          </p:nvSpPr>
          <p:spPr>
            <a:xfrm>
              <a:off x="5232579" y="4121996"/>
              <a:ext cx="444352" cy="400110"/>
            </a:xfrm>
            <a:prstGeom prst="rect">
              <a:avLst/>
            </a:prstGeom>
            <a:noFill/>
          </p:spPr>
          <p:txBody>
            <a:bodyPr wrap="none" rtlCol="0" anchor="ctr">
              <a:spAutoFit/>
            </a:bodyPr>
            <a:lstStyle/>
            <a:p>
              <a:pPr algn="ctr"/>
              <a:r>
                <a:rPr lang="en-US" sz="2000" b="1" dirty="0">
                  <a:solidFill>
                    <a:schemeClr val="bg1"/>
                  </a:solidFill>
                </a:rPr>
                <a:t>02</a:t>
              </a:r>
            </a:p>
          </p:txBody>
        </p:sp>
        <p:sp>
          <p:nvSpPr>
            <p:cNvPr id="27" name="TextBox 26">
              <a:extLst>
                <a:ext uri="{FF2B5EF4-FFF2-40B4-BE49-F238E27FC236}">
                  <a16:creationId xmlns:a16="http://schemas.microsoft.com/office/drawing/2014/main" id="{2C4E1640-25C4-C8C1-AA3E-A86FF118EEDE}"/>
                </a:ext>
              </a:extLst>
            </p:cNvPr>
            <p:cNvSpPr txBox="1"/>
            <p:nvPr/>
          </p:nvSpPr>
          <p:spPr>
            <a:xfrm>
              <a:off x="5820608" y="4703210"/>
              <a:ext cx="444352" cy="400110"/>
            </a:xfrm>
            <a:prstGeom prst="rect">
              <a:avLst/>
            </a:prstGeom>
            <a:noFill/>
          </p:spPr>
          <p:txBody>
            <a:bodyPr wrap="none" rtlCol="0" anchor="ctr">
              <a:spAutoFit/>
            </a:bodyPr>
            <a:lstStyle/>
            <a:p>
              <a:pPr algn="ctr"/>
              <a:r>
                <a:rPr lang="en-US" sz="2000" b="1" dirty="0">
                  <a:solidFill>
                    <a:schemeClr val="bg1"/>
                  </a:solidFill>
                </a:rPr>
                <a:t>01</a:t>
              </a:r>
            </a:p>
          </p:txBody>
        </p:sp>
        <p:sp>
          <p:nvSpPr>
            <p:cNvPr id="28" name="Freeform 25">
              <a:extLst>
                <a:ext uri="{FF2B5EF4-FFF2-40B4-BE49-F238E27FC236}">
                  <a16:creationId xmlns:a16="http://schemas.microsoft.com/office/drawing/2014/main" id="{52BB7F25-E971-375C-9532-DB38EE3A2B05}"/>
                </a:ext>
              </a:extLst>
            </p:cNvPr>
            <p:cNvSpPr/>
            <p:nvPr/>
          </p:nvSpPr>
          <p:spPr>
            <a:xfrm>
              <a:off x="5529111" y="1042014"/>
              <a:ext cx="712974" cy="948702"/>
            </a:xfrm>
            <a:custGeom>
              <a:avLst/>
              <a:gdLst>
                <a:gd name="connsiteX0" fmla="*/ 88224 w 190560"/>
                <a:gd name="connsiteY0" fmla="*/ 30361 h 253564"/>
                <a:gd name="connsiteX1" fmla="*/ 19724 w 190560"/>
                <a:gd name="connsiteY1" fmla="*/ 412 h 253564"/>
                <a:gd name="connsiteX2" fmla="*/ 9816 w 190560"/>
                <a:gd name="connsiteY2" fmla="*/ 11401 h 253564"/>
                <a:gd name="connsiteX3" fmla="*/ 13047 w 190560"/>
                <a:gd name="connsiteY3" fmla="*/ 212421 h 253564"/>
                <a:gd name="connsiteX4" fmla="*/ 169433 w 190560"/>
                <a:gd name="connsiteY4" fmla="*/ 216299 h 253564"/>
                <a:gd name="connsiteX5" fmla="*/ 157371 w 190560"/>
                <a:gd name="connsiteY5" fmla="*/ 84656 h 253564"/>
                <a:gd name="connsiteX6" fmla="*/ 151339 w 190560"/>
                <a:gd name="connsiteY6" fmla="*/ 77761 h 253564"/>
                <a:gd name="connsiteX7" fmla="*/ 88224 w 190560"/>
                <a:gd name="connsiteY7" fmla="*/ 30361 h 25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60" h="253564">
                  <a:moveTo>
                    <a:pt x="88224" y="30361"/>
                  </a:moveTo>
                  <a:cubicBezTo>
                    <a:pt x="69699" y="21742"/>
                    <a:pt x="50097" y="10108"/>
                    <a:pt x="19724" y="412"/>
                  </a:cubicBezTo>
                  <a:cubicBezTo>
                    <a:pt x="13047" y="-1742"/>
                    <a:pt x="7015" y="4937"/>
                    <a:pt x="9816" y="11401"/>
                  </a:cubicBezTo>
                  <a:cubicBezTo>
                    <a:pt x="45789" y="95429"/>
                    <a:pt x="-28527" y="143475"/>
                    <a:pt x="13047" y="212421"/>
                  </a:cubicBezTo>
                  <a:cubicBezTo>
                    <a:pt x="48374" y="270809"/>
                    <a:pt x="127428" y="262407"/>
                    <a:pt x="169433" y="216299"/>
                  </a:cubicBezTo>
                  <a:cubicBezTo>
                    <a:pt x="206915" y="175147"/>
                    <a:pt x="189251" y="122576"/>
                    <a:pt x="157371" y="84656"/>
                  </a:cubicBezTo>
                  <a:cubicBezTo>
                    <a:pt x="155432" y="82285"/>
                    <a:pt x="153277" y="79916"/>
                    <a:pt x="151339" y="77761"/>
                  </a:cubicBezTo>
                  <a:cubicBezTo>
                    <a:pt x="133676" y="58585"/>
                    <a:pt x="111919" y="41565"/>
                    <a:pt x="88224" y="30361"/>
                  </a:cubicBezTo>
                  <a:close/>
                </a:path>
              </a:pathLst>
            </a:custGeom>
            <a:solidFill>
              <a:schemeClr val="accent4"/>
            </a:solidFill>
            <a:ln w="2153" cap="flat">
              <a:noFill/>
              <a:prstDash val="solid"/>
              <a:miter/>
            </a:ln>
          </p:spPr>
          <p:txBody>
            <a:bodyPr rtlCol="0" anchor="ctr"/>
            <a:lstStyle/>
            <a:p>
              <a:endParaRPr lang="en-US"/>
            </a:p>
          </p:txBody>
        </p:sp>
        <p:sp>
          <p:nvSpPr>
            <p:cNvPr id="29" name="Freeform 26">
              <a:extLst>
                <a:ext uri="{FF2B5EF4-FFF2-40B4-BE49-F238E27FC236}">
                  <a16:creationId xmlns:a16="http://schemas.microsoft.com/office/drawing/2014/main" id="{AF613E1B-BAC5-F855-55A1-33A9E05B7414}"/>
                </a:ext>
              </a:extLst>
            </p:cNvPr>
            <p:cNvSpPr/>
            <p:nvPr/>
          </p:nvSpPr>
          <p:spPr>
            <a:xfrm>
              <a:off x="6226181" y="2103607"/>
              <a:ext cx="815565" cy="593501"/>
            </a:xfrm>
            <a:custGeom>
              <a:avLst/>
              <a:gdLst>
                <a:gd name="connsiteX0" fmla="*/ 160190 w 217980"/>
                <a:gd name="connsiteY0" fmla="*/ 14651 h 158628"/>
                <a:gd name="connsiteX1" fmla="*/ 214904 w 217980"/>
                <a:gd name="connsiteY1" fmla="*/ 41798 h 158628"/>
                <a:gd name="connsiteX2" fmla="*/ 213181 w 217980"/>
                <a:gd name="connsiteY2" fmla="*/ 53864 h 158628"/>
                <a:gd name="connsiteX3" fmla="*/ 85659 w 217980"/>
                <a:gd name="connsiteY3" fmla="*/ 157714 h 158628"/>
                <a:gd name="connsiteX4" fmla="*/ 788 w 217980"/>
                <a:gd name="connsiteY4" fmla="*/ 61836 h 158628"/>
                <a:gd name="connsiteX5" fmla="*/ 89536 w 217980"/>
                <a:gd name="connsiteY5" fmla="*/ 0 h 158628"/>
                <a:gd name="connsiteX6" fmla="*/ 97076 w 217980"/>
                <a:gd name="connsiteY6" fmla="*/ 0 h 158628"/>
                <a:gd name="connsiteX7" fmla="*/ 159975 w 217980"/>
                <a:gd name="connsiteY7" fmla="*/ 14651 h 1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80" h="158628">
                  <a:moveTo>
                    <a:pt x="160190" y="14651"/>
                  </a:moveTo>
                  <a:cubicBezTo>
                    <a:pt x="175484" y="21761"/>
                    <a:pt x="192932" y="27794"/>
                    <a:pt x="214904" y="41798"/>
                  </a:cubicBezTo>
                  <a:cubicBezTo>
                    <a:pt x="219643" y="44815"/>
                    <a:pt x="218781" y="52140"/>
                    <a:pt x="213181" y="53864"/>
                  </a:cubicBezTo>
                  <a:cubicBezTo>
                    <a:pt x="141665" y="75625"/>
                    <a:pt x="150712" y="147372"/>
                    <a:pt x="85659" y="157714"/>
                  </a:cubicBezTo>
                  <a:cubicBezTo>
                    <a:pt x="30514" y="166332"/>
                    <a:pt x="-5890" y="112468"/>
                    <a:pt x="788" y="61836"/>
                  </a:cubicBezTo>
                  <a:cubicBezTo>
                    <a:pt x="6819" y="16590"/>
                    <a:pt x="49039" y="0"/>
                    <a:pt x="89536" y="0"/>
                  </a:cubicBezTo>
                  <a:cubicBezTo>
                    <a:pt x="92121" y="0"/>
                    <a:pt x="94491" y="0"/>
                    <a:pt x="97076" y="0"/>
                  </a:cubicBezTo>
                  <a:cubicBezTo>
                    <a:pt x="118401" y="1077"/>
                    <a:pt x="140588" y="5602"/>
                    <a:pt x="159975" y="14651"/>
                  </a:cubicBezTo>
                  <a:close/>
                </a:path>
              </a:pathLst>
            </a:custGeom>
            <a:solidFill>
              <a:schemeClr val="accent4"/>
            </a:solidFill>
            <a:ln w="2153" cap="flat">
              <a:noFill/>
              <a:prstDash val="solid"/>
              <a:miter/>
            </a:ln>
          </p:spPr>
          <p:txBody>
            <a:bodyPr rtlCol="0" anchor="ctr"/>
            <a:lstStyle/>
            <a:p>
              <a:endParaRPr lang="en-US"/>
            </a:p>
          </p:txBody>
        </p:sp>
        <p:sp>
          <p:nvSpPr>
            <p:cNvPr id="30" name="Freeform 27">
              <a:extLst>
                <a:ext uri="{FF2B5EF4-FFF2-40B4-BE49-F238E27FC236}">
                  <a16:creationId xmlns:a16="http://schemas.microsoft.com/office/drawing/2014/main" id="{CF3653BA-E645-8483-EF3E-9939586BC742}"/>
                </a:ext>
              </a:extLst>
            </p:cNvPr>
            <p:cNvSpPr/>
            <p:nvPr/>
          </p:nvSpPr>
          <p:spPr>
            <a:xfrm>
              <a:off x="4969380" y="5378906"/>
              <a:ext cx="638051" cy="453817"/>
            </a:xfrm>
            <a:custGeom>
              <a:avLst/>
              <a:gdLst>
                <a:gd name="connsiteX0" fmla="*/ 40296 w 170535"/>
                <a:gd name="connsiteY0" fmla="*/ 20891 h 121294"/>
                <a:gd name="connsiteX1" fmla="*/ 1739 w 170535"/>
                <a:gd name="connsiteY1" fmla="*/ 48254 h 121294"/>
                <a:gd name="connsiteX2" fmla="*/ 4323 w 170535"/>
                <a:gd name="connsiteY2" fmla="*/ 57304 h 121294"/>
                <a:gd name="connsiteX3" fmla="*/ 114182 w 170535"/>
                <a:gd name="connsiteY3" fmla="*/ 121294 h 121294"/>
                <a:gd name="connsiteX4" fmla="*/ 167603 w 170535"/>
                <a:gd name="connsiteY4" fmla="*/ 37913 h 121294"/>
                <a:gd name="connsiteX5" fmla="*/ 92425 w 170535"/>
                <a:gd name="connsiteY5" fmla="*/ 1285 h 121294"/>
                <a:gd name="connsiteX6" fmla="*/ 86609 w 170535"/>
                <a:gd name="connsiteY6" fmla="*/ 2363 h 121294"/>
                <a:gd name="connsiteX7" fmla="*/ 40296 w 170535"/>
                <a:gd name="connsiteY7" fmla="*/ 21107 h 12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535" h="121294">
                  <a:moveTo>
                    <a:pt x="40296" y="20891"/>
                  </a:moveTo>
                  <a:cubicBezTo>
                    <a:pt x="29526" y="28002"/>
                    <a:pt x="16817" y="34896"/>
                    <a:pt x="1739" y="48254"/>
                  </a:cubicBezTo>
                  <a:cubicBezTo>
                    <a:pt x="-1493" y="51055"/>
                    <a:pt x="15" y="56657"/>
                    <a:pt x="4323" y="57304"/>
                  </a:cubicBezTo>
                  <a:cubicBezTo>
                    <a:pt x="61622" y="65276"/>
                    <a:pt x="63345" y="121294"/>
                    <a:pt x="114182" y="121294"/>
                  </a:cubicBezTo>
                  <a:cubicBezTo>
                    <a:pt x="157263" y="121294"/>
                    <a:pt x="178804" y="75833"/>
                    <a:pt x="167603" y="37913"/>
                  </a:cubicBezTo>
                  <a:cubicBezTo>
                    <a:pt x="157478" y="4086"/>
                    <a:pt x="123229" y="-3455"/>
                    <a:pt x="92425" y="1285"/>
                  </a:cubicBezTo>
                  <a:cubicBezTo>
                    <a:pt x="90487" y="1500"/>
                    <a:pt x="88548" y="1931"/>
                    <a:pt x="86609" y="2363"/>
                  </a:cubicBezTo>
                  <a:cubicBezTo>
                    <a:pt x="70454" y="5810"/>
                    <a:pt x="54082" y="11842"/>
                    <a:pt x="40296" y="21107"/>
                  </a:cubicBezTo>
                  <a:close/>
                </a:path>
              </a:pathLst>
            </a:custGeom>
            <a:solidFill>
              <a:schemeClr val="accent4"/>
            </a:solidFill>
            <a:ln w="2153" cap="flat">
              <a:noFill/>
              <a:prstDash val="solid"/>
              <a:miter/>
            </a:ln>
          </p:spPr>
          <p:txBody>
            <a:bodyPr rtlCol="0" anchor="ctr"/>
            <a:lstStyle/>
            <a:p>
              <a:endParaRPr lang="en-US"/>
            </a:p>
          </p:txBody>
        </p:sp>
        <p:sp>
          <p:nvSpPr>
            <p:cNvPr id="31" name="Freeform 28">
              <a:extLst>
                <a:ext uri="{FF2B5EF4-FFF2-40B4-BE49-F238E27FC236}">
                  <a16:creationId xmlns:a16="http://schemas.microsoft.com/office/drawing/2014/main" id="{097673D1-776A-B674-0BB6-08CC3170F758}"/>
                </a:ext>
              </a:extLst>
            </p:cNvPr>
            <p:cNvSpPr/>
            <p:nvPr/>
          </p:nvSpPr>
          <p:spPr>
            <a:xfrm>
              <a:off x="5307126" y="1278138"/>
              <a:ext cx="1327387" cy="5027773"/>
            </a:xfrm>
            <a:custGeom>
              <a:avLst/>
              <a:gdLst>
                <a:gd name="connsiteX0" fmla="*/ 199038 w 354777"/>
                <a:gd name="connsiteY0" fmla="*/ 368860 h 1343797"/>
                <a:gd name="connsiteX1" fmla="*/ 198607 w 354777"/>
                <a:gd name="connsiteY1" fmla="*/ 332017 h 1343797"/>
                <a:gd name="connsiteX2" fmla="*/ 116321 w 354777"/>
                <a:gd name="connsiteY2" fmla="*/ 0 h 1343797"/>
                <a:gd name="connsiteX3" fmla="*/ 181590 w 354777"/>
                <a:gd name="connsiteY3" fmla="*/ 460644 h 1343797"/>
                <a:gd name="connsiteX4" fmla="*/ 119121 w 354777"/>
                <a:gd name="connsiteY4" fmla="*/ 842648 h 1343797"/>
                <a:gd name="connsiteX5" fmla="*/ 102965 w 354777"/>
                <a:gd name="connsiteY5" fmla="*/ 1179620 h 1343797"/>
                <a:gd name="connsiteX6" fmla="*/ 0 w 354777"/>
                <a:gd name="connsiteY6" fmla="*/ 1153550 h 1343797"/>
                <a:gd name="connsiteX7" fmla="*/ 68069 w 354777"/>
                <a:gd name="connsiteY7" fmla="*/ 1183930 h 1343797"/>
                <a:gd name="connsiteX8" fmla="*/ 70654 w 354777"/>
                <a:gd name="connsiteY8" fmla="*/ 1185868 h 1343797"/>
                <a:gd name="connsiteX9" fmla="*/ 115674 w 354777"/>
                <a:gd name="connsiteY9" fmla="*/ 1260416 h 1343797"/>
                <a:gd name="connsiteX10" fmla="*/ 138939 w 354777"/>
                <a:gd name="connsiteY10" fmla="*/ 1343798 h 1343797"/>
                <a:gd name="connsiteX11" fmla="*/ 181374 w 354777"/>
                <a:gd name="connsiteY11" fmla="*/ 1343798 h 1343797"/>
                <a:gd name="connsiteX12" fmla="*/ 138508 w 354777"/>
                <a:gd name="connsiteY12" fmla="*/ 1185222 h 1343797"/>
                <a:gd name="connsiteX13" fmla="*/ 143677 w 354777"/>
                <a:gd name="connsiteY13" fmla="*/ 846095 h 1343797"/>
                <a:gd name="connsiteX14" fmla="*/ 196668 w 354777"/>
                <a:gd name="connsiteY14" fmla="*/ 439745 h 1343797"/>
                <a:gd name="connsiteX15" fmla="*/ 261937 w 354777"/>
                <a:gd name="connsiteY15" fmla="*/ 323614 h 1343797"/>
                <a:gd name="connsiteX16" fmla="*/ 262798 w 354777"/>
                <a:gd name="connsiteY16" fmla="*/ 322968 h 1343797"/>
                <a:gd name="connsiteX17" fmla="*/ 354778 w 354777"/>
                <a:gd name="connsiteY17" fmla="*/ 288495 h 1343797"/>
                <a:gd name="connsiteX18" fmla="*/ 199253 w 354777"/>
                <a:gd name="connsiteY18" fmla="*/ 368860 h 134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777" h="1343797">
                  <a:moveTo>
                    <a:pt x="199038" y="368860"/>
                  </a:moveTo>
                  <a:cubicBezTo>
                    <a:pt x="199038" y="356579"/>
                    <a:pt x="199038" y="344298"/>
                    <a:pt x="198607" y="332017"/>
                  </a:cubicBezTo>
                  <a:cubicBezTo>
                    <a:pt x="195375" y="217395"/>
                    <a:pt x="172758" y="100618"/>
                    <a:pt x="116321" y="0"/>
                  </a:cubicBezTo>
                  <a:cubicBezTo>
                    <a:pt x="189775" y="140908"/>
                    <a:pt x="197961" y="305301"/>
                    <a:pt x="181590" y="460644"/>
                  </a:cubicBezTo>
                  <a:cubicBezTo>
                    <a:pt x="168449" y="587548"/>
                    <a:pt x="138939" y="716606"/>
                    <a:pt x="119121" y="842648"/>
                  </a:cubicBezTo>
                  <a:cubicBezTo>
                    <a:pt x="101458" y="953176"/>
                    <a:pt x="91118" y="1067799"/>
                    <a:pt x="102965" y="1179620"/>
                  </a:cubicBezTo>
                  <a:cubicBezTo>
                    <a:pt x="72377" y="1160229"/>
                    <a:pt x="35112" y="1150318"/>
                    <a:pt x="0" y="1153550"/>
                  </a:cubicBezTo>
                  <a:cubicBezTo>
                    <a:pt x="25418" y="1158075"/>
                    <a:pt x="48898" y="1168848"/>
                    <a:pt x="68069" y="1183930"/>
                  </a:cubicBezTo>
                  <a:cubicBezTo>
                    <a:pt x="68931" y="1184576"/>
                    <a:pt x="69793" y="1185222"/>
                    <a:pt x="70654" y="1185868"/>
                  </a:cubicBezTo>
                  <a:cubicBezTo>
                    <a:pt x="93918" y="1204613"/>
                    <a:pt x="109428" y="1231114"/>
                    <a:pt x="115674" y="1260416"/>
                  </a:cubicBezTo>
                  <a:cubicBezTo>
                    <a:pt x="121706" y="1288641"/>
                    <a:pt x="129461" y="1316435"/>
                    <a:pt x="138939" y="1343798"/>
                  </a:cubicBezTo>
                  <a:lnTo>
                    <a:pt x="181374" y="1343798"/>
                  </a:lnTo>
                  <a:cubicBezTo>
                    <a:pt x="160479" y="1292950"/>
                    <a:pt x="146693" y="1239517"/>
                    <a:pt x="138508" y="1185222"/>
                  </a:cubicBezTo>
                  <a:cubicBezTo>
                    <a:pt x="122137" y="1072754"/>
                    <a:pt x="129245" y="958347"/>
                    <a:pt x="143677" y="846095"/>
                  </a:cubicBezTo>
                  <a:cubicBezTo>
                    <a:pt x="160910" y="711435"/>
                    <a:pt x="188482" y="575913"/>
                    <a:pt x="196668" y="439745"/>
                  </a:cubicBezTo>
                  <a:cubicBezTo>
                    <a:pt x="199469" y="392991"/>
                    <a:pt x="223163" y="349900"/>
                    <a:pt x="261937" y="323614"/>
                  </a:cubicBezTo>
                  <a:cubicBezTo>
                    <a:pt x="262152" y="323614"/>
                    <a:pt x="262368" y="323184"/>
                    <a:pt x="262798" y="322968"/>
                  </a:cubicBezTo>
                  <a:cubicBezTo>
                    <a:pt x="289940" y="304654"/>
                    <a:pt x="321605" y="292373"/>
                    <a:pt x="354778" y="288495"/>
                  </a:cubicBezTo>
                  <a:cubicBezTo>
                    <a:pt x="293602" y="291512"/>
                    <a:pt x="236303" y="320383"/>
                    <a:pt x="199253" y="368860"/>
                  </a:cubicBezTo>
                  <a:close/>
                </a:path>
              </a:pathLst>
            </a:custGeom>
            <a:solidFill>
              <a:schemeClr val="accent2">
                <a:lumMod val="50000"/>
              </a:schemeClr>
            </a:solidFill>
            <a:ln w="2153" cap="flat">
              <a:noFill/>
              <a:prstDash val="solid"/>
              <a:miter/>
            </a:ln>
          </p:spPr>
          <p:txBody>
            <a:bodyPr rtlCol="0" anchor="ctr"/>
            <a:lstStyle/>
            <a:p>
              <a:endParaRPr lang="en-US"/>
            </a:p>
          </p:txBody>
        </p:sp>
      </p:grpSp>
    </p:spTree>
    <p:extLst>
      <p:ext uri="{BB962C8B-B14F-4D97-AF65-F5344CB8AC3E}">
        <p14:creationId xmlns:p14="http://schemas.microsoft.com/office/powerpoint/2010/main" val="24075692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6DEA-8352-E65A-9415-77AB6A408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733EE-BA9D-829B-D496-6845BE73F8E4}"/>
              </a:ext>
            </a:extLst>
          </p:cNvPr>
          <p:cNvSpPr>
            <a:spLocks noGrp="1"/>
          </p:cNvSpPr>
          <p:nvPr>
            <p:ph type="title"/>
          </p:nvPr>
        </p:nvSpPr>
        <p:spPr/>
        <p:txBody>
          <a:bodyPr/>
          <a:lstStyle/>
          <a:p>
            <a:r>
              <a:rPr lang="en-US" dirty="0"/>
              <a:t>Summary of A.G.E.N.T Framework</a:t>
            </a:r>
          </a:p>
        </p:txBody>
      </p:sp>
      <p:graphicFrame>
        <p:nvGraphicFramePr>
          <p:cNvPr id="4" name="Table 3">
            <a:extLst>
              <a:ext uri="{FF2B5EF4-FFF2-40B4-BE49-F238E27FC236}">
                <a16:creationId xmlns:a16="http://schemas.microsoft.com/office/drawing/2014/main" id="{7BAF61F3-621B-4C7A-D4D3-2A4884242D50}"/>
              </a:ext>
            </a:extLst>
          </p:cNvPr>
          <p:cNvGraphicFramePr>
            <a:graphicFrameLocks noGrp="1"/>
          </p:cNvGraphicFramePr>
          <p:nvPr>
            <p:extLst>
              <p:ext uri="{D42A27DB-BD31-4B8C-83A1-F6EECF244321}">
                <p14:modId xmlns:p14="http://schemas.microsoft.com/office/powerpoint/2010/main" val="1143768090"/>
              </p:ext>
            </p:extLst>
          </p:nvPr>
        </p:nvGraphicFramePr>
        <p:xfrm>
          <a:off x="458241" y="1016075"/>
          <a:ext cx="11275518" cy="5317318"/>
        </p:xfrm>
        <a:graphic>
          <a:graphicData uri="http://schemas.openxmlformats.org/drawingml/2006/table">
            <a:tbl>
              <a:tblPr firstRow="1" firstCol="1">
                <a:tableStyleId>{284E427A-3D55-4303-BF80-6455036E1DE7}</a:tableStyleId>
              </a:tblPr>
              <a:tblGrid>
                <a:gridCol w="2818880">
                  <a:extLst>
                    <a:ext uri="{9D8B030D-6E8A-4147-A177-3AD203B41FA5}">
                      <a16:colId xmlns:a16="http://schemas.microsoft.com/office/drawing/2014/main" val="749029586"/>
                    </a:ext>
                  </a:extLst>
                </a:gridCol>
                <a:gridCol w="2818880">
                  <a:extLst>
                    <a:ext uri="{9D8B030D-6E8A-4147-A177-3AD203B41FA5}">
                      <a16:colId xmlns:a16="http://schemas.microsoft.com/office/drawing/2014/main" val="301082206"/>
                    </a:ext>
                  </a:extLst>
                </a:gridCol>
                <a:gridCol w="2126090">
                  <a:extLst>
                    <a:ext uri="{9D8B030D-6E8A-4147-A177-3AD203B41FA5}">
                      <a16:colId xmlns:a16="http://schemas.microsoft.com/office/drawing/2014/main" val="2927244797"/>
                    </a:ext>
                  </a:extLst>
                </a:gridCol>
                <a:gridCol w="3511668">
                  <a:extLst>
                    <a:ext uri="{9D8B030D-6E8A-4147-A177-3AD203B41FA5}">
                      <a16:colId xmlns:a16="http://schemas.microsoft.com/office/drawing/2014/main" val="621884253"/>
                    </a:ext>
                  </a:extLst>
                </a:gridCol>
              </a:tblGrid>
              <a:tr h="304406">
                <a:tc>
                  <a:txBody>
                    <a:bodyPr/>
                    <a:lstStyle/>
                    <a:p>
                      <a:pPr algn="ctr">
                        <a:buNone/>
                      </a:pPr>
                      <a:r>
                        <a:rPr lang="en-US" sz="1800" b="1" dirty="0"/>
                        <a:t>Component</a:t>
                      </a:r>
                      <a:endParaRPr lang="en-US" sz="1800" dirty="0"/>
                    </a:p>
                  </a:txBody>
                  <a:tcPr marL="40290" marR="40290" marT="20145" marB="20145" anchor="ctr"/>
                </a:tc>
                <a:tc>
                  <a:txBody>
                    <a:bodyPr/>
                    <a:lstStyle/>
                    <a:p>
                      <a:pPr algn="ctr">
                        <a:buNone/>
                      </a:pPr>
                      <a:r>
                        <a:rPr lang="en-US" sz="1800" b="1" dirty="0"/>
                        <a:t>Key Question</a:t>
                      </a:r>
                      <a:endParaRPr lang="en-US" sz="1800" dirty="0"/>
                    </a:p>
                  </a:txBody>
                  <a:tcPr marL="40290" marR="40290" marT="20145" marB="20145" anchor="ctr"/>
                </a:tc>
                <a:tc>
                  <a:txBody>
                    <a:bodyPr/>
                    <a:lstStyle/>
                    <a:p>
                      <a:pPr algn="ctr">
                        <a:buNone/>
                      </a:pPr>
                      <a:r>
                        <a:rPr lang="en-US" sz="1800" b="1" dirty="0"/>
                        <a:t>Key Elements</a:t>
                      </a:r>
                      <a:endParaRPr lang="en-US" sz="1800" dirty="0"/>
                    </a:p>
                  </a:txBody>
                  <a:tcPr marL="40290" marR="40290" marT="20145" marB="20145" anchor="ctr"/>
                </a:tc>
                <a:tc>
                  <a:txBody>
                    <a:bodyPr/>
                    <a:lstStyle/>
                    <a:p>
                      <a:pPr algn="ctr">
                        <a:buNone/>
                      </a:pPr>
                      <a:r>
                        <a:rPr lang="en-US" sz="1800" b="1" dirty="0"/>
                        <a:t>Actionable Steps</a:t>
                      </a:r>
                      <a:endParaRPr lang="en-US" sz="1800" dirty="0"/>
                    </a:p>
                  </a:txBody>
                  <a:tcPr marL="40290" marR="40290" marT="20145" marB="20145" anchor="ctr"/>
                </a:tc>
                <a:extLst>
                  <a:ext uri="{0D108BD9-81ED-4DB2-BD59-A6C34878D82A}">
                    <a16:rowId xmlns:a16="http://schemas.microsoft.com/office/drawing/2014/main" val="431960781"/>
                  </a:ext>
                </a:extLst>
              </a:tr>
              <a:tr h="825721">
                <a:tc>
                  <a:txBody>
                    <a:bodyPr/>
                    <a:lstStyle/>
                    <a:p>
                      <a:pPr algn="ctr">
                        <a:buNone/>
                      </a:pPr>
                      <a:r>
                        <a:rPr lang="en-US" sz="1400" b="1" dirty="0"/>
                        <a:t>A – Agent Identity</a:t>
                      </a:r>
                      <a:endParaRPr lang="en-US" sz="1400" dirty="0"/>
                    </a:p>
                  </a:txBody>
                  <a:tcPr anchor="ctr"/>
                </a:tc>
                <a:tc>
                  <a:txBody>
                    <a:bodyPr/>
                    <a:lstStyle/>
                    <a:p>
                      <a:pPr algn="ctr">
                        <a:buNone/>
                      </a:pPr>
                      <a:r>
                        <a:rPr lang="en-US" sz="1400" dirty="0"/>
                        <a:t>Who is the agent?</a:t>
                      </a:r>
                    </a:p>
                  </a:txBody>
                  <a:tcPr anchor="ctr"/>
                </a:tc>
                <a:tc>
                  <a:txBody>
                    <a:bodyPr/>
                    <a:lstStyle/>
                    <a:p>
                      <a:pPr algn="ctr">
                        <a:buNone/>
                      </a:pPr>
                      <a:r>
                        <a:rPr lang="en-US" sz="1400" dirty="0"/>
                        <a:t>Purpose, Role, Scope</a:t>
                      </a:r>
                    </a:p>
                  </a:txBody>
                  <a:tcPr anchor="ctr"/>
                </a:tc>
                <a:tc>
                  <a:txBody>
                    <a:bodyPr/>
                    <a:lstStyle/>
                    <a:p>
                      <a:pPr algn="ctr">
                        <a:buNone/>
                      </a:pPr>
                      <a:r>
                        <a:rPr lang="en-US" sz="1400" dirty="0"/>
                        <a:t>Craft a clear mission for the agent. Outline its responsibilities and limits. Align its design with the goals it is meant to serve.</a:t>
                      </a:r>
                    </a:p>
                  </a:txBody>
                  <a:tcPr anchor="ctr"/>
                </a:tc>
                <a:extLst>
                  <a:ext uri="{0D108BD9-81ED-4DB2-BD59-A6C34878D82A}">
                    <a16:rowId xmlns:a16="http://schemas.microsoft.com/office/drawing/2014/main" val="1117634136"/>
                  </a:ext>
                </a:extLst>
              </a:tr>
              <a:tr h="1014457">
                <a:tc>
                  <a:txBody>
                    <a:bodyPr/>
                    <a:lstStyle/>
                    <a:p>
                      <a:pPr algn="ctr">
                        <a:buNone/>
                      </a:pPr>
                      <a:r>
                        <a:rPr lang="en-US" sz="1400" b="1"/>
                        <a:t>G – Gear &amp; Brain</a:t>
                      </a:r>
                      <a:endParaRPr lang="en-US" sz="1400"/>
                    </a:p>
                  </a:txBody>
                  <a:tcPr anchor="ctr"/>
                </a:tc>
                <a:tc>
                  <a:txBody>
                    <a:bodyPr/>
                    <a:lstStyle/>
                    <a:p>
                      <a:pPr algn="ctr">
                        <a:buNone/>
                      </a:pPr>
                      <a:r>
                        <a:rPr lang="en-US" sz="1400" dirty="0"/>
                        <a:t>What powers the agent?</a:t>
                      </a:r>
                    </a:p>
                  </a:txBody>
                  <a:tcPr anchor="ctr"/>
                </a:tc>
                <a:tc>
                  <a:txBody>
                    <a:bodyPr/>
                    <a:lstStyle/>
                    <a:p>
                      <a:pPr algn="ctr">
                        <a:buNone/>
                      </a:pPr>
                      <a:r>
                        <a:rPr lang="en-US" sz="1400" dirty="0"/>
                        <a:t>AI Model, Tools, Knowledge Sources</a:t>
                      </a:r>
                    </a:p>
                  </a:txBody>
                  <a:tcPr anchor="ctr"/>
                </a:tc>
                <a:tc>
                  <a:txBody>
                    <a:bodyPr/>
                    <a:lstStyle/>
                    <a:p>
                      <a:pPr algn="ctr">
                        <a:buNone/>
                      </a:pPr>
                      <a:r>
                        <a:rPr lang="en-US" sz="1400" dirty="0"/>
                        <a:t>Select a model that balances performance and cost. Integrate the right tools and APIs. Build and maintain accurate, up-to-date knowledge sources.</a:t>
                      </a:r>
                    </a:p>
                  </a:txBody>
                  <a:tcPr anchor="ctr"/>
                </a:tc>
                <a:extLst>
                  <a:ext uri="{0D108BD9-81ED-4DB2-BD59-A6C34878D82A}">
                    <a16:rowId xmlns:a16="http://schemas.microsoft.com/office/drawing/2014/main" val="729767070"/>
                  </a:ext>
                </a:extLst>
              </a:tr>
              <a:tr h="825721">
                <a:tc>
                  <a:txBody>
                    <a:bodyPr/>
                    <a:lstStyle/>
                    <a:p>
                      <a:pPr algn="ctr">
                        <a:buNone/>
                      </a:pPr>
                      <a:r>
                        <a:rPr lang="en-US" sz="1400" b="1" dirty="0"/>
                        <a:t>E – Execution &amp; Workflow</a:t>
                      </a:r>
                      <a:endParaRPr lang="en-US" sz="1400" dirty="0"/>
                    </a:p>
                  </a:txBody>
                  <a:tcPr anchor="ctr"/>
                </a:tc>
                <a:tc>
                  <a:txBody>
                    <a:bodyPr/>
                    <a:lstStyle/>
                    <a:p>
                      <a:pPr algn="ctr">
                        <a:buNone/>
                      </a:pPr>
                      <a:r>
                        <a:rPr lang="en-US" sz="1400"/>
                        <a:t>How does the agent work?</a:t>
                      </a:r>
                    </a:p>
                  </a:txBody>
                  <a:tcPr anchor="ctr"/>
                </a:tc>
                <a:tc>
                  <a:txBody>
                    <a:bodyPr/>
                    <a:lstStyle/>
                    <a:p>
                      <a:pPr algn="ctr">
                        <a:buNone/>
                      </a:pPr>
                      <a:r>
                        <a:rPr lang="en-US" sz="1400" dirty="0"/>
                        <a:t>Input/Output, Workflow Design, Triggers &amp; Automation</a:t>
                      </a:r>
                    </a:p>
                  </a:txBody>
                  <a:tcPr anchor="ctr"/>
                </a:tc>
                <a:tc>
                  <a:txBody>
                    <a:bodyPr/>
                    <a:lstStyle/>
                    <a:p>
                      <a:pPr algn="ctr">
                        <a:buNone/>
                      </a:pPr>
                      <a:r>
                        <a:rPr lang="en-US" sz="1400" dirty="0"/>
                        <a:t>Define consistent data formats. Map and document workflows. Set triggers to launch actions and automate routine tasks.</a:t>
                      </a:r>
                    </a:p>
                  </a:txBody>
                  <a:tcPr anchor="ctr"/>
                </a:tc>
                <a:extLst>
                  <a:ext uri="{0D108BD9-81ED-4DB2-BD59-A6C34878D82A}">
                    <a16:rowId xmlns:a16="http://schemas.microsoft.com/office/drawing/2014/main" val="297810568"/>
                  </a:ext>
                </a:extLst>
              </a:tr>
              <a:tr h="1203193">
                <a:tc>
                  <a:txBody>
                    <a:bodyPr/>
                    <a:lstStyle/>
                    <a:p>
                      <a:pPr algn="ctr">
                        <a:buNone/>
                      </a:pPr>
                      <a:r>
                        <a:rPr lang="en-US" sz="1400" b="1"/>
                        <a:t>N – Navigation &amp; Rules</a:t>
                      </a:r>
                      <a:endParaRPr lang="en-US" sz="1400"/>
                    </a:p>
                  </a:txBody>
                  <a:tcPr anchor="ctr"/>
                </a:tc>
                <a:tc>
                  <a:txBody>
                    <a:bodyPr/>
                    <a:lstStyle/>
                    <a:p>
                      <a:pPr algn="ctr">
                        <a:buNone/>
                      </a:pPr>
                      <a:r>
                        <a:rPr lang="en-US" sz="1400"/>
                        <a:t>How does the agent make decisions?</a:t>
                      </a:r>
                    </a:p>
                  </a:txBody>
                  <a:tcPr anchor="ctr"/>
                </a:tc>
                <a:tc>
                  <a:txBody>
                    <a:bodyPr/>
                    <a:lstStyle/>
                    <a:p>
                      <a:pPr algn="ctr">
                        <a:buNone/>
                      </a:pPr>
                      <a:r>
                        <a:rPr lang="en-US" sz="1400"/>
                        <a:t>Processing Rules, Safety Mechanisms, Transparency</a:t>
                      </a:r>
                    </a:p>
                  </a:txBody>
                  <a:tcPr anchor="ctr"/>
                </a:tc>
                <a:tc>
                  <a:txBody>
                    <a:bodyPr/>
                    <a:lstStyle/>
                    <a:p>
                      <a:pPr algn="ctr">
                        <a:buNone/>
                      </a:pPr>
                      <a:r>
                        <a:rPr lang="en-US" sz="1400" dirty="0"/>
                        <a:t>Create rules for filtering and prioritizing tasks. Add protective mechanisms like rate limits, circuit breakers, and escalation paths. Keep decision logs to ensure traceability.</a:t>
                      </a:r>
                    </a:p>
                  </a:txBody>
                  <a:tcPr anchor="ctr"/>
                </a:tc>
                <a:extLst>
                  <a:ext uri="{0D108BD9-81ED-4DB2-BD59-A6C34878D82A}">
                    <a16:rowId xmlns:a16="http://schemas.microsoft.com/office/drawing/2014/main" val="2710633849"/>
                  </a:ext>
                </a:extLst>
              </a:tr>
              <a:tr h="1014457">
                <a:tc>
                  <a:txBody>
                    <a:bodyPr/>
                    <a:lstStyle/>
                    <a:p>
                      <a:pPr algn="ctr">
                        <a:buNone/>
                      </a:pPr>
                      <a:r>
                        <a:rPr lang="en-US" sz="1400" b="1"/>
                        <a:t>T – Testing &amp; Trust</a:t>
                      </a:r>
                      <a:endParaRPr lang="en-US" sz="1400"/>
                    </a:p>
                  </a:txBody>
                  <a:tcPr anchor="ctr"/>
                </a:tc>
                <a:tc>
                  <a:txBody>
                    <a:bodyPr/>
                    <a:lstStyle/>
                    <a:p>
                      <a:pPr algn="ctr">
                        <a:buNone/>
                      </a:pPr>
                      <a:r>
                        <a:rPr lang="en-US" sz="1400"/>
                        <a:t>How do we improve and scale the agent?</a:t>
                      </a:r>
                    </a:p>
                  </a:txBody>
                  <a:tcPr anchor="ctr"/>
                </a:tc>
                <a:tc>
                  <a:txBody>
                    <a:bodyPr/>
                    <a:lstStyle/>
                    <a:p>
                      <a:pPr algn="ctr">
                        <a:buNone/>
                      </a:pPr>
                      <a:r>
                        <a:rPr lang="en-US" sz="1400"/>
                        <a:t>Real-World Testing, Feedback, Monitoring, Scalability</a:t>
                      </a:r>
                    </a:p>
                  </a:txBody>
                  <a:tcPr anchor="ctr"/>
                </a:tc>
                <a:tc>
                  <a:txBody>
                    <a:bodyPr/>
                    <a:lstStyle/>
                    <a:p>
                      <a:pPr algn="ctr">
                        <a:buNone/>
                      </a:pPr>
                      <a:r>
                        <a:rPr lang="en-US" sz="1400" dirty="0"/>
                        <a:t>Run real-world test scenarios. Collect user feedback and track performance. Use insights to refine workflows, improve reliability, and plan for growth.</a:t>
                      </a:r>
                    </a:p>
                  </a:txBody>
                  <a:tcPr anchor="ctr"/>
                </a:tc>
                <a:extLst>
                  <a:ext uri="{0D108BD9-81ED-4DB2-BD59-A6C34878D82A}">
                    <a16:rowId xmlns:a16="http://schemas.microsoft.com/office/drawing/2014/main" val="753652128"/>
                  </a:ext>
                </a:extLst>
              </a:tr>
            </a:tbl>
          </a:graphicData>
        </a:graphic>
      </p:graphicFrame>
    </p:spTree>
    <p:extLst>
      <p:ext uri="{BB962C8B-B14F-4D97-AF65-F5344CB8AC3E}">
        <p14:creationId xmlns:p14="http://schemas.microsoft.com/office/powerpoint/2010/main" val="8557645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627A2-7D8A-2204-14D2-8E5C5715537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8EE3F53-8128-6235-5037-D27B848D8D40}"/>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5ECCA208-A0F4-937A-829B-CF0859543C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53" b="7270"/>
          <a:stretch>
            <a:fillRect/>
          </a:stretch>
        </p:blipFill>
        <p:spPr bwMode="auto">
          <a:xfrm>
            <a:off x="141862" y="122830"/>
            <a:ext cx="11908276" cy="66191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547B0E-FB16-BEB6-477C-7184FDAABD0C}"/>
              </a:ext>
            </a:extLst>
          </p:cNvPr>
          <p:cNvSpPr/>
          <p:nvPr/>
        </p:nvSpPr>
        <p:spPr>
          <a:xfrm>
            <a:off x="658879"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6600" b="1">
                <a:solidFill>
                  <a:srgbClr val="E0D9CE"/>
                </a:solidFill>
                <a:latin typeface="Graphik" panose="020B0503030202060203" pitchFamily="34" charset="0"/>
              </a:rPr>
              <a:t>Lunch</a:t>
            </a:r>
          </a:p>
        </p:txBody>
      </p:sp>
      <p:sp>
        <p:nvSpPr>
          <p:cNvPr id="12" name="Rectangle 11">
            <a:extLst>
              <a:ext uri="{FF2B5EF4-FFF2-40B4-BE49-F238E27FC236}">
                <a16:creationId xmlns:a16="http://schemas.microsoft.com/office/drawing/2014/main" id="{E63755E6-22FD-D2AC-0372-D0FA434A9396}"/>
              </a:ext>
            </a:extLst>
          </p:cNvPr>
          <p:cNvSpPr/>
          <p:nvPr/>
        </p:nvSpPr>
        <p:spPr>
          <a:xfrm>
            <a:off x="128214"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 hour</a:t>
            </a:r>
          </a:p>
        </p:txBody>
      </p:sp>
    </p:spTree>
    <p:extLst>
      <p:ext uri="{BB962C8B-B14F-4D97-AF65-F5344CB8AC3E}">
        <p14:creationId xmlns:p14="http://schemas.microsoft.com/office/powerpoint/2010/main" val="3355991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526-3A0B-1B0D-A89B-E452B9D9B3DC}"/>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E8BF4303-EAE2-FEB9-BEA0-A438B3B0B2E5}"/>
              </a:ext>
            </a:extLst>
          </p:cNvPr>
          <p:cNvSpPr>
            <a:spLocks noGrp="1"/>
          </p:cNvSpPr>
          <p:nvPr>
            <p:ph type="title"/>
          </p:nvPr>
        </p:nvSpPr>
        <p:spPr>
          <a:xfrm>
            <a:off x="384048" y="384048"/>
            <a:ext cx="10346475" cy="320040"/>
          </a:xfrm>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24D493E8-513E-E3DF-DB09-5F0F3914D84D}"/>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Explain why memory is essential for building adaptive, context aware agents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Distinguish between short-term, long-term, and feedback-</a:t>
            </a:r>
            <a:r>
              <a:rPr lang="en-US" sz="1400" dirty="0">
                <a:solidFill>
                  <a:srgbClr val="FFFFFF"/>
                </a:solidFill>
                <a:latin typeface="Graphik" panose="020B0503030202060203" pitchFamily="34" charset="0"/>
              </a:rPr>
              <a:t>loop memory layers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Design strategies for implementing episodic, semantic, and procedural memory in agent workflows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Evaluate the impact of memory design on accuracy, personalization, and multi-step reasoning.</a:t>
            </a:r>
            <a:endParaRPr kumimoji="0" lang="en-US" sz="1400" i="0" u="none" strike="noStrike" kern="1200" cap="none" spc="0" normalizeH="0" baseline="0" noProof="0" dirty="0">
              <a:ln>
                <a:noFill/>
              </a:ln>
              <a:solidFill>
                <a:srgbClr val="FFFFFF"/>
              </a:solidFill>
              <a:effectLst/>
              <a:uLnTx/>
              <a:uFillTx/>
              <a:latin typeface="Graphik" panose="020B0503030202060203" pitchFamily="34" charset="0"/>
              <a:ea typeface="+mn-ea"/>
              <a:cs typeface="+mn-cs"/>
            </a:endParaRPr>
          </a:p>
        </p:txBody>
      </p:sp>
      <p:sp>
        <p:nvSpPr>
          <p:cNvPr id="3" name="Trapezoid 2">
            <a:extLst>
              <a:ext uri="{FF2B5EF4-FFF2-40B4-BE49-F238E27FC236}">
                <a16:creationId xmlns:a16="http://schemas.microsoft.com/office/drawing/2014/main" id="{AAB5B873-472B-4D79-B00D-153A96AA6D20}"/>
              </a:ext>
            </a:extLst>
          </p:cNvPr>
          <p:cNvSpPr/>
          <p:nvPr/>
        </p:nvSpPr>
        <p:spPr>
          <a:xfrm rot="16200000">
            <a:off x="3212204" y="2685544"/>
            <a:ext cx="5276536"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719886AB-8597-C407-4918-D18ECE2FFEC7}"/>
              </a:ext>
            </a:extLst>
          </p:cNvPr>
          <p:cNvSpPr/>
          <p:nvPr/>
        </p:nvSpPr>
        <p:spPr>
          <a:xfrm>
            <a:off x="6329082" y="1038301"/>
            <a:ext cx="5505651" cy="4856813"/>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Why Memory Matters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 Type of Memory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a:t>
            </a:r>
            <a:r>
              <a:rPr lang="en-US" dirty="0">
                <a:solidFill>
                  <a:srgbClr val="231F20"/>
                </a:solidFill>
                <a:latin typeface="Graphik" panose="020B0503030202060203" pitchFamily="34" charset="0"/>
              </a:rPr>
              <a:t>Layers of AI Memory</a:t>
            </a:r>
            <a:endPar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 Short-Term Memory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Turbo Exercise: AI Memory Limits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Long-Term Memory Deep Dive</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Designing Memory Systems</a:t>
            </a:r>
            <a:endParaRPr lang="en-US" dirty="0"/>
          </a:p>
        </p:txBody>
      </p:sp>
      <p:sp>
        <p:nvSpPr>
          <p:cNvPr id="5" name="Title 1">
            <a:extLst>
              <a:ext uri="{FF2B5EF4-FFF2-40B4-BE49-F238E27FC236}">
                <a16:creationId xmlns:a16="http://schemas.microsoft.com/office/drawing/2014/main" id="{F4229FE9-F2A8-F487-5473-FFC5FD8039CA}"/>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9D74E376-FB88-E4F5-020E-9FF227F92003}"/>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200245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Intro to Memory</a:t>
            </a:r>
          </a:p>
        </p:txBody>
      </p:sp>
    </p:spTree>
    <p:extLst>
      <p:ext uri="{BB962C8B-B14F-4D97-AF65-F5344CB8AC3E}">
        <p14:creationId xmlns:p14="http://schemas.microsoft.com/office/powerpoint/2010/main" val="327997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A069-9479-431B-088E-E774E8636B73}"/>
              </a:ext>
            </a:extLst>
          </p:cNvPr>
          <p:cNvSpPr>
            <a:spLocks noGrp="1"/>
          </p:cNvSpPr>
          <p:nvPr>
            <p:ph type="title"/>
          </p:nvPr>
        </p:nvSpPr>
        <p:spPr/>
        <p:txBody>
          <a:bodyPr/>
          <a:lstStyle/>
          <a:p>
            <a:r>
              <a:rPr lang="en-US" dirty="0"/>
              <a:t>Memory: Building AI That Learns</a:t>
            </a:r>
          </a:p>
        </p:txBody>
      </p:sp>
      <p:grpSp>
        <p:nvGrpSpPr>
          <p:cNvPr id="6" name="Group 5">
            <a:extLst>
              <a:ext uri="{FF2B5EF4-FFF2-40B4-BE49-F238E27FC236}">
                <a16:creationId xmlns:a16="http://schemas.microsoft.com/office/drawing/2014/main" id="{050FFC66-FA08-2449-4599-CB3F8AD98D87}"/>
              </a:ext>
            </a:extLst>
          </p:cNvPr>
          <p:cNvGrpSpPr/>
          <p:nvPr/>
        </p:nvGrpSpPr>
        <p:grpSpPr>
          <a:xfrm>
            <a:off x="906921" y="1276443"/>
            <a:ext cx="4651197" cy="3783142"/>
            <a:chOff x="332936" y="2504656"/>
            <a:chExt cx="2926080" cy="3783142"/>
          </a:xfrm>
        </p:grpSpPr>
        <p:sp>
          <p:nvSpPr>
            <p:cNvPr id="7" name="TextBox 6">
              <a:extLst>
                <a:ext uri="{FF2B5EF4-FFF2-40B4-BE49-F238E27FC236}">
                  <a16:creationId xmlns:a16="http://schemas.microsoft.com/office/drawing/2014/main" id="{03AC1AAE-3795-9C8D-0117-49C91BABE90B}"/>
                </a:ext>
              </a:extLst>
            </p:cNvPr>
            <p:cNvSpPr txBox="1"/>
            <p:nvPr/>
          </p:nvSpPr>
          <p:spPr>
            <a:xfrm>
              <a:off x="332936" y="2504656"/>
              <a:ext cx="2926080" cy="584775"/>
            </a:xfrm>
            <a:prstGeom prst="rect">
              <a:avLst/>
            </a:prstGeom>
            <a:noFill/>
          </p:spPr>
          <p:txBody>
            <a:bodyPr wrap="square" lIns="0" rIns="0" rtlCol="0" anchor="b">
              <a:spAutoFit/>
            </a:bodyPr>
            <a:lstStyle/>
            <a:p>
              <a:pPr algn="ctr"/>
              <a:r>
                <a:rPr lang="en-US" sz="3200" b="1" noProof="1"/>
                <a:t>What is my Purpose?</a:t>
              </a:r>
            </a:p>
          </p:txBody>
        </p:sp>
        <p:sp>
          <p:nvSpPr>
            <p:cNvPr id="8" name="TextBox 7">
              <a:extLst>
                <a:ext uri="{FF2B5EF4-FFF2-40B4-BE49-F238E27FC236}">
                  <a16:creationId xmlns:a16="http://schemas.microsoft.com/office/drawing/2014/main" id="{F79BE069-4D0C-C114-F931-AC5CC0C8B400}"/>
                </a:ext>
              </a:extLst>
            </p:cNvPr>
            <p:cNvSpPr txBox="1"/>
            <p:nvPr/>
          </p:nvSpPr>
          <p:spPr>
            <a:xfrm>
              <a:off x="332936" y="3086922"/>
              <a:ext cx="2926080" cy="3200876"/>
            </a:xfrm>
            <a:prstGeom prst="rect">
              <a:avLst/>
            </a:prstGeom>
            <a:noFill/>
          </p:spPr>
          <p:txBody>
            <a:bodyPr wrap="square" lIns="0" rIns="0" rtlCol="0" anchor="t">
              <a:spAutoFit/>
            </a:bodyPr>
            <a:lstStyle/>
            <a:p>
              <a:pPr>
                <a:spcAft>
                  <a:spcPts val="1200"/>
                </a:spcAft>
              </a:pPr>
              <a:r>
                <a:rPr lang="en-US" sz="1600" noProof="1">
                  <a:solidFill>
                    <a:schemeClr val="tx1">
                      <a:lumMod val="65000"/>
                      <a:lumOff val="35000"/>
                    </a:schemeClr>
                  </a:solidFill>
                </a:rPr>
                <a:t>Imagine waking up each day with complete amnesia unable to learn or remember your past experiences, preferences or learned skills? How would you improve and grow?</a:t>
              </a:r>
              <a:br>
                <a:rPr lang="en-US" sz="1600" noProof="1">
                  <a:solidFill>
                    <a:schemeClr val="tx1">
                      <a:lumMod val="65000"/>
                      <a:lumOff val="35000"/>
                    </a:schemeClr>
                  </a:solidFill>
                </a:rPr>
              </a:br>
              <a:br>
                <a:rPr lang="en-US" sz="1600" noProof="1">
                  <a:solidFill>
                    <a:schemeClr val="tx1">
                      <a:lumMod val="65000"/>
                      <a:lumOff val="35000"/>
                    </a:schemeClr>
                  </a:solidFill>
                </a:rPr>
              </a:br>
              <a:r>
                <a:rPr lang="en-US" sz="1600" noProof="1">
                  <a:solidFill>
                    <a:schemeClr val="tx1">
                      <a:lumMod val="65000"/>
                      <a:lumOff val="35000"/>
                    </a:schemeClr>
                  </a:solidFill>
                </a:rPr>
                <a:t>Effectively this is most generative AI systems we interact with today, relying on their pretrained knowledge, on not remember prior user experiences.</a:t>
              </a:r>
              <a:br>
                <a:rPr lang="en-US" sz="1600" noProof="1">
                  <a:solidFill>
                    <a:schemeClr val="tx1">
                      <a:lumMod val="65000"/>
                      <a:lumOff val="35000"/>
                    </a:schemeClr>
                  </a:solidFill>
                </a:rPr>
              </a:br>
              <a:endParaRPr lang="en-US" sz="1600" noProof="1">
                <a:solidFill>
                  <a:schemeClr val="tx1">
                    <a:lumMod val="65000"/>
                    <a:lumOff val="35000"/>
                  </a:schemeClr>
                </a:solidFill>
              </a:endParaRPr>
            </a:p>
            <a:p>
              <a:pPr>
                <a:spcAft>
                  <a:spcPts val="1200"/>
                </a:spcAft>
              </a:pPr>
              <a:r>
                <a:rPr lang="en-US" sz="1600" noProof="1">
                  <a:solidFill>
                    <a:schemeClr val="tx1">
                      <a:lumMod val="65000"/>
                      <a:lumOff val="35000"/>
                    </a:schemeClr>
                  </a:solidFill>
                </a:rPr>
                <a:t>Short context windows means that LLMs seem to have a short (few minute) attention span! </a:t>
              </a:r>
            </a:p>
          </p:txBody>
        </p:sp>
      </p:grpSp>
      <p:pic>
        <p:nvPicPr>
          <p:cNvPr id="1026" name="Picture 2" descr="&quot;I Suffer From Short Term Memory Loss&quot; Scene - FINDING NEMO (2003) Movie  Clip">
            <a:extLst>
              <a:ext uri="{FF2B5EF4-FFF2-40B4-BE49-F238E27FC236}">
                <a16:creationId xmlns:a16="http://schemas.microsoft.com/office/drawing/2014/main" id="{DE9A235D-5BC8-2292-F5BE-34160B48DD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460"/>
          <a:stretch>
            <a:fillRect/>
          </a:stretch>
        </p:blipFill>
        <p:spPr bwMode="auto">
          <a:xfrm>
            <a:off x="6633884" y="1481417"/>
            <a:ext cx="4419600" cy="38951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7B91689-A4AC-4CDD-046B-E7CEC4738B7D}"/>
              </a:ext>
            </a:extLst>
          </p:cNvPr>
          <p:cNvSpPr txBox="1"/>
          <p:nvPr/>
        </p:nvSpPr>
        <p:spPr>
          <a:xfrm>
            <a:off x="7066545" y="5007250"/>
            <a:ext cx="4218534" cy="369332"/>
          </a:xfrm>
          <a:prstGeom prst="rect">
            <a:avLst/>
          </a:prstGeom>
          <a:noFill/>
        </p:spPr>
        <p:txBody>
          <a:bodyPr wrap="square" rtlCol="0">
            <a:spAutoFit/>
          </a:bodyPr>
          <a:lstStyle/>
          <a:p>
            <a:r>
              <a:rPr lang="en-US" dirty="0">
                <a:solidFill>
                  <a:schemeClr val="bg1"/>
                </a:solidFill>
              </a:rPr>
              <a:t>I suffer from short-term memory loss.</a:t>
            </a:r>
          </a:p>
        </p:txBody>
      </p:sp>
      <p:sp>
        <p:nvSpPr>
          <p:cNvPr id="13" name="TextBox 12">
            <a:extLst>
              <a:ext uri="{FF2B5EF4-FFF2-40B4-BE49-F238E27FC236}">
                <a16:creationId xmlns:a16="http://schemas.microsoft.com/office/drawing/2014/main" id="{B74ABE2A-0DEA-6971-25F5-47B54EBE624F}"/>
              </a:ext>
            </a:extLst>
          </p:cNvPr>
          <p:cNvSpPr txBox="1"/>
          <p:nvPr/>
        </p:nvSpPr>
        <p:spPr>
          <a:xfrm>
            <a:off x="6813179" y="2073862"/>
            <a:ext cx="1416422" cy="646331"/>
          </a:xfrm>
          <a:prstGeom prst="rect">
            <a:avLst/>
          </a:prstGeom>
          <a:noFill/>
        </p:spPr>
        <p:txBody>
          <a:bodyPr wrap="square" rtlCol="0">
            <a:spAutoFit/>
          </a:bodyPr>
          <a:lstStyle/>
          <a:p>
            <a:r>
              <a:rPr lang="en-US" dirty="0">
                <a:solidFill>
                  <a:schemeClr val="bg1"/>
                </a:solidFill>
              </a:rPr>
              <a:t>I’ve seen a boat!</a:t>
            </a:r>
          </a:p>
        </p:txBody>
      </p:sp>
    </p:spTree>
    <p:extLst>
      <p:ext uri="{BB962C8B-B14F-4D97-AF65-F5344CB8AC3E}">
        <p14:creationId xmlns:p14="http://schemas.microsoft.com/office/powerpoint/2010/main" val="1405960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8100-92CC-C98D-4280-1175C26BC0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043E8-79D3-2910-CAAC-CDF1C5DD3851}"/>
              </a:ext>
            </a:extLst>
          </p:cNvPr>
          <p:cNvSpPr>
            <a:spLocks noGrp="1"/>
          </p:cNvSpPr>
          <p:nvPr>
            <p:ph type="title"/>
          </p:nvPr>
        </p:nvSpPr>
        <p:spPr/>
        <p:txBody>
          <a:bodyPr/>
          <a:lstStyle/>
          <a:p>
            <a:r>
              <a:rPr lang="en-US" dirty="0"/>
              <a:t>Memory as a Foundation of Intelligence</a:t>
            </a:r>
          </a:p>
        </p:txBody>
      </p:sp>
      <p:sp>
        <p:nvSpPr>
          <p:cNvPr id="3" name="Text Placeholder 2">
            <a:extLst>
              <a:ext uri="{FF2B5EF4-FFF2-40B4-BE49-F238E27FC236}">
                <a16:creationId xmlns:a16="http://schemas.microsoft.com/office/drawing/2014/main" id="{F7C5B6A7-FB16-534E-637D-7DD875690342}"/>
              </a:ext>
            </a:extLst>
          </p:cNvPr>
          <p:cNvSpPr>
            <a:spLocks noGrp="1"/>
          </p:cNvSpPr>
          <p:nvPr>
            <p:ph type="body" sz="quarter" idx="10"/>
          </p:nvPr>
        </p:nvSpPr>
        <p:spPr>
          <a:xfrm>
            <a:off x="212852" y="884172"/>
            <a:ext cx="11595100" cy="4957763"/>
          </a:xfrm>
        </p:spPr>
        <p:txBody>
          <a:bodyPr/>
          <a:lstStyle/>
          <a:p>
            <a:r>
              <a:rPr lang="en-US" dirty="0"/>
              <a:t>Think back to a fond memory. </a:t>
            </a:r>
          </a:p>
          <a:p>
            <a:pPr lvl="1"/>
            <a:r>
              <a:rPr lang="en-US" dirty="0"/>
              <a:t>What are the sounds?</a:t>
            </a:r>
          </a:p>
          <a:p>
            <a:pPr lvl="1"/>
            <a:r>
              <a:rPr lang="en-US" dirty="0"/>
              <a:t>What are the smells?</a:t>
            </a:r>
          </a:p>
          <a:p>
            <a:pPr lvl="1"/>
            <a:r>
              <a:rPr lang="en-US" dirty="0"/>
              <a:t>What conversations did you hear in the background?</a:t>
            </a:r>
          </a:p>
          <a:p>
            <a:pPr lvl="1"/>
            <a:r>
              <a:rPr lang="en-US" dirty="0"/>
              <a:t>Who do you remember?	</a:t>
            </a:r>
          </a:p>
          <a:p>
            <a:pPr lvl="1"/>
            <a:endParaRPr lang="en-US" dirty="0"/>
          </a:p>
          <a:p>
            <a:r>
              <a:rPr lang="en-US" dirty="0"/>
              <a:t>Now, do you remember the event, or a memory or retelling of the event from the last time you thought of it?</a:t>
            </a:r>
            <a:br>
              <a:rPr lang="en-US" dirty="0"/>
            </a:br>
            <a:endParaRPr lang="en-US" dirty="0"/>
          </a:p>
          <a:p>
            <a:r>
              <a:rPr lang="en-US" dirty="0"/>
              <a:t>Memory isn’t necessarily about storing everything, it is about storing what matters.</a:t>
            </a:r>
            <a:br>
              <a:rPr lang="en-US" dirty="0"/>
            </a:br>
            <a:endParaRPr lang="en-US" dirty="0"/>
          </a:p>
        </p:txBody>
      </p:sp>
    </p:spTree>
    <p:extLst>
      <p:ext uri="{BB962C8B-B14F-4D97-AF65-F5344CB8AC3E}">
        <p14:creationId xmlns:p14="http://schemas.microsoft.com/office/powerpoint/2010/main" val="28326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dissolv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BBE4-3957-4BD9-0F68-E9EC4B068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BBD87-350A-269A-77B9-448F83F6C201}"/>
              </a:ext>
            </a:extLst>
          </p:cNvPr>
          <p:cNvSpPr>
            <a:spLocks noGrp="1"/>
          </p:cNvSpPr>
          <p:nvPr>
            <p:ph type="title"/>
          </p:nvPr>
        </p:nvSpPr>
        <p:spPr/>
        <p:txBody>
          <a:bodyPr/>
          <a:lstStyle/>
          <a:p>
            <a:r>
              <a:rPr lang="en-US" dirty="0"/>
              <a:t>Types of Memory</a:t>
            </a:r>
          </a:p>
        </p:txBody>
      </p:sp>
      <p:sp>
        <p:nvSpPr>
          <p:cNvPr id="3" name="Text Placeholder 2">
            <a:extLst>
              <a:ext uri="{FF2B5EF4-FFF2-40B4-BE49-F238E27FC236}">
                <a16:creationId xmlns:a16="http://schemas.microsoft.com/office/drawing/2014/main" id="{D83DC697-9635-C93A-2D57-DC29D39BA6E3}"/>
              </a:ext>
            </a:extLst>
          </p:cNvPr>
          <p:cNvSpPr>
            <a:spLocks noGrp="1"/>
          </p:cNvSpPr>
          <p:nvPr>
            <p:ph type="body" sz="quarter" idx="10"/>
          </p:nvPr>
        </p:nvSpPr>
        <p:spPr>
          <a:xfrm>
            <a:off x="212852" y="884172"/>
            <a:ext cx="11595100" cy="4957763"/>
          </a:xfrm>
        </p:spPr>
        <p:txBody>
          <a:bodyPr/>
          <a:lstStyle/>
          <a:p>
            <a:r>
              <a:rPr lang="en-US" dirty="0"/>
              <a:t>Scientists have found different memory systems all serve different purposes both in humans and machines: Short-term memory and Long-term Memory</a:t>
            </a:r>
            <a:br>
              <a:rPr lang="en-US" dirty="0"/>
            </a:br>
            <a:endParaRPr lang="en-US" dirty="0"/>
          </a:p>
          <a:p>
            <a:r>
              <a:rPr lang="en-US" dirty="0"/>
              <a:t>Humans and computers leverage this memory in very interesting ways. Even LSTM, a predecessor to the transformer in recent years, mimicked human long and short term memory.</a:t>
            </a:r>
            <a:br>
              <a:rPr lang="en-US" dirty="0"/>
            </a:br>
            <a:endParaRPr lang="en-US" dirty="0"/>
          </a:p>
          <a:p>
            <a:r>
              <a:rPr lang="en-US" dirty="0"/>
              <a:t>Computers have the same schema: RAM for short term non-persistent memory, Hard drive for long-term persistent </a:t>
            </a:r>
            <a:r>
              <a:rPr lang="en-US" dirty="0" err="1"/>
              <a:t>memory.a</a:t>
            </a:r>
            <a:endParaRPr lang="en-US" dirty="0"/>
          </a:p>
          <a:p>
            <a:endParaRPr lang="en-US" dirty="0"/>
          </a:p>
          <a:p>
            <a:r>
              <a:rPr lang="en-US" dirty="0"/>
              <a:t>Long-term memory has different kinds: Procedural, Episodic, and Semantic memory. </a:t>
            </a:r>
            <a:r>
              <a:rPr lang="en-US" i="1" u="sng" dirty="0"/>
              <a:t>Can anyone provide an example of one? </a:t>
            </a:r>
          </a:p>
        </p:txBody>
      </p:sp>
    </p:spTree>
    <p:extLst>
      <p:ext uri="{BB962C8B-B14F-4D97-AF65-F5344CB8AC3E}">
        <p14:creationId xmlns:p14="http://schemas.microsoft.com/office/powerpoint/2010/main" val="3852913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4902-B924-6DA3-FC17-818924B3B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C83ED-67DC-F06C-9CCB-A15722AB0136}"/>
              </a:ext>
            </a:extLst>
          </p:cNvPr>
          <p:cNvSpPr>
            <a:spLocks noGrp="1"/>
          </p:cNvSpPr>
          <p:nvPr>
            <p:ph type="title"/>
          </p:nvPr>
        </p:nvSpPr>
        <p:spPr/>
        <p:txBody>
          <a:bodyPr/>
          <a:lstStyle/>
          <a:p>
            <a:r>
              <a:rPr lang="en-US" dirty="0"/>
              <a:t>Reconstruction, not Recording</a:t>
            </a:r>
          </a:p>
        </p:txBody>
      </p:sp>
      <p:sp>
        <p:nvSpPr>
          <p:cNvPr id="3" name="Text Placeholder 2">
            <a:extLst>
              <a:ext uri="{FF2B5EF4-FFF2-40B4-BE49-F238E27FC236}">
                <a16:creationId xmlns:a16="http://schemas.microsoft.com/office/drawing/2014/main" id="{1C38CA5E-BE13-0B7D-FD99-539758D41206}"/>
              </a:ext>
            </a:extLst>
          </p:cNvPr>
          <p:cNvSpPr>
            <a:spLocks noGrp="1"/>
          </p:cNvSpPr>
          <p:nvPr>
            <p:ph type="body" sz="quarter" idx="10"/>
          </p:nvPr>
        </p:nvSpPr>
        <p:spPr>
          <a:xfrm>
            <a:off x="212852" y="884172"/>
            <a:ext cx="4979634" cy="4957763"/>
          </a:xfrm>
        </p:spPr>
        <p:txBody>
          <a:bodyPr/>
          <a:lstStyle/>
          <a:p>
            <a:pPr marL="0" indent="0">
              <a:buNone/>
            </a:pPr>
            <a:r>
              <a:rPr lang="en-US" dirty="0"/>
              <a:t>.</a:t>
            </a:r>
          </a:p>
          <a:p>
            <a:pPr marL="0" indent="0">
              <a:buNone/>
            </a:pPr>
            <a:endParaRPr lang="en-US" dirty="0"/>
          </a:p>
        </p:txBody>
      </p:sp>
      <p:grpSp>
        <p:nvGrpSpPr>
          <p:cNvPr id="14" name="Group 13">
            <a:extLst>
              <a:ext uri="{FF2B5EF4-FFF2-40B4-BE49-F238E27FC236}">
                <a16:creationId xmlns:a16="http://schemas.microsoft.com/office/drawing/2014/main" id="{B791AB1C-EC94-0634-CD20-B86C59EC704A}"/>
              </a:ext>
            </a:extLst>
          </p:cNvPr>
          <p:cNvGrpSpPr/>
          <p:nvPr/>
        </p:nvGrpSpPr>
        <p:grpSpPr>
          <a:xfrm>
            <a:off x="212853" y="1207176"/>
            <a:ext cx="11471147" cy="5632311"/>
            <a:chOff x="253523" y="2067463"/>
            <a:chExt cx="5321159" cy="5632311"/>
          </a:xfrm>
        </p:grpSpPr>
        <p:sp>
          <p:nvSpPr>
            <p:cNvPr id="15" name="TextBox 14">
              <a:extLst>
                <a:ext uri="{FF2B5EF4-FFF2-40B4-BE49-F238E27FC236}">
                  <a16:creationId xmlns:a16="http://schemas.microsoft.com/office/drawing/2014/main" id="{3C151004-3D5E-BD79-472F-B763FA5F7AEF}"/>
                </a:ext>
              </a:extLst>
            </p:cNvPr>
            <p:cNvSpPr txBox="1"/>
            <p:nvPr/>
          </p:nvSpPr>
          <p:spPr>
            <a:xfrm>
              <a:off x="4970132" y="3384269"/>
              <a:ext cx="604550" cy="3539430"/>
            </a:xfrm>
            <a:prstGeom prst="rect">
              <a:avLst/>
            </a:prstGeom>
            <a:noFill/>
          </p:spPr>
          <p:txBody>
            <a:bodyPr wrap="square" lIns="0" rIns="0" rtlCol="0" anchor="b">
              <a:spAutoFit/>
            </a:bodyPr>
            <a:lstStyle/>
            <a:p>
              <a:pPr algn="ctr"/>
              <a:r>
                <a:rPr lang="en-US" sz="3200" b="1" noProof="1"/>
                <a:t>I think, oh, wait, nevermind.</a:t>
              </a:r>
            </a:p>
            <a:p>
              <a:pPr algn="ctr"/>
              <a:endParaRPr lang="en-US" sz="3200" b="1" noProof="1"/>
            </a:p>
          </p:txBody>
        </p:sp>
        <p:sp>
          <p:nvSpPr>
            <p:cNvPr id="16" name="TextBox 15">
              <a:extLst>
                <a:ext uri="{FF2B5EF4-FFF2-40B4-BE49-F238E27FC236}">
                  <a16:creationId xmlns:a16="http://schemas.microsoft.com/office/drawing/2014/main" id="{8C7C4085-F02E-280E-E307-879EA5C4009D}"/>
                </a:ext>
              </a:extLst>
            </p:cNvPr>
            <p:cNvSpPr txBox="1"/>
            <p:nvPr/>
          </p:nvSpPr>
          <p:spPr>
            <a:xfrm>
              <a:off x="253523" y="2067463"/>
              <a:ext cx="2926080" cy="5632311"/>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t>Memory isn't a video file. Your brain doesn't record events perfectly.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It's a creative process. Every time you recall an event, you are actively rebuilding it, which can introduce variations.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Memories are suggestible. Scientists have proven that memories can be altered by external factors, like the way questions are framed.</a:t>
              </a:r>
              <a:br>
                <a:rPr lang="en-US" dirty="0"/>
              </a:br>
              <a:endParaRPr lang="en-US" dirty="0"/>
            </a:p>
            <a:p>
              <a:pPr marL="285750" indent="-285750">
                <a:buFont typeface="Arial" panose="020B0604020202020204" pitchFamily="34" charset="0"/>
                <a:buChar char="•"/>
              </a:pPr>
              <a:r>
                <a:rPr lang="en-US" dirty="0"/>
                <a:t>Different memory contributes in varying degree to the reconstruction.</a:t>
              </a:r>
              <a:br>
                <a:rPr lang="en-US" dirty="0"/>
              </a:br>
              <a:endParaRPr lang="en-US" dirty="0"/>
            </a:p>
            <a:p>
              <a:pPr marL="285750" indent="-285750">
                <a:buFont typeface="Arial" panose="020B0604020202020204" pitchFamily="34" charset="0"/>
                <a:buChar char="•"/>
              </a:pPr>
              <a:r>
                <a:rPr lang="en-US" dirty="0"/>
                <a:t>Understanding aspects of human memory helps explain both the challenges and opportunities in developing Ai agents</a:t>
              </a:r>
              <a:br>
                <a:rPr lang="en-US" dirty="0"/>
              </a:br>
              <a:endParaRPr lang="en-US" dirty="0"/>
            </a:p>
            <a:p>
              <a:pPr marL="285750" indent="-285750">
                <a:buFont typeface="Arial" panose="020B0604020202020204" pitchFamily="34" charset="0"/>
                <a:buChar char="•"/>
              </a:pPr>
              <a:r>
                <a:rPr lang="en-US" dirty="0"/>
                <a:t>This isn’t just academic – we are far from replicating flexible context sensitive memory and it was practical implications for us designing intelligent systems.</a:t>
              </a:r>
            </a:p>
          </p:txBody>
        </p:sp>
      </p:grpSp>
      <p:grpSp>
        <p:nvGrpSpPr>
          <p:cNvPr id="17" name="Graphic 7">
            <a:extLst>
              <a:ext uri="{FF2B5EF4-FFF2-40B4-BE49-F238E27FC236}">
                <a16:creationId xmlns:a16="http://schemas.microsoft.com/office/drawing/2014/main" id="{863CF35B-C3A3-AC74-332A-E19A7B00B438}"/>
              </a:ext>
            </a:extLst>
          </p:cNvPr>
          <p:cNvGrpSpPr/>
          <p:nvPr/>
        </p:nvGrpSpPr>
        <p:grpSpPr>
          <a:xfrm>
            <a:off x="6668942" y="845487"/>
            <a:ext cx="4160111" cy="5503834"/>
            <a:chOff x="-41481055" y="23290007"/>
            <a:chExt cx="3447090" cy="4560506"/>
          </a:xfrm>
        </p:grpSpPr>
        <p:sp>
          <p:nvSpPr>
            <p:cNvPr id="18" name="Freeform 9">
              <a:extLst>
                <a:ext uri="{FF2B5EF4-FFF2-40B4-BE49-F238E27FC236}">
                  <a16:creationId xmlns:a16="http://schemas.microsoft.com/office/drawing/2014/main" id="{CE86CD70-5789-E117-C59B-BC9FD8F6BAF5}"/>
                </a:ext>
              </a:extLst>
            </p:cNvPr>
            <p:cNvSpPr/>
            <p:nvPr/>
          </p:nvSpPr>
          <p:spPr>
            <a:xfrm>
              <a:off x="-41387410" y="23290007"/>
              <a:ext cx="2984947" cy="4348268"/>
            </a:xfrm>
            <a:custGeom>
              <a:avLst/>
              <a:gdLst>
                <a:gd name="connsiteX0" fmla="*/ 1245077 w 2984947"/>
                <a:gd name="connsiteY0" fmla="*/ 593318 h 4348268"/>
                <a:gd name="connsiteX1" fmla="*/ 911563 w 2984947"/>
                <a:gd name="connsiteY1" fmla="*/ 784566 h 4348268"/>
                <a:gd name="connsiteX2" fmla="*/ 895237 w 2984947"/>
                <a:gd name="connsiteY2" fmla="*/ 805557 h 4348268"/>
                <a:gd name="connsiteX3" fmla="*/ 752968 w 2984947"/>
                <a:gd name="connsiteY3" fmla="*/ 838206 h 4348268"/>
                <a:gd name="connsiteX4" fmla="*/ 678336 w 2984947"/>
                <a:gd name="connsiteY4" fmla="*/ 961818 h 4348268"/>
                <a:gd name="connsiteX5" fmla="*/ 459103 w 2984947"/>
                <a:gd name="connsiteY5" fmla="*/ 1547216 h 4348268"/>
                <a:gd name="connsiteX6" fmla="*/ 361147 w 2984947"/>
                <a:gd name="connsiteY6" fmla="*/ 1533223 h 4348268"/>
                <a:gd name="connsiteX7" fmla="*/ 46291 w 2984947"/>
                <a:gd name="connsiteY7" fmla="*/ 1437601 h 4348268"/>
                <a:gd name="connsiteX8" fmla="*/ 27633 w 2984947"/>
                <a:gd name="connsiteY8" fmla="*/ 1430603 h 4348268"/>
                <a:gd name="connsiteX9" fmla="*/ 1979 w 2984947"/>
                <a:gd name="connsiteY9" fmla="*/ 1341978 h 4348268"/>
                <a:gd name="connsiteX10" fmla="*/ 559390 w 2984947"/>
                <a:gd name="connsiteY10" fmla="*/ 390412 h 4348268"/>
                <a:gd name="connsiteX11" fmla="*/ 2063702 w 2984947"/>
                <a:gd name="connsiteY11" fmla="*/ 33574 h 4348268"/>
                <a:gd name="connsiteX12" fmla="*/ 2751721 w 2984947"/>
                <a:gd name="connsiteY12" fmla="*/ 1239358 h 4348268"/>
                <a:gd name="connsiteX13" fmla="*/ 1648559 w 2984947"/>
                <a:gd name="connsiteY13" fmla="*/ 3042199 h 4348268"/>
                <a:gd name="connsiteX14" fmla="*/ 1601913 w 2984947"/>
                <a:gd name="connsiteY14" fmla="*/ 3156480 h 4348268"/>
                <a:gd name="connsiteX15" fmla="*/ 1580922 w 2984947"/>
                <a:gd name="connsiteY15" fmla="*/ 3256769 h 4348268"/>
                <a:gd name="connsiteX16" fmla="*/ 1482968 w 2984947"/>
                <a:gd name="connsiteY16" fmla="*/ 3319739 h 4348268"/>
                <a:gd name="connsiteX17" fmla="*/ 1058495 w 2984947"/>
                <a:gd name="connsiteY17" fmla="*/ 3420028 h 4348268"/>
                <a:gd name="connsiteX18" fmla="*/ 1079485 w 2984947"/>
                <a:gd name="connsiteY18" fmla="*/ 3231115 h 4348268"/>
                <a:gd name="connsiteX19" fmla="*/ 1156451 w 2984947"/>
                <a:gd name="connsiteY19" fmla="*/ 3002551 h 4348268"/>
                <a:gd name="connsiteX20" fmla="*/ 1249742 w 2984947"/>
                <a:gd name="connsiteY20" fmla="*/ 2806640 h 4348268"/>
                <a:gd name="connsiteX21" fmla="*/ 1252073 w 2984947"/>
                <a:gd name="connsiteY21" fmla="*/ 2790316 h 4348268"/>
                <a:gd name="connsiteX22" fmla="*/ 1646227 w 2984947"/>
                <a:gd name="connsiteY22" fmla="*/ 2204917 h 4348268"/>
                <a:gd name="connsiteX23" fmla="*/ 1751179 w 2984947"/>
                <a:gd name="connsiteY23" fmla="*/ 2067313 h 4348268"/>
                <a:gd name="connsiteX24" fmla="*/ 1755842 w 2984947"/>
                <a:gd name="connsiteY24" fmla="*/ 2050985 h 4348268"/>
                <a:gd name="connsiteX25" fmla="*/ 1842137 w 2984947"/>
                <a:gd name="connsiteY25" fmla="*/ 1948368 h 4348268"/>
                <a:gd name="connsiteX26" fmla="*/ 1900443 w 2984947"/>
                <a:gd name="connsiteY26" fmla="*/ 1848079 h 4348268"/>
                <a:gd name="connsiteX27" fmla="*/ 2124342 w 2984947"/>
                <a:gd name="connsiteY27" fmla="*/ 926834 h 4348268"/>
                <a:gd name="connsiteX28" fmla="*/ 1767504 w 2984947"/>
                <a:gd name="connsiteY28" fmla="*/ 607314 h 4348268"/>
                <a:gd name="connsiteX29" fmla="*/ 1657888 w 2984947"/>
                <a:gd name="connsiteY29" fmla="*/ 161849 h 4348268"/>
                <a:gd name="connsiteX30" fmla="*/ 1541275 w 2984947"/>
                <a:gd name="connsiteY30" fmla="*/ 140861 h 4348268"/>
                <a:gd name="connsiteX31" fmla="*/ 1494630 w 2984947"/>
                <a:gd name="connsiteY31" fmla="*/ 117538 h 4348268"/>
                <a:gd name="connsiteX32" fmla="*/ 1389678 w 2984947"/>
                <a:gd name="connsiteY32" fmla="*/ 185172 h 4348268"/>
                <a:gd name="connsiteX33" fmla="*/ 1382680 w 2984947"/>
                <a:gd name="connsiteY33" fmla="*/ 215492 h 4348268"/>
                <a:gd name="connsiteX34" fmla="*/ 1326706 w 2984947"/>
                <a:gd name="connsiteY34" fmla="*/ 229485 h 4348268"/>
                <a:gd name="connsiteX35" fmla="*/ 1268400 w 2984947"/>
                <a:gd name="connsiteY35" fmla="*/ 465044 h 4348268"/>
                <a:gd name="connsiteX36" fmla="*/ 1245077 w 2984947"/>
                <a:gd name="connsiteY36" fmla="*/ 593318 h 4348268"/>
                <a:gd name="connsiteX37" fmla="*/ 2705075 w 2984947"/>
                <a:gd name="connsiteY37" fmla="*/ 1589198 h 4348268"/>
                <a:gd name="connsiteX38" fmla="*/ 2609453 w 2984947"/>
                <a:gd name="connsiteY38" fmla="*/ 1773448 h 4348268"/>
                <a:gd name="connsiteX39" fmla="*/ 1872456 w 2984947"/>
                <a:gd name="connsiteY39" fmla="*/ 2706355 h 4348268"/>
                <a:gd name="connsiteX40" fmla="*/ 1888782 w 2984947"/>
                <a:gd name="connsiteY40" fmla="*/ 2944245 h 4348268"/>
                <a:gd name="connsiteX41" fmla="*/ 1900443 w 2984947"/>
                <a:gd name="connsiteY41" fmla="*/ 3016544 h 4348268"/>
                <a:gd name="connsiteX42" fmla="*/ 2033383 w 2984947"/>
                <a:gd name="connsiteY42" fmla="*/ 2801977 h 4348268"/>
                <a:gd name="connsiteX43" fmla="*/ 2775044 w 2984947"/>
                <a:gd name="connsiteY43" fmla="*/ 1883063 h 4348268"/>
                <a:gd name="connsiteX44" fmla="*/ 2835683 w 2984947"/>
                <a:gd name="connsiteY44" fmla="*/ 1738464 h 4348268"/>
                <a:gd name="connsiteX45" fmla="*/ 2716737 w 2984947"/>
                <a:gd name="connsiteY45" fmla="*/ 1589198 h 4348268"/>
                <a:gd name="connsiteX46" fmla="*/ 2705075 w 2984947"/>
                <a:gd name="connsiteY46" fmla="*/ 1589198 h 4348268"/>
                <a:gd name="connsiteX47" fmla="*/ 2968621 w 2984947"/>
                <a:gd name="connsiteY47" fmla="*/ 1106417 h 4348268"/>
                <a:gd name="connsiteX48" fmla="*/ 2984948 w 2984947"/>
                <a:gd name="connsiteY48" fmla="*/ 1115747 h 4348268"/>
                <a:gd name="connsiteX49" fmla="*/ 2952297 w 2984947"/>
                <a:gd name="connsiteY49" fmla="*/ 852202 h 4348268"/>
                <a:gd name="connsiteX50" fmla="*/ 2639772 w 2984947"/>
                <a:gd name="connsiteY50" fmla="*/ 350765 h 4348268"/>
                <a:gd name="connsiteX51" fmla="*/ 2558143 w 2984947"/>
                <a:gd name="connsiteY51" fmla="*/ 290124 h 4348268"/>
                <a:gd name="connsiteX52" fmla="*/ 2807696 w 2984947"/>
                <a:gd name="connsiteY52" fmla="*/ 950156 h 4348268"/>
                <a:gd name="connsiteX53" fmla="*/ 2966290 w 2984947"/>
                <a:gd name="connsiteY53" fmla="*/ 1108752 h 4348268"/>
                <a:gd name="connsiteX54" fmla="*/ 2952297 w 2984947"/>
                <a:gd name="connsiteY54" fmla="*/ 1160060 h 4348268"/>
                <a:gd name="connsiteX55" fmla="*/ 2866002 w 2984947"/>
                <a:gd name="connsiteY55" fmla="*/ 1073768 h 4348268"/>
                <a:gd name="connsiteX56" fmla="*/ 2814692 w 2984947"/>
                <a:gd name="connsiteY56" fmla="*/ 1036449 h 4348268"/>
                <a:gd name="connsiteX57" fmla="*/ 2819357 w 2984947"/>
                <a:gd name="connsiteY57" fmla="*/ 1073768 h 4348268"/>
                <a:gd name="connsiteX58" fmla="*/ 2931306 w 2984947"/>
                <a:gd name="connsiteY58" fmla="*/ 1190381 h 4348268"/>
                <a:gd name="connsiteX59" fmla="*/ 2980283 w 2984947"/>
                <a:gd name="connsiteY59" fmla="*/ 1225365 h 4348268"/>
                <a:gd name="connsiteX60" fmla="*/ 2952297 w 2984947"/>
                <a:gd name="connsiteY60" fmla="*/ 1160060 h 4348268"/>
                <a:gd name="connsiteX61" fmla="*/ 2821689 w 2984947"/>
                <a:gd name="connsiteY61" fmla="*/ 1143736 h 4348268"/>
                <a:gd name="connsiteX62" fmla="*/ 2807696 w 2984947"/>
                <a:gd name="connsiteY62" fmla="*/ 1157729 h 4348268"/>
                <a:gd name="connsiteX63" fmla="*/ 2928974 w 2984947"/>
                <a:gd name="connsiteY63" fmla="*/ 1272010 h 4348268"/>
                <a:gd name="connsiteX64" fmla="*/ 2952297 w 2984947"/>
                <a:gd name="connsiteY64" fmla="*/ 1283672 h 4348268"/>
                <a:gd name="connsiteX65" fmla="*/ 2963958 w 2984947"/>
                <a:gd name="connsiteY65" fmla="*/ 1297665 h 4348268"/>
                <a:gd name="connsiteX66" fmla="*/ 2940635 w 2984947"/>
                <a:gd name="connsiteY66" fmla="*/ 1260349 h 4348268"/>
                <a:gd name="connsiteX67" fmla="*/ 2821689 w 2984947"/>
                <a:gd name="connsiteY67" fmla="*/ 1143736 h 4348268"/>
                <a:gd name="connsiteX68" fmla="*/ 2800699 w 2984947"/>
                <a:gd name="connsiteY68" fmla="*/ 1369964 h 4348268"/>
                <a:gd name="connsiteX69" fmla="*/ 2784373 w 2984947"/>
                <a:gd name="connsiteY69" fmla="*/ 1381626 h 4348268"/>
                <a:gd name="connsiteX70" fmla="*/ 2903318 w 2984947"/>
                <a:gd name="connsiteY70" fmla="*/ 1495907 h 4348268"/>
                <a:gd name="connsiteX71" fmla="*/ 2924309 w 2984947"/>
                <a:gd name="connsiteY71" fmla="*/ 1507569 h 4348268"/>
                <a:gd name="connsiteX72" fmla="*/ 2877664 w 2984947"/>
                <a:gd name="connsiteY72" fmla="*/ 1446930 h 4348268"/>
                <a:gd name="connsiteX73" fmla="*/ 2800699 w 2984947"/>
                <a:gd name="connsiteY73" fmla="*/ 1369964 h 4348268"/>
                <a:gd name="connsiteX74" fmla="*/ 2891657 w 2984947"/>
                <a:gd name="connsiteY74" fmla="*/ 1523893 h 4348268"/>
                <a:gd name="connsiteX75" fmla="*/ 2793701 w 2984947"/>
                <a:gd name="connsiteY75" fmla="*/ 1425939 h 4348268"/>
                <a:gd name="connsiteX76" fmla="*/ 2777377 w 2984947"/>
                <a:gd name="connsiteY76" fmla="*/ 1437601 h 4348268"/>
                <a:gd name="connsiteX77" fmla="*/ 2903318 w 2984947"/>
                <a:gd name="connsiteY77" fmla="*/ 1556546 h 4348268"/>
                <a:gd name="connsiteX78" fmla="*/ 2910315 w 2984947"/>
                <a:gd name="connsiteY78" fmla="*/ 1535555 h 4348268"/>
                <a:gd name="connsiteX79" fmla="*/ 2891657 w 2984947"/>
                <a:gd name="connsiteY79" fmla="*/ 1523893 h 4348268"/>
                <a:gd name="connsiteX80" fmla="*/ 2803031 w 2984947"/>
                <a:gd name="connsiteY80" fmla="*/ 1239358 h 4348268"/>
                <a:gd name="connsiteX81" fmla="*/ 2891657 w 2984947"/>
                <a:gd name="connsiteY81" fmla="*/ 1327982 h 4348268"/>
                <a:gd name="connsiteX82" fmla="*/ 2912648 w 2984947"/>
                <a:gd name="connsiteY82" fmla="*/ 1339644 h 4348268"/>
                <a:gd name="connsiteX83" fmla="*/ 2900986 w 2984947"/>
                <a:gd name="connsiteY83" fmla="*/ 1318656 h 4348268"/>
                <a:gd name="connsiteX84" fmla="*/ 2814692 w 2984947"/>
                <a:gd name="connsiteY84" fmla="*/ 1227697 h 4348268"/>
                <a:gd name="connsiteX85" fmla="*/ 2791370 w 2984947"/>
                <a:gd name="connsiteY85" fmla="*/ 1218367 h 4348268"/>
                <a:gd name="connsiteX86" fmla="*/ 2803031 w 2984947"/>
                <a:gd name="connsiteY86" fmla="*/ 1239358 h 4348268"/>
                <a:gd name="connsiteX87" fmla="*/ 946547 w 2984947"/>
                <a:gd name="connsiteY87" fmla="*/ 793896 h 4348268"/>
                <a:gd name="connsiteX88" fmla="*/ 1142457 w 2984947"/>
                <a:gd name="connsiteY88" fmla="*/ 763575 h 4348268"/>
                <a:gd name="connsiteX89" fmla="*/ 1238080 w 2984947"/>
                <a:gd name="connsiteY89" fmla="*/ 716930 h 4348268"/>
                <a:gd name="connsiteX90" fmla="*/ 1238080 w 2984947"/>
                <a:gd name="connsiteY90" fmla="*/ 625971 h 4348268"/>
                <a:gd name="connsiteX91" fmla="*/ 944214 w 2984947"/>
                <a:gd name="connsiteY91" fmla="*/ 791561 h 4348268"/>
                <a:gd name="connsiteX92" fmla="*/ 517409 w 2984947"/>
                <a:gd name="connsiteY92" fmla="*/ 1418941 h 4348268"/>
                <a:gd name="connsiteX93" fmla="*/ 648016 w 2984947"/>
                <a:gd name="connsiteY93" fmla="*/ 1045779 h 4348268"/>
                <a:gd name="connsiteX94" fmla="*/ 487090 w 2984947"/>
                <a:gd name="connsiteY94" fmla="*/ 1540221 h 4348268"/>
                <a:gd name="connsiteX95" fmla="*/ 517409 w 2984947"/>
                <a:gd name="connsiteY95" fmla="*/ 1418941 h 4348268"/>
                <a:gd name="connsiteX96" fmla="*/ 1189102 w 2984947"/>
                <a:gd name="connsiteY96" fmla="*/ 4254978 h 4348268"/>
                <a:gd name="connsiteX97" fmla="*/ 1522616 w 2984947"/>
                <a:gd name="connsiteY97" fmla="*/ 3956449 h 4348268"/>
                <a:gd name="connsiteX98" fmla="*/ 1182105 w 2984947"/>
                <a:gd name="connsiteY98" fmla="*/ 3601943 h 4348268"/>
                <a:gd name="connsiteX99" fmla="*/ 941882 w 2984947"/>
                <a:gd name="connsiteY99" fmla="*/ 3991433 h 4348268"/>
                <a:gd name="connsiteX100" fmla="*/ 1025843 w 2984947"/>
                <a:gd name="connsiteY100" fmla="*/ 4217662 h 4348268"/>
                <a:gd name="connsiteX101" fmla="*/ 1025843 w 2984947"/>
                <a:gd name="connsiteY101" fmla="*/ 4226992 h 4348268"/>
                <a:gd name="connsiteX102" fmla="*/ 1116802 w 2984947"/>
                <a:gd name="connsiteY102" fmla="*/ 4261976 h 4348268"/>
                <a:gd name="connsiteX103" fmla="*/ 1186770 w 2984947"/>
                <a:gd name="connsiteY103" fmla="*/ 4254978 h 4348268"/>
                <a:gd name="connsiteX104" fmla="*/ 1559933 w 2984947"/>
                <a:gd name="connsiteY104" fmla="*/ 3975106 h 4348268"/>
                <a:gd name="connsiteX105" fmla="*/ 1247409 w 2984947"/>
                <a:gd name="connsiteY105" fmla="*/ 4259644 h 4348268"/>
                <a:gd name="connsiteX106" fmla="*/ 1172776 w 2984947"/>
                <a:gd name="connsiteY106" fmla="*/ 4273637 h 4348268"/>
                <a:gd name="connsiteX107" fmla="*/ 1210093 w 2984947"/>
                <a:gd name="connsiteY107" fmla="*/ 4301623 h 4348268"/>
                <a:gd name="connsiteX108" fmla="*/ 1275396 w 2984947"/>
                <a:gd name="connsiteY108" fmla="*/ 4343605 h 4348268"/>
                <a:gd name="connsiteX109" fmla="*/ 1315045 w 2984947"/>
                <a:gd name="connsiteY109" fmla="*/ 4348268 h 4348268"/>
                <a:gd name="connsiteX110" fmla="*/ 1331371 w 2984947"/>
                <a:gd name="connsiteY110" fmla="*/ 4348268 h 4348268"/>
                <a:gd name="connsiteX111" fmla="*/ 1669550 w 2984947"/>
                <a:gd name="connsiteY111" fmla="*/ 4108047 h 4348268"/>
                <a:gd name="connsiteX112" fmla="*/ 1683543 w 2984947"/>
                <a:gd name="connsiteY112" fmla="*/ 4052072 h 4348268"/>
                <a:gd name="connsiteX113" fmla="*/ 1559933 w 2984947"/>
                <a:gd name="connsiteY113" fmla="*/ 3975106 h 4348268"/>
                <a:gd name="connsiteX114" fmla="*/ 1522616 w 2984947"/>
                <a:gd name="connsiteY114" fmla="*/ 3648588 h 4348268"/>
                <a:gd name="connsiteX115" fmla="*/ 1571594 w 2984947"/>
                <a:gd name="connsiteY115" fmla="*/ 3786193 h 4348268"/>
                <a:gd name="connsiteX116" fmla="*/ 1730188 w 2984947"/>
                <a:gd name="connsiteY116" fmla="*/ 3877152 h 4348268"/>
                <a:gd name="connsiteX117" fmla="*/ 1522616 w 2984947"/>
                <a:gd name="connsiteY117" fmla="*/ 3648588 h 4348268"/>
                <a:gd name="connsiteX118" fmla="*/ 1802488 w 2984947"/>
                <a:gd name="connsiteY118" fmla="*/ 693607 h 4348268"/>
                <a:gd name="connsiteX119" fmla="*/ 1979741 w 2984947"/>
                <a:gd name="connsiteY119" fmla="*/ 742584 h 4348268"/>
                <a:gd name="connsiteX120" fmla="*/ 1951753 w 2984947"/>
                <a:gd name="connsiteY120" fmla="*/ 712266 h 4348268"/>
                <a:gd name="connsiteX121" fmla="*/ 1746514 w 2984947"/>
                <a:gd name="connsiteY121" fmla="*/ 635300 h 4348268"/>
                <a:gd name="connsiteX122" fmla="*/ 1734853 w 2984947"/>
                <a:gd name="connsiteY122" fmla="*/ 686609 h 4348268"/>
                <a:gd name="connsiteX123" fmla="*/ 1804821 w 2984947"/>
                <a:gd name="connsiteY123" fmla="*/ 695939 h 4348268"/>
                <a:gd name="connsiteX124" fmla="*/ 862584 w 2984947"/>
                <a:gd name="connsiteY124" fmla="*/ 3408366 h 4348268"/>
                <a:gd name="connsiteX125" fmla="*/ 857920 w 2984947"/>
                <a:gd name="connsiteY125" fmla="*/ 3392039 h 4348268"/>
                <a:gd name="connsiteX126" fmla="*/ 862584 w 2984947"/>
                <a:gd name="connsiteY126" fmla="*/ 3408366 h 4348268"/>
                <a:gd name="connsiteX127" fmla="*/ 855588 w 2984947"/>
                <a:gd name="connsiteY127" fmla="*/ 3373382 h 4348268"/>
                <a:gd name="connsiteX128" fmla="*/ 855588 w 2984947"/>
                <a:gd name="connsiteY128" fmla="*/ 3378046 h 4348268"/>
                <a:gd name="connsiteX129" fmla="*/ 855588 w 2984947"/>
                <a:gd name="connsiteY129" fmla="*/ 3373382 h 4348268"/>
                <a:gd name="connsiteX130" fmla="*/ 1308048 w 2984947"/>
                <a:gd name="connsiteY130" fmla="*/ 1232360 h 4348268"/>
                <a:gd name="connsiteX131" fmla="*/ 1333703 w 2984947"/>
                <a:gd name="connsiteY131" fmla="*/ 1209037 h 4348268"/>
                <a:gd name="connsiteX132" fmla="*/ 1333703 w 2984947"/>
                <a:gd name="connsiteY132" fmla="*/ 1288335 h 4348268"/>
                <a:gd name="connsiteX133" fmla="*/ 1350029 w 2984947"/>
                <a:gd name="connsiteY133" fmla="*/ 1267344 h 4348268"/>
                <a:gd name="connsiteX134" fmla="*/ 1350029 w 2984947"/>
                <a:gd name="connsiteY134" fmla="*/ 1178720 h 4348268"/>
                <a:gd name="connsiteX135" fmla="*/ 1361690 w 2984947"/>
                <a:gd name="connsiteY135" fmla="*/ 1199708 h 4348268"/>
                <a:gd name="connsiteX136" fmla="*/ 1373352 w 2984947"/>
                <a:gd name="connsiteY136" fmla="*/ 1339644 h 4348268"/>
                <a:gd name="connsiteX137" fmla="*/ 1361690 w 2984947"/>
                <a:gd name="connsiteY137" fmla="*/ 1327982 h 4348268"/>
                <a:gd name="connsiteX138" fmla="*/ 1357025 w 2984947"/>
                <a:gd name="connsiteY138" fmla="*/ 1411946 h 4348268"/>
                <a:gd name="connsiteX139" fmla="*/ 1424662 w 2984947"/>
                <a:gd name="connsiteY139" fmla="*/ 1955363 h 4348268"/>
                <a:gd name="connsiteX140" fmla="*/ 1373352 w 2984947"/>
                <a:gd name="connsiteY140" fmla="*/ 2102297 h 4348268"/>
                <a:gd name="connsiteX141" fmla="*/ 1357025 w 2984947"/>
                <a:gd name="connsiteY141" fmla="*/ 2102297 h 4348268"/>
                <a:gd name="connsiteX142" fmla="*/ 1315045 w 2984947"/>
                <a:gd name="connsiteY142" fmla="*/ 2039324 h 4348268"/>
                <a:gd name="connsiteX143" fmla="*/ 1275396 w 2984947"/>
                <a:gd name="connsiteY143" fmla="*/ 1754788 h 4348268"/>
                <a:gd name="connsiteX144" fmla="*/ 1287057 w 2984947"/>
                <a:gd name="connsiteY144" fmla="*/ 1689484 h 4348268"/>
                <a:gd name="connsiteX145" fmla="*/ 1275396 w 2984947"/>
                <a:gd name="connsiteY145" fmla="*/ 1668496 h 4348268"/>
                <a:gd name="connsiteX146" fmla="*/ 1308048 w 2984947"/>
                <a:gd name="connsiteY146" fmla="*/ 1232360 h 4348268"/>
                <a:gd name="connsiteX147" fmla="*/ 1331371 w 2984947"/>
                <a:gd name="connsiteY147" fmla="*/ 1351305 h 4348268"/>
                <a:gd name="connsiteX148" fmla="*/ 1326706 w 2984947"/>
                <a:gd name="connsiteY148" fmla="*/ 1302328 h 4348268"/>
                <a:gd name="connsiteX149" fmla="*/ 1331371 w 2984947"/>
                <a:gd name="connsiteY149" fmla="*/ 1351305 h 4348268"/>
                <a:gd name="connsiteX150" fmla="*/ 1303384 w 2984947"/>
                <a:gd name="connsiteY150" fmla="*/ 1649836 h 4348268"/>
                <a:gd name="connsiteX151" fmla="*/ 1326706 w 2984947"/>
                <a:gd name="connsiteY151" fmla="*/ 1537887 h 4348268"/>
                <a:gd name="connsiteX152" fmla="*/ 1326706 w 2984947"/>
                <a:gd name="connsiteY152" fmla="*/ 1376962 h 4348268"/>
                <a:gd name="connsiteX153" fmla="*/ 1315045 w 2984947"/>
                <a:gd name="connsiteY153" fmla="*/ 1367633 h 4348268"/>
                <a:gd name="connsiteX154" fmla="*/ 1303384 w 2984947"/>
                <a:gd name="connsiteY154" fmla="*/ 1649836 h 4348268"/>
                <a:gd name="connsiteX155" fmla="*/ 1252073 w 2984947"/>
                <a:gd name="connsiteY155" fmla="*/ 1547216 h 4348268"/>
                <a:gd name="connsiteX156" fmla="*/ 1240412 w 2984947"/>
                <a:gd name="connsiteY156" fmla="*/ 1561209 h 4348268"/>
                <a:gd name="connsiteX157" fmla="*/ 1217089 w 2984947"/>
                <a:gd name="connsiteY157" fmla="*/ 1656834 h 4348268"/>
                <a:gd name="connsiteX158" fmla="*/ 1189102 w 2984947"/>
                <a:gd name="connsiteY158" fmla="*/ 1789772 h 4348268"/>
                <a:gd name="connsiteX159" fmla="*/ 1189102 w 2984947"/>
                <a:gd name="connsiteY159" fmla="*/ 1831754 h 4348268"/>
                <a:gd name="connsiteX160" fmla="*/ 1163447 w 2984947"/>
                <a:gd name="connsiteY160" fmla="*/ 1967024 h 4348268"/>
                <a:gd name="connsiteX161" fmla="*/ 1238080 w 2984947"/>
                <a:gd name="connsiteY161" fmla="*/ 2088304 h 4348268"/>
                <a:gd name="connsiteX162" fmla="*/ 1280061 w 2984947"/>
                <a:gd name="connsiteY162" fmla="*/ 2039324 h 4348268"/>
                <a:gd name="connsiteX163" fmla="*/ 1263735 w 2984947"/>
                <a:gd name="connsiteY163" fmla="*/ 1964693 h 4348268"/>
                <a:gd name="connsiteX164" fmla="*/ 1252073 w 2984947"/>
                <a:gd name="connsiteY164" fmla="*/ 1549548 h 4348268"/>
                <a:gd name="connsiteX165" fmla="*/ 1366355 w 2984947"/>
                <a:gd name="connsiteY165" fmla="*/ 1078431 h 4348268"/>
                <a:gd name="connsiteX166" fmla="*/ 1324373 w 2984947"/>
                <a:gd name="connsiteY166" fmla="*/ 1059772 h 4348268"/>
                <a:gd name="connsiteX167" fmla="*/ 1336034 w 2984947"/>
                <a:gd name="connsiteY167" fmla="*/ 1139069 h 4348268"/>
                <a:gd name="connsiteX168" fmla="*/ 1366355 w 2984947"/>
                <a:gd name="connsiteY168" fmla="*/ 1078431 h 4348268"/>
                <a:gd name="connsiteX169" fmla="*/ 1713862 w 2984947"/>
                <a:gd name="connsiteY169" fmla="*/ 672616 h 4348268"/>
                <a:gd name="connsiteX170" fmla="*/ 1723192 w 2984947"/>
                <a:gd name="connsiteY170" fmla="*/ 632969 h 4348268"/>
                <a:gd name="connsiteX171" fmla="*/ 1695204 w 2984947"/>
                <a:gd name="connsiteY171" fmla="*/ 695939 h 4348268"/>
                <a:gd name="connsiteX172" fmla="*/ 1713862 w 2984947"/>
                <a:gd name="connsiteY172" fmla="*/ 672616 h 4348268"/>
                <a:gd name="connsiteX173" fmla="*/ 1331371 w 2984947"/>
                <a:gd name="connsiteY173" fmla="*/ 1190381 h 4348268"/>
                <a:gd name="connsiteX174" fmla="*/ 1336034 w 2984947"/>
                <a:gd name="connsiteY174" fmla="*/ 1202042 h 4348268"/>
                <a:gd name="connsiteX175" fmla="*/ 1331371 w 2984947"/>
                <a:gd name="connsiteY175" fmla="*/ 1190381 h 4348268"/>
                <a:gd name="connsiteX176" fmla="*/ 1993734 w 2984947"/>
                <a:gd name="connsiteY176" fmla="*/ 1316321 h 4348268"/>
                <a:gd name="connsiteX177" fmla="*/ 1998399 w 2984947"/>
                <a:gd name="connsiteY177" fmla="*/ 1311658 h 4348268"/>
                <a:gd name="connsiteX178" fmla="*/ 1993734 w 2984947"/>
                <a:gd name="connsiteY178" fmla="*/ 1316321 h 43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984947" h="4348268">
                  <a:moveTo>
                    <a:pt x="1245077" y="593318"/>
                  </a:moveTo>
                  <a:cubicBezTo>
                    <a:pt x="1126130" y="637632"/>
                    <a:pt x="1009517" y="705268"/>
                    <a:pt x="911563" y="784566"/>
                  </a:cubicBezTo>
                  <a:cubicBezTo>
                    <a:pt x="904565" y="791561"/>
                    <a:pt x="895237" y="791561"/>
                    <a:pt x="895237" y="805557"/>
                  </a:cubicBezTo>
                  <a:cubicBezTo>
                    <a:pt x="843927" y="814884"/>
                    <a:pt x="801946" y="805557"/>
                    <a:pt x="752968" y="838206"/>
                  </a:cubicBezTo>
                  <a:cubicBezTo>
                    <a:pt x="706322" y="868527"/>
                    <a:pt x="694661" y="912841"/>
                    <a:pt x="678336" y="961818"/>
                  </a:cubicBezTo>
                  <a:cubicBezTo>
                    <a:pt x="531402" y="1118078"/>
                    <a:pt x="463767" y="1334980"/>
                    <a:pt x="459103" y="1547216"/>
                  </a:cubicBezTo>
                  <a:cubicBezTo>
                    <a:pt x="431115" y="1540221"/>
                    <a:pt x="391466" y="1540221"/>
                    <a:pt x="361147" y="1533223"/>
                  </a:cubicBezTo>
                  <a:cubicBezTo>
                    <a:pt x="263192" y="1512232"/>
                    <a:pt x="141915" y="1470253"/>
                    <a:pt x="46291" y="1437601"/>
                  </a:cubicBezTo>
                  <a:cubicBezTo>
                    <a:pt x="39294" y="1437601"/>
                    <a:pt x="32298" y="1437601"/>
                    <a:pt x="27633" y="1430603"/>
                  </a:cubicBezTo>
                  <a:cubicBezTo>
                    <a:pt x="13640" y="1421273"/>
                    <a:pt x="1979" y="1360635"/>
                    <a:pt x="1979" y="1341978"/>
                  </a:cubicBezTo>
                  <a:cubicBezTo>
                    <a:pt x="-28342" y="999133"/>
                    <a:pt x="295844" y="581657"/>
                    <a:pt x="559390" y="390412"/>
                  </a:cubicBezTo>
                  <a:cubicBezTo>
                    <a:pt x="1014182" y="59231"/>
                    <a:pt x="1503958" y="-66712"/>
                    <a:pt x="2063702" y="33574"/>
                  </a:cubicBezTo>
                  <a:cubicBezTo>
                    <a:pt x="2665427" y="138526"/>
                    <a:pt x="2817024" y="700605"/>
                    <a:pt x="2751721" y="1239358"/>
                  </a:cubicBezTo>
                  <a:cubicBezTo>
                    <a:pt x="2667760" y="1943702"/>
                    <a:pt x="1926099" y="2412487"/>
                    <a:pt x="1648559" y="3042199"/>
                  </a:cubicBezTo>
                  <a:cubicBezTo>
                    <a:pt x="1632233" y="3077183"/>
                    <a:pt x="1613575" y="3119165"/>
                    <a:pt x="1601913" y="3156480"/>
                  </a:cubicBezTo>
                  <a:cubicBezTo>
                    <a:pt x="1594917" y="3177471"/>
                    <a:pt x="1587920" y="3245108"/>
                    <a:pt x="1580922" y="3256769"/>
                  </a:cubicBezTo>
                  <a:cubicBezTo>
                    <a:pt x="1573926" y="3266099"/>
                    <a:pt x="1499293" y="3310410"/>
                    <a:pt x="1482968" y="3319739"/>
                  </a:cubicBezTo>
                  <a:cubicBezTo>
                    <a:pt x="1347696" y="3387375"/>
                    <a:pt x="1203096" y="3396705"/>
                    <a:pt x="1058495" y="3420028"/>
                  </a:cubicBezTo>
                  <a:cubicBezTo>
                    <a:pt x="1049166" y="3380378"/>
                    <a:pt x="1067824" y="3273094"/>
                    <a:pt x="1079485" y="3231115"/>
                  </a:cubicBezTo>
                  <a:cubicBezTo>
                    <a:pt x="1095811" y="3161147"/>
                    <a:pt x="1151786" y="3056195"/>
                    <a:pt x="1156451" y="3002551"/>
                  </a:cubicBezTo>
                  <a:cubicBezTo>
                    <a:pt x="1186770" y="2937247"/>
                    <a:pt x="1217089" y="2871945"/>
                    <a:pt x="1249742" y="2806640"/>
                  </a:cubicBezTo>
                  <a:cubicBezTo>
                    <a:pt x="1252073" y="2799645"/>
                    <a:pt x="1249742" y="2792647"/>
                    <a:pt x="1252073" y="2790316"/>
                  </a:cubicBezTo>
                  <a:cubicBezTo>
                    <a:pt x="1357025" y="2587407"/>
                    <a:pt x="1506291" y="2386832"/>
                    <a:pt x="1646227" y="2204917"/>
                  </a:cubicBezTo>
                  <a:cubicBezTo>
                    <a:pt x="1678878" y="2162935"/>
                    <a:pt x="1732520" y="2113958"/>
                    <a:pt x="1751179" y="2067313"/>
                  </a:cubicBezTo>
                  <a:cubicBezTo>
                    <a:pt x="1751179" y="2062647"/>
                    <a:pt x="1760507" y="2057983"/>
                    <a:pt x="1755842" y="2050985"/>
                  </a:cubicBezTo>
                  <a:cubicBezTo>
                    <a:pt x="1807153" y="2041658"/>
                    <a:pt x="1818814" y="1988015"/>
                    <a:pt x="1842137" y="1948368"/>
                  </a:cubicBezTo>
                  <a:cubicBezTo>
                    <a:pt x="1860794" y="1915715"/>
                    <a:pt x="1879454" y="1880731"/>
                    <a:pt x="1900443" y="1848079"/>
                  </a:cubicBezTo>
                  <a:cubicBezTo>
                    <a:pt x="2089358" y="1570539"/>
                    <a:pt x="2245619" y="1281337"/>
                    <a:pt x="2124342" y="926834"/>
                  </a:cubicBezTo>
                  <a:cubicBezTo>
                    <a:pt x="2063702" y="749582"/>
                    <a:pt x="1949422" y="653960"/>
                    <a:pt x="1767504" y="607314"/>
                  </a:cubicBezTo>
                  <a:cubicBezTo>
                    <a:pt x="1860794" y="453382"/>
                    <a:pt x="1837472" y="238815"/>
                    <a:pt x="1657888" y="161849"/>
                  </a:cubicBezTo>
                  <a:cubicBezTo>
                    <a:pt x="1611243" y="140861"/>
                    <a:pt x="1580922" y="150188"/>
                    <a:pt x="1541275" y="140861"/>
                  </a:cubicBezTo>
                  <a:cubicBezTo>
                    <a:pt x="1522616" y="136195"/>
                    <a:pt x="1522616" y="119870"/>
                    <a:pt x="1494630" y="117538"/>
                  </a:cubicBezTo>
                  <a:cubicBezTo>
                    <a:pt x="1445651" y="115204"/>
                    <a:pt x="1408336" y="140861"/>
                    <a:pt x="1389678" y="185172"/>
                  </a:cubicBezTo>
                  <a:cubicBezTo>
                    <a:pt x="1385013" y="194501"/>
                    <a:pt x="1385013" y="215492"/>
                    <a:pt x="1382680" y="215492"/>
                  </a:cubicBezTo>
                  <a:cubicBezTo>
                    <a:pt x="1382680" y="215492"/>
                    <a:pt x="1347696" y="215492"/>
                    <a:pt x="1326706" y="229485"/>
                  </a:cubicBezTo>
                  <a:cubicBezTo>
                    <a:pt x="1249742" y="280797"/>
                    <a:pt x="1268400" y="383414"/>
                    <a:pt x="1268400" y="465044"/>
                  </a:cubicBezTo>
                  <a:cubicBezTo>
                    <a:pt x="1268400" y="539678"/>
                    <a:pt x="1261403" y="528017"/>
                    <a:pt x="1245077" y="593318"/>
                  </a:cubicBezTo>
                  <a:close/>
                  <a:moveTo>
                    <a:pt x="2705075" y="1589198"/>
                  </a:moveTo>
                  <a:cubicBezTo>
                    <a:pt x="2674756" y="1652168"/>
                    <a:pt x="2644437" y="1712807"/>
                    <a:pt x="2609453" y="1773448"/>
                  </a:cubicBezTo>
                  <a:cubicBezTo>
                    <a:pt x="2411210" y="2116290"/>
                    <a:pt x="2105683" y="2386832"/>
                    <a:pt x="1872456" y="2706355"/>
                  </a:cubicBezTo>
                  <a:lnTo>
                    <a:pt x="1888782" y="2944245"/>
                  </a:lnTo>
                  <a:cubicBezTo>
                    <a:pt x="1891115" y="2967567"/>
                    <a:pt x="1898112" y="2993222"/>
                    <a:pt x="1900443" y="3016544"/>
                  </a:cubicBezTo>
                  <a:cubicBezTo>
                    <a:pt x="1942424" y="2941913"/>
                    <a:pt x="1977408" y="2867279"/>
                    <a:pt x="2033383" y="2801977"/>
                  </a:cubicBezTo>
                  <a:cubicBezTo>
                    <a:pt x="2282936" y="2494116"/>
                    <a:pt x="2588462" y="2244565"/>
                    <a:pt x="2775044" y="1883063"/>
                  </a:cubicBezTo>
                  <a:cubicBezTo>
                    <a:pt x="2786705" y="1859740"/>
                    <a:pt x="2838015" y="1757120"/>
                    <a:pt x="2835683" y="1738464"/>
                  </a:cubicBezTo>
                  <a:cubicBezTo>
                    <a:pt x="2835683" y="1724468"/>
                    <a:pt x="2735395" y="1610189"/>
                    <a:pt x="2716737" y="1589198"/>
                  </a:cubicBezTo>
                  <a:cubicBezTo>
                    <a:pt x="2712072" y="1582200"/>
                    <a:pt x="2709740" y="1582200"/>
                    <a:pt x="2705075" y="1589198"/>
                  </a:cubicBezTo>
                  <a:close/>
                  <a:moveTo>
                    <a:pt x="2968621" y="1106417"/>
                  </a:moveTo>
                  <a:cubicBezTo>
                    <a:pt x="2973286" y="1111083"/>
                    <a:pt x="2975619" y="1118078"/>
                    <a:pt x="2984948" y="1115747"/>
                  </a:cubicBezTo>
                  <a:cubicBezTo>
                    <a:pt x="2980283" y="1024788"/>
                    <a:pt x="2973286" y="940827"/>
                    <a:pt x="2952297" y="852202"/>
                  </a:cubicBezTo>
                  <a:cubicBezTo>
                    <a:pt x="2898653" y="604980"/>
                    <a:pt x="2819357" y="514024"/>
                    <a:pt x="2639772" y="350765"/>
                  </a:cubicBezTo>
                  <a:cubicBezTo>
                    <a:pt x="2630443" y="341435"/>
                    <a:pt x="2567473" y="283129"/>
                    <a:pt x="2558143" y="290124"/>
                  </a:cubicBezTo>
                  <a:cubicBezTo>
                    <a:pt x="2707409" y="479040"/>
                    <a:pt x="2789038" y="709932"/>
                    <a:pt x="2807696" y="950156"/>
                  </a:cubicBezTo>
                  <a:cubicBezTo>
                    <a:pt x="2861338" y="994470"/>
                    <a:pt x="2912648" y="1066770"/>
                    <a:pt x="2966290" y="1108752"/>
                  </a:cubicBezTo>
                  <a:close/>
                  <a:moveTo>
                    <a:pt x="2952297" y="1160060"/>
                  </a:moveTo>
                  <a:cubicBezTo>
                    <a:pt x="2924309" y="1132074"/>
                    <a:pt x="2896322" y="1099422"/>
                    <a:pt x="2866002" y="1073768"/>
                  </a:cubicBezTo>
                  <a:cubicBezTo>
                    <a:pt x="2861338" y="1069101"/>
                    <a:pt x="2817024" y="1031786"/>
                    <a:pt x="2814692" y="1036449"/>
                  </a:cubicBezTo>
                  <a:cubicBezTo>
                    <a:pt x="2814692" y="1050445"/>
                    <a:pt x="2814692" y="1062106"/>
                    <a:pt x="2819357" y="1073768"/>
                  </a:cubicBezTo>
                  <a:cubicBezTo>
                    <a:pt x="2824022" y="1083094"/>
                    <a:pt x="2917313" y="1176385"/>
                    <a:pt x="2931306" y="1190381"/>
                  </a:cubicBezTo>
                  <a:cubicBezTo>
                    <a:pt x="2935970" y="1195044"/>
                    <a:pt x="2975619" y="1227697"/>
                    <a:pt x="2980283" y="1225365"/>
                  </a:cubicBezTo>
                  <a:cubicBezTo>
                    <a:pt x="2987281" y="1178720"/>
                    <a:pt x="2975619" y="1183383"/>
                    <a:pt x="2952297" y="1160060"/>
                  </a:cubicBezTo>
                  <a:close/>
                  <a:moveTo>
                    <a:pt x="2821689" y="1143736"/>
                  </a:moveTo>
                  <a:cubicBezTo>
                    <a:pt x="2798366" y="1125076"/>
                    <a:pt x="2793701" y="1134406"/>
                    <a:pt x="2807696" y="1157729"/>
                  </a:cubicBezTo>
                  <a:cubicBezTo>
                    <a:pt x="2814692" y="1167058"/>
                    <a:pt x="2912648" y="1258014"/>
                    <a:pt x="2928974" y="1272010"/>
                  </a:cubicBezTo>
                  <a:cubicBezTo>
                    <a:pt x="2935970" y="1279005"/>
                    <a:pt x="2945299" y="1279005"/>
                    <a:pt x="2952297" y="1283672"/>
                  </a:cubicBezTo>
                  <a:cubicBezTo>
                    <a:pt x="2959293" y="1288335"/>
                    <a:pt x="2954628" y="1299996"/>
                    <a:pt x="2963958" y="1297665"/>
                  </a:cubicBezTo>
                  <a:cubicBezTo>
                    <a:pt x="2963958" y="1283672"/>
                    <a:pt x="2949964" y="1269676"/>
                    <a:pt x="2940635" y="1260349"/>
                  </a:cubicBezTo>
                  <a:cubicBezTo>
                    <a:pt x="2912648" y="1227697"/>
                    <a:pt x="2854341" y="1169390"/>
                    <a:pt x="2821689" y="1143736"/>
                  </a:cubicBezTo>
                  <a:close/>
                  <a:moveTo>
                    <a:pt x="2800699" y="1369964"/>
                  </a:moveTo>
                  <a:cubicBezTo>
                    <a:pt x="2777377" y="1351305"/>
                    <a:pt x="2770379" y="1362966"/>
                    <a:pt x="2784373" y="1381626"/>
                  </a:cubicBezTo>
                  <a:cubicBezTo>
                    <a:pt x="2803031" y="1404948"/>
                    <a:pt x="2877664" y="1474916"/>
                    <a:pt x="2903318" y="1495907"/>
                  </a:cubicBezTo>
                  <a:cubicBezTo>
                    <a:pt x="2910315" y="1500571"/>
                    <a:pt x="2912648" y="1509900"/>
                    <a:pt x="2924309" y="1507569"/>
                  </a:cubicBezTo>
                  <a:lnTo>
                    <a:pt x="2877664" y="1446930"/>
                  </a:lnTo>
                  <a:cubicBezTo>
                    <a:pt x="2849676" y="1423608"/>
                    <a:pt x="2826354" y="1390955"/>
                    <a:pt x="2800699" y="1369964"/>
                  </a:cubicBezTo>
                  <a:close/>
                  <a:moveTo>
                    <a:pt x="2891657" y="1523893"/>
                  </a:moveTo>
                  <a:cubicBezTo>
                    <a:pt x="2861338" y="1493576"/>
                    <a:pt x="2826354" y="1451594"/>
                    <a:pt x="2793701" y="1425939"/>
                  </a:cubicBezTo>
                  <a:cubicBezTo>
                    <a:pt x="2772712" y="1409612"/>
                    <a:pt x="2768047" y="1409612"/>
                    <a:pt x="2777377" y="1437601"/>
                  </a:cubicBezTo>
                  <a:lnTo>
                    <a:pt x="2903318" y="1556546"/>
                  </a:lnTo>
                  <a:cubicBezTo>
                    <a:pt x="2914980" y="1561209"/>
                    <a:pt x="2912648" y="1540221"/>
                    <a:pt x="2910315" y="1535555"/>
                  </a:cubicBezTo>
                  <a:cubicBezTo>
                    <a:pt x="2910315" y="1535555"/>
                    <a:pt x="2896322" y="1528560"/>
                    <a:pt x="2891657" y="1523893"/>
                  </a:cubicBezTo>
                  <a:close/>
                  <a:moveTo>
                    <a:pt x="2803031" y="1239358"/>
                  </a:moveTo>
                  <a:cubicBezTo>
                    <a:pt x="2824022" y="1265012"/>
                    <a:pt x="2868334" y="1306994"/>
                    <a:pt x="2891657" y="1327982"/>
                  </a:cubicBezTo>
                  <a:cubicBezTo>
                    <a:pt x="2898653" y="1332649"/>
                    <a:pt x="2900986" y="1341978"/>
                    <a:pt x="2912648" y="1339644"/>
                  </a:cubicBezTo>
                  <a:cubicBezTo>
                    <a:pt x="2914980" y="1327982"/>
                    <a:pt x="2905651" y="1325651"/>
                    <a:pt x="2900986" y="1318656"/>
                  </a:cubicBezTo>
                  <a:cubicBezTo>
                    <a:pt x="2886992" y="1302328"/>
                    <a:pt x="2828685" y="1237026"/>
                    <a:pt x="2814692" y="1227697"/>
                  </a:cubicBezTo>
                  <a:cubicBezTo>
                    <a:pt x="2807696" y="1223030"/>
                    <a:pt x="2803031" y="1216035"/>
                    <a:pt x="2791370" y="1218367"/>
                  </a:cubicBezTo>
                  <a:cubicBezTo>
                    <a:pt x="2789038" y="1230028"/>
                    <a:pt x="2798366" y="1232360"/>
                    <a:pt x="2803031" y="1239358"/>
                  </a:cubicBezTo>
                  <a:close/>
                  <a:moveTo>
                    <a:pt x="946547" y="793896"/>
                  </a:moveTo>
                  <a:cubicBezTo>
                    <a:pt x="1009517" y="782234"/>
                    <a:pt x="1084150" y="777568"/>
                    <a:pt x="1142457" y="763575"/>
                  </a:cubicBezTo>
                  <a:cubicBezTo>
                    <a:pt x="1168112" y="758912"/>
                    <a:pt x="1203096" y="716930"/>
                    <a:pt x="1238080" y="716930"/>
                  </a:cubicBezTo>
                  <a:cubicBezTo>
                    <a:pt x="1240412" y="686609"/>
                    <a:pt x="1238080" y="656291"/>
                    <a:pt x="1238080" y="625971"/>
                  </a:cubicBezTo>
                  <a:cubicBezTo>
                    <a:pt x="1133128" y="665621"/>
                    <a:pt x="1030508" y="719261"/>
                    <a:pt x="944214" y="791561"/>
                  </a:cubicBezTo>
                  <a:close/>
                  <a:moveTo>
                    <a:pt x="517409" y="1418941"/>
                  </a:moveTo>
                  <a:cubicBezTo>
                    <a:pt x="554725" y="1297665"/>
                    <a:pt x="608368" y="1171722"/>
                    <a:pt x="648016" y="1045779"/>
                  </a:cubicBezTo>
                  <a:cubicBezTo>
                    <a:pt x="533735" y="1176385"/>
                    <a:pt x="494087" y="1367633"/>
                    <a:pt x="487090" y="1540221"/>
                  </a:cubicBezTo>
                  <a:cubicBezTo>
                    <a:pt x="501083" y="1512232"/>
                    <a:pt x="505748" y="1453925"/>
                    <a:pt x="517409" y="1418941"/>
                  </a:cubicBezTo>
                  <a:close/>
                  <a:moveTo>
                    <a:pt x="1189102" y="4254978"/>
                  </a:moveTo>
                  <a:cubicBezTo>
                    <a:pt x="1340699" y="4231655"/>
                    <a:pt x="1480635" y="4101049"/>
                    <a:pt x="1522616" y="3956449"/>
                  </a:cubicBezTo>
                  <a:cubicBezTo>
                    <a:pt x="1592584" y="3713893"/>
                    <a:pt x="1445651" y="3492327"/>
                    <a:pt x="1182105" y="3601943"/>
                  </a:cubicBezTo>
                  <a:cubicBezTo>
                    <a:pt x="1035173" y="3662584"/>
                    <a:pt x="948879" y="3839836"/>
                    <a:pt x="941882" y="3991433"/>
                  </a:cubicBezTo>
                  <a:cubicBezTo>
                    <a:pt x="937217" y="4073063"/>
                    <a:pt x="962872" y="4161687"/>
                    <a:pt x="1025843" y="4217662"/>
                  </a:cubicBezTo>
                  <a:cubicBezTo>
                    <a:pt x="1028176" y="4219994"/>
                    <a:pt x="1025843" y="4226992"/>
                    <a:pt x="1025843" y="4226992"/>
                  </a:cubicBezTo>
                  <a:cubicBezTo>
                    <a:pt x="1039838" y="4238653"/>
                    <a:pt x="1098144" y="4254978"/>
                    <a:pt x="1116802" y="4261976"/>
                  </a:cubicBezTo>
                  <a:cubicBezTo>
                    <a:pt x="1137792" y="4250314"/>
                    <a:pt x="1163447" y="4257312"/>
                    <a:pt x="1186770" y="4254978"/>
                  </a:cubicBezTo>
                  <a:close/>
                  <a:moveTo>
                    <a:pt x="1559933" y="3975106"/>
                  </a:moveTo>
                  <a:cubicBezTo>
                    <a:pt x="1510954" y="4112710"/>
                    <a:pt x="1387345" y="4222328"/>
                    <a:pt x="1247409" y="4259644"/>
                  </a:cubicBezTo>
                  <a:cubicBezTo>
                    <a:pt x="1228751" y="4264307"/>
                    <a:pt x="1191435" y="4273637"/>
                    <a:pt x="1172776" y="4273637"/>
                  </a:cubicBezTo>
                  <a:cubicBezTo>
                    <a:pt x="1172776" y="4287630"/>
                    <a:pt x="1200763" y="4296960"/>
                    <a:pt x="1210093" y="4301623"/>
                  </a:cubicBezTo>
                  <a:cubicBezTo>
                    <a:pt x="1231082" y="4310953"/>
                    <a:pt x="1277728" y="4315619"/>
                    <a:pt x="1275396" y="4343605"/>
                  </a:cubicBezTo>
                  <a:cubicBezTo>
                    <a:pt x="1291722" y="4343605"/>
                    <a:pt x="1310380" y="4348268"/>
                    <a:pt x="1315045" y="4348268"/>
                  </a:cubicBezTo>
                  <a:cubicBezTo>
                    <a:pt x="1319710" y="4348268"/>
                    <a:pt x="1326706" y="4348268"/>
                    <a:pt x="1331371" y="4348268"/>
                  </a:cubicBezTo>
                  <a:cubicBezTo>
                    <a:pt x="1452648" y="4348268"/>
                    <a:pt x="1615906" y="4212999"/>
                    <a:pt x="1669550" y="4108047"/>
                  </a:cubicBezTo>
                  <a:cubicBezTo>
                    <a:pt x="1676546" y="4094054"/>
                    <a:pt x="1695204" y="4066065"/>
                    <a:pt x="1683543" y="4052072"/>
                  </a:cubicBezTo>
                  <a:cubicBezTo>
                    <a:pt x="1667217" y="4031081"/>
                    <a:pt x="1583256" y="4000763"/>
                    <a:pt x="1559933" y="3975106"/>
                  </a:cubicBezTo>
                  <a:close/>
                  <a:moveTo>
                    <a:pt x="1522616" y="3648588"/>
                  </a:moveTo>
                  <a:cubicBezTo>
                    <a:pt x="1550603" y="3690570"/>
                    <a:pt x="1557600" y="3739547"/>
                    <a:pt x="1571594" y="3786193"/>
                  </a:cubicBezTo>
                  <a:lnTo>
                    <a:pt x="1730188" y="3877152"/>
                  </a:lnTo>
                  <a:cubicBezTo>
                    <a:pt x="1727856" y="3765202"/>
                    <a:pt x="1625236" y="3678909"/>
                    <a:pt x="1522616" y="3648588"/>
                  </a:cubicBezTo>
                  <a:close/>
                  <a:moveTo>
                    <a:pt x="1802488" y="693607"/>
                  </a:moveTo>
                  <a:cubicBezTo>
                    <a:pt x="1863128" y="705268"/>
                    <a:pt x="1919101" y="730923"/>
                    <a:pt x="1979741" y="742584"/>
                  </a:cubicBezTo>
                  <a:lnTo>
                    <a:pt x="1951753" y="712266"/>
                  </a:lnTo>
                  <a:cubicBezTo>
                    <a:pt x="1888782" y="674948"/>
                    <a:pt x="1818814" y="644630"/>
                    <a:pt x="1746514" y="635300"/>
                  </a:cubicBezTo>
                  <a:cubicBezTo>
                    <a:pt x="1739518" y="653960"/>
                    <a:pt x="1730188" y="665621"/>
                    <a:pt x="1734853" y="686609"/>
                  </a:cubicBezTo>
                  <a:cubicBezTo>
                    <a:pt x="1748846" y="686609"/>
                    <a:pt x="1788495" y="691275"/>
                    <a:pt x="1804821" y="695939"/>
                  </a:cubicBezTo>
                  <a:close/>
                  <a:moveTo>
                    <a:pt x="862584" y="3408366"/>
                  </a:moveTo>
                  <a:cubicBezTo>
                    <a:pt x="862584" y="3396705"/>
                    <a:pt x="857920" y="3392039"/>
                    <a:pt x="857920" y="3392039"/>
                  </a:cubicBezTo>
                  <a:lnTo>
                    <a:pt x="862584" y="3408366"/>
                  </a:lnTo>
                  <a:close/>
                  <a:moveTo>
                    <a:pt x="855588" y="3373382"/>
                  </a:moveTo>
                  <a:lnTo>
                    <a:pt x="855588" y="3378046"/>
                  </a:lnTo>
                  <a:cubicBezTo>
                    <a:pt x="855588" y="3378046"/>
                    <a:pt x="855588" y="3378046"/>
                    <a:pt x="855588" y="3373382"/>
                  </a:cubicBezTo>
                  <a:close/>
                  <a:moveTo>
                    <a:pt x="1308048" y="1232360"/>
                  </a:moveTo>
                  <a:cubicBezTo>
                    <a:pt x="1312712" y="1220699"/>
                    <a:pt x="1317377" y="1206706"/>
                    <a:pt x="1333703" y="1209037"/>
                  </a:cubicBezTo>
                  <a:lnTo>
                    <a:pt x="1333703" y="1288335"/>
                  </a:lnTo>
                  <a:cubicBezTo>
                    <a:pt x="1333703" y="1295333"/>
                    <a:pt x="1350029" y="1281337"/>
                    <a:pt x="1350029" y="1267344"/>
                  </a:cubicBezTo>
                  <a:lnTo>
                    <a:pt x="1350029" y="1178720"/>
                  </a:lnTo>
                  <a:cubicBezTo>
                    <a:pt x="1361690" y="1178720"/>
                    <a:pt x="1361690" y="1190381"/>
                    <a:pt x="1361690" y="1199708"/>
                  </a:cubicBezTo>
                  <a:cubicBezTo>
                    <a:pt x="1366355" y="1246353"/>
                    <a:pt x="1368687" y="1292998"/>
                    <a:pt x="1373352" y="1339644"/>
                  </a:cubicBezTo>
                  <a:cubicBezTo>
                    <a:pt x="1368687" y="1334980"/>
                    <a:pt x="1368687" y="1325651"/>
                    <a:pt x="1361690" y="1327982"/>
                  </a:cubicBezTo>
                  <a:cubicBezTo>
                    <a:pt x="1354694" y="1355971"/>
                    <a:pt x="1354694" y="1383957"/>
                    <a:pt x="1357025" y="1411946"/>
                  </a:cubicBezTo>
                  <a:cubicBezTo>
                    <a:pt x="1368687" y="1589198"/>
                    <a:pt x="1410667" y="1775779"/>
                    <a:pt x="1424662" y="1955363"/>
                  </a:cubicBezTo>
                  <a:cubicBezTo>
                    <a:pt x="1413000" y="1974022"/>
                    <a:pt x="1380348" y="2099965"/>
                    <a:pt x="1373352" y="2102297"/>
                  </a:cubicBezTo>
                  <a:cubicBezTo>
                    <a:pt x="1373352" y="2102297"/>
                    <a:pt x="1361690" y="2102297"/>
                    <a:pt x="1357025" y="2102297"/>
                  </a:cubicBezTo>
                  <a:cubicBezTo>
                    <a:pt x="1354694" y="2102297"/>
                    <a:pt x="1319710" y="2046322"/>
                    <a:pt x="1315045" y="2039324"/>
                  </a:cubicBezTo>
                  <a:cubicBezTo>
                    <a:pt x="1273064" y="1960029"/>
                    <a:pt x="1277728" y="1843416"/>
                    <a:pt x="1275396" y="1754788"/>
                  </a:cubicBezTo>
                  <a:cubicBezTo>
                    <a:pt x="1294054" y="1745459"/>
                    <a:pt x="1287057" y="1708143"/>
                    <a:pt x="1287057" y="1689484"/>
                  </a:cubicBezTo>
                  <a:cubicBezTo>
                    <a:pt x="1287057" y="1677823"/>
                    <a:pt x="1294054" y="1666161"/>
                    <a:pt x="1275396" y="1668496"/>
                  </a:cubicBezTo>
                  <a:cubicBezTo>
                    <a:pt x="1275396" y="1547216"/>
                    <a:pt x="1268400" y="1346642"/>
                    <a:pt x="1308048" y="1232360"/>
                  </a:cubicBezTo>
                  <a:close/>
                  <a:moveTo>
                    <a:pt x="1331371" y="1351305"/>
                  </a:moveTo>
                  <a:lnTo>
                    <a:pt x="1326706" y="1302328"/>
                  </a:lnTo>
                  <a:cubicBezTo>
                    <a:pt x="1326706" y="1320987"/>
                    <a:pt x="1308048" y="1353640"/>
                    <a:pt x="1331371" y="1351305"/>
                  </a:cubicBezTo>
                  <a:close/>
                  <a:moveTo>
                    <a:pt x="1303384" y="1649836"/>
                  </a:moveTo>
                  <a:cubicBezTo>
                    <a:pt x="1329038" y="1624182"/>
                    <a:pt x="1312712" y="1570539"/>
                    <a:pt x="1326706" y="1537887"/>
                  </a:cubicBezTo>
                  <a:lnTo>
                    <a:pt x="1326706" y="1376962"/>
                  </a:lnTo>
                  <a:cubicBezTo>
                    <a:pt x="1326706" y="1376962"/>
                    <a:pt x="1319710" y="1367633"/>
                    <a:pt x="1315045" y="1367633"/>
                  </a:cubicBezTo>
                  <a:cubicBezTo>
                    <a:pt x="1315045" y="1460923"/>
                    <a:pt x="1305715" y="1554214"/>
                    <a:pt x="1303384" y="1649836"/>
                  </a:cubicBezTo>
                  <a:close/>
                  <a:moveTo>
                    <a:pt x="1252073" y="1547216"/>
                  </a:moveTo>
                  <a:cubicBezTo>
                    <a:pt x="1235747" y="1544884"/>
                    <a:pt x="1242744" y="1551882"/>
                    <a:pt x="1240412" y="1561209"/>
                  </a:cubicBezTo>
                  <a:cubicBezTo>
                    <a:pt x="1233415" y="1593861"/>
                    <a:pt x="1224086" y="1624182"/>
                    <a:pt x="1217089" y="1656834"/>
                  </a:cubicBezTo>
                  <a:cubicBezTo>
                    <a:pt x="1207760" y="1698813"/>
                    <a:pt x="1196098" y="1745459"/>
                    <a:pt x="1189102" y="1789772"/>
                  </a:cubicBezTo>
                  <a:cubicBezTo>
                    <a:pt x="1189102" y="1794436"/>
                    <a:pt x="1189102" y="1820093"/>
                    <a:pt x="1189102" y="1831754"/>
                  </a:cubicBezTo>
                  <a:cubicBezTo>
                    <a:pt x="1184437" y="1862072"/>
                    <a:pt x="1158783" y="1943702"/>
                    <a:pt x="1163447" y="1967024"/>
                  </a:cubicBezTo>
                  <a:cubicBezTo>
                    <a:pt x="1165779" y="1978686"/>
                    <a:pt x="1233415" y="2083638"/>
                    <a:pt x="1238080" y="2088304"/>
                  </a:cubicBezTo>
                  <a:cubicBezTo>
                    <a:pt x="1252073" y="2095299"/>
                    <a:pt x="1277728" y="2050985"/>
                    <a:pt x="1280061" y="2039324"/>
                  </a:cubicBezTo>
                  <a:cubicBezTo>
                    <a:pt x="1282393" y="2018336"/>
                    <a:pt x="1266066" y="1988015"/>
                    <a:pt x="1263735" y="1964693"/>
                  </a:cubicBezTo>
                  <a:cubicBezTo>
                    <a:pt x="1247409" y="1827088"/>
                    <a:pt x="1252073" y="1687152"/>
                    <a:pt x="1252073" y="1549548"/>
                  </a:cubicBezTo>
                  <a:close/>
                  <a:moveTo>
                    <a:pt x="1366355" y="1078431"/>
                  </a:moveTo>
                  <a:cubicBezTo>
                    <a:pt x="1361690" y="1073768"/>
                    <a:pt x="1329038" y="1062106"/>
                    <a:pt x="1324373" y="1059772"/>
                  </a:cubicBezTo>
                  <a:cubicBezTo>
                    <a:pt x="1282393" y="1055108"/>
                    <a:pt x="1296387" y="1139069"/>
                    <a:pt x="1336034" y="1139069"/>
                  </a:cubicBezTo>
                  <a:cubicBezTo>
                    <a:pt x="1359357" y="1139069"/>
                    <a:pt x="1385013" y="1094756"/>
                    <a:pt x="1366355" y="1078431"/>
                  </a:cubicBezTo>
                  <a:close/>
                  <a:moveTo>
                    <a:pt x="1713862" y="672616"/>
                  </a:moveTo>
                  <a:cubicBezTo>
                    <a:pt x="1716195" y="665621"/>
                    <a:pt x="1727856" y="637632"/>
                    <a:pt x="1723192" y="632969"/>
                  </a:cubicBezTo>
                  <a:cubicBezTo>
                    <a:pt x="1704534" y="614309"/>
                    <a:pt x="1685874" y="681946"/>
                    <a:pt x="1695204" y="695939"/>
                  </a:cubicBezTo>
                  <a:cubicBezTo>
                    <a:pt x="1709197" y="700605"/>
                    <a:pt x="1711530" y="681946"/>
                    <a:pt x="1713862" y="672616"/>
                  </a:cubicBezTo>
                  <a:close/>
                  <a:moveTo>
                    <a:pt x="1331371" y="1190381"/>
                  </a:moveTo>
                  <a:cubicBezTo>
                    <a:pt x="1326706" y="1197376"/>
                    <a:pt x="1336034" y="1206706"/>
                    <a:pt x="1336034" y="1202042"/>
                  </a:cubicBezTo>
                  <a:cubicBezTo>
                    <a:pt x="1340699" y="1195044"/>
                    <a:pt x="1331371" y="1185715"/>
                    <a:pt x="1331371" y="1190381"/>
                  </a:cubicBezTo>
                  <a:close/>
                  <a:moveTo>
                    <a:pt x="1993734" y="1316321"/>
                  </a:moveTo>
                  <a:cubicBezTo>
                    <a:pt x="1993734" y="1316321"/>
                    <a:pt x="1998399" y="1316321"/>
                    <a:pt x="1998399" y="1311658"/>
                  </a:cubicBezTo>
                  <a:lnTo>
                    <a:pt x="1993734" y="1316321"/>
                  </a:lnTo>
                  <a:close/>
                </a:path>
              </a:pathLst>
            </a:custGeom>
            <a:solidFill>
              <a:schemeClr val="accent2"/>
            </a:solidFill>
            <a:ln w="23318" cap="flat">
              <a:noFill/>
              <a:prstDash val="solid"/>
              <a:miter/>
            </a:ln>
          </p:spPr>
          <p:txBody>
            <a:bodyPr rtlCol="0" anchor="ctr"/>
            <a:lstStyle/>
            <a:p>
              <a:endParaRPr lang="en-US"/>
            </a:p>
          </p:txBody>
        </p:sp>
        <p:sp>
          <p:nvSpPr>
            <p:cNvPr id="19" name="Freeform 10">
              <a:extLst>
                <a:ext uri="{FF2B5EF4-FFF2-40B4-BE49-F238E27FC236}">
                  <a16:creationId xmlns:a16="http://schemas.microsoft.com/office/drawing/2014/main" id="{0E937EEC-18E5-EBFF-BBF6-E2ED86A52127}"/>
                </a:ext>
              </a:extLst>
            </p:cNvPr>
            <p:cNvSpPr/>
            <p:nvPr/>
          </p:nvSpPr>
          <p:spPr>
            <a:xfrm>
              <a:off x="-41481055" y="23416725"/>
              <a:ext cx="3447090" cy="4433788"/>
            </a:xfrm>
            <a:custGeom>
              <a:avLst/>
              <a:gdLst>
                <a:gd name="connsiteX0" fmla="*/ 270544 w 3447090"/>
                <a:gd name="connsiteY0" fmla="*/ 4417461 h 4433788"/>
                <a:gd name="connsiteX1" fmla="*/ 1924120 w 3447090"/>
                <a:gd name="connsiteY1" fmla="*/ 4417461 h 4433788"/>
                <a:gd name="connsiteX2" fmla="*/ 1924120 w 3447090"/>
                <a:gd name="connsiteY2" fmla="*/ 4433789 h 4433788"/>
                <a:gd name="connsiteX3" fmla="*/ 270544 w 3447090"/>
                <a:gd name="connsiteY3" fmla="*/ 4433789 h 4433788"/>
                <a:gd name="connsiteX4" fmla="*/ 270544 w 3447090"/>
                <a:gd name="connsiteY4" fmla="*/ 4417461 h 4433788"/>
                <a:gd name="connsiteX5" fmla="*/ 3195206 w 3447090"/>
                <a:gd name="connsiteY5" fmla="*/ 4177239 h 4433788"/>
                <a:gd name="connsiteX6" fmla="*/ 3246516 w 3447090"/>
                <a:gd name="connsiteY6" fmla="*/ 4200562 h 4433788"/>
                <a:gd name="connsiteX7" fmla="*/ 3246516 w 3447090"/>
                <a:gd name="connsiteY7" fmla="*/ 4184234 h 4433788"/>
                <a:gd name="connsiteX8" fmla="*/ 3195206 w 3447090"/>
                <a:gd name="connsiteY8" fmla="*/ 4177239 h 4433788"/>
                <a:gd name="connsiteX9" fmla="*/ 181917 w 3447090"/>
                <a:gd name="connsiteY9" fmla="*/ 501584 h 4433788"/>
                <a:gd name="connsiteX10" fmla="*/ 790639 w 3447090"/>
                <a:gd name="connsiteY10" fmla="*/ 65451 h 4433788"/>
                <a:gd name="connsiteX11" fmla="*/ 935240 w 3447090"/>
                <a:gd name="connsiteY11" fmla="*/ 21137 h 4433788"/>
                <a:gd name="connsiteX12" fmla="*/ 949233 w 3447090"/>
                <a:gd name="connsiteY12" fmla="*/ 2481 h 4433788"/>
                <a:gd name="connsiteX13" fmla="*/ 361501 w 3447090"/>
                <a:gd name="connsiteY13" fmla="*/ 308007 h 4433788"/>
                <a:gd name="connsiteX14" fmla="*/ 125943 w 3447090"/>
                <a:gd name="connsiteY14" fmla="*/ 543566 h 4433788"/>
                <a:gd name="connsiteX15" fmla="*/ 116613 w 3447090"/>
                <a:gd name="connsiteY15" fmla="*/ 571552 h 4433788"/>
                <a:gd name="connsiteX16" fmla="*/ 181917 w 3447090"/>
                <a:gd name="connsiteY16" fmla="*/ 501584 h 4433788"/>
                <a:gd name="connsiteX17" fmla="*/ 2353258 w 3447090"/>
                <a:gd name="connsiteY17" fmla="*/ 4088612 h 4433788"/>
                <a:gd name="connsiteX18" fmla="*/ 2313609 w 3447090"/>
                <a:gd name="connsiteY18" fmla="*/ 4135257 h 4433788"/>
                <a:gd name="connsiteX19" fmla="*/ 2588817 w 3447090"/>
                <a:gd name="connsiteY19" fmla="*/ 4158580 h 4433788"/>
                <a:gd name="connsiteX20" fmla="*/ 2938657 w 3447090"/>
                <a:gd name="connsiteY20" fmla="*/ 4186566 h 4433788"/>
                <a:gd name="connsiteX21" fmla="*/ 2980637 w 3447090"/>
                <a:gd name="connsiteY21" fmla="*/ 4209889 h 4433788"/>
                <a:gd name="connsiteX22" fmla="*/ 2637795 w 3447090"/>
                <a:gd name="connsiteY22" fmla="*/ 4111934 h 4433788"/>
                <a:gd name="connsiteX23" fmla="*/ 2586485 w 3447090"/>
                <a:gd name="connsiteY23" fmla="*/ 4132925 h 4433788"/>
                <a:gd name="connsiteX24" fmla="*/ 2544504 w 3447090"/>
                <a:gd name="connsiteY24" fmla="*/ 4100273 h 4433788"/>
                <a:gd name="connsiteX25" fmla="*/ 2348593 w 3447090"/>
                <a:gd name="connsiteY25" fmla="*/ 4086280 h 4433788"/>
                <a:gd name="connsiteX26" fmla="*/ 443131 w 3447090"/>
                <a:gd name="connsiteY26" fmla="*/ 1705036 h 4433788"/>
                <a:gd name="connsiteX27" fmla="*/ 485111 w 3447090"/>
                <a:gd name="connsiteY27" fmla="*/ 2031553 h 4433788"/>
                <a:gd name="connsiteX28" fmla="*/ 548083 w 3447090"/>
                <a:gd name="connsiteY28" fmla="*/ 2374395 h 4433788"/>
                <a:gd name="connsiteX29" fmla="*/ 576070 w 3447090"/>
                <a:gd name="connsiteY29" fmla="*/ 2418709 h 4433788"/>
                <a:gd name="connsiteX30" fmla="*/ 461789 w 3447090"/>
                <a:gd name="connsiteY30" fmla="*/ 1677047 h 4433788"/>
                <a:gd name="connsiteX31" fmla="*/ 443131 w 3447090"/>
                <a:gd name="connsiteY31" fmla="*/ 1702701 h 4433788"/>
                <a:gd name="connsiteX32" fmla="*/ 2936325 w 3447090"/>
                <a:gd name="connsiteY32" fmla="*/ 189062 h 4433788"/>
                <a:gd name="connsiteX33" fmla="*/ 3148561 w 3447090"/>
                <a:gd name="connsiteY33" fmla="*/ 774461 h 4433788"/>
                <a:gd name="connsiteX34" fmla="*/ 3167218 w 3447090"/>
                <a:gd name="connsiteY34" fmla="*/ 788454 h 4433788"/>
                <a:gd name="connsiteX35" fmla="*/ 3106580 w 3447090"/>
                <a:gd name="connsiteY35" fmla="*/ 548229 h 4433788"/>
                <a:gd name="connsiteX36" fmla="*/ 2917667 w 3447090"/>
                <a:gd name="connsiteY36" fmla="*/ 128421 h 4433788"/>
                <a:gd name="connsiteX37" fmla="*/ 2852362 w 3447090"/>
                <a:gd name="connsiteY37" fmla="*/ 58453 h 4433788"/>
                <a:gd name="connsiteX38" fmla="*/ 2861692 w 3447090"/>
                <a:gd name="connsiteY38" fmla="*/ 81776 h 4433788"/>
                <a:gd name="connsiteX39" fmla="*/ 2938657 w 3447090"/>
                <a:gd name="connsiteY39" fmla="*/ 189062 h 4433788"/>
                <a:gd name="connsiteX40" fmla="*/ 2187666 w 3447090"/>
                <a:gd name="connsiteY40" fmla="*/ 2763883 h 4433788"/>
                <a:gd name="connsiteX41" fmla="*/ 2369584 w 3447090"/>
                <a:gd name="connsiteY41" fmla="*/ 2560977 h 4433788"/>
                <a:gd name="connsiteX42" fmla="*/ 2521182 w 3447090"/>
                <a:gd name="connsiteY42" fmla="*/ 2437366 h 4433788"/>
                <a:gd name="connsiteX43" fmla="*/ 2535175 w 3447090"/>
                <a:gd name="connsiteY43" fmla="*/ 2409379 h 4433788"/>
                <a:gd name="connsiteX44" fmla="*/ 2511852 w 3447090"/>
                <a:gd name="connsiteY44" fmla="*/ 2418709 h 4433788"/>
                <a:gd name="connsiteX45" fmla="*/ 2180670 w 3447090"/>
                <a:gd name="connsiteY45" fmla="*/ 2747558 h 4433788"/>
                <a:gd name="connsiteX46" fmla="*/ 2173673 w 3447090"/>
                <a:gd name="connsiteY46" fmla="*/ 2777879 h 4433788"/>
                <a:gd name="connsiteX47" fmla="*/ 2187666 w 3447090"/>
                <a:gd name="connsiteY47" fmla="*/ 2766217 h 4433788"/>
                <a:gd name="connsiteX48" fmla="*/ 862939 w 3447090"/>
                <a:gd name="connsiteY48" fmla="*/ 3729442 h 4433788"/>
                <a:gd name="connsiteX49" fmla="*/ 951565 w 3447090"/>
                <a:gd name="connsiteY49" fmla="*/ 4067621 h 4433788"/>
                <a:gd name="connsiteX50" fmla="*/ 972556 w 3447090"/>
                <a:gd name="connsiteY50" fmla="*/ 4065289 h 4433788"/>
                <a:gd name="connsiteX51" fmla="*/ 932907 w 3447090"/>
                <a:gd name="connsiteY51" fmla="*/ 3995321 h 4433788"/>
                <a:gd name="connsiteX52" fmla="*/ 881597 w 3447090"/>
                <a:gd name="connsiteY52" fmla="*/ 3787749 h 4433788"/>
                <a:gd name="connsiteX53" fmla="*/ 862939 w 3447090"/>
                <a:gd name="connsiteY53" fmla="*/ 3727110 h 4433788"/>
                <a:gd name="connsiteX54" fmla="*/ 3027282 w 3447090"/>
                <a:gd name="connsiteY54" fmla="*/ 4200562 h 4433788"/>
                <a:gd name="connsiteX55" fmla="*/ 3085589 w 3447090"/>
                <a:gd name="connsiteY55" fmla="*/ 4207557 h 4433788"/>
                <a:gd name="connsiteX56" fmla="*/ 3141564 w 3447090"/>
                <a:gd name="connsiteY56" fmla="*/ 4207557 h 4433788"/>
                <a:gd name="connsiteX57" fmla="*/ 3085589 w 3447090"/>
                <a:gd name="connsiteY57" fmla="*/ 4186566 h 4433788"/>
                <a:gd name="connsiteX58" fmla="*/ 3027282 w 3447090"/>
                <a:gd name="connsiteY58" fmla="*/ 4202894 h 4433788"/>
                <a:gd name="connsiteX59" fmla="*/ 3199871 w 3447090"/>
                <a:gd name="connsiteY59" fmla="*/ 636856 h 4433788"/>
                <a:gd name="connsiteX60" fmla="*/ 3106580 w 3447090"/>
                <a:gd name="connsiteY60" fmla="*/ 1637400 h 4433788"/>
                <a:gd name="connsiteX61" fmla="*/ 2999296 w 3447090"/>
                <a:gd name="connsiteY61" fmla="*/ 1863628 h 4433788"/>
                <a:gd name="connsiteX62" fmla="*/ 2982970 w 3447090"/>
                <a:gd name="connsiteY62" fmla="*/ 1912605 h 4433788"/>
                <a:gd name="connsiteX63" fmla="*/ 3001628 w 3447090"/>
                <a:gd name="connsiteY63" fmla="*/ 1898612 h 4433788"/>
                <a:gd name="connsiteX64" fmla="*/ 3220862 w 3447090"/>
                <a:gd name="connsiteY64" fmla="*/ 1327207 h 4433788"/>
                <a:gd name="connsiteX65" fmla="*/ 3178880 w 3447090"/>
                <a:gd name="connsiteY65" fmla="*/ 517911 h 4433788"/>
                <a:gd name="connsiteX66" fmla="*/ 3160222 w 3447090"/>
                <a:gd name="connsiteY66" fmla="*/ 513245 h 4433788"/>
                <a:gd name="connsiteX67" fmla="*/ 3197539 w 3447090"/>
                <a:gd name="connsiteY67" fmla="*/ 636856 h 4433788"/>
                <a:gd name="connsiteX68" fmla="*/ 1877475 w 3447090"/>
                <a:gd name="connsiteY68" fmla="*/ 4279857 h 4433788"/>
                <a:gd name="connsiteX69" fmla="*/ 1865814 w 3447090"/>
                <a:gd name="connsiteY69" fmla="*/ 4256534 h 4433788"/>
                <a:gd name="connsiteX70" fmla="*/ 1814504 w 3447090"/>
                <a:gd name="connsiteY70" fmla="*/ 4263532 h 4433788"/>
                <a:gd name="connsiteX71" fmla="*/ 1427348 w 3447090"/>
                <a:gd name="connsiteY71" fmla="*/ 4223885 h 4433788"/>
                <a:gd name="connsiteX72" fmla="*/ 1411022 w 3447090"/>
                <a:gd name="connsiteY72" fmla="*/ 4223885 h 4433788"/>
                <a:gd name="connsiteX73" fmla="*/ 1427348 w 3447090"/>
                <a:gd name="connsiteY73" fmla="*/ 4244873 h 4433788"/>
                <a:gd name="connsiteX74" fmla="*/ 1877475 w 3447090"/>
                <a:gd name="connsiteY74" fmla="*/ 4282191 h 4433788"/>
                <a:gd name="connsiteX75" fmla="*/ 832620 w 3447090"/>
                <a:gd name="connsiteY75" fmla="*/ 4158580 h 4433788"/>
                <a:gd name="connsiteX76" fmla="*/ 445464 w 3447090"/>
                <a:gd name="connsiteY76" fmla="*/ 4219218 h 4433788"/>
                <a:gd name="connsiteX77" fmla="*/ 289202 w 3447090"/>
                <a:gd name="connsiteY77" fmla="*/ 4261200 h 4433788"/>
                <a:gd name="connsiteX78" fmla="*/ 284537 w 3447090"/>
                <a:gd name="connsiteY78" fmla="*/ 4277525 h 4433788"/>
                <a:gd name="connsiteX79" fmla="*/ 583067 w 3447090"/>
                <a:gd name="connsiteY79" fmla="*/ 4209889 h 4433788"/>
                <a:gd name="connsiteX80" fmla="*/ 1005208 w 3447090"/>
                <a:gd name="connsiteY80" fmla="*/ 4186566 h 4433788"/>
                <a:gd name="connsiteX81" fmla="*/ 1042524 w 3447090"/>
                <a:gd name="connsiteY81" fmla="*/ 4214555 h 4433788"/>
                <a:gd name="connsiteX82" fmla="*/ 832620 w 3447090"/>
                <a:gd name="connsiteY82" fmla="*/ 4156248 h 4433788"/>
                <a:gd name="connsiteX83" fmla="*/ 3447091 w 3447090"/>
                <a:gd name="connsiteY83" fmla="*/ 4279857 h 4433788"/>
                <a:gd name="connsiteX84" fmla="*/ 3437762 w 3447090"/>
                <a:gd name="connsiteY84" fmla="*/ 4291518 h 4433788"/>
                <a:gd name="connsiteX85" fmla="*/ 2409232 w 3447090"/>
                <a:gd name="connsiteY85" fmla="*/ 4291518 h 4433788"/>
                <a:gd name="connsiteX86" fmla="*/ 2364919 w 3447090"/>
                <a:gd name="connsiteY86" fmla="*/ 4298516 h 4433788"/>
                <a:gd name="connsiteX87" fmla="*/ 1933450 w 3447090"/>
                <a:gd name="connsiteY87" fmla="*/ 4303179 h 4433788"/>
                <a:gd name="connsiteX88" fmla="*/ 1924120 w 3447090"/>
                <a:gd name="connsiteY88" fmla="*/ 4314841 h 4433788"/>
                <a:gd name="connsiteX89" fmla="*/ 2528178 w 3447090"/>
                <a:gd name="connsiteY89" fmla="*/ 4314841 h 4433788"/>
                <a:gd name="connsiteX90" fmla="*/ 2507187 w 3447090"/>
                <a:gd name="connsiteY90" fmla="*/ 4326502 h 4433788"/>
                <a:gd name="connsiteX91" fmla="*/ 2346262 w 3447090"/>
                <a:gd name="connsiteY91" fmla="*/ 4338163 h 4433788"/>
                <a:gd name="connsiteX92" fmla="*/ 2138689 w 3447090"/>
                <a:gd name="connsiteY92" fmla="*/ 4342830 h 4433788"/>
                <a:gd name="connsiteX93" fmla="*/ 2117698 w 3447090"/>
                <a:gd name="connsiteY93" fmla="*/ 4347493 h 4433788"/>
                <a:gd name="connsiteX94" fmla="*/ 3020286 w 3447090"/>
                <a:gd name="connsiteY94" fmla="*/ 4417461 h 4433788"/>
                <a:gd name="connsiteX95" fmla="*/ 2994632 w 3447090"/>
                <a:gd name="connsiteY95" fmla="*/ 4429122 h 4433788"/>
                <a:gd name="connsiteX96" fmla="*/ 2159680 w 3447090"/>
                <a:gd name="connsiteY96" fmla="*/ 4429122 h 4433788"/>
                <a:gd name="connsiteX97" fmla="*/ 2159680 w 3447090"/>
                <a:gd name="connsiteY97" fmla="*/ 4412798 h 4433788"/>
                <a:gd name="connsiteX98" fmla="*/ 2819712 w 3447090"/>
                <a:gd name="connsiteY98" fmla="*/ 4412798 h 4433788"/>
                <a:gd name="connsiteX99" fmla="*/ 2679776 w 3447090"/>
                <a:gd name="connsiteY99" fmla="*/ 4396470 h 4433788"/>
                <a:gd name="connsiteX100" fmla="*/ 492109 w 3447090"/>
                <a:gd name="connsiteY100" fmla="*/ 4310177 h 4433788"/>
                <a:gd name="connsiteX101" fmla="*/ 0 w 3447090"/>
                <a:gd name="connsiteY101" fmla="*/ 4305514 h 4433788"/>
                <a:gd name="connsiteX102" fmla="*/ 0 w 3447090"/>
                <a:gd name="connsiteY102" fmla="*/ 4289186 h 4433788"/>
                <a:gd name="connsiteX103" fmla="*/ 1007540 w 3447090"/>
                <a:gd name="connsiteY103" fmla="*/ 4300848 h 4433788"/>
                <a:gd name="connsiteX104" fmla="*/ 1040192 w 3447090"/>
                <a:gd name="connsiteY104" fmla="*/ 4219218 h 4433788"/>
                <a:gd name="connsiteX105" fmla="*/ 1112492 w 3447090"/>
                <a:gd name="connsiteY105" fmla="*/ 4132925 h 4433788"/>
                <a:gd name="connsiteX106" fmla="*/ 1119488 w 3447090"/>
                <a:gd name="connsiteY106" fmla="*/ 4102605 h 4433788"/>
                <a:gd name="connsiteX107" fmla="*/ 1210447 w 3447090"/>
                <a:gd name="connsiteY107" fmla="*/ 4137589 h 4433788"/>
                <a:gd name="connsiteX108" fmla="*/ 1261757 w 3447090"/>
                <a:gd name="connsiteY108" fmla="*/ 4149250 h 4433788"/>
                <a:gd name="connsiteX109" fmla="*/ 1299073 w 3447090"/>
                <a:gd name="connsiteY109" fmla="*/ 4177239 h 4433788"/>
                <a:gd name="connsiteX110" fmla="*/ 1364376 w 3447090"/>
                <a:gd name="connsiteY110" fmla="*/ 4219218 h 4433788"/>
                <a:gd name="connsiteX111" fmla="*/ 1313066 w 3447090"/>
                <a:gd name="connsiteY111" fmla="*/ 4230880 h 4433788"/>
                <a:gd name="connsiteX112" fmla="*/ 1336389 w 3447090"/>
                <a:gd name="connsiteY112" fmla="*/ 4305514 h 4433788"/>
                <a:gd name="connsiteX113" fmla="*/ 1921789 w 3447090"/>
                <a:gd name="connsiteY113" fmla="*/ 4293853 h 4433788"/>
                <a:gd name="connsiteX114" fmla="*/ 1905463 w 3447090"/>
                <a:gd name="connsiteY114" fmla="*/ 4275193 h 4433788"/>
                <a:gd name="connsiteX115" fmla="*/ 1926453 w 3447090"/>
                <a:gd name="connsiteY115" fmla="*/ 4233211 h 4433788"/>
                <a:gd name="connsiteX116" fmla="*/ 1973099 w 3447090"/>
                <a:gd name="connsiteY116" fmla="*/ 4037303 h 4433788"/>
                <a:gd name="connsiteX117" fmla="*/ 1919456 w 3447090"/>
                <a:gd name="connsiteY117" fmla="*/ 4023307 h 4433788"/>
                <a:gd name="connsiteX118" fmla="*/ 1812172 w 3447090"/>
                <a:gd name="connsiteY118" fmla="*/ 3675802 h 4433788"/>
                <a:gd name="connsiteX119" fmla="*/ 1758530 w 3447090"/>
                <a:gd name="connsiteY119" fmla="*/ 3267655 h 4433788"/>
                <a:gd name="connsiteX120" fmla="*/ 1275750 w 3447090"/>
                <a:gd name="connsiteY120" fmla="*/ 3377270 h 4433788"/>
                <a:gd name="connsiteX121" fmla="*/ 1271086 w 3447090"/>
                <a:gd name="connsiteY121" fmla="*/ 3479891 h 4433788"/>
                <a:gd name="connsiteX122" fmla="*/ 1030862 w 3447090"/>
                <a:gd name="connsiteY122" fmla="*/ 3869378 h 4433788"/>
                <a:gd name="connsiteX123" fmla="*/ 1009871 w 3447090"/>
                <a:gd name="connsiteY123" fmla="*/ 3853053 h 4433788"/>
                <a:gd name="connsiteX124" fmla="*/ 883930 w 3447090"/>
                <a:gd name="connsiteY124" fmla="*/ 3211680 h 4433788"/>
                <a:gd name="connsiteX125" fmla="*/ 853611 w 3447090"/>
                <a:gd name="connsiteY125" fmla="*/ 2983117 h 4433788"/>
                <a:gd name="connsiteX126" fmla="*/ 699680 w 3447090"/>
                <a:gd name="connsiteY126" fmla="*/ 2379059 h 4433788"/>
                <a:gd name="connsiteX127" fmla="*/ 727668 w 3447090"/>
                <a:gd name="connsiteY127" fmla="*/ 2194812 h 4433788"/>
                <a:gd name="connsiteX128" fmla="*/ 681022 w 3447090"/>
                <a:gd name="connsiteY128" fmla="*/ 2108516 h 4433788"/>
                <a:gd name="connsiteX129" fmla="*/ 650703 w 3447090"/>
                <a:gd name="connsiteY129" fmla="*/ 2096855 h 4433788"/>
                <a:gd name="connsiteX130" fmla="*/ 622716 w 3447090"/>
                <a:gd name="connsiteY130" fmla="*/ 2050210 h 4433788"/>
                <a:gd name="connsiteX131" fmla="*/ 622716 w 3447090"/>
                <a:gd name="connsiteY131" fmla="*/ 1861297 h 4433788"/>
                <a:gd name="connsiteX132" fmla="*/ 634377 w 3447090"/>
                <a:gd name="connsiteY132" fmla="*/ 1856633 h 4433788"/>
                <a:gd name="connsiteX133" fmla="*/ 650703 w 3447090"/>
                <a:gd name="connsiteY133" fmla="*/ 2059539 h 4433788"/>
                <a:gd name="connsiteX134" fmla="*/ 664696 w 3447090"/>
                <a:gd name="connsiteY134" fmla="*/ 2031553 h 4433788"/>
                <a:gd name="connsiteX135" fmla="*/ 823290 w 3447090"/>
                <a:gd name="connsiteY135" fmla="*/ 1952256 h 4433788"/>
                <a:gd name="connsiteX136" fmla="*/ 883930 w 3447090"/>
                <a:gd name="connsiteY136" fmla="*/ 1980242 h 4433788"/>
                <a:gd name="connsiteX137" fmla="*/ 876933 w 3447090"/>
                <a:gd name="connsiteY137" fmla="*/ 1886951 h 4433788"/>
                <a:gd name="connsiteX138" fmla="*/ 795304 w 3447090"/>
                <a:gd name="connsiteY138" fmla="*/ 1630402 h 4433788"/>
                <a:gd name="connsiteX139" fmla="*/ 655368 w 3447090"/>
                <a:gd name="connsiteY139" fmla="*/ 1541777 h 4433788"/>
                <a:gd name="connsiteX140" fmla="*/ 774313 w 3447090"/>
                <a:gd name="connsiteY140" fmla="*/ 1567432 h 4433788"/>
                <a:gd name="connsiteX141" fmla="*/ 827955 w 3447090"/>
                <a:gd name="connsiteY141" fmla="*/ 1597749 h 4433788"/>
                <a:gd name="connsiteX142" fmla="*/ 811629 w 3447090"/>
                <a:gd name="connsiteY142" fmla="*/ 1488134 h 4433788"/>
                <a:gd name="connsiteX143" fmla="*/ 827955 w 3447090"/>
                <a:gd name="connsiteY143" fmla="*/ 1504459 h 4433788"/>
                <a:gd name="connsiteX144" fmla="*/ 874600 w 3447090"/>
                <a:gd name="connsiteY144" fmla="*/ 1390180 h 4433788"/>
                <a:gd name="connsiteX145" fmla="*/ 890926 w 3447090"/>
                <a:gd name="connsiteY145" fmla="*/ 1336537 h 4433788"/>
                <a:gd name="connsiteX146" fmla="*/ 862939 w 3447090"/>
                <a:gd name="connsiteY146" fmla="*/ 1096312 h 4433788"/>
                <a:gd name="connsiteX147" fmla="*/ 862939 w 3447090"/>
                <a:gd name="connsiteY147" fmla="*/ 886408 h 4433788"/>
                <a:gd name="connsiteX148" fmla="*/ 874600 w 3447090"/>
                <a:gd name="connsiteY148" fmla="*/ 874747 h 4433788"/>
                <a:gd name="connsiteX149" fmla="*/ 890926 w 3447090"/>
                <a:gd name="connsiteY149" fmla="*/ 1170946 h 4433788"/>
                <a:gd name="connsiteX150" fmla="*/ 914249 w 3447090"/>
                <a:gd name="connsiteY150" fmla="*/ 1336537 h 4433788"/>
                <a:gd name="connsiteX151" fmla="*/ 907252 w 3447090"/>
                <a:gd name="connsiteY151" fmla="*/ 1376184 h 4433788"/>
                <a:gd name="connsiteX152" fmla="*/ 923579 w 3447090"/>
                <a:gd name="connsiteY152" fmla="*/ 1394843 h 4433788"/>
                <a:gd name="connsiteX153" fmla="*/ 867604 w 3447090"/>
                <a:gd name="connsiteY153" fmla="*/ 1705036 h 4433788"/>
                <a:gd name="connsiteX154" fmla="*/ 902588 w 3447090"/>
                <a:gd name="connsiteY154" fmla="*/ 1996569 h 4433788"/>
                <a:gd name="connsiteX155" fmla="*/ 839616 w 3447090"/>
                <a:gd name="connsiteY155" fmla="*/ 2075864 h 4433788"/>
                <a:gd name="connsiteX156" fmla="*/ 904919 w 3447090"/>
                <a:gd name="connsiteY156" fmla="*/ 2348741 h 4433788"/>
                <a:gd name="connsiteX157" fmla="*/ 1007540 w 3447090"/>
                <a:gd name="connsiteY157" fmla="*/ 2246121 h 4433788"/>
                <a:gd name="connsiteX158" fmla="*/ 1061182 w 3447090"/>
                <a:gd name="connsiteY158" fmla="*/ 2148167 h 4433788"/>
                <a:gd name="connsiteX159" fmla="*/ 1028531 w 3447090"/>
                <a:gd name="connsiteY159" fmla="*/ 2199475 h 4433788"/>
                <a:gd name="connsiteX160" fmla="*/ 1021533 w 3447090"/>
                <a:gd name="connsiteY160" fmla="*/ 2176153 h 4433788"/>
                <a:gd name="connsiteX161" fmla="*/ 1089169 w 3447090"/>
                <a:gd name="connsiteY161" fmla="*/ 1982573 h 4433788"/>
                <a:gd name="connsiteX162" fmla="*/ 1121821 w 3447090"/>
                <a:gd name="connsiteY162" fmla="*/ 1998901 h 4433788"/>
                <a:gd name="connsiteX163" fmla="*/ 1112492 w 3447090"/>
                <a:gd name="connsiteY163" fmla="*/ 1959251 h 4433788"/>
                <a:gd name="connsiteX164" fmla="*/ 1128818 w 3447090"/>
                <a:gd name="connsiteY164" fmla="*/ 1959251 h 4433788"/>
                <a:gd name="connsiteX165" fmla="*/ 1313066 w 3447090"/>
                <a:gd name="connsiteY165" fmla="*/ 2005896 h 4433788"/>
                <a:gd name="connsiteX166" fmla="*/ 1226773 w 3447090"/>
                <a:gd name="connsiteY166" fmla="*/ 1819315 h 4433788"/>
                <a:gd name="connsiteX167" fmla="*/ 1266421 w 3447090"/>
                <a:gd name="connsiteY167" fmla="*/ 1618740 h 4433788"/>
                <a:gd name="connsiteX168" fmla="*/ 1278082 w 3447090"/>
                <a:gd name="connsiteY168" fmla="*/ 1604747 h 4433788"/>
                <a:gd name="connsiteX169" fmla="*/ 1261757 w 3447090"/>
                <a:gd name="connsiteY169" fmla="*/ 1677047 h 4433788"/>
                <a:gd name="connsiteX170" fmla="*/ 1273419 w 3447090"/>
                <a:gd name="connsiteY170" fmla="*/ 1667717 h 4433788"/>
                <a:gd name="connsiteX171" fmla="*/ 1273419 w 3447090"/>
                <a:gd name="connsiteY171" fmla="*/ 1709699 h 4433788"/>
                <a:gd name="connsiteX172" fmla="*/ 1247763 w 3447090"/>
                <a:gd name="connsiteY172" fmla="*/ 1844972 h 4433788"/>
                <a:gd name="connsiteX173" fmla="*/ 1322396 w 3447090"/>
                <a:gd name="connsiteY173" fmla="*/ 1966249 h 4433788"/>
                <a:gd name="connsiteX174" fmla="*/ 1364376 w 3447090"/>
                <a:gd name="connsiteY174" fmla="*/ 1917272 h 4433788"/>
                <a:gd name="connsiteX175" fmla="*/ 1348050 w 3447090"/>
                <a:gd name="connsiteY175" fmla="*/ 1842637 h 4433788"/>
                <a:gd name="connsiteX176" fmla="*/ 1336389 w 3447090"/>
                <a:gd name="connsiteY176" fmla="*/ 1427496 h 4433788"/>
                <a:gd name="connsiteX177" fmla="*/ 1324727 w 3447090"/>
                <a:gd name="connsiteY177" fmla="*/ 1441489 h 4433788"/>
                <a:gd name="connsiteX178" fmla="*/ 1301405 w 3447090"/>
                <a:gd name="connsiteY178" fmla="*/ 1537111 h 4433788"/>
                <a:gd name="connsiteX179" fmla="*/ 1285080 w 3447090"/>
                <a:gd name="connsiteY179" fmla="*/ 1583756 h 4433788"/>
                <a:gd name="connsiteX180" fmla="*/ 1280415 w 3447090"/>
                <a:gd name="connsiteY180" fmla="*/ 1541777 h 4433788"/>
                <a:gd name="connsiteX181" fmla="*/ 1362045 w 3447090"/>
                <a:gd name="connsiteY181" fmla="*/ 1152287 h 4433788"/>
                <a:gd name="connsiteX182" fmla="*/ 1394695 w 3447090"/>
                <a:gd name="connsiteY182" fmla="*/ 1035674 h 4433788"/>
                <a:gd name="connsiteX183" fmla="*/ 1366709 w 3447090"/>
                <a:gd name="connsiteY183" fmla="*/ 963374 h 4433788"/>
                <a:gd name="connsiteX184" fmla="*/ 1303738 w 3447090"/>
                <a:gd name="connsiteY184" fmla="*/ 1000690 h 4433788"/>
                <a:gd name="connsiteX185" fmla="*/ 1275750 w 3447090"/>
                <a:gd name="connsiteY185" fmla="*/ 940051 h 4433788"/>
                <a:gd name="connsiteX186" fmla="*/ 1240766 w 3447090"/>
                <a:gd name="connsiteY186" fmla="*/ 1163948 h 4433788"/>
                <a:gd name="connsiteX187" fmla="*/ 1147476 w 3447090"/>
                <a:gd name="connsiteY187" fmla="*/ 1768006 h 4433788"/>
                <a:gd name="connsiteX188" fmla="*/ 1091501 w 3447090"/>
                <a:gd name="connsiteY188" fmla="*/ 1973247 h 4433788"/>
                <a:gd name="connsiteX189" fmla="*/ 1082173 w 3447090"/>
                <a:gd name="connsiteY189" fmla="*/ 1954587 h 4433788"/>
                <a:gd name="connsiteX190" fmla="*/ 1112492 w 3447090"/>
                <a:gd name="connsiteY190" fmla="*/ 1812320 h 4433788"/>
                <a:gd name="connsiteX191" fmla="*/ 1252428 w 3447090"/>
                <a:gd name="connsiteY191" fmla="*/ 884076 h 4433788"/>
                <a:gd name="connsiteX192" fmla="*/ 1222109 w 3447090"/>
                <a:gd name="connsiteY192" fmla="*/ 893406 h 4433788"/>
                <a:gd name="connsiteX193" fmla="*/ 1040192 w 3447090"/>
                <a:gd name="connsiteY193" fmla="*/ 1007687 h 4433788"/>
                <a:gd name="connsiteX194" fmla="*/ 1056517 w 3447090"/>
                <a:gd name="connsiteY194" fmla="*/ 1257239 h 4433788"/>
                <a:gd name="connsiteX195" fmla="*/ 1131150 w 3447090"/>
                <a:gd name="connsiteY195" fmla="*/ 1642063 h 4433788"/>
                <a:gd name="connsiteX196" fmla="*/ 1119488 w 3447090"/>
                <a:gd name="connsiteY196" fmla="*/ 1663054 h 4433788"/>
                <a:gd name="connsiteX197" fmla="*/ 1084504 w 3447090"/>
                <a:gd name="connsiteY197" fmla="*/ 1548772 h 4433788"/>
                <a:gd name="connsiteX198" fmla="*/ 1026198 w 3447090"/>
                <a:gd name="connsiteY198" fmla="*/ 1049667 h 4433788"/>
                <a:gd name="connsiteX199" fmla="*/ 1082173 w 3447090"/>
                <a:gd name="connsiteY199" fmla="*/ 954044 h 4433788"/>
                <a:gd name="connsiteX200" fmla="*/ 1030862 w 3447090"/>
                <a:gd name="connsiteY200" fmla="*/ 856090 h 4433788"/>
                <a:gd name="connsiteX201" fmla="*/ 1196453 w 3447090"/>
                <a:gd name="connsiteY201" fmla="*/ 669509 h 4433788"/>
                <a:gd name="connsiteX202" fmla="*/ 876933 w 3447090"/>
                <a:gd name="connsiteY202" fmla="*/ 725484 h 4433788"/>
                <a:gd name="connsiteX203" fmla="*/ 797636 w 3447090"/>
                <a:gd name="connsiteY203" fmla="*/ 807113 h 4433788"/>
                <a:gd name="connsiteX204" fmla="*/ 725336 w 3447090"/>
                <a:gd name="connsiteY204" fmla="*/ 1045003 h 4433788"/>
                <a:gd name="connsiteX205" fmla="*/ 601725 w 3447090"/>
                <a:gd name="connsiteY205" fmla="*/ 1387845 h 4433788"/>
                <a:gd name="connsiteX206" fmla="*/ 587732 w 3447090"/>
                <a:gd name="connsiteY206" fmla="*/ 1492797 h 4433788"/>
                <a:gd name="connsiteX207" fmla="*/ 571405 w 3447090"/>
                <a:gd name="connsiteY207" fmla="*/ 1476473 h 4433788"/>
                <a:gd name="connsiteX208" fmla="*/ 387157 w 3447090"/>
                <a:gd name="connsiteY208" fmla="*/ 1495132 h 4433788"/>
                <a:gd name="connsiteX209" fmla="*/ 132940 w 3447090"/>
                <a:gd name="connsiteY209" fmla="*/ 1322544 h 4433788"/>
                <a:gd name="connsiteX210" fmla="*/ 447796 w 3447090"/>
                <a:gd name="connsiteY210" fmla="*/ 1418166 h 4433788"/>
                <a:gd name="connsiteX211" fmla="*/ 545751 w 3447090"/>
                <a:gd name="connsiteY211" fmla="*/ 1432159 h 4433788"/>
                <a:gd name="connsiteX212" fmla="*/ 573739 w 3447090"/>
                <a:gd name="connsiteY212" fmla="*/ 1427496 h 4433788"/>
                <a:gd name="connsiteX213" fmla="*/ 604058 w 3447090"/>
                <a:gd name="connsiteY213" fmla="*/ 1306216 h 4433788"/>
                <a:gd name="connsiteX214" fmla="*/ 734664 w 3447090"/>
                <a:gd name="connsiteY214" fmla="*/ 933053 h 4433788"/>
                <a:gd name="connsiteX215" fmla="*/ 762652 w 3447090"/>
                <a:gd name="connsiteY215" fmla="*/ 846760 h 4433788"/>
                <a:gd name="connsiteX216" fmla="*/ 837284 w 3447090"/>
                <a:gd name="connsiteY216" fmla="*/ 723149 h 4433788"/>
                <a:gd name="connsiteX217" fmla="*/ 979552 w 3447090"/>
                <a:gd name="connsiteY217" fmla="*/ 690500 h 4433788"/>
                <a:gd name="connsiteX218" fmla="*/ 1030862 w 3447090"/>
                <a:gd name="connsiteY218" fmla="*/ 678838 h 4433788"/>
                <a:gd name="connsiteX219" fmla="*/ 1226773 w 3447090"/>
                <a:gd name="connsiteY219" fmla="*/ 648518 h 4433788"/>
                <a:gd name="connsiteX220" fmla="*/ 1322396 w 3447090"/>
                <a:gd name="connsiteY220" fmla="*/ 601872 h 4433788"/>
                <a:gd name="connsiteX221" fmla="*/ 1322396 w 3447090"/>
                <a:gd name="connsiteY221" fmla="*/ 510913 h 4433788"/>
                <a:gd name="connsiteX222" fmla="*/ 1327061 w 3447090"/>
                <a:gd name="connsiteY222" fmla="*/ 475929 h 4433788"/>
                <a:gd name="connsiteX223" fmla="*/ 1350383 w 3447090"/>
                <a:gd name="connsiteY223" fmla="*/ 347655 h 4433788"/>
                <a:gd name="connsiteX224" fmla="*/ 1408690 w 3447090"/>
                <a:gd name="connsiteY224" fmla="*/ 112096 h 4433788"/>
                <a:gd name="connsiteX225" fmla="*/ 1464663 w 3447090"/>
                <a:gd name="connsiteY225" fmla="*/ 98103 h 4433788"/>
                <a:gd name="connsiteX226" fmla="*/ 1471661 w 3447090"/>
                <a:gd name="connsiteY226" fmla="*/ 67783 h 4433788"/>
                <a:gd name="connsiteX227" fmla="*/ 1576613 w 3447090"/>
                <a:gd name="connsiteY227" fmla="*/ 146 h 4433788"/>
                <a:gd name="connsiteX228" fmla="*/ 1623259 w 3447090"/>
                <a:gd name="connsiteY228" fmla="*/ 23469 h 4433788"/>
                <a:gd name="connsiteX229" fmla="*/ 1739872 w 3447090"/>
                <a:gd name="connsiteY229" fmla="*/ 44460 h 4433788"/>
                <a:gd name="connsiteX230" fmla="*/ 1849488 w 3447090"/>
                <a:gd name="connsiteY230" fmla="*/ 489922 h 4433788"/>
                <a:gd name="connsiteX231" fmla="*/ 1826165 w 3447090"/>
                <a:gd name="connsiteY231" fmla="*/ 517911 h 4433788"/>
                <a:gd name="connsiteX232" fmla="*/ 1814504 w 3447090"/>
                <a:gd name="connsiteY232" fmla="*/ 569220 h 4433788"/>
                <a:gd name="connsiteX233" fmla="*/ 1777188 w 3447090"/>
                <a:gd name="connsiteY233" fmla="*/ 620532 h 4433788"/>
                <a:gd name="connsiteX234" fmla="*/ 1751533 w 3447090"/>
                <a:gd name="connsiteY234" fmla="*/ 772129 h 4433788"/>
                <a:gd name="connsiteX235" fmla="*/ 1847156 w 3447090"/>
                <a:gd name="connsiteY235" fmla="*/ 867751 h 4433788"/>
                <a:gd name="connsiteX236" fmla="*/ 2106037 w 3447090"/>
                <a:gd name="connsiteY236" fmla="*/ 1147624 h 4433788"/>
                <a:gd name="connsiteX237" fmla="*/ 2089712 w 3447090"/>
                <a:gd name="connsiteY237" fmla="*/ 1215260 h 4433788"/>
                <a:gd name="connsiteX238" fmla="*/ 2073386 w 3447090"/>
                <a:gd name="connsiteY238" fmla="*/ 1215260 h 4433788"/>
                <a:gd name="connsiteX239" fmla="*/ 2073386 w 3447090"/>
                <a:gd name="connsiteY239" fmla="*/ 1203599 h 4433788"/>
                <a:gd name="connsiteX240" fmla="*/ 2078051 w 3447090"/>
                <a:gd name="connsiteY240" fmla="*/ 1198932 h 4433788"/>
                <a:gd name="connsiteX241" fmla="*/ 2082714 w 3447090"/>
                <a:gd name="connsiteY241" fmla="*/ 1070658 h 4433788"/>
                <a:gd name="connsiteX242" fmla="*/ 1903131 w 3447090"/>
                <a:gd name="connsiteY242" fmla="*/ 928390 h 4433788"/>
                <a:gd name="connsiteX243" fmla="*/ 1756197 w 3447090"/>
                <a:gd name="connsiteY243" fmla="*/ 814108 h 4433788"/>
                <a:gd name="connsiteX244" fmla="*/ 1809840 w 3447090"/>
                <a:gd name="connsiteY244" fmla="*/ 968037 h 4433788"/>
                <a:gd name="connsiteX245" fmla="*/ 1830830 w 3447090"/>
                <a:gd name="connsiteY245" fmla="*/ 1107973 h 4433788"/>
                <a:gd name="connsiteX246" fmla="*/ 1763195 w 3447090"/>
                <a:gd name="connsiteY246" fmla="*/ 1182608 h 4433788"/>
                <a:gd name="connsiteX247" fmla="*/ 1781853 w 3447090"/>
                <a:gd name="connsiteY247" fmla="*/ 1252576 h 4433788"/>
                <a:gd name="connsiteX248" fmla="*/ 1865814 w 3447090"/>
                <a:gd name="connsiteY248" fmla="*/ 1166280 h 4433788"/>
                <a:gd name="connsiteX249" fmla="*/ 1842491 w 3447090"/>
                <a:gd name="connsiteY249" fmla="*/ 1198932 h 4433788"/>
                <a:gd name="connsiteX250" fmla="*/ 1791181 w 3447090"/>
                <a:gd name="connsiteY250" fmla="*/ 1301553 h 4433788"/>
                <a:gd name="connsiteX251" fmla="*/ 1854152 w 3447090"/>
                <a:gd name="connsiteY251" fmla="*/ 1551104 h 4433788"/>
                <a:gd name="connsiteX252" fmla="*/ 1837826 w 3447090"/>
                <a:gd name="connsiteY252" fmla="*/ 1551104 h 4433788"/>
                <a:gd name="connsiteX253" fmla="*/ 1814504 w 3447090"/>
                <a:gd name="connsiteY253" fmla="*/ 1464811 h 4433788"/>
                <a:gd name="connsiteX254" fmla="*/ 1774856 w 3447090"/>
                <a:gd name="connsiteY254" fmla="*/ 1327207 h 4433788"/>
                <a:gd name="connsiteX255" fmla="*/ 1772523 w 3447090"/>
                <a:gd name="connsiteY255" fmla="*/ 1299221 h 4433788"/>
                <a:gd name="connsiteX256" fmla="*/ 1721213 w 3447090"/>
                <a:gd name="connsiteY256" fmla="*/ 1133631 h 4433788"/>
                <a:gd name="connsiteX257" fmla="*/ 1700223 w 3447090"/>
                <a:gd name="connsiteY257" fmla="*/ 1180276 h 4433788"/>
                <a:gd name="connsiteX258" fmla="*/ 1529968 w 3447090"/>
                <a:gd name="connsiteY258" fmla="*/ 1261905 h 4433788"/>
                <a:gd name="connsiteX259" fmla="*/ 1529968 w 3447090"/>
                <a:gd name="connsiteY259" fmla="*/ 1229253 h 4433788"/>
                <a:gd name="connsiteX260" fmla="*/ 1525303 w 3447090"/>
                <a:gd name="connsiteY260" fmla="*/ 1203599 h 4433788"/>
                <a:gd name="connsiteX261" fmla="*/ 1492651 w 3447090"/>
                <a:gd name="connsiteY261" fmla="*/ 1268900 h 4433788"/>
                <a:gd name="connsiteX262" fmla="*/ 1550958 w 3447090"/>
                <a:gd name="connsiteY262" fmla="*/ 1418166 h 4433788"/>
                <a:gd name="connsiteX263" fmla="*/ 1618594 w 3447090"/>
                <a:gd name="connsiteY263" fmla="*/ 1698038 h 4433788"/>
                <a:gd name="connsiteX264" fmla="*/ 1604599 w 3447090"/>
                <a:gd name="connsiteY264" fmla="*/ 1691040 h 4433788"/>
                <a:gd name="connsiteX265" fmla="*/ 1571949 w 3447090"/>
                <a:gd name="connsiteY265" fmla="*/ 1581425 h 4433788"/>
                <a:gd name="connsiteX266" fmla="*/ 1536965 w 3447090"/>
                <a:gd name="connsiteY266" fmla="*/ 1460148 h 4433788"/>
                <a:gd name="connsiteX267" fmla="*/ 1534631 w 3447090"/>
                <a:gd name="connsiteY267" fmla="*/ 1432159 h 4433788"/>
                <a:gd name="connsiteX268" fmla="*/ 1473993 w 3447090"/>
                <a:gd name="connsiteY268" fmla="*/ 1261905 h 4433788"/>
                <a:gd name="connsiteX269" fmla="*/ 1506645 w 3447090"/>
                <a:gd name="connsiteY269" fmla="*/ 1182608 h 4433788"/>
                <a:gd name="connsiteX270" fmla="*/ 1485654 w 3447090"/>
                <a:gd name="connsiteY270" fmla="*/ 1114971 h 4433788"/>
                <a:gd name="connsiteX271" fmla="*/ 1520638 w 3447090"/>
                <a:gd name="connsiteY271" fmla="*/ 1096312 h 4433788"/>
                <a:gd name="connsiteX272" fmla="*/ 1504312 w 3447090"/>
                <a:gd name="connsiteY272" fmla="*/ 1024012 h 4433788"/>
                <a:gd name="connsiteX273" fmla="*/ 1464663 w 3447090"/>
                <a:gd name="connsiteY273" fmla="*/ 1045003 h 4433788"/>
                <a:gd name="connsiteX274" fmla="*/ 1478658 w 3447090"/>
                <a:gd name="connsiteY274" fmla="*/ 1210594 h 4433788"/>
                <a:gd name="connsiteX275" fmla="*/ 1466997 w 3447090"/>
                <a:gd name="connsiteY275" fmla="*/ 1231585 h 4433788"/>
                <a:gd name="connsiteX276" fmla="*/ 1457667 w 3447090"/>
                <a:gd name="connsiteY276" fmla="*/ 1226921 h 4433788"/>
                <a:gd name="connsiteX277" fmla="*/ 1446006 w 3447090"/>
                <a:gd name="connsiteY277" fmla="*/ 1086985 h 4433788"/>
                <a:gd name="connsiteX278" fmla="*/ 1434344 w 3447090"/>
                <a:gd name="connsiteY278" fmla="*/ 1065994 h 4433788"/>
                <a:gd name="connsiteX279" fmla="*/ 1434344 w 3447090"/>
                <a:gd name="connsiteY279" fmla="*/ 1154619 h 4433788"/>
                <a:gd name="connsiteX280" fmla="*/ 1418018 w 3447090"/>
                <a:gd name="connsiteY280" fmla="*/ 1175610 h 4433788"/>
                <a:gd name="connsiteX281" fmla="*/ 1418018 w 3447090"/>
                <a:gd name="connsiteY281" fmla="*/ 1096312 h 4433788"/>
                <a:gd name="connsiteX282" fmla="*/ 1392364 w 3447090"/>
                <a:gd name="connsiteY282" fmla="*/ 1119635 h 4433788"/>
                <a:gd name="connsiteX283" fmla="*/ 1359711 w 3447090"/>
                <a:gd name="connsiteY283" fmla="*/ 1555770 h 4433788"/>
                <a:gd name="connsiteX284" fmla="*/ 1359711 w 3447090"/>
                <a:gd name="connsiteY284" fmla="*/ 1642063 h 4433788"/>
                <a:gd name="connsiteX285" fmla="*/ 1399360 w 3447090"/>
                <a:gd name="connsiteY285" fmla="*/ 1926601 h 4433788"/>
                <a:gd name="connsiteX286" fmla="*/ 1441341 w 3447090"/>
                <a:gd name="connsiteY286" fmla="*/ 1989571 h 4433788"/>
                <a:gd name="connsiteX287" fmla="*/ 1457667 w 3447090"/>
                <a:gd name="connsiteY287" fmla="*/ 1989571 h 4433788"/>
                <a:gd name="connsiteX288" fmla="*/ 1508977 w 3447090"/>
                <a:gd name="connsiteY288" fmla="*/ 1842637 h 4433788"/>
                <a:gd name="connsiteX289" fmla="*/ 1441341 w 3447090"/>
                <a:gd name="connsiteY289" fmla="*/ 1299221 h 4433788"/>
                <a:gd name="connsiteX290" fmla="*/ 1446006 w 3447090"/>
                <a:gd name="connsiteY290" fmla="*/ 1215260 h 4433788"/>
                <a:gd name="connsiteX291" fmla="*/ 1457667 w 3447090"/>
                <a:gd name="connsiteY291" fmla="*/ 1226921 h 4433788"/>
                <a:gd name="connsiteX292" fmla="*/ 1497316 w 3447090"/>
                <a:gd name="connsiteY292" fmla="*/ 1595418 h 4433788"/>
                <a:gd name="connsiteX293" fmla="*/ 1532300 w 3447090"/>
                <a:gd name="connsiteY293" fmla="*/ 1833311 h 4433788"/>
                <a:gd name="connsiteX294" fmla="*/ 1487986 w 3447090"/>
                <a:gd name="connsiteY294" fmla="*/ 2019892 h 4433788"/>
                <a:gd name="connsiteX295" fmla="*/ 1550958 w 3447090"/>
                <a:gd name="connsiteY295" fmla="*/ 2229796 h 4433788"/>
                <a:gd name="connsiteX296" fmla="*/ 1597603 w 3447090"/>
                <a:gd name="connsiteY296" fmla="*/ 2241457 h 4433788"/>
                <a:gd name="connsiteX297" fmla="*/ 1737539 w 3447090"/>
                <a:gd name="connsiteY297" fmla="*/ 2043215 h 4433788"/>
                <a:gd name="connsiteX298" fmla="*/ 1746869 w 3447090"/>
                <a:gd name="connsiteY298" fmla="*/ 1996569 h 4433788"/>
                <a:gd name="connsiteX299" fmla="*/ 1735207 w 3447090"/>
                <a:gd name="connsiteY299" fmla="*/ 1919603 h 4433788"/>
                <a:gd name="connsiteX300" fmla="*/ 1625590 w 3447090"/>
                <a:gd name="connsiteY300" fmla="*/ 1821649 h 4433788"/>
                <a:gd name="connsiteX301" fmla="*/ 1616261 w 3447090"/>
                <a:gd name="connsiteY301" fmla="*/ 1723692 h 4433788"/>
                <a:gd name="connsiteX302" fmla="*/ 1611597 w 3447090"/>
                <a:gd name="connsiteY302" fmla="*/ 1721361 h 4433788"/>
                <a:gd name="connsiteX303" fmla="*/ 1630255 w 3447090"/>
                <a:gd name="connsiteY303" fmla="*/ 1712031 h 4433788"/>
                <a:gd name="connsiteX304" fmla="*/ 1641917 w 3447090"/>
                <a:gd name="connsiteY304" fmla="*/ 1802990 h 4433788"/>
                <a:gd name="connsiteX305" fmla="*/ 1800510 w 3447090"/>
                <a:gd name="connsiteY305" fmla="*/ 1919603 h 4433788"/>
                <a:gd name="connsiteX306" fmla="*/ 1870479 w 3447090"/>
                <a:gd name="connsiteY306" fmla="*/ 1898612 h 4433788"/>
                <a:gd name="connsiteX307" fmla="*/ 1891469 w 3447090"/>
                <a:gd name="connsiteY307" fmla="*/ 1858965 h 4433788"/>
                <a:gd name="connsiteX308" fmla="*/ 1966101 w 3447090"/>
                <a:gd name="connsiteY308" fmla="*/ 1723692 h 4433788"/>
                <a:gd name="connsiteX309" fmla="*/ 1966101 w 3447090"/>
                <a:gd name="connsiteY309" fmla="*/ 1674715 h 4433788"/>
                <a:gd name="connsiteX310" fmla="*/ 1977762 w 3447090"/>
                <a:gd name="connsiteY310" fmla="*/ 1623407 h 4433788"/>
                <a:gd name="connsiteX311" fmla="*/ 1989424 w 3447090"/>
                <a:gd name="connsiteY311" fmla="*/ 1565100 h 4433788"/>
                <a:gd name="connsiteX312" fmla="*/ 1989424 w 3447090"/>
                <a:gd name="connsiteY312" fmla="*/ 1537111 h 4433788"/>
                <a:gd name="connsiteX313" fmla="*/ 2068721 w 3447090"/>
                <a:gd name="connsiteY313" fmla="*/ 1280562 h 4433788"/>
                <a:gd name="connsiteX314" fmla="*/ 2087379 w 3447090"/>
                <a:gd name="connsiteY314" fmla="*/ 1261905 h 4433788"/>
                <a:gd name="connsiteX315" fmla="*/ 2015079 w 3447090"/>
                <a:gd name="connsiteY315" fmla="*/ 1537111 h 4433788"/>
                <a:gd name="connsiteX316" fmla="*/ 2012746 w 3447090"/>
                <a:gd name="connsiteY316" fmla="*/ 1625738 h 4433788"/>
                <a:gd name="connsiteX317" fmla="*/ 1980095 w 3447090"/>
                <a:gd name="connsiteY317" fmla="*/ 1679379 h 4433788"/>
                <a:gd name="connsiteX318" fmla="*/ 1991757 w 3447090"/>
                <a:gd name="connsiteY318" fmla="*/ 1733022 h 4433788"/>
                <a:gd name="connsiteX319" fmla="*/ 1933450 w 3447090"/>
                <a:gd name="connsiteY319" fmla="*/ 1833311 h 4433788"/>
                <a:gd name="connsiteX320" fmla="*/ 1847156 w 3447090"/>
                <a:gd name="connsiteY320" fmla="*/ 1935928 h 4433788"/>
                <a:gd name="connsiteX321" fmla="*/ 1767858 w 3447090"/>
                <a:gd name="connsiteY321" fmla="*/ 1924267 h 4433788"/>
                <a:gd name="connsiteX322" fmla="*/ 1781853 w 3447090"/>
                <a:gd name="connsiteY322" fmla="*/ 2003564 h 4433788"/>
                <a:gd name="connsiteX323" fmla="*/ 1842491 w 3447090"/>
                <a:gd name="connsiteY323" fmla="*/ 1952256 h 4433788"/>
                <a:gd name="connsiteX324" fmla="*/ 1737539 w 3447090"/>
                <a:gd name="connsiteY324" fmla="*/ 2089860 h 4433788"/>
                <a:gd name="connsiteX325" fmla="*/ 1343387 w 3447090"/>
                <a:gd name="connsiteY325" fmla="*/ 2675259 h 4433788"/>
                <a:gd name="connsiteX326" fmla="*/ 1282747 w 3447090"/>
                <a:gd name="connsiteY326" fmla="*/ 2565640 h 4433788"/>
                <a:gd name="connsiteX327" fmla="*/ 1355048 w 3447090"/>
                <a:gd name="connsiteY327" fmla="*/ 2442032 h 4433788"/>
                <a:gd name="connsiteX328" fmla="*/ 1399360 w 3447090"/>
                <a:gd name="connsiteY328" fmla="*/ 2400050 h 4433788"/>
                <a:gd name="connsiteX329" fmla="*/ 1397029 w 3447090"/>
                <a:gd name="connsiteY329" fmla="*/ 2379059 h 4433788"/>
                <a:gd name="connsiteX330" fmla="*/ 1446006 w 3447090"/>
                <a:gd name="connsiteY330" fmla="*/ 2323087 h 4433788"/>
                <a:gd name="connsiteX331" fmla="*/ 1522970 w 3447090"/>
                <a:gd name="connsiteY331" fmla="*/ 2267112 h 4433788"/>
                <a:gd name="connsiteX332" fmla="*/ 1499647 w 3447090"/>
                <a:gd name="connsiteY332" fmla="*/ 2243789 h 4433788"/>
                <a:gd name="connsiteX333" fmla="*/ 1418018 w 3447090"/>
                <a:gd name="connsiteY333" fmla="*/ 2325418 h 4433788"/>
                <a:gd name="connsiteX334" fmla="*/ 1261757 w 3447090"/>
                <a:gd name="connsiteY334" fmla="*/ 2560977 h 4433788"/>
                <a:gd name="connsiteX335" fmla="*/ 1245431 w 3447090"/>
                <a:gd name="connsiteY335" fmla="*/ 2885163 h 4433788"/>
                <a:gd name="connsiteX336" fmla="*/ 1168467 w 3447090"/>
                <a:gd name="connsiteY336" fmla="*/ 3113723 h 4433788"/>
                <a:gd name="connsiteX337" fmla="*/ 1147476 w 3447090"/>
                <a:gd name="connsiteY337" fmla="*/ 3302639 h 4433788"/>
                <a:gd name="connsiteX338" fmla="*/ 1201118 w 3447090"/>
                <a:gd name="connsiteY338" fmla="*/ 3314300 h 4433788"/>
                <a:gd name="connsiteX339" fmla="*/ 1499647 w 3447090"/>
                <a:gd name="connsiteY339" fmla="*/ 3251327 h 4433788"/>
                <a:gd name="connsiteX340" fmla="*/ 1681565 w 3447090"/>
                <a:gd name="connsiteY340" fmla="*/ 3155705 h 4433788"/>
                <a:gd name="connsiteX341" fmla="*/ 1718881 w 3447090"/>
                <a:gd name="connsiteY341" fmla="*/ 3025099 h 4433788"/>
                <a:gd name="connsiteX342" fmla="*/ 1963769 w 3447090"/>
                <a:gd name="connsiteY342" fmla="*/ 2588963 h 4433788"/>
                <a:gd name="connsiteX343" fmla="*/ 1980095 w 3447090"/>
                <a:gd name="connsiteY343" fmla="*/ 2826856 h 4433788"/>
                <a:gd name="connsiteX344" fmla="*/ 1991757 w 3447090"/>
                <a:gd name="connsiteY344" fmla="*/ 2899156 h 4433788"/>
                <a:gd name="connsiteX345" fmla="*/ 1998753 w 3447090"/>
                <a:gd name="connsiteY345" fmla="*/ 3027430 h 4433788"/>
                <a:gd name="connsiteX346" fmla="*/ 2038402 w 3447090"/>
                <a:gd name="connsiteY346" fmla="*/ 3130051 h 4433788"/>
                <a:gd name="connsiteX347" fmla="*/ 2134024 w 3447090"/>
                <a:gd name="connsiteY347" fmla="*/ 3615160 h 4433788"/>
                <a:gd name="connsiteX348" fmla="*/ 2185335 w 3447090"/>
                <a:gd name="connsiteY348" fmla="*/ 4016312 h 4433788"/>
                <a:gd name="connsiteX349" fmla="*/ 2134024 w 3447090"/>
                <a:gd name="connsiteY349" fmla="*/ 4027973 h 4433788"/>
                <a:gd name="connsiteX350" fmla="*/ 2320606 w 3447090"/>
                <a:gd name="connsiteY350" fmla="*/ 4158580 h 4433788"/>
                <a:gd name="connsiteX351" fmla="*/ 2602811 w 3447090"/>
                <a:gd name="connsiteY351" fmla="*/ 4265864 h 4433788"/>
                <a:gd name="connsiteX352" fmla="*/ 2609808 w 3447090"/>
                <a:gd name="connsiteY352" fmla="*/ 4289186 h 4433788"/>
                <a:gd name="connsiteX353" fmla="*/ 3444759 w 3447090"/>
                <a:gd name="connsiteY353" fmla="*/ 4289186 h 4433788"/>
                <a:gd name="connsiteX354" fmla="*/ 1425016 w 3447090"/>
                <a:gd name="connsiteY354" fmla="*/ 1063662 h 4433788"/>
                <a:gd name="connsiteX355" fmla="*/ 1429679 w 3447090"/>
                <a:gd name="connsiteY355" fmla="*/ 1075324 h 4433788"/>
                <a:gd name="connsiteX356" fmla="*/ 1425016 w 3447090"/>
                <a:gd name="connsiteY356" fmla="*/ 1063662 h 4433788"/>
                <a:gd name="connsiteX357" fmla="*/ 1515974 w 3447090"/>
                <a:gd name="connsiteY357" fmla="*/ 895738 h 4433788"/>
                <a:gd name="connsiteX358" fmla="*/ 1597603 w 3447090"/>
                <a:gd name="connsiteY358" fmla="*/ 741808 h 4433788"/>
                <a:gd name="connsiteX359" fmla="*/ 1436677 w 3447090"/>
                <a:gd name="connsiteY359" fmla="*/ 741808 h 4433788"/>
                <a:gd name="connsiteX360" fmla="*/ 1378371 w 3447090"/>
                <a:gd name="connsiteY360" fmla="*/ 692831 h 4433788"/>
                <a:gd name="connsiteX361" fmla="*/ 1504312 w 3447090"/>
                <a:gd name="connsiteY361" fmla="*/ 895738 h 4433788"/>
                <a:gd name="connsiteX362" fmla="*/ 1513642 w 3447090"/>
                <a:gd name="connsiteY362" fmla="*/ 895738 h 4433788"/>
                <a:gd name="connsiteX363" fmla="*/ 1683897 w 3447090"/>
                <a:gd name="connsiteY363" fmla="*/ 1140626 h 4433788"/>
                <a:gd name="connsiteX364" fmla="*/ 1686229 w 3447090"/>
                <a:gd name="connsiteY364" fmla="*/ 1121969 h 4433788"/>
                <a:gd name="connsiteX365" fmla="*/ 1672236 w 3447090"/>
                <a:gd name="connsiteY365" fmla="*/ 1063662 h 4433788"/>
                <a:gd name="connsiteX366" fmla="*/ 1613929 w 3447090"/>
                <a:gd name="connsiteY366" fmla="*/ 1093980 h 4433788"/>
                <a:gd name="connsiteX367" fmla="*/ 1546293 w 3447090"/>
                <a:gd name="connsiteY367" fmla="*/ 1110308 h 4433788"/>
                <a:gd name="connsiteX368" fmla="*/ 1511309 w 3447090"/>
                <a:gd name="connsiteY368" fmla="*/ 1119635 h 4433788"/>
                <a:gd name="connsiteX369" fmla="*/ 1557954 w 3447090"/>
                <a:gd name="connsiteY369" fmla="*/ 1231585 h 4433788"/>
                <a:gd name="connsiteX370" fmla="*/ 1637252 w 3447090"/>
                <a:gd name="connsiteY370" fmla="*/ 1203599 h 4433788"/>
                <a:gd name="connsiteX371" fmla="*/ 1693227 w 3447090"/>
                <a:gd name="connsiteY371" fmla="*/ 1154619 h 4433788"/>
                <a:gd name="connsiteX372" fmla="*/ 1681565 w 3447090"/>
                <a:gd name="connsiteY372" fmla="*/ 1142957 h 4433788"/>
                <a:gd name="connsiteX373" fmla="*/ 1744536 w 3447090"/>
                <a:gd name="connsiteY373" fmla="*/ 804779 h 4433788"/>
                <a:gd name="connsiteX374" fmla="*/ 1674568 w 3447090"/>
                <a:gd name="connsiteY374" fmla="*/ 1005356 h 4433788"/>
                <a:gd name="connsiteX375" fmla="*/ 1707220 w 3447090"/>
                <a:gd name="connsiteY375" fmla="*/ 1110308 h 4433788"/>
                <a:gd name="connsiteX376" fmla="*/ 1772523 w 3447090"/>
                <a:gd name="connsiteY376" fmla="*/ 1149955 h 4433788"/>
                <a:gd name="connsiteX377" fmla="*/ 1833163 w 3447090"/>
                <a:gd name="connsiteY377" fmla="*/ 1072989 h 4433788"/>
                <a:gd name="connsiteX378" fmla="*/ 1805175 w 3447090"/>
                <a:gd name="connsiteY378" fmla="*/ 958710 h 4433788"/>
                <a:gd name="connsiteX379" fmla="*/ 1744536 w 3447090"/>
                <a:gd name="connsiteY379" fmla="*/ 807113 h 4433788"/>
                <a:gd name="connsiteX380" fmla="*/ 1770191 w 3447090"/>
                <a:gd name="connsiteY380" fmla="*/ 461936 h 4433788"/>
                <a:gd name="connsiteX381" fmla="*/ 1753865 w 3447090"/>
                <a:gd name="connsiteY381" fmla="*/ 475929 h 4433788"/>
                <a:gd name="connsiteX382" fmla="*/ 1753865 w 3447090"/>
                <a:gd name="connsiteY382" fmla="*/ 653181 h 4433788"/>
                <a:gd name="connsiteX383" fmla="*/ 1730542 w 3447090"/>
                <a:gd name="connsiteY383" fmla="*/ 753470 h 4433788"/>
                <a:gd name="connsiteX384" fmla="*/ 1718881 w 3447090"/>
                <a:gd name="connsiteY384" fmla="*/ 744140 h 4433788"/>
                <a:gd name="connsiteX385" fmla="*/ 1735207 w 3447090"/>
                <a:gd name="connsiteY385" fmla="*/ 657847 h 4433788"/>
                <a:gd name="connsiteX386" fmla="*/ 1735207 w 3447090"/>
                <a:gd name="connsiteY386" fmla="*/ 506250 h 4433788"/>
                <a:gd name="connsiteX387" fmla="*/ 1718881 w 3447090"/>
                <a:gd name="connsiteY387" fmla="*/ 506250 h 4433788"/>
                <a:gd name="connsiteX388" fmla="*/ 1683897 w 3447090"/>
                <a:gd name="connsiteY388" fmla="*/ 737145 h 4433788"/>
                <a:gd name="connsiteX389" fmla="*/ 1672236 w 3447090"/>
                <a:gd name="connsiteY389" fmla="*/ 723149 h 4433788"/>
                <a:gd name="connsiteX390" fmla="*/ 1690894 w 3447090"/>
                <a:gd name="connsiteY390" fmla="*/ 601872 h 4433788"/>
                <a:gd name="connsiteX391" fmla="*/ 1679232 w 3447090"/>
                <a:gd name="connsiteY391" fmla="*/ 601872 h 4433788"/>
                <a:gd name="connsiteX392" fmla="*/ 1597603 w 3447090"/>
                <a:gd name="connsiteY392" fmla="*/ 802447 h 4433788"/>
                <a:gd name="connsiteX393" fmla="*/ 1541629 w 3447090"/>
                <a:gd name="connsiteY393" fmla="*/ 1075324 h 4433788"/>
                <a:gd name="connsiteX394" fmla="*/ 1644248 w 3447090"/>
                <a:gd name="connsiteY394" fmla="*/ 1058996 h 4433788"/>
                <a:gd name="connsiteX395" fmla="*/ 1646581 w 3447090"/>
                <a:gd name="connsiteY395" fmla="*/ 1019349 h 4433788"/>
                <a:gd name="connsiteX396" fmla="*/ 1777188 w 3447090"/>
                <a:gd name="connsiteY396" fmla="*/ 627527 h 4433788"/>
                <a:gd name="connsiteX397" fmla="*/ 1772523 w 3447090"/>
                <a:gd name="connsiteY397" fmla="*/ 464268 h 4433788"/>
                <a:gd name="connsiteX398" fmla="*/ 1816837 w 3447090"/>
                <a:gd name="connsiteY398" fmla="*/ 506250 h 4433788"/>
                <a:gd name="connsiteX399" fmla="*/ 1788849 w 3447090"/>
                <a:gd name="connsiteY399" fmla="*/ 569220 h 4433788"/>
                <a:gd name="connsiteX400" fmla="*/ 1807507 w 3447090"/>
                <a:gd name="connsiteY400" fmla="*/ 545897 h 4433788"/>
                <a:gd name="connsiteX401" fmla="*/ 1816837 w 3447090"/>
                <a:gd name="connsiteY401" fmla="*/ 506250 h 4433788"/>
                <a:gd name="connsiteX402" fmla="*/ 1520638 w 3447090"/>
                <a:gd name="connsiteY402" fmla="*/ 191394 h 4433788"/>
                <a:gd name="connsiteX403" fmla="*/ 1529968 w 3447090"/>
                <a:gd name="connsiteY403" fmla="*/ 144749 h 4433788"/>
                <a:gd name="connsiteX404" fmla="*/ 1553291 w 3447090"/>
                <a:gd name="connsiteY404" fmla="*/ 196057 h 4433788"/>
                <a:gd name="connsiteX405" fmla="*/ 1569615 w 3447090"/>
                <a:gd name="connsiteY405" fmla="*/ 58453 h 4433788"/>
                <a:gd name="connsiteX406" fmla="*/ 1632587 w 3447090"/>
                <a:gd name="connsiteY406" fmla="*/ 51458 h 4433788"/>
                <a:gd name="connsiteX407" fmla="*/ 1812172 w 3447090"/>
                <a:gd name="connsiteY407" fmla="*/ 112096 h 4433788"/>
                <a:gd name="connsiteX408" fmla="*/ 1861149 w 3447090"/>
                <a:gd name="connsiteY408" fmla="*/ 184396 h 4433788"/>
                <a:gd name="connsiteX409" fmla="*/ 1753865 w 3447090"/>
                <a:gd name="connsiteY409" fmla="*/ 109765 h 4433788"/>
                <a:gd name="connsiteX410" fmla="*/ 1842491 w 3447090"/>
                <a:gd name="connsiteY410" fmla="*/ 196057 h 4433788"/>
                <a:gd name="connsiteX411" fmla="*/ 1858817 w 3447090"/>
                <a:gd name="connsiteY411" fmla="*/ 408293 h 4433788"/>
                <a:gd name="connsiteX412" fmla="*/ 1816837 w 3447090"/>
                <a:gd name="connsiteY412" fmla="*/ 471266 h 4433788"/>
                <a:gd name="connsiteX413" fmla="*/ 1823833 w 3447090"/>
                <a:gd name="connsiteY413" fmla="*/ 485259 h 4433788"/>
                <a:gd name="connsiteX414" fmla="*/ 1900798 w 3447090"/>
                <a:gd name="connsiteY414" fmla="*/ 282353 h 4433788"/>
                <a:gd name="connsiteX415" fmla="*/ 1879808 w 3447090"/>
                <a:gd name="connsiteY415" fmla="*/ 235708 h 4433788"/>
                <a:gd name="connsiteX416" fmla="*/ 1891469 w 3447090"/>
                <a:gd name="connsiteY416" fmla="*/ 219380 h 4433788"/>
                <a:gd name="connsiteX417" fmla="*/ 1807507 w 3447090"/>
                <a:gd name="connsiteY417" fmla="*/ 88774 h 4433788"/>
                <a:gd name="connsiteX418" fmla="*/ 1548626 w 3447090"/>
                <a:gd name="connsiteY418" fmla="*/ 53790 h 4433788"/>
                <a:gd name="connsiteX419" fmla="*/ 1518307 w 3447090"/>
                <a:gd name="connsiteY419" fmla="*/ 105098 h 4433788"/>
                <a:gd name="connsiteX420" fmla="*/ 1529968 w 3447090"/>
                <a:gd name="connsiteY420" fmla="*/ 51458 h 4433788"/>
                <a:gd name="connsiteX421" fmla="*/ 1574280 w 3447090"/>
                <a:gd name="connsiteY421" fmla="*/ 14142 h 4433788"/>
                <a:gd name="connsiteX422" fmla="*/ 1520638 w 3447090"/>
                <a:gd name="connsiteY422" fmla="*/ 191394 h 4433788"/>
                <a:gd name="connsiteX423" fmla="*/ 1585942 w 3447090"/>
                <a:gd name="connsiteY423" fmla="*/ 158742 h 4433788"/>
                <a:gd name="connsiteX424" fmla="*/ 1578945 w 3447090"/>
                <a:gd name="connsiteY424" fmla="*/ 170403 h 4433788"/>
                <a:gd name="connsiteX425" fmla="*/ 1709552 w 3447090"/>
                <a:gd name="connsiteY425" fmla="*/ 322000 h 4433788"/>
                <a:gd name="connsiteX426" fmla="*/ 1723546 w 3447090"/>
                <a:gd name="connsiteY426" fmla="*/ 333662 h 4433788"/>
                <a:gd name="connsiteX427" fmla="*/ 1585942 w 3447090"/>
                <a:gd name="connsiteY427" fmla="*/ 158742 h 4433788"/>
                <a:gd name="connsiteX428" fmla="*/ 1385367 w 3447090"/>
                <a:gd name="connsiteY428" fmla="*/ 203055 h 4433788"/>
                <a:gd name="connsiteX429" fmla="*/ 1413355 w 3447090"/>
                <a:gd name="connsiteY429" fmla="*/ 154078 h 4433788"/>
                <a:gd name="connsiteX430" fmla="*/ 1476325 w 3447090"/>
                <a:gd name="connsiteY430" fmla="*/ 100435 h 4433788"/>
                <a:gd name="connsiteX431" fmla="*/ 1385367 w 3447090"/>
                <a:gd name="connsiteY431" fmla="*/ 191394 h 4433788"/>
                <a:gd name="connsiteX432" fmla="*/ 1385367 w 3447090"/>
                <a:gd name="connsiteY432" fmla="*/ 203055 h 4433788"/>
                <a:gd name="connsiteX433" fmla="*/ 1392364 w 3447090"/>
                <a:gd name="connsiteY433" fmla="*/ 254364 h 4433788"/>
                <a:gd name="connsiteX434" fmla="*/ 1392364 w 3447090"/>
                <a:gd name="connsiteY434" fmla="*/ 226378 h 4433788"/>
                <a:gd name="connsiteX435" fmla="*/ 1380702 w 3447090"/>
                <a:gd name="connsiteY435" fmla="*/ 226378 h 4433788"/>
                <a:gd name="connsiteX436" fmla="*/ 1392364 w 3447090"/>
                <a:gd name="connsiteY436" fmla="*/ 254364 h 4433788"/>
                <a:gd name="connsiteX437" fmla="*/ 1359711 w 3447090"/>
                <a:gd name="connsiteY437" fmla="*/ 604204 h 4433788"/>
                <a:gd name="connsiteX438" fmla="*/ 1585942 w 3447090"/>
                <a:gd name="connsiteY438" fmla="*/ 720817 h 4433788"/>
                <a:gd name="connsiteX439" fmla="*/ 1667571 w 3447090"/>
                <a:gd name="connsiteY439" fmla="*/ 585548 h 4433788"/>
                <a:gd name="connsiteX440" fmla="*/ 1690894 w 3447090"/>
                <a:gd name="connsiteY440" fmla="*/ 571552 h 4433788"/>
                <a:gd name="connsiteX441" fmla="*/ 1709552 w 3447090"/>
                <a:gd name="connsiteY441" fmla="*/ 499252 h 4433788"/>
                <a:gd name="connsiteX442" fmla="*/ 1737539 w 3447090"/>
                <a:gd name="connsiteY442" fmla="*/ 480596 h 4433788"/>
                <a:gd name="connsiteX443" fmla="*/ 1760862 w 3447090"/>
                <a:gd name="connsiteY443" fmla="*/ 429284 h 4433788"/>
                <a:gd name="connsiteX444" fmla="*/ 1697890 w 3447090"/>
                <a:gd name="connsiteY444" fmla="*/ 342991 h 4433788"/>
                <a:gd name="connsiteX445" fmla="*/ 1595271 w 3447090"/>
                <a:gd name="connsiteY445" fmla="*/ 221712 h 4433788"/>
                <a:gd name="connsiteX446" fmla="*/ 1548626 w 3447090"/>
                <a:gd name="connsiteY446" fmla="*/ 242703 h 4433788"/>
                <a:gd name="connsiteX447" fmla="*/ 1522970 w 3447090"/>
                <a:gd name="connsiteY447" fmla="*/ 210050 h 4433788"/>
                <a:gd name="connsiteX448" fmla="*/ 1499647 w 3447090"/>
                <a:gd name="connsiteY448" fmla="*/ 214717 h 4433788"/>
                <a:gd name="connsiteX449" fmla="*/ 1471661 w 3447090"/>
                <a:gd name="connsiteY449" fmla="*/ 198389 h 4433788"/>
                <a:gd name="connsiteX450" fmla="*/ 1457667 w 3447090"/>
                <a:gd name="connsiteY450" fmla="*/ 233373 h 4433788"/>
                <a:gd name="connsiteX451" fmla="*/ 1422683 w 3447090"/>
                <a:gd name="connsiteY451" fmla="*/ 294014 h 4433788"/>
                <a:gd name="connsiteX452" fmla="*/ 1411022 w 3447090"/>
                <a:gd name="connsiteY452" fmla="*/ 324332 h 4433788"/>
                <a:gd name="connsiteX453" fmla="*/ 1525303 w 3447090"/>
                <a:gd name="connsiteY453" fmla="*/ 315002 h 4433788"/>
                <a:gd name="connsiteX454" fmla="*/ 1432013 w 3447090"/>
                <a:gd name="connsiteY454" fmla="*/ 328998 h 4433788"/>
                <a:gd name="connsiteX455" fmla="*/ 1406357 w 3447090"/>
                <a:gd name="connsiteY455" fmla="*/ 333662 h 4433788"/>
                <a:gd name="connsiteX456" fmla="*/ 1362045 w 3447090"/>
                <a:gd name="connsiteY456" fmla="*/ 604204 h 4433788"/>
                <a:gd name="connsiteX457" fmla="*/ 1345718 w 3447090"/>
                <a:gd name="connsiteY457" fmla="*/ 615865 h 4433788"/>
                <a:gd name="connsiteX458" fmla="*/ 1299073 w 3447090"/>
                <a:gd name="connsiteY458" fmla="*/ 618197 h 4433788"/>
                <a:gd name="connsiteX459" fmla="*/ 1147476 w 3447090"/>
                <a:gd name="connsiteY459" fmla="*/ 753470 h 4433788"/>
                <a:gd name="connsiteX460" fmla="*/ 1065846 w 3447090"/>
                <a:gd name="connsiteY460" fmla="*/ 858422 h 4433788"/>
                <a:gd name="connsiteX461" fmla="*/ 1110160 w 3447090"/>
                <a:gd name="connsiteY461" fmla="*/ 935388 h 4433788"/>
                <a:gd name="connsiteX462" fmla="*/ 1124153 w 3447090"/>
                <a:gd name="connsiteY462" fmla="*/ 933053 h 4433788"/>
                <a:gd name="connsiteX463" fmla="*/ 1212779 w 3447090"/>
                <a:gd name="connsiteY463" fmla="*/ 877081 h 4433788"/>
                <a:gd name="connsiteX464" fmla="*/ 1264089 w 3447090"/>
                <a:gd name="connsiteY464" fmla="*/ 856090 h 4433788"/>
                <a:gd name="connsiteX465" fmla="*/ 1280415 w 3447090"/>
                <a:gd name="connsiteY465" fmla="*/ 793117 h 4433788"/>
                <a:gd name="connsiteX466" fmla="*/ 1345718 w 3447090"/>
                <a:gd name="connsiteY466" fmla="*/ 615865 h 4433788"/>
                <a:gd name="connsiteX467" fmla="*/ 1376038 w 3447090"/>
                <a:gd name="connsiteY467" fmla="*/ 914397 h 4433788"/>
                <a:gd name="connsiteX468" fmla="*/ 1425016 w 3447090"/>
                <a:gd name="connsiteY468" fmla="*/ 893406 h 4433788"/>
                <a:gd name="connsiteX469" fmla="*/ 1401693 w 3447090"/>
                <a:gd name="connsiteY469" fmla="*/ 867751 h 4433788"/>
                <a:gd name="connsiteX470" fmla="*/ 1350383 w 3447090"/>
                <a:gd name="connsiteY470" fmla="*/ 746472 h 4433788"/>
                <a:gd name="connsiteX471" fmla="*/ 1357380 w 3447090"/>
                <a:gd name="connsiteY471" fmla="*/ 650849 h 4433788"/>
                <a:gd name="connsiteX472" fmla="*/ 1345718 w 3447090"/>
                <a:gd name="connsiteY472" fmla="*/ 657847 h 4433788"/>
                <a:gd name="connsiteX473" fmla="*/ 1301405 w 3447090"/>
                <a:gd name="connsiteY473" fmla="*/ 807113 h 4433788"/>
                <a:gd name="connsiteX474" fmla="*/ 1313066 w 3447090"/>
                <a:gd name="connsiteY474" fmla="*/ 954044 h 4433788"/>
                <a:gd name="connsiteX475" fmla="*/ 1378371 w 3447090"/>
                <a:gd name="connsiteY475" fmla="*/ 912065 h 4433788"/>
                <a:gd name="connsiteX476" fmla="*/ 1427348 w 3447090"/>
                <a:gd name="connsiteY476" fmla="*/ 1012351 h 4433788"/>
                <a:gd name="connsiteX477" fmla="*/ 1457667 w 3447090"/>
                <a:gd name="connsiteY477" fmla="*/ 951713 h 4433788"/>
                <a:gd name="connsiteX478" fmla="*/ 1415686 w 3447090"/>
                <a:gd name="connsiteY478" fmla="*/ 933053 h 4433788"/>
                <a:gd name="connsiteX479" fmla="*/ 1427348 w 3447090"/>
                <a:gd name="connsiteY479" fmla="*/ 1012351 h 4433788"/>
                <a:gd name="connsiteX480" fmla="*/ 1420351 w 3447090"/>
                <a:gd name="connsiteY480" fmla="*/ 2194812 h 4433788"/>
                <a:gd name="connsiteX481" fmla="*/ 1494984 w 3447090"/>
                <a:gd name="connsiteY481" fmla="*/ 2143500 h 4433788"/>
                <a:gd name="connsiteX482" fmla="*/ 1420351 w 3447090"/>
                <a:gd name="connsiteY482" fmla="*/ 2194812 h 4433788"/>
                <a:gd name="connsiteX483" fmla="*/ 1334057 w 3447090"/>
                <a:gd name="connsiteY483" fmla="*/ 2001233 h 4433788"/>
                <a:gd name="connsiteX484" fmla="*/ 1432013 w 3447090"/>
                <a:gd name="connsiteY484" fmla="*/ 2001233 h 4433788"/>
                <a:gd name="connsiteX485" fmla="*/ 1394695 w 3447090"/>
                <a:gd name="connsiteY485" fmla="*/ 1931265 h 4433788"/>
                <a:gd name="connsiteX486" fmla="*/ 1334057 w 3447090"/>
                <a:gd name="connsiteY486" fmla="*/ 2001233 h 4433788"/>
                <a:gd name="connsiteX487" fmla="*/ 869935 w 3447090"/>
                <a:gd name="connsiteY487" fmla="*/ 1621072 h 4433788"/>
                <a:gd name="connsiteX488" fmla="*/ 893258 w 3447090"/>
                <a:gd name="connsiteY488" fmla="*/ 1425164 h 4433788"/>
                <a:gd name="connsiteX489" fmla="*/ 858274 w 3447090"/>
                <a:gd name="connsiteY489" fmla="*/ 1600084 h 4433788"/>
                <a:gd name="connsiteX490" fmla="*/ 869935 w 3447090"/>
                <a:gd name="connsiteY490" fmla="*/ 1621072 h 4433788"/>
                <a:gd name="connsiteX491" fmla="*/ 848946 w 3447090"/>
                <a:gd name="connsiteY491" fmla="*/ 2022224 h 4433788"/>
                <a:gd name="connsiteX492" fmla="*/ 839616 w 3447090"/>
                <a:gd name="connsiteY492" fmla="*/ 1987240 h 4433788"/>
                <a:gd name="connsiteX493" fmla="*/ 748659 w 3447090"/>
                <a:gd name="connsiteY493" fmla="*/ 2005896 h 4433788"/>
                <a:gd name="connsiteX494" fmla="*/ 716006 w 3447090"/>
                <a:gd name="connsiteY494" fmla="*/ 2124844 h 4433788"/>
                <a:gd name="connsiteX495" fmla="*/ 725336 w 3447090"/>
                <a:gd name="connsiteY495" fmla="*/ 2152830 h 4433788"/>
                <a:gd name="connsiteX496" fmla="*/ 848946 w 3447090"/>
                <a:gd name="connsiteY496" fmla="*/ 2024555 h 4433788"/>
                <a:gd name="connsiteX497" fmla="*/ 776645 w 3447090"/>
                <a:gd name="connsiteY497" fmla="*/ 2206473 h 4433788"/>
                <a:gd name="connsiteX498" fmla="*/ 825623 w 3447090"/>
                <a:gd name="connsiteY498" fmla="*/ 2138837 h 4433788"/>
                <a:gd name="connsiteX499" fmla="*/ 823290 w 3447090"/>
                <a:gd name="connsiteY499" fmla="*/ 2092192 h 4433788"/>
                <a:gd name="connsiteX500" fmla="*/ 760320 w 3447090"/>
                <a:gd name="connsiteY500" fmla="*/ 2129507 h 4433788"/>
                <a:gd name="connsiteX501" fmla="*/ 776645 w 3447090"/>
                <a:gd name="connsiteY501" fmla="*/ 2206473 h 4433788"/>
                <a:gd name="connsiteX502" fmla="*/ 932907 w 3447090"/>
                <a:gd name="connsiteY502" fmla="*/ 3176696 h 4433788"/>
                <a:gd name="connsiteX503" fmla="*/ 916581 w 3447090"/>
                <a:gd name="connsiteY503" fmla="*/ 3099730 h 4433788"/>
                <a:gd name="connsiteX504" fmla="*/ 916581 w 3447090"/>
                <a:gd name="connsiteY504" fmla="*/ 3027430 h 4433788"/>
                <a:gd name="connsiteX505" fmla="*/ 741661 w 3447090"/>
                <a:gd name="connsiteY505" fmla="*/ 2491009 h 4433788"/>
                <a:gd name="connsiteX506" fmla="*/ 727668 w 3447090"/>
                <a:gd name="connsiteY506" fmla="*/ 2472350 h 4433788"/>
                <a:gd name="connsiteX507" fmla="*/ 881597 w 3447090"/>
                <a:gd name="connsiteY507" fmla="*/ 3008771 h 4433788"/>
                <a:gd name="connsiteX508" fmla="*/ 872268 w 3447090"/>
                <a:gd name="connsiteY508" fmla="*/ 3088069 h 4433788"/>
                <a:gd name="connsiteX509" fmla="*/ 935240 w 3447090"/>
                <a:gd name="connsiteY509" fmla="*/ 3179028 h 4433788"/>
                <a:gd name="connsiteX510" fmla="*/ 928242 w 3447090"/>
                <a:gd name="connsiteY510" fmla="*/ 3260657 h 4433788"/>
                <a:gd name="connsiteX511" fmla="*/ 949233 w 3447090"/>
                <a:gd name="connsiteY511" fmla="*/ 3309634 h 4433788"/>
                <a:gd name="connsiteX512" fmla="*/ 960894 w 3447090"/>
                <a:gd name="connsiteY512" fmla="*/ 3325962 h 4433788"/>
                <a:gd name="connsiteX513" fmla="*/ 956230 w 3447090"/>
                <a:gd name="connsiteY513" fmla="*/ 3302639 h 4433788"/>
                <a:gd name="connsiteX514" fmla="*/ 956230 w 3447090"/>
                <a:gd name="connsiteY514" fmla="*/ 3279316 h 4433788"/>
                <a:gd name="connsiteX515" fmla="*/ 951565 w 3447090"/>
                <a:gd name="connsiteY515" fmla="*/ 3262989 h 4433788"/>
                <a:gd name="connsiteX516" fmla="*/ 951565 w 3447090"/>
                <a:gd name="connsiteY516" fmla="*/ 3251327 h 4433788"/>
                <a:gd name="connsiteX517" fmla="*/ 951565 w 3447090"/>
                <a:gd name="connsiteY517" fmla="*/ 3246664 h 4433788"/>
                <a:gd name="connsiteX518" fmla="*/ 902588 w 3447090"/>
                <a:gd name="connsiteY518" fmla="*/ 3176696 h 4433788"/>
                <a:gd name="connsiteX519" fmla="*/ 930575 w 3447090"/>
                <a:gd name="connsiteY519" fmla="*/ 3258325 h 4433788"/>
                <a:gd name="connsiteX520" fmla="*/ 1030862 w 3447090"/>
                <a:gd name="connsiteY520" fmla="*/ 3804076 h 4433788"/>
                <a:gd name="connsiteX521" fmla="*/ 942236 w 3447090"/>
                <a:gd name="connsiteY521" fmla="*/ 3325962 h 4433788"/>
                <a:gd name="connsiteX522" fmla="*/ 914249 w 3447090"/>
                <a:gd name="connsiteY522" fmla="*/ 3286311 h 4433788"/>
                <a:gd name="connsiteX523" fmla="*/ 1028531 w 3447090"/>
                <a:gd name="connsiteY523" fmla="*/ 3804076 h 4433788"/>
                <a:gd name="connsiteX524" fmla="*/ 1322396 w 3447090"/>
                <a:gd name="connsiteY524" fmla="*/ 4303179 h 4433788"/>
                <a:gd name="connsiteX525" fmla="*/ 1257093 w 3447090"/>
                <a:gd name="connsiteY525" fmla="*/ 4289186 h 4433788"/>
                <a:gd name="connsiteX526" fmla="*/ 1210447 w 3447090"/>
                <a:gd name="connsiteY526" fmla="*/ 4284523 h 4433788"/>
                <a:gd name="connsiteX527" fmla="*/ 1177795 w 3447090"/>
                <a:gd name="connsiteY527" fmla="*/ 4272862 h 4433788"/>
                <a:gd name="connsiteX528" fmla="*/ 1294408 w 3447090"/>
                <a:gd name="connsiteY528" fmla="*/ 4272862 h 4433788"/>
                <a:gd name="connsiteX529" fmla="*/ 1303738 w 3447090"/>
                <a:gd name="connsiteY529" fmla="*/ 4261200 h 4433788"/>
                <a:gd name="connsiteX530" fmla="*/ 1105495 w 3447090"/>
                <a:gd name="connsiteY530" fmla="*/ 4226216 h 4433788"/>
                <a:gd name="connsiteX531" fmla="*/ 1035527 w 3447090"/>
                <a:gd name="connsiteY531" fmla="*/ 4249539 h 4433788"/>
                <a:gd name="connsiteX532" fmla="*/ 1028531 w 3447090"/>
                <a:gd name="connsiteY532" fmla="*/ 4293853 h 4433788"/>
                <a:gd name="connsiteX533" fmla="*/ 1322396 w 3447090"/>
                <a:gd name="connsiteY533" fmla="*/ 4298516 h 4433788"/>
                <a:gd name="connsiteX534" fmla="*/ 1758530 w 3447090"/>
                <a:gd name="connsiteY534" fmla="*/ 4326502 h 4433788"/>
                <a:gd name="connsiteX535" fmla="*/ 1835495 w 3447090"/>
                <a:gd name="connsiteY535" fmla="*/ 4338163 h 4433788"/>
                <a:gd name="connsiteX536" fmla="*/ 1975431 w 3447090"/>
                <a:gd name="connsiteY536" fmla="*/ 4338163 h 4433788"/>
                <a:gd name="connsiteX537" fmla="*/ 1961437 w 3447090"/>
                <a:gd name="connsiteY537" fmla="*/ 4326502 h 4433788"/>
                <a:gd name="connsiteX538" fmla="*/ 1758530 w 3447090"/>
                <a:gd name="connsiteY538" fmla="*/ 4326502 h 4433788"/>
                <a:gd name="connsiteX539" fmla="*/ 2050063 w 3447090"/>
                <a:gd name="connsiteY539" fmla="*/ 3416918 h 4433788"/>
                <a:gd name="connsiteX540" fmla="*/ 2131693 w 3447090"/>
                <a:gd name="connsiteY540" fmla="*/ 3988323 h 4433788"/>
                <a:gd name="connsiteX541" fmla="*/ 2166677 w 3447090"/>
                <a:gd name="connsiteY541" fmla="*/ 3997653 h 4433788"/>
                <a:gd name="connsiteX542" fmla="*/ 2120031 w 3447090"/>
                <a:gd name="connsiteY542" fmla="*/ 3629156 h 4433788"/>
                <a:gd name="connsiteX543" fmla="*/ 1991757 w 3447090"/>
                <a:gd name="connsiteY543" fmla="*/ 3055416 h 4433788"/>
                <a:gd name="connsiteX544" fmla="*/ 1959104 w 3447090"/>
                <a:gd name="connsiteY544" fmla="*/ 2745227 h 4433788"/>
                <a:gd name="connsiteX545" fmla="*/ 1947443 w 3447090"/>
                <a:gd name="connsiteY545" fmla="*/ 2754556 h 4433788"/>
                <a:gd name="connsiteX546" fmla="*/ 1963769 w 3447090"/>
                <a:gd name="connsiteY546" fmla="*/ 3167366 h 4433788"/>
                <a:gd name="connsiteX547" fmla="*/ 2047730 w 3447090"/>
                <a:gd name="connsiteY547" fmla="*/ 3416918 h 4433788"/>
                <a:gd name="connsiteX548" fmla="*/ 2173673 w 3447090"/>
                <a:gd name="connsiteY548" fmla="*/ 4095610 h 4433788"/>
                <a:gd name="connsiteX549" fmla="*/ 2087379 w 3447090"/>
                <a:gd name="connsiteY549" fmla="*/ 4146918 h 4433788"/>
                <a:gd name="connsiteX550" fmla="*/ 2173673 w 3447090"/>
                <a:gd name="connsiteY550" fmla="*/ 4095610 h 4433788"/>
                <a:gd name="connsiteX551" fmla="*/ 2574824 w 3447090"/>
                <a:gd name="connsiteY551" fmla="*/ 4251871 h 4433788"/>
                <a:gd name="connsiteX552" fmla="*/ 2500191 w 3447090"/>
                <a:gd name="connsiteY552" fmla="*/ 4198227 h 4433788"/>
                <a:gd name="connsiteX553" fmla="*/ 2315941 w 3447090"/>
                <a:gd name="connsiteY553" fmla="*/ 4165578 h 4433788"/>
                <a:gd name="connsiteX554" fmla="*/ 2178338 w 3447090"/>
                <a:gd name="connsiteY554" fmla="*/ 4144587 h 4433788"/>
                <a:gd name="connsiteX555" fmla="*/ 2201661 w 3447090"/>
                <a:gd name="connsiteY555" fmla="*/ 4165578 h 4433788"/>
                <a:gd name="connsiteX556" fmla="*/ 2451214 w 3447090"/>
                <a:gd name="connsiteY556" fmla="*/ 4226216 h 4433788"/>
                <a:gd name="connsiteX557" fmla="*/ 2574824 w 3447090"/>
                <a:gd name="connsiteY557" fmla="*/ 4254202 h 4433788"/>
                <a:gd name="connsiteX558" fmla="*/ 646038 w 3447090"/>
                <a:gd name="connsiteY558" fmla="*/ 1844972 h 4433788"/>
                <a:gd name="connsiteX559" fmla="*/ 590063 w 3447090"/>
                <a:gd name="connsiteY559" fmla="*/ 1560434 h 4433788"/>
                <a:gd name="connsiteX560" fmla="*/ 566741 w 3447090"/>
                <a:gd name="connsiteY560" fmla="*/ 1567432 h 4433788"/>
                <a:gd name="connsiteX561" fmla="*/ 608723 w 3447090"/>
                <a:gd name="connsiteY561" fmla="*/ 1777336 h 4433788"/>
                <a:gd name="connsiteX562" fmla="*/ 646038 w 3447090"/>
                <a:gd name="connsiteY562" fmla="*/ 1844972 h 4433788"/>
                <a:gd name="connsiteX563" fmla="*/ 1907794 w 3447090"/>
                <a:gd name="connsiteY563" fmla="*/ 1632733 h 4433788"/>
                <a:gd name="connsiteX564" fmla="*/ 1931117 w 3447090"/>
                <a:gd name="connsiteY564" fmla="*/ 1621072 h 4433788"/>
                <a:gd name="connsiteX565" fmla="*/ 1910127 w 3447090"/>
                <a:gd name="connsiteY565" fmla="*/ 1609411 h 4433788"/>
                <a:gd name="connsiteX566" fmla="*/ 1893801 w 3447090"/>
                <a:gd name="connsiteY566" fmla="*/ 1602416 h 4433788"/>
                <a:gd name="connsiteX567" fmla="*/ 1863482 w 3447090"/>
                <a:gd name="connsiteY567" fmla="*/ 1551104 h 4433788"/>
                <a:gd name="connsiteX568" fmla="*/ 1875143 w 3447090"/>
                <a:gd name="connsiteY568" fmla="*/ 1728359 h 4433788"/>
                <a:gd name="connsiteX569" fmla="*/ 1891469 w 3447090"/>
                <a:gd name="connsiteY569" fmla="*/ 1723692 h 4433788"/>
                <a:gd name="connsiteX570" fmla="*/ 1896133 w 3447090"/>
                <a:gd name="connsiteY570" fmla="*/ 1630402 h 4433788"/>
                <a:gd name="connsiteX571" fmla="*/ 1907794 w 3447090"/>
                <a:gd name="connsiteY571" fmla="*/ 1630402 h 4433788"/>
                <a:gd name="connsiteX572" fmla="*/ 1695558 w 3447090"/>
                <a:gd name="connsiteY572" fmla="*/ 403630 h 4433788"/>
                <a:gd name="connsiteX573" fmla="*/ 1662906 w 3447090"/>
                <a:gd name="connsiteY573" fmla="*/ 373309 h 4433788"/>
                <a:gd name="connsiteX574" fmla="*/ 1623259 w 3447090"/>
                <a:gd name="connsiteY574" fmla="*/ 340660 h 4433788"/>
                <a:gd name="connsiteX575" fmla="*/ 1695558 w 3447090"/>
                <a:gd name="connsiteY575" fmla="*/ 403630 h 4433788"/>
                <a:gd name="connsiteX576" fmla="*/ 1436677 w 3447090"/>
                <a:gd name="connsiteY576" fmla="*/ 585548 h 4433788"/>
                <a:gd name="connsiteX577" fmla="*/ 1473993 w 3447090"/>
                <a:gd name="connsiteY577" fmla="*/ 587879 h 4433788"/>
                <a:gd name="connsiteX578" fmla="*/ 1534631 w 3447090"/>
                <a:gd name="connsiteY578" fmla="*/ 646186 h 4433788"/>
                <a:gd name="connsiteX579" fmla="*/ 1436677 w 3447090"/>
                <a:gd name="connsiteY579" fmla="*/ 585548 h 4433788"/>
                <a:gd name="connsiteX580" fmla="*/ 1492651 w 3447090"/>
                <a:gd name="connsiteY580" fmla="*/ 513245 h 4433788"/>
                <a:gd name="connsiteX581" fmla="*/ 1497316 w 3447090"/>
                <a:gd name="connsiteY581" fmla="*/ 482927 h 4433788"/>
                <a:gd name="connsiteX582" fmla="*/ 1513642 w 3447090"/>
                <a:gd name="connsiteY582" fmla="*/ 443277 h 4433788"/>
                <a:gd name="connsiteX583" fmla="*/ 1473993 w 3447090"/>
                <a:gd name="connsiteY583" fmla="*/ 510913 h 4433788"/>
                <a:gd name="connsiteX584" fmla="*/ 1492651 w 3447090"/>
                <a:gd name="connsiteY584" fmla="*/ 510913 h 4433788"/>
                <a:gd name="connsiteX585" fmla="*/ 1623259 w 3447090"/>
                <a:gd name="connsiteY585" fmla="*/ 419954 h 4433788"/>
                <a:gd name="connsiteX586" fmla="*/ 1597603 w 3447090"/>
                <a:gd name="connsiteY586" fmla="*/ 478261 h 4433788"/>
                <a:gd name="connsiteX587" fmla="*/ 1623259 w 3447090"/>
                <a:gd name="connsiteY587" fmla="*/ 419954 h 4433788"/>
                <a:gd name="connsiteX588" fmla="*/ 1434344 w 3447090"/>
                <a:gd name="connsiteY588" fmla="*/ 431616 h 4433788"/>
                <a:gd name="connsiteX589" fmla="*/ 1446006 w 3447090"/>
                <a:gd name="connsiteY589" fmla="*/ 380307 h 4433788"/>
                <a:gd name="connsiteX590" fmla="*/ 1434344 w 3447090"/>
                <a:gd name="connsiteY590" fmla="*/ 431616 h 4433788"/>
                <a:gd name="connsiteX591" fmla="*/ 1420351 w 3447090"/>
                <a:gd name="connsiteY591" fmla="*/ 1168615 h 4433788"/>
                <a:gd name="connsiteX592" fmla="*/ 1420351 w 3447090"/>
                <a:gd name="connsiteY592" fmla="*/ 1175610 h 4433788"/>
                <a:gd name="connsiteX593" fmla="*/ 1420351 w 3447090"/>
                <a:gd name="connsiteY593" fmla="*/ 1168615 h 4433788"/>
                <a:gd name="connsiteX594" fmla="*/ 1425016 w 3447090"/>
                <a:gd name="connsiteY594" fmla="*/ 1224587 h 4433788"/>
                <a:gd name="connsiteX595" fmla="*/ 1420351 w 3447090"/>
                <a:gd name="connsiteY595" fmla="*/ 1175610 h 4433788"/>
                <a:gd name="connsiteX596" fmla="*/ 1425016 w 3447090"/>
                <a:gd name="connsiteY596" fmla="*/ 1224587 h 4433788"/>
                <a:gd name="connsiteX597" fmla="*/ 1564952 w 3447090"/>
                <a:gd name="connsiteY597" fmla="*/ 954044 h 4433788"/>
                <a:gd name="connsiteX598" fmla="*/ 1630255 w 3447090"/>
                <a:gd name="connsiteY598" fmla="*/ 818774 h 4433788"/>
                <a:gd name="connsiteX599" fmla="*/ 1546293 w 3447090"/>
                <a:gd name="connsiteY599" fmla="*/ 1003021 h 4433788"/>
                <a:gd name="connsiteX600" fmla="*/ 1564952 w 3447090"/>
                <a:gd name="connsiteY600" fmla="*/ 956376 h 443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Lst>
              <a:rect l="l" t="t" r="r" b="b"/>
              <a:pathLst>
                <a:path w="3447090" h="4433788">
                  <a:moveTo>
                    <a:pt x="270544" y="4417461"/>
                  </a:moveTo>
                  <a:lnTo>
                    <a:pt x="1924120" y="4417461"/>
                  </a:lnTo>
                  <a:lnTo>
                    <a:pt x="1924120" y="4433789"/>
                  </a:lnTo>
                  <a:lnTo>
                    <a:pt x="270544" y="4433789"/>
                  </a:lnTo>
                  <a:lnTo>
                    <a:pt x="270544" y="4417461"/>
                  </a:lnTo>
                  <a:close/>
                  <a:moveTo>
                    <a:pt x="3195206" y="4177239"/>
                  </a:moveTo>
                  <a:cubicBezTo>
                    <a:pt x="3178880" y="4200562"/>
                    <a:pt x="3244184" y="4202894"/>
                    <a:pt x="3246516" y="4200562"/>
                  </a:cubicBezTo>
                  <a:cubicBezTo>
                    <a:pt x="3246516" y="4200562"/>
                    <a:pt x="3246516" y="4186566"/>
                    <a:pt x="3246516" y="4184234"/>
                  </a:cubicBezTo>
                  <a:cubicBezTo>
                    <a:pt x="3244184" y="4179571"/>
                    <a:pt x="3197539" y="4174905"/>
                    <a:pt x="3195206" y="4177239"/>
                  </a:cubicBezTo>
                  <a:close/>
                  <a:moveTo>
                    <a:pt x="181917" y="501584"/>
                  </a:moveTo>
                  <a:cubicBezTo>
                    <a:pt x="345175" y="324332"/>
                    <a:pt x="564409" y="151744"/>
                    <a:pt x="790639" y="65451"/>
                  </a:cubicBezTo>
                  <a:cubicBezTo>
                    <a:pt x="834951" y="49126"/>
                    <a:pt x="895591" y="37465"/>
                    <a:pt x="935240" y="21137"/>
                  </a:cubicBezTo>
                  <a:cubicBezTo>
                    <a:pt x="944568" y="16474"/>
                    <a:pt x="951565" y="14142"/>
                    <a:pt x="949233" y="2481"/>
                  </a:cubicBezTo>
                  <a:cubicBezTo>
                    <a:pt x="732332" y="44460"/>
                    <a:pt x="529425" y="168071"/>
                    <a:pt x="361501" y="308007"/>
                  </a:cubicBezTo>
                  <a:cubicBezTo>
                    <a:pt x="293867" y="363982"/>
                    <a:pt x="172588" y="471266"/>
                    <a:pt x="125943" y="543566"/>
                  </a:cubicBezTo>
                  <a:cubicBezTo>
                    <a:pt x="118946" y="552895"/>
                    <a:pt x="114282" y="559891"/>
                    <a:pt x="116613" y="571552"/>
                  </a:cubicBezTo>
                  <a:cubicBezTo>
                    <a:pt x="125943" y="580881"/>
                    <a:pt x="174920" y="508582"/>
                    <a:pt x="181917" y="501584"/>
                  </a:cubicBezTo>
                  <a:close/>
                  <a:moveTo>
                    <a:pt x="2353258" y="4088612"/>
                  </a:moveTo>
                  <a:cubicBezTo>
                    <a:pt x="2334600" y="4097941"/>
                    <a:pt x="2299616" y="4111934"/>
                    <a:pt x="2313609" y="4135257"/>
                  </a:cubicBezTo>
                  <a:cubicBezTo>
                    <a:pt x="2406900" y="4060626"/>
                    <a:pt x="2507187" y="4083948"/>
                    <a:pt x="2588817" y="4158580"/>
                  </a:cubicBezTo>
                  <a:cubicBezTo>
                    <a:pt x="2696102" y="4095610"/>
                    <a:pt x="2850031" y="4086280"/>
                    <a:pt x="2938657" y="4186566"/>
                  </a:cubicBezTo>
                  <a:cubicBezTo>
                    <a:pt x="2957314" y="4207557"/>
                    <a:pt x="2943321" y="4223885"/>
                    <a:pt x="2980637" y="4209889"/>
                  </a:cubicBezTo>
                  <a:cubicBezTo>
                    <a:pt x="2899008" y="4086280"/>
                    <a:pt x="2775398" y="4067621"/>
                    <a:pt x="2637795" y="4111934"/>
                  </a:cubicBezTo>
                  <a:cubicBezTo>
                    <a:pt x="2626134" y="4116598"/>
                    <a:pt x="2593481" y="4135257"/>
                    <a:pt x="2586485" y="4132925"/>
                  </a:cubicBezTo>
                  <a:cubicBezTo>
                    <a:pt x="2579488" y="4132925"/>
                    <a:pt x="2553833" y="4107271"/>
                    <a:pt x="2544504" y="4100273"/>
                  </a:cubicBezTo>
                  <a:cubicBezTo>
                    <a:pt x="2476868" y="4060626"/>
                    <a:pt x="2420893" y="4053628"/>
                    <a:pt x="2348593" y="4086280"/>
                  </a:cubicBezTo>
                  <a:close/>
                  <a:moveTo>
                    <a:pt x="443131" y="1705036"/>
                  </a:moveTo>
                  <a:cubicBezTo>
                    <a:pt x="443131" y="1800658"/>
                    <a:pt x="468787" y="1933596"/>
                    <a:pt x="485111" y="2031553"/>
                  </a:cubicBezTo>
                  <a:cubicBezTo>
                    <a:pt x="501437" y="2138837"/>
                    <a:pt x="520095" y="2271775"/>
                    <a:pt x="548083" y="2374395"/>
                  </a:cubicBezTo>
                  <a:cubicBezTo>
                    <a:pt x="548083" y="2379059"/>
                    <a:pt x="562077" y="2432702"/>
                    <a:pt x="576070" y="2418709"/>
                  </a:cubicBezTo>
                  <a:cubicBezTo>
                    <a:pt x="524760" y="2173821"/>
                    <a:pt x="482780" y="1926601"/>
                    <a:pt x="461789" y="1677047"/>
                  </a:cubicBezTo>
                  <a:cubicBezTo>
                    <a:pt x="445464" y="1677047"/>
                    <a:pt x="443131" y="1688708"/>
                    <a:pt x="443131" y="1702701"/>
                  </a:cubicBezTo>
                  <a:close/>
                  <a:moveTo>
                    <a:pt x="2936325" y="189062"/>
                  </a:moveTo>
                  <a:cubicBezTo>
                    <a:pt x="3045942" y="366314"/>
                    <a:pt x="3094919" y="573886"/>
                    <a:pt x="3148561" y="774461"/>
                  </a:cubicBezTo>
                  <a:lnTo>
                    <a:pt x="3167218" y="788454"/>
                  </a:lnTo>
                  <a:cubicBezTo>
                    <a:pt x="3174216" y="779124"/>
                    <a:pt x="3113577" y="578550"/>
                    <a:pt x="3106580" y="548229"/>
                  </a:cubicBezTo>
                  <a:cubicBezTo>
                    <a:pt x="3059935" y="398966"/>
                    <a:pt x="3008625" y="256696"/>
                    <a:pt x="2917667" y="128421"/>
                  </a:cubicBezTo>
                  <a:cubicBezTo>
                    <a:pt x="2913002" y="121426"/>
                    <a:pt x="2861692" y="46792"/>
                    <a:pt x="2852362" y="58453"/>
                  </a:cubicBezTo>
                  <a:cubicBezTo>
                    <a:pt x="2850031" y="70114"/>
                    <a:pt x="2857027" y="74781"/>
                    <a:pt x="2861692" y="81776"/>
                  </a:cubicBezTo>
                  <a:cubicBezTo>
                    <a:pt x="2882683" y="116760"/>
                    <a:pt x="2915334" y="151744"/>
                    <a:pt x="2938657" y="189062"/>
                  </a:cubicBezTo>
                  <a:close/>
                  <a:moveTo>
                    <a:pt x="2187666" y="2763883"/>
                  </a:moveTo>
                  <a:cubicBezTo>
                    <a:pt x="2236645" y="2689252"/>
                    <a:pt x="2301948" y="2619284"/>
                    <a:pt x="2369584" y="2560977"/>
                  </a:cubicBezTo>
                  <a:cubicBezTo>
                    <a:pt x="2413897" y="2518995"/>
                    <a:pt x="2481533" y="2479348"/>
                    <a:pt x="2521182" y="2437366"/>
                  </a:cubicBezTo>
                  <a:cubicBezTo>
                    <a:pt x="2525845" y="2432702"/>
                    <a:pt x="2542171" y="2416377"/>
                    <a:pt x="2535175" y="2409379"/>
                  </a:cubicBezTo>
                  <a:cubicBezTo>
                    <a:pt x="2528178" y="2402382"/>
                    <a:pt x="2516517" y="2414043"/>
                    <a:pt x="2511852" y="2418709"/>
                  </a:cubicBezTo>
                  <a:cubicBezTo>
                    <a:pt x="2437219" y="2465354"/>
                    <a:pt x="2215654" y="2670592"/>
                    <a:pt x="2180670" y="2747558"/>
                  </a:cubicBezTo>
                  <a:cubicBezTo>
                    <a:pt x="2176005" y="2759220"/>
                    <a:pt x="2171342" y="2766217"/>
                    <a:pt x="2173673" y="2777879"/>
                  </a:cubicBezTo>
                  <a:cubicBezTo>
                    <a:pt x="2189999" y="2780211"/>
                    <a:pt x="2183003" y="2773213"/>
                    <a:pt x="2187666" y="2766217"/>
                  </a:cubicBezTo>
                  <a:close/>
                  <a:moveTo>
                    <a:pt x="862939" y="3729442"/>
                  </a:moveTo>
                  <a:cubicBezTo>
                    <a:pt x="862939" y="3825064"/>
                    <a:pt x="883930" y="3995321"/>
                    <a:pt x="951565" y="4067621"/>
                  </a:cubicBezTo>
                  <a:cubicBezTo>
                    <a:pt x="965559" y="4081614"/>
                    <a:pt x="979552" y="4083948"/>
                    <a:pt x="972556" y="4065289"/>
                  </a:cubicBezTo>
                  <a:cubicBezTo>
                    <a:pt x="963226" y="4044298"/>
                    <a:pt x="942236" y="4020975"/>
                    <a:pt x="932907" y="3995321"/>
                  </a:cubicBezTo>
                  <a:cubicBezTo>
                    <a:pt x="902588" y="3930016"/>
                    <a:pt x="890926" y="3860048"/>
                    <a:pt x="881597" y="3787749"/>
                  </a:cubicBezTo>
                  <a:cubicBezTo>
                    <a:pt x="879265" y="3766758"/>
                    <a:pt x="890926" y="3729442"/>
                    <a:pt x="862939" y="3727110"/>
                  </a:cubicBezTo>
                  <a:close/>
                  <a:moveTo>
                    <a:pt x="3027282" y="4200562"/>
                  </a:moveTo>
                  <a:cubicBezTo>
                    <a:pt x="3048273" y="4200562"/>
                    <a:pt x="3066931" y="4202894"/>
                    <a:pt x="3085589" y="4207557"/>
                  </a:cubicBezTo>
                  <a:cubicBezTo>
                    <a:pt x="3092587" y="4207557"/>
                    <a:pt x="3164887" y="4237878"/>
                    <a:pt x="3141564" y="4207557"/>
                  </a:cubicBezTo>
                  <a:cubicBezTo>
                    <a:pt x="3141564" y="4205225"/>
                    <a:pt x="3094919" y="4186566"/>
                    <a:pt x="3085589" y="4186566"/>
                  </a:cubicBezTo>
                  <a:cubicBezTo>
                    <a:pt x="3064600" y="4181902"/>
                    <a:pt x="3017954" y="4172573"/>
                    <a:pt x="3027282" y="4202894"/>
                  </a:cubicBezTo>
                  <a:close/>
                  <a:moveTo>
                    <a:pt x="3199871" y="636856"/>
                  </a:moveTo>
                  <a:cubicBezTo>
                    <a:pt x="3283832" y="977367"/>
                    <a:pt x="3234855" y="1317877"/>
                    <a:pt x="3106580" y="1637400"/>
                  </a:cubicBezTo>
                  <a:cubicBezTo>
                    <a:pt x="3076261" y="1714363"/>
                    <a:pt x="3031947" y="1786665"/>
                    <a:pt x="2999296" y="1863628"/>
                  </a:cubicBezTo>
                  <a:cubicBezTo>
                    <a:pt x="2996963" y="1870626"/>
                    <a:pt x="2978305" y="1907942"/>
                    <a:pt x="2982970" y="1912605"/>
                  </a:cubicBezTo>
                  <a:cubicBezTo>
                    <a:pt x="2989967" y="1919603"/>
                    <a:pt x="2999296" y="1903279"/>
                    <a:pt x="3001628" y="1898612"/>
                  </a:cubicBezTo>
                  <a:cubicBezTo>
                    <a:pt x="3094919" y="1761008"/>
                    <a:pt x="3185878" y="1488134"/>
                    <a:pt x="3220862" y="1327207"/>
                  </a:cubicBezTo>
                  <a:cubicBezTo>
                    <a:pt x="3272170" y="1089317"/>
                    <a:pt x="3279168" y="746472"/>
                    <a:pt x="3178880" y="517911"/>
                  </a:cubicBezTo>
                  <a:cubicBezTo>
                    <a:pt x="3171883" y="499252"/>
                    <a:pt x="3155557" y="487591"/>
                    <a:pt x="3160222" y="513245"/>
                  </a:cubicBezTo>
                  <a:cubicBezTo>
                    <a:pt x="3164887" y="548229"/>
                    <a:pt x="3188209" y="597209"/>
                    <a:pt x="3197539" y="636856"/>
                  </a:cubicBezTo>
                  <a:close/>
                  <a:moveTo>
                    <a:pt x="1877475" y="4279857"/>
                  </a:moveTo>
                  <a:cubicBezTo>
                    <a:pt x="1924120" y="4275193"/>
                    <a:pt x="1905463" y="4256534"/>
                    <a:pt x="1865814" y="4256534"/>
                  </a:cubicBezTo>
                  <a:cubicBezTo>
                    <a:pt x="1847156" y="4256534"/>
                    <a:pt x="1830830" y="4263532"/>
                    <a:pt x="1814504" y="4263532"/>
                  </a:cubicBezTo>
                  <a:cubicBezTo>
                    <a:pt x="1688562" y="4265864"/>
                    <a:pt x="1541629" y="4272862"/>
                    <a:pt x="1427348" y="4223885"/>
                  </a:cubicBezTo>
                  <a:cubicBezTo>
                    <a:pt x="1422683" y="4223885"/>
                    <a:pt x="1415686" y="4223885"/>
                    <a:pt x="1411022" y="4223885"/>
                  </a:cubicBezTo>
                  <a:cubicBezTo>
                    <a:pt x="1411022" y="4237878"/>
                    <a:pt x="1418018" y="4237878"/>
                    <a:pt x="1427348" y="4244873"/>
                  </a:cubicBezTo>
                  <a:cubicBezTo>
                    <a:pt x="1506645" y="4289186"/>
                    <a:pt x="1781853" y="4289186"/>
                    <a:pt x="1877475" y="4282191"/>
                  </a:cubicBezTo>
                  <a:close/>
                  <a:moveTo>
                    <a:pt x="832620" y="4158580"/>
                  </a:moveTo>
                  <a:cubicBezTo>
                    <a:pt x="704345" y="4167909"/>
                    <a:pt x="571405" y="4191232"/>
                    <a:pt x="445464" y="4219218"/>
                  </a:cubicBezTo>
                  <a:cubicBezTo>
                    <a:pt x="410480" y="4226216"/>
                    <a:pt x="314856" y="4247207"/>
                    <a:pt x="289202" y="4261200"/>
                  </a:cubicBezTo>
                  <a:cubicBezTo>
                    <a:pt x="282205" y="4265864"/>
                    <a:pt x="286869" y="4270530"/>
                    <a:pt x="284537" y="4277525"/>
                  </a:cubicBezTo>
                  <a:cubicBezTo>
                    <a:pt x="382492" y="4251871"/>
                    <a:pt x="482780" y="4228548"/>
                    <a:pt x="583067" y="4209889"/>
                  </a:cubicBezTo>
                  <a:cubicBezTo>
                    <a:pt x="664696" y="4195896"/>
                    <a:pt x="942236" y="4149250"/>
                    <a:pt x="1005208" y="4186566"/>
                  </a:cubicBezTo>
                  <a:cubicBezTo>
                    <a:pt x="1019201" y="4195896"/>
                    <a:pt x="1026198" y="4214555"/>
                    <a:pt x="1042524" y="4214555"/>
                  </a:cubicBezTo>
                  <a:cubicBezTo>
                    <a:pt x="1023866" y="4130594"/>
                    <a:pt x="897923" y="4151582"/>
                    <a:pt x="832620" y="4156248"/>
                  </a:cubicBezTo>
                  <a:close/>
                  <a:moveTo>
                    <a:pt x="3447091" y="4279857"/>
                  </a:moveTo>
                  <a:lnTo>
                    <a:pt x="3437762" y="4291518"/>
                  </a:lnTo>
                  <a:cubicBezTo>
                    <a:pt x="3094919" y="4293853"/>
                    <a:pt x="2752075" y="4286855"/>
                    <a:pt x="2409232" y="4291518"/>
                  </a:cubicBezTo>
                  <a:cubicBezTo>
                    <a:pt x="2392907" y="4291518"/>
                    <a:pt x="2378913" y="4298516"/>
                    <a:pt x="2364919" y="4298516"/>
                  </a:cubicBezTo>
                  <a:cubicBezTo>
                    <a:pt x="2224983" y="4298516"/>
                    <a:pt x="2071053" y="4286855"/>
                    <a:pt x="1933450" y="4303179"/>
                  </a:cubicBezTo>
                  <a:cubicBezTo>
                    <a:pt x="1921789" y="4303179"/>
                    <a:pt x="1924120" y="4303179"/>
                    <a:pt x="1924120" y="4314841"/>
                  </a:cubicBezTo>
                  <a:lnTo>
                    <a:pt x="2528178" y="4314841"/>
                  </a:lnTo>
                  <a:cubicBezTo>
                    <a:pt x="2528178" y="4324170"/>
                    <a:pt x="2516517" y="4326502"/>
                    <a:pt x="2507187" y="4326502"/>
                  </a:cubicBezTo>
                  <a:cubicBezTo>
                    <a:pt x="2455877" y="4331168"/>
                    <a:pt x="2399903" y="4335832"/>
                    <a:pt x="2346262" y="4338163"/>
                  </a:cubicBezTo>
                  <a:cubicBezTo>
                    <a:pt x="2278625" y="4342830"/>
                    <a:pt x="2208657" y="4340498"/>
                    <a:pt x="2138689" y="4342830"/>
                  </a:cubicBezTo>
                  <a:cubicBezTo>
                    <a:pt x="2131693" y="4342830"/>
                    <a:pt x="2117698" y="4338163"/>
                    <a:pt x="2117698" y="4347493"/>
                  </a:cubicBezTo>
                  <a:cubicBezTo>
                    <a:pt x="2418561" y="4366152"/>
                    <a:pt x="2721756" y="4368484"/>
                    <a:pt x="3020286" y="4417461"/>
                  </a:cubicBezTo>
                  <a:cubicBezTo>
                    <a:pt x="3020286" y="4422127"/>
                    <a:pt x="2996963" y="4429122"/>
                    <a:pt x="2994632" y="4429122"/>
                  </a:cubicBezTo>
                  <a:lnTo>
                    <a:pt x="2159680" y="4429122"/>
                  </a:lnTo>
                  <a:lnTo>
                    <a:pt x="2159680" y="4412798"/>
                  </a:lnTo>
                  <a:lnTo>
                    <a:pt x="2819712" y="4412798"/>
                  </a:lnTo>
                  <a:lnTo>
                    <a:pt x="2679776" y="4396470"/>
                  </a:lnTo>
                  <a:cubicBezTo>
                    <a:pt x="1949776" y="4349825"/>
                    <a:pt x="1222109" y="4319507"/>
                    <a:pt x="492109" y="4310177"/>
                  </a:cubicBezTo>
                  <a:cubicBezTo>
                    <a:pt x="328851" y="4310177"/>
                    <a:pt x="163259" y="4314841"/>
                    <a:pt x="0" y="4305514"/>
                  </a:cubicBezTo>
                  <a:lnTo>
                    <a:pt x="0" y="4289186"/>
                  </a:lnTo>
                  <a:cubicBezTo>
                    <a:pt x="2333" y="4289186"/>
                    <a:pt x="1007540" y="4300848"/>
                    <a:pt x="1007540" y="4300848"/>
                  </a:cubicBezTo>
                  <a:cubicBezTo>
                    <a:pt x="1012204" y="4270530"/>
                    <a:pt x="1019201" y="4244873"/>
                    <a:pt x="1040192" y="4219218"/>
                  </a:cubicBezTo>
                  <a:cubicBezTo>
                    <a:pt x="1056517" y="4195896"/>
                    <a:pt x="1096166" y="4163243"/>
                    <a:pt x="1112492" y="4132925"/>
                  </a:cubicBezTo>
                  <a:cubicBezTo>
                    <a:pt x="1119488" y="4123596"/>
                    <a:pt x="1121821" y="4116598"/>
                    <a:pt x="1119488" y="4102605"/>
                  </a:cubicBezTo>
                  <a:cubicBezTo>
                    <a:pt x="1133483" y="4114266"/>
                    <a:pt x="1191789" y="4130594"/>
                    <a:pt x="1210447" y="4137589"/>
                  </a:cubicBezTo>
                  <a:cubicBezTo>
                    <a:pt x="1229105" y="4142255"/>
                    <a:pt x="1240766" y="4149250"/>
                    <a:pt x="1261757" y="4149250"/>
                  </a:cubicBezTo>
                  <a:cubicBezTo>
                    <a:pt x="1261757" y="4163243"/>
                    <a:pt x="1289743" y="4172573"/>
                    <a:pt x="1299073" y="4177239"/>
                  </a:cubicBezTo>
                  <a:cubicBezTo>
                    <a:pt x="1320064" y="4186566"/>
                    <a:pt x="1366709" y="4191232"/>
                    <a:pt x="1364376" y="4219218"/>
                  </a:cubicBezTo>
                  <a:cubicBezTo>
                    <a:pt x="1345718" y="4219218"/>
                    <a:pt x="1329392" y="4226216"/>
                    <a:pt x="1313066" y="4230880"/>
                  </a:cubicBezTo>
                  <a:cubicBezTo>
                    <a:pt x="1324727" y="4254202"/>
                    <a:pt x="1341054" y="4277525"/>
                    <a:pt x="1336389" y="4305514"/>
                  </a:cubicBezTo>
                  <a:lnTo>
                    <a:pt x="1921789" y="4293853"/>
                  </a:lnTo>
                  <a:cubicBezTo>
                    <a:pt x="1921789" y="4282191"/>
                    <a:pt x="1903131" y="4289186"/>
                    <a:pt x="1905463" y="4275193"/>
                  </a:cubicBezTo>
                  <a:cubicBezTo>
                    <a:pt x="1905463" y="4272862"/>
                    <a:pt x="1921789" y="4242541"/>
                    <a:pt x="1926453" y="4233211"/>
                  </a:cubicBezTo>
                  <a:cubicBezTo>
                    <a:pt x="1949776" y="4170241"/>
                    <a:pt x="1973099" y="4102605"/>
                    <a:pt x="1973099" y="4037303"/>
                  </a:cubicBezTo>
                  <a:cubicBezTo>
                    <a:pt x="1954440" y="4037303"/>
                    <a:pt x="1928785" y="4044298"/>
                    <a:pt x="1919456" y="4023307"/>
                  </a:cubicBezTo>
                  <a:cubicBezTo>
                    <a:pt x="1882140" y="3909028"/>
                    <a:pt x="1844824" y="3792415"/>
                    <a:pt x="1812172" y="3675802"/>
                  </a:cubicBezTo>
                  <a:cubicBezTo>
                    <a:pt x="1774856" y="3535866"/>
                    <a:pt x="1744536" y="3414586"/>
                    <a:pt x="1758530" y="3267655"/>
                  </a:cubicBezTo>
                  <a:cubicBezTo>
                    <a:pt x="1602268" y="3323627"/>
                    <a:pt x="1443674" y="3372607"/>
                    <a:pt x="1275750" y="3377270"/>
                  </a:cubicBezTo>
                  <a:cubicBezTo>
                    <a:pt x="1275750" y="3412254"/>
                    <a:pt x="1280415" y="3447238"/>
                    <a:pt x="1271086" y="3479891"/>
                  </a:cubicBezTo>
                  <a:cubicBezTo>
                    <a:pt x="1124153" y="3540529"/>
                    <a:pt x="1037859" y="3717781"/>
                    <a:pt x="1030862" y="3869378"/>
                  </a:cubicBezTo>
                  <a:lnTo>
                    <a:pt x="1009871" y="3853053"/>
                  </a:lnTo>
                  <a:cubicBezTo>
                    <a:pt x="958563" y="3640818"/>
                    <a:pt x="928242" y="3423916"/>
                    <a:pt x="883930" y="3211680"/>
                  </a:cubicBezTo>
                  <a:cubicBezTo>
                    <a:pt x="867604" y="3134714"/>
                    <a:pt x="830288" y="3069412"/>
                    <a:pt x="853611" y="2983117"/>
                  </a:cubicBezTo>
                  <a:cubicBezTo>
                    <a:pt x="818627" y="2798867"/>
                    <a:pt x="690352" y="2563309"/>
                    <a:pt x="699680" y="2379059"/>
                  </a:cubicBezTo>
                  <a:cubicBezTo>
                    <a:pt x="702013" y="2320752"/>
                    <a:pt x="725336" y="2255450"/>
                    <a:pt x="727668" y="2194812"/>
                  </a:cubicBezTo>
                  <a:cubicBezTo>
                    <a:pt x="683354" y="2190146"/>
                    <a:pt x="695015" y="2129507"/>
                    <a:pt x="681022" y="2108516"/>
                  </a:cubicBezTo>
                  <a:cubicBezTo>
                    <a:pt x="678691" y="2103853"/>
                    <a:pt x="662364" y="2106185"/>
                    <a:pt x="650703" y="2096855"/>
                  </a:cubicBezTo>
                  <a:cubicBezTo>
                    <a:pt x="646038" y="2092192"/>
                    <a:pt x="622716" y="2052541"/>
                    <a:pt x="622716" y="2050210"/>
                  </a:cubicBezTo>
                  <a:lnTo>
                    <a:pt x="622716" y="1861297"/>
                  </a:lnTo>
                  <a:cubicBezTo>
                    <a:pt x="622716" y="1861297"/>
                    <a:pt x="632045" y="1849635"/>
                    <a:pt x="634377" y="1856633"/>
                  </a:cubicBezTo>
                  <a:cubicBezTo>
                    <a:pt x="653035" y="1921935"/>
                    <a:pt x="639042" y="1994235"/>
                    <a:pt x="650703" y="2059539"/>
                  </a:cubicBezTo>
                  <a:cubicBezTo>
                    <a:pt x="660031" y="2057208"/>
                    <a:pt x="660031" y="2040880"/>
                    <a:pt x="664696" y="2031553"/>
                  </a:cubicBezTo>
                  <a:cubicBezTo>
                    <a:pt x="697348" y="1980242"/>
                    <a:pt x="760320" y="1938263"/>
                    <a:pt x="823290" y="1952256"/>
                  </a:cubicBezTo>
                  <a:cubicBezTo>
                    <a:pt x="834951" y="1952256"/>
                    <a:pt x="879265" y="1984908"/>
                    <a:pt x="883930" y="1980242"/>
                  </a:cubicBezTo>
                  <a:cubicBezTo>
                    <a:pt x="883930" y="1949924"/>
                    <a:pt x="881597" y="1917272"/>
                    <a:pt x="876933" y="1886951"/>
                  </a:cubicBezTo>
                  <a:cubicBezTo>
                    <a:pt x="865272" y="1800658"/>
                    <a:pt x="851277" y="1698038"/>
                    <a:pt x="795304" y="1630402"/>
                  </a:cubicBezTo>
                  <a:cubicBezTo>
                    <a:pt x="760320" y="1586088"/>
                    <a:pt x="711341" y="1551104"/>
                    <a:pt x="655368" y="1541777"/>
                  </a:cubicBezTo>
                  <a:cubicBezTo>
                    <a:pt x="655368" y="1518455"/>
                    <a:pt x="762652" y="1560434"/>
                    <a:pt x="774313" y="1567432"/>
                  </a:cubicBezTo>
                  <a:cubicBezTo>
                    <a:pt x="792971" y="1576761"/>
                    <a:pt x="802300" y="1600084"/>
                    <a:pt x="827955" y="1597749"/>
                  </a:cubicBezTo>
                  <a:cubicBezTo>
                    <a:pt x="832620" y="1560434"/>
                    <a:pt x="811629" y="1525450"/>
                    <a:pt x="811629" y="1488134"/>
                  </a:cubicBezTo>
                  <a:lnTo>
                    <a:pt x="827955" y="1504459"/>
                  </a:lnTo>
                  <a:cubicBezTo>
                    <a:pt x="834951" y="1467143"/>
                    <a:pt x="865272" y="1425164"/>
                    <a:pt x="874600" y="1390180"/>
                  </a:cubicBezTo>
                  <a:cubicBezTo>
                    <a:pt x="897923" y="1390180"/>
                    <a:pt x="893258" y="1348198"/>
                    <a:pt x="890926" y="1336537"/>
                  </a:cubicBezTo>
                  <a:cubicBezTo>
                    <a:pt x="888595" y="1259571"/>
                    <a:pt x="865272" y="1175610"/>
                    <a:pt x="862939" y="1096312"/>
                  </a:cubicBezTo>
                  <a:cubicBezTo>
                    <a:pt x="860607" y="1026344"/>
                    <a:pt x="865272" y="956376"/>
                    <a:pt x="862939" y="886408"/>
                  </a:cubicBezTo>
                  <a:cubicBezTo>
                    <a:pt x="865272" y="879413"/>
                    <a:pt x="855942" y="872415"/>
                    <a:pt x="874600" y="874747"/>
                  </a:cubicBezTo>
                  <a:cubicBezTo>
                    <a:pt x="879265" y="972703"/>
                    <a:pt x="883930" y="1072989"/>
                    <a:pt x="890926" y="1170946"/>
                  </a:cubicBezTo>
                  <a:cubicBezTo>
                    <a:pt x="895591" y="1224587"/>
                    <a:pt x="911917" y="1287560"/>
                    <a:pt x="914249" y="1336537"/>
                  </a:cubicBezTo>
                  <a:cubicBezTo>
                    <a:pt x="914249" y="1348198"/>
                    <a:pt x="907252" y="1362191"/>
                    <a:pt x="907252" y="1376184"/>
                  </a:cubicBezTo>
                  <a:cubicBezTo>
                    <a:pt x="907252" y="1387845"/>
                    <a:pt x="921246" y="1385514"/>
                    <a:pt x="923579" y="1394843"/>
                  </a:cubicBezTo>
                  <a:cubicBezTo>
                    <a:pt x="937572" y="1434491"/>
                    <a:pt x="869935" y="1637400"/>
                    <a:pt x="867604" y="1705036"/>
                  </a:cubicBezTo>
                  <a:cubicBezTo>
                    <a:pt x="865272" y="1775004"/>
                    <a:pt x="925910" y="1949924"/>
                    <a:pt x="902588" y="1996569"/>
                  </a:cubicBezTo>
                  <a:cubicBezTo>
                    <a:pt x="895591" y="2010562"/>
                    <a:pt x="839616" y="2066537"/>
                    <a:pt x="839616" y="2075864"/>
                  </a:cubicBezTo>
                  <a:cubicBezTo>
                    <a:pt x="902588" y="2145832"/>
                    <a:pt x="893258" y="2260114"/>
                    <a:pt x="904919" y="2348741"/>
                  </a:cubicBezTo>
                  <a:cubicBezTo>
                    <a:pt x="937572" y="2313757"/>
                    <a:pt x="977220" y="2281105"/>
                    <a:pt x="1007540" y="2246121"/>
                  </a:cubicBezTo>
                  <a:cubicBezTo>
                    <a:pt x="1019201" y="2232128"/>
                    <a:pt x="1075176" y="2164491"/>
                    <a:pt x="1061182" y="2148167"/>
                  </a:cubicBezTo>
                  <a:cubicBezTo>
                    <a:pt x="1049520" y="2134171"/>
                    <a:pt x="1040192" y="2194812"/>
                    <a:pt x="1028531" y="2199475"/>
                  </a:cubicBezTo>
                  <a:cubicBezTo>
                    <a:pt x="1014536" y="2206473"/>
                    <a:pt x="1021533" y="2180816"/>
                    <a:pt x="1021533" y="2176153"/>
                  </a:cubicBezTo>
                  <a:cubicBezTo>
                    <a:pt x="1030862" y="2110848"/>
                    <a:pt x="1068178" y="2040880"/>
                    <a:pt x="1089169" y="1982573"/>
                  </a:cubicBezTo>
                  <a:lnTo>
                    <a:pt x="1121821" y="1998901"/>
                  </a:lnTo>
                  <a:lnTo>
                    <a:pt x="1112492" y="1959251"/>
                  </a:lnTo>
                  <a:lnTo>
                    <a:pt x="1128818" y="1959251"/>
                  </a:lnTo>
                  <a:cubicBezTo>
                    <a:pt x="1184791" y="1991903"/>
                    <a:pt x="1250096" y="2001233"/>
                    <a:pt x="1313066" y="2005896"/>
                  </a:cubicBezTo>
                  <a:cubicBezTo>
                    <a:pt x="1296741" y="1942926"/>
                    <a:pt x="1222109" y="1886951"/>
                    <a:pt x="1226773" y="1819315"/>
                  </a:cubicBezTo>
                  <a:cubicBezTo>
                    <a:pt x="1231437" y="1756345"/>
                    <a:pt x="1259424" y="1681713"/>
                    <a:pt x="1266421" y="1618740"/>
                  </a:cubicBezTo>
                  <a:lnTo>
                    <a:pt x="1278082" y="1604747"/>
                  </a:lnTo>
                  <a:lnTo>
                    <a:pt x="1261757" y="1677047"/>
                  </a:lnTo>
                  <a:lnTo>
                    <a:pt x="1273419" y="1667717"/>
                  </a:lnTo>
                  <a:cubicBezTo>
                    <a:pt x="1273419" y="1672384"/>
                    <a:pt x="1273419" y="1698038"/>
                    <a:pt x="1273419" y="1709699"/>
                  </a:cubicBezTo>
                  <a:cubicBezTo>
                    <a:pt x="1268754" y="1740020"/>
                    <a:pt x="1243098" y="1821649"/>
                    <a:pt x="1247763" y="1844972"/>
                  </a:cubicBezTo>
                  <a:cubicBezTo>
                    <a:pt x="1250096" y="1856633"/>
                    <a:pt x="1317731" y="1961585"/>
                    <a:pt x="1322396" y="1966249"/>
                  </a:cubicBezTo>
                  <a:cubicBezTo>
                    <a:pt x="1336389" y="1973247"/>
                    <a:pt x="1362045" y="1928933"/>
                    <a:pt x="1364376" y="1917272"/>
                  </a:cubicBezTo>
                  <a:cubicBezTo>
                    <a:pt x="1366709" y="1896281"/>
                    <a:pt x="1350383" y="1865960"/>
                    <a:pt x="1348050" y="1842637"/>
                  </a:cubicBezTo>
                  <a:cubicBezTo>
                    <a:pt x="1331725" y="1705036"/>
                    <a:pt x="1336389" y="1565100"/>
                    <a:pt x="1336389" y="1427496"/>
                  </a:cubicBezTo>
                  <a:cubicBezTo>
                    <a:pt x="1320064" y="1425164"/>
                    <a:pt x="1327061" y="1432159"/>
                    <a:pt x="1324727" y="1441489"/>
                  </a:cubicBezTo>
                  <a:cubicBezTo>
                    <a:pt x="1317731" y="1474141"/>
                    <a:pt x="1308403" y="1504459"/>
                    <a:pt x="1301405" y="1537111"/>
                  </a:cubicBezTo>
                  <a:lnTo>
                    <a:pt x="1285080" y="1583756"/>
                  </a:lnTo>
                  <a:cubicBezTo>
                    <a:pt x="1273419" y="1581425"/>
                    <a:pt x="1280415" y="1551104"/>
                    <a:pt x="1280415" y="1541777"/>
                  </a:cubicBezTo>
                  <a:cubicBezTo>
                    <a:pt x="1299073" y="1418166"/>
                    <a:pt x="1334057" y="1275898"/>
                    <a:pt x="1362045" y="1152287"/>
                  </a:cubicBezTo>
                  <a:cubicBezTo>
                    <a:pt x="1369041" y="1126633"/>
                    <a:pt x="1394695" y="1052001"/>
                    <a:pt x="1394695" y="1035674"/>
                  </a:cubicBezTo>
                  <a:cubicBezTo>
                    <a:pt x="1394695" y="1014683"/>
                    <a:pt x="1362045" y="989028"/>
                    <a:pt x="1366709" y="963374"/>
                  </a:cubicBezTo>
                  <a:cubicBezTo>
                    <a:pt x="1362045" y="958710"/>
                    <a:pt x="1327061" y="1014683"/>
                    <a:pt x="1303738" y="1000690"/>
                  </a:cubicBezTo>
                  <a:cubicBezTo>
                    <a:pt x="1289743" y="991360"/>
                    <a:pt x="1292077" y="949381"/>
                    <a:pt x="1275750" y="940051"/>
                  </a:cubicBezTo>
                  <a:cubicBezTo>
                    <a:pt x="1264089" y="1014683"/>
                    <a:pt x="1250096" y="1089317"/>
                    <a:pt x="1240766" y="1163948"/>
                  </a:cubicBezTo>
                  <a:cubicBezTo>
                    <a:pt x="1194121" y="1362191"/>
                    <a:pt x="1184791" y="1567432"/>
                    <a:pt x="1147476" y="1768006"/>
                  </a:cubicBezTo>
                  <a:cubicBezTo>
                    <a:pt x="1133483" y="1847304"/>
                    <a:pt x="1117157" y="1900944"/>
                    <a:pt x="1091501" y="1973247"/>
                  </a:cubicBezTo>
                  <a:cubicBezTo>
                    <a:pt x="1072843" y="1975578"/>
                    <a:pt x="1079839" y="1966249"/>
                    <a:pt x="1082173" y="1954587"/>
                  </a:cubicBezTo>
                  <a:cubicBezTo>
                    <a:pt x="1086837" y="1910274"/>
                    <a:pt x="1105495" y="1858965"/>
                    <a:pt x="1112492" y="1812320"/>
                  </a:cubicBezTo>
                  <a:cubicBezTo>
                    <a:pt x="1168467" y="1504459"/>
                    <a:pt x="1189456" y="1189603"/>
                    <a:pt x="1252428" y="884076"/>
                  </a:cubicBezTo>
                  <a:cubicBezTo>
                    <a:pt x="1245431" y="877081"/>
                    <a:pt x="1229105" y="888742"/>
                    <a:pt x="1222109" y="893406"/>
                  </a:cubicBezTo>
                  <a:cubicBezTo>
                    <a:pt x="1161469" y="928390"/>
                    <a:pt x="1100830" y="970372"/>
                    <a:pt x="1040192" y="1007687"/>
                  </a:cubicBezTo>
                  <a:cubicBezTo>
                    <a:pt x="1047188" y="1089317"/>
                    <a:pt x="1047188" y="1173278"/>
                    <a:pt x="1056517" y="1257239"/>
                  </a:cubicBezTo>
                  <a:cubicBezTo>
                    <a:pt x="1070511" y="1376184"/>
                    <a:pt x="1124153" y="1532448"/>
                    <a:pt x="1131150" y="1642063"/>
                  </a:cubicBezTo>
                  <a:cubicBezTo>
                    <a:pt x="1131150" y="1646729"/>
                    <a:pt x="1131150" y="1674715"/>
                    <a:pt x="1119488" y="1663054"/>
                  </a:cubicBezTo>
                  <a:cubicBezTo>
                    <a:pt x="1114823" y="1658391"/>
                    <a:pt x="1091501" y="1565100"/>
                    <a:pt x="1084504" y="1548772"/>
                  </a:cubicBezTo>
                  <a:cubicBezTo>
                    <a:pt x="1058850" y="1378519"/>
                    <a:pt x="1019201" y="1222255"/>
                    <a:pt x="1026198" y="1049667"/>
                  </a:cubicBezTo>
                  <a:cubicBezTo>
                    <a:pt x="1028531" y="989028"/>
                    <a:pt x="1030862" y="991360"/>
                    <a:pt x="1082173" y="954044"/>
                  </a:cubicBezTo>
                  <a:lnTo>
                    <a:pt x="1030862" y="856090"/>
                  </a:lnTo>
                  <a:lnTo>
                    <a:pt x="1196453" y="669509"/>
                  </a:lnTo>
                  <a:cubicBezTo>
                    <a:pt x="1098499" y="702161"/>
                    <a:pt x="970224" y="695163"/>
                    <a:pt x="876933" y="725484"/>
                  </a:cubicBezTo>
                  <a:cubicBezTo>
                    <a:pt x="832620" y="739477"/>
                    <a:pt x="813962" y="762799"/>
                    <a:pt x="797636" y="807113"/>
                  </a:cubicBezTo>
                  <a:cubicBezTo>
                    <a:pt x="767316" y="879413"/>
                    <a:pt x="750990" y="968037"/>
                    <a:pt x="725336" y="1045003"/>
                  </a:cubicBezTo>
                  <a:cubicBezTo>
                    <a:pt x="699680" y="1117303"/>
                    <a:pt x="604058" y="1327207"/>
                    <a:pt x="601725" y="1387845"/>
                  </a:cubicBezTo>
                  <a:cubicBezTo>
                    <a:pt x="601725" y="1420498"/>
                    <a:pt x="622716" y="1464811"/>
                    <a:pt x="587732" y="1492797"/>
                  </a:cubicBezTo>
                  <a:lnTo>
                    <a:pt x="571405" y="1476473"/>
                  </a:lnTo>
                  <a:cubicBezTo>
                    <a:pt x="520095" y="1527781"/>
                    <a:pt x="450127" y="1511457"/>
                    <a:pt x="387157" y="1495132"/>
                  </a:cubicBezTo>
                  <a:cubicBezTo>
                    <a:pt x="282205" y="1467143"/>
                    <a:pt x="205239" y="1399507"/>
                    <a:pt x="132940" y="1322544"/>
                  </a:cubicBezTo>
                  <a:cubicBezTo>
                    <a:pt x="228562" y="1355196"/>
                    <a:pt x="349840" y="1397175"/>
                    <a:pt x="447796" y="1418166"/>
                  </a:cubicBezTo>
                  <a:cubicBezTo>
                    <a:pt x="478115" y="1425164"/>
                    <a:pt x="517764" y="1425164"/>
                    <a:pt x="545751" y="1432159"/>
                  </a:cubicBezTo>
                  <a:cubicBezTo>
                    <a:pt x="555079" y="1432159"/>
                    <a:pt x="555079" y="1462480"/>
                    <a:pt x="573739" y="1427496"/>
                  </a:cubicBezTo>
                  <a:cubicBezTo>
                    <a:pt x="587732" y="1399507"/>
                    <a:pt x="592396" y="1341200"/>
                    <a:pt x="604058" y="1306216"/>
                  </a:cubicBezTo>
                  <a:cubicBezTo>
                    <a:pt x="641373" y="1184939"/>
                    <a:pt x="695015" y="1058996"/>
                    <a:pt x="734664" y="933053"/>
                  </a:cubicBezTo>
                  <a:cubicBezTo>
                    <a:pt x="743994" y="905067"/>
                    <a:pt x="753322" y="874747"/>
                    <a:pt x="762652" y="846760"/>
                  </a:cubicBezTo>
                  <a:cubicBezTo>
                    <a:pt x="778978" y="797783"/>
                    <a:pt x="790639" y="753470"/>
                    <a:pt x="837284" y="723149"/>
                  </a:cubicBezTo>
                  <a:cubicBezTo>
                    <a:pt x="886262" y="692831"/>
                    <a:pt x="928242" y="699827"/>
                    <a:pt x="979552" y="690500"/>
                  </a:cubicBezTo>
                  <a:cubicBezTo>
                    <a:pt x="998210" y="688165"/>
                    <a:pt x="1014536" y="681170"/>
                    <a:pt x="1030862" y="678838"/>
                  </a:cubicBezTo>
                  <a:cubicBezTo>
                    <a:pt x="1093834" y="667177"/>
                    <a:pt x="1168467" y="662511"/>
                    <a:pt x="1226773" y="648518"/>
                  </a:cubicBezTo>
                  <a:cubicBezTo>
                    <a:pt x="1252428" y="643854"/>
                    <a:pt x="1287412" y="601872"/>
                    <a:pt x="1322396" y="601872"/>
                  </a:cubicBezTo>
                  <a:cubicBezTo>
                    <a:pt x="1324727" y="571552"/>
                    <a:pt x="1322396" y="541234"/>
                    <a:pt x="1322396" y="510913"/>
                  </a:cubicBezTo>
                  <a:cubicBezTo>
                    <a:pt x="1322396" y="503918"/>
                    <a:pt x="1327061" y="485259"/>
                    <a:pt x="1327061" y="475929"/>
                  </a:cubicBezTo>
                  <a:cubicBezTo>
                    <a:pt x="1343387" y="410628"/>
                    <a:pt x="1350383" y="422289"/>
                    <a:pt x="1350383" y="347655"/>
                  </a:cubicBezTo>
                  <a:cubicBezTo>
                    <a:pt x="1350383" y="266025"/>
                    <a:pt x="1331725" y="163405"/>
                    <a:pt x="1408690" y="112096"/>
                  </a:cubicBezTo>
                  <a:cubicBezTo>
                    <a:pt x="1432013" y="98103"/>
                    <a:pt x="1462332" y="98103"/>
                    <a:pt x="1464663" y="98103"/>
                  </a:cubicBezTo>
                  <a:cubicBezTo>
                    <a:pt x="1464663" y="98103"/>
                    <a:pt x="1464663" y="77112"/>
                    <a:pt x="1471661" y="67783"/>
                  </a:cubicBezTo>
                  <a:cubicBezTo>
                    <a:pt x="1490319" y="23469"/>
                    <a:pt x="1529968" y="-2185"/>
                    <a:pt x="1576613" y="146"/>
                  </a:cubicBezTo>
                  <a:cubicBezTo>
                    <a:pt x="1604599" y="146"/>
                    <a:pt x="1604599" y="18806"/>
                    <a:pt x="1623259" y="23469"/>
                  </a:cubicBezTo>
                  <a:cubicBezTo>
                    <a:pt x="1665239" y="32799"/>
                    <a:pt x="1693227" y="23469"/>
                    <a:pt x="1739872" y="44460"/>
                  </a:cubicBezTo>
                  <a:cubicBezTo>
                    <a:pt x="1919456" y="121426"/>
                    <a:pt x="1942778" y="333662"/>
                    <a:pt x="1849488" y="489922"/>
                  </a:cubicBezTo>
                  <a:cubicBezTo>
                    <a:pt x="1849488" y="492257"/>
                    <a:pt x="1837826" y="489922"/>
                    <a:pt x="1826165" y="517911"/>
                  </a:cubicBezTo>
                  <a:cubicBezTo>
                    <a:pt x="1819168" y="536568"/>
                    <a:pt x="1809840" y="548229"/>
                    <a:pt x="1814504" y="569220"/>
                  </a:cubicBezTo>
                  <a:cubicBezTo>
                    <a:pt x="1798179" y="569220"/>
                    <a:pt x="1781853" y="606536"/>
                    <a:pt x="1777188" y="620532"/>
                  </a:cubicBezTo>
                  <a:cubicBezTo>
                    <a:pt x="1772523" y="634525"/>
                    <a:pt x="1751533" y="762799"/>
                    <a:pt x="1751533" y="772129"/>
                  </a:cubicBezTo>
                  <a:cubicBezTo>
                    <a:pt x="1756197" y="795452"/>
                    <a:pt x="1823833" y="851424"/>
                    <a:pt x="1847156" y="867751"/>
                  </a:cubicBezTo>
                  <a:cubicBezTo>
                    <a:pt x="1980095" y="963374"/>
                    <a:pt x="2127028" y="928390"/>
                    <a:pt x="2106037" y="1147624"/>
                  </a:cubicBezTo>
                  <a:cubicBezTo>
                    <a:pt x="2106037" y="1170946"/>
                    <a:pt x="2094376" y="1194269"/>
                    <a:pt x="2089712" y="1215260"/>
                  </a:cubicBezTo>
                  <a:cubicBezTo>
                    <a:pt x="2085047" y="1215260"/>
                    <a:pt x="2075718" y="1215260"/>
                    <a:pt x="2073386" y="1215260"/>
                  </a:cubicBezTo>
                  <a:cubicBezTo>
                    <a:pt x="2073386" y="1210594"/>
                    <a:pt x="2073386" y="1205930"/>
                    <a:pt x="2073386" y="1203599"/>
                  </a:cubicBezTo>
                  <a:cubicBezTo>
                    <a:pt x="2073386" y="1203599"/>
                    <a:pt x="2078051" y="1203599"/>
                    <a:pt x="2078051" y="1198932"/>
                  </a:cubicBezTo>
                  <a:cubicBezTo>
                    <a:pt x="2085047" y="1166280"/>
                    <a:pt x="2087379" y="1103310"/>
                    <a:pt x="2082714" y="1070658"/>
                  </a:cubicBezTo>
                  <a:cubicBezTo>
                    <a:pt x="2073386" y="977367"/>
                    <a:pt x="1970766" y="963374"/>
                    <a:pt x="1903131" y="928390"/>
                  </a:cubicBezTo>
                  <a:cubicBezTo>
                    <a:pt x="1844824" y="898069"/>
                    <a:pt x="1798179" y="863085"/>
                    <a:pt x="1756197" y="814108"/>
                  </a:cubicBezTo>
                  <a:cubicBezTo>
                    <a:pt x="1772523" y="865420"/>
                    <a:pt x="1795846" y="916728"/>
                    <a:pt x="1809840" y="968037"/>
                  </a:cubicBezTo>
                  <a:cubicBezTo>
                    <a:pt x="1819168" y="998358"/>
                    <a:pt x="1844824" y="1084651"/>
                    <a:pt x="1830830" y="1107973"/>
                  </a:cubicBezTo>
                  <a:cubicBezTo>
                    <a:pt x="1823833" y="1121969"/>
                    <a:pt x="1763195" y="1177941"/>
                    <a:pt x="1763195" y="1182608"/>
                  </a:cubicBezTo>
                  <a:cubicBezTo>
                    <a:pt x="1758530" y="1194269"/>
                    <a:pt x="1774856" y="1252576"/>
                    <a:pt x="1781853" y="1252576"/>
                  </a:cubicBezTo>
                  <a:cubicBezTo>
                    <a:pt x="1802842" y="1217592"/>
                    <a:pt x="1823833" y="1177941"/>
                    <a:pt x="1865814" y="1166280"/>
                  </a:cubicBezTo>
                  <a:cubicBezTo>
                    <a:pt x="1870479" y="1187271"/>
                    <a:pt x="1854152" y="1184939"/>
                    <a:pt x="1842491" y="1198932"/>
                  </a:cubicBezTo>
                  <a:cubicBezTo>
                    <a:pt x="1819168" y="1229253"/>
                    <a:pt x="1802842" y="1264237"/>
                    <a:pt x="1791181" y="1301553"/>
                  </a:cubicBezTo>
                  <a:cubicBezTo>
                    <a:pt x="1798179" y="1331873"/>
                    <a:pt x="1863482" y="1541777"/>
                    <a:pt x="1854152" y="1551104"/>
                  </a:cubicBezTo>
                  <a:cubicBezTo>
                    <a:pt x="1854152" y="1551104"/>
                    <a:pt x="1842491" y="1551104"/>
                    <a:pt x="1837826" y="1551104"/>
                  </a:cubicBezTo>
                  <a:cubicBezTo>
                    <a:pt x="1837826" y="1520786"/>
                    <a:pt x="1823833" y="1492797"/>
                    <a:pt x="1814504" y="1464811"/>
                  </a:cubicBezTo>
                  <a:cubicBezTo>
                    <a:pt x="1800510" y="1418166"/>
                    <a:pt x="1786517" y="1371521"/>
                    <a:pt x="1774856" y="1327207"/>
                  </a:cubicBezTo>
                  <a:cubicBezTo>
                    <a:pt x="1774856" y="1320212"/>
                    <a:pt x="1774856" y="1308551"/>
                    <a:pt x="1772523" y="1299221"/>
                  </a:cubicBezTo>
                  <a:cubicBezTo>
                    <a:pt x="1765526" y="1275898"/>
                    <a:pt x="1730542" y="1135962"/>
                    <a:pt x="1721213" y="1133631"/>
                  </a:cubicBezTo>
                  <a:cubicBezTo>
                    <a:pt x="1702555" y="1135962"/>
                    <a:pt x="1707220" y="1163948"/>
                    <a:pt x="1700223" y="1180276"/>
                  </a:cubicBezTo>
                  <a:cubicBezTo>
                    <a:pt x="1681565" y="1224587"/>
                    <a:pt x="1574280" y="1292223"/>
                    <a:pt x="1529968" y="1261905"/>
                  </a:cubicBezTo>
                  <a:cubicBezTo>
                    <a:pt x="1506645" y="1245578"/>
                    <a:pt x="1529968" y="1243246"/>
                    <a:pt x="1529968" y="1229253"/>
                  </a:cubicBezTo>
                  <a:cubicBezTo>
                    <a:pt x="1529968" y="1229253"/>
                    <a:pt x="1525303" y="1203599"/>
                    <a:pt x="1525303" y="1203599"/>
                  </a:cubicBezTo>
                  <a:cubicBezTo>
                    <a:pt x="1506645" y="1189603"/>
                    <a:pt x="1487986" y="1247909"/>
                    <a:pt x="1492651" y="1268900"/>
                  </a:cubicBezTo>
                  <a:cubicBezTo>
                    <a:pt x="1499647" y="1303884"/>
                    <a:pt x="1536965" y="1373852"/>
                    <a:pt x="1550958" y="1418166"/>
                  </a:cubicBezTo>
                  <a:cubicBezTo>
                    <a:pt x="1560287" y="1450818"/>
                    <a:pt x="1627922" y="1686377"/>
                    <a:pt x="1618594" y="1698038"/>
                  </a:cubicBezTo>
                  <a:cubicBezTo>
                    <a:pt x="1611597" y="1698038"/>
                    <a:pt x="1609264" y="1698038"/>
                    <a:pt x="1604599" y="1691040"/>
                  </a:cubicBezTo>
                  <a:cubicBezTo>
                    <a:pt x="1592938" y="1672384"/>
                    <a:pt x="1578945" y="1607079"/>
                    <a:pt x="1571949" y="1581425"/>
                  </a:cubicBezTo>
                  <a:cubicBezTo>
                    <a:pt x="1560287" y="1541777"/>
                    <a:pt x="1548626" y="1499795"/>
                    <a:pt x="1536965" y="1460148"/>
                  </a:cubicBezTo>
                  <a:cubicBezTo>
                    <a:pt x="1536965" y="1453150"/>
                    <a:pt x="1536965" y="1439157"/>
                    <a:pt x="1534631" y="1432159"/>
                  </a:cubicBezTo>
                  <a:cubicBezTo>
                    <a:pt x="1529968" y="1385514"/>
                    <a:pt x="1476325" y="1301553"/>
                    <a:pt x="1473993" y="1261905"/>
                  </a:cubicBezTo>
                  <a:cubicBezTo>
                    <a:pt x="1473993" y="1226921"/>
                    <a:pt x="1506645" y="1187271"/>
                    <a:pt x="1506645" y="1182608"/>
                  </a:cubicBezTo>
                  <a:cubicBezTo>
                    <a:pt x="1506645" y="1173278"/>
                    <a:pt x="1476325" y="1138294"/>
                    <a:pt x="1485654" y="1114971"/>
                  </a:cubicBezTo>
                  <a:cubicBezTo>
                    <a:pt x="1490319" y="1100978"/>
                    <a:pt x="1518307" y="1107973"/>
                    <a:pt x="1520638" y="1096312"/>
                  </a:cubicBezTo>
                  <a:cubicBezTo>
                    <a:pt x="1520638" y="1089317"/>
                    <a:pt x="1494984" y="1040340"/>
                    <a:pt x="1504312" y="1024012"/>
                  </a:cubicBezTo>
                  <a:cubicBezTo>
                    <a:pt x="1499647" y="1019349"/>
                    <a:pt x="1466997" y="1035674"/>
                    <a:pt x="1464663" y="1045003"/>
                  </a:cubicBezTo>
                  <a:cubicBezTo>
                    <a:pt x="1453002" y="1077656"/>
                    <a:pt x="1483323" y="1173278"/>
                    <a:pt x="1478658" y="1210594"/>
                  </a:cubicBezTo>
                  <a:cubicBezTo>
                    <a:pt x="1478658" y="1217592"/>
                    <a:pt x="1471661" y="1226921"/>
                    <a:pt x="1466997" y="1231585"/>
                  </a:cubicBezTo>
                  <a:cubicBezTo>
                    <a:pt x="1466997" y="1229253"/>
                    <a:pt x="1460000" y="1226921"/>
                    <a:pt x="1457667" y="1226921"/>
                  </a:cubicBezTo>
                  <a:cubicBezTo>
                    <a:pt x="1453002" y="1180276"/>
                    <a:pt x="1453002" y="1131296"/>
                    <a:pt x="1446006" y="1086985"/>
                  </a:cubicBezTo>
                  <a:cubicBezTo>
                    <a:pt x="1446006" y="1077656"/>
                    <a:pt x="1446006" y="1068326"/>
                    <a:pt x="1434344" y="1065994"/>
                  </a:cubicBezTo>
                  <a:lnTo>
                    <a:pt x="1434344" y="1154619"/>
                  </a:lnTo>
                  <a:cubicBezTo>
                    <a:pt x="1434344" y="1168615"/>
                    <a:pt x="1418018" y="1182608"/>
                    <a:pt x="1418018" y="1175610"/>
                  </a:cubicBezTo>
                  <a:lnTo>
                    <a:pt x="1418018" y="1096312"/>
                  </a:lnTo>
                  <a:cubicBezTo>
                    <a:pt x="1404025" y="1096312"/>
                    <a:pt x="1397029" y="1107973"/>
                    <a:pt x="1392364" y="1119635"/>
                  </a:cubicBezTo>
                  <a:cubicBezTo>
                    <a:pt x="1352715" y="1233916"/>
                    <a:pt x="1359711" y="1432159"/>
                    <a:pt x="1359711" y="1555770"/>
                  </a:cubicBezTo>
                  <a:cubicBezTo>
                    <a:pt x="1359711" y="1583756"/>
                    <a:pt x="1359711" y="1614077"/>
                    <a:pt x="1359711" y="1642063"/>
                  </a:cubicBezTo>
                  <a:cubicBezTo>
                    <a:pt x="1359711" y="1730690"/>
                    <a:pt x="1357380" y="1849635"/>
                    <a:pt x="1399360" y="1926601"/>
                  </a:cubicBezTo>
                  <a:cubicBezTo>
                    <a:pt x="1404025" y="1935928"/>
                    <a:pt x="1439009" y="1989571"/>
                    <a:pt x="1441341" y="1989571"/>
                  </a:cubicBezTo>
                  <a:cubicBezTo>
                    <a:pt x="1443674" y="1989571"/>
                    <a:pt x="1455335" y="1991903"/>
                    <a:pt x="1457667" y="1989571"/>
                  </a:cubicBezTo>
                  <a:cubicBezTo>
                    <a:pt x="1464663" y="1984908"/>
                    <a:pt x="1497316" y="1858965"/>
                    <a:pt x="1508977" y="1842637"/>
                  </a:cubicBezTo>
                  <a:cubicBezTo>
                    <a:pt x="1494984" y="1663054"/>
                    <a:pt x="1453002" y="1476473"/>
                    <a:pt x="1441341" y="1299221"/>
                  </a:cubicBezTo>
                  <a:cubicBezTo>
                    <a:pt x="1441341" y="1271232"/>
                    <a:pt x="1441341" y="1243246"/>
                    <a:pt x="1446006" y="1215260"/>
                  </a:cubicBezTo>
                  <a:cubicBezTo>
                    <a:pt x="1453002" y="1215260"/>
                    <a:pt x="1453002" y="1222255"/>
                    <a:pt x="1457667" y="1226921"/>
                  </a:cubicBezTo>
                  <a:cubicBezTo>
                    <a:pt x="1469328" y="1348198"/>
                    <a:pt x="1483323" y="1471809"/>
                    <a:pt x="1497316" y="1595418"/>
                  </a:cubicBezTo>
                  <a:cubicBezTo>
                    <a:pt x="1504312" y="1660722"/>
                    <a:pt x="1532300" y="1772669"/>
                    <a:pt x="1532300" y="1833311"/>
                  </a:cubicBezTo>
                  <a:cubicBezTo>
                    <a:pt x="1532300" y="1891617"/>
                    <a:pt x="1483323" y="1942926"/>
                    <a:pt x="1487986" y="2019892"/>
                  </a:cubicBezTo>
                  <a:cubicBezTo>
                    <a:pt x="1487986" y="2064203"/>
                    <a:pt x="1522970" y="2199475"/>
                    <a:pt x="1550958" y="2229796"/>
                  </a:cubicBezTo>
                  <a:cubicBezTo>
                    <a:pt x="1560287" y="2241457"/>
                    <a:pt x="1585942" y="2260114"/>
                    <a:pt x="1597603" y="2241457"/>
                  </a:cubicBezTo>
                  <a:cubicBezTo>
                    <a:pt x="1639584" y="2176153"/>
                    <a:pt x="1700223" y="2110848"/>
                    <a:pt x="1737539" y="2043215"/>
                  </a:cubicBezTo>
                  <a:cubicBezTo>
                    <a:pt x="1753865" y="2015226"/>
                    <a:pt x="1746869" y="2024555"/>
                    <a:pt x="1746869" y="1996569"/>
                  </a:cubicBezTo>
                  <a:cubicBezTo>
                    <a:pt x="1746869" y="1975578"/>
                    <a:pt x="1746869" y="1938263"/>
                    <a:pt x="1735207" y="1919603"/>
                  </a:cubicBezTo>
                  <a:cubicBezTo>
                    <a:pt x="1721213" y="1898612"/>
                    <a:pt x="1641917" y="1861297"/>
                    <a:pt x="1625590" y="1821649"/>
                  </a:cubicBezTo>
                  <a:cubicBezTo>
                    <a:pt x="1616261" y="1798327"/>
                    <a:pt x="1618594" y="1749347"/>
                    <a:pt x="1616261" y="1723692"/>
                  </a:cubicBezTo>
                  <a:cubicBezTo>
                    <a:pt x="1616261" y="1721361"/>
                    <a:pt x="1613929" y="1721361"/>
                    <a:pt x="1611597" y="1721361"/>
                  </a:cubicBezTo>
                  <a:cubicBezTo>
                    <a:pt x="1609264" y="1705036"/>
                    <a:pt x="1620926" y="1707368"/>
                    <a:pt x="1630255" y="1712031"/>
                  </a:cubicBezTo>
                  <a:cubicBezTo>
                    <a:pt x="1639584" y="1719029"/>
                    <a:pt x="1639584" y="1786665"/>
                    <a:pt x="1641917" y="1802990"/>
                  </a:cubicBezTo>
                  <a:cubicBezTo>
                    <a:pt x="1651245" y="1837974"/>
                    <a:pt x="1767858" y="1921935"/>
                    <a:pt x="1800510" y="1919603"/>
                  </a:cubicBezTo>
                  <a:cubicBezTo>
                    <a:pt x="1809840" y="1919603"/>
                    <a:pt x="1865814" y="1903279"/>
                    <a:pt x="1870479" y="1898612"/>
                  </a:cubicBezTo>
                  <a:cubicBezTo>
                    <a:pt x="1875143" y="1893949"/>
                    <a:pt x="1889136" y="1865960"/>
                    <a:pt x="1891469" y="1858965"/>
                  </a:cubicBezTo>
                  <a:cubicBezTo>
                    <a:pt x="1905463" y="1828644"/>
                    <a:pt x="1966101" y="1754013"/>
                    <a:pt x="1966101" y="1723692"/>
                  </a:cubicBezTo>
                  <a:cubicBezTo>
                    <a:pt x="1966101" y="1702701"/>
                    <a:pt x="1963769" y="1700370"/>
                    <a:pt x="1966101" y="1674715"/>
                  </a:cubicBezTo>
                  <a:cubicBezTo>
                    <a:pt x="1968434" y="1653724"/>
                    <a:pt x="1970766" y="1642063"/>
                    <a:pt x="1977762" y="1623407"/>
                  </a:cubicBezTo>
                  <a:cubicBezTo>
                    <a:pt x="1987092" y="1595418"/>
                    <a:pt x="1989424" y="1600084"/>
                    <a:pt x="1989424" y="1565100"/>
                  </a:cubicBezTo>
                  <a:cubicBezTo>
                    <a:pt x="1989424" y="1555770"/>
                    <a:pt x="1989424" y="1546441"/>
                    <a:pt x="1989424" y="1537111"/>
                  </a:cubicBezTo>
                  <a:cubicBezTo>
                    <a:pt x="2019744" y="1455482"/>
                    <a:pt x="2036069" y="1359859"/>
                    <a:pt x="2068721" y="1280562"/>
                  </a:cubicBezTo>
                  <a:cubicBezTo>
                    <a:pt x="2073386" y="1271232"/>
                    <a:pt x="2073386" y="1261905"/>
                    <a:pt x="2087379" y="1261905"/>
                  </a:cubicBezTo>
                  <a:cubicBezTo>
                    <a:pt x="2068721" y="1345866"/>
                    <a:pt x="2024408" y="1460148"/>
                    <a:pt x="2015079" y="1537111"/>
                  </a:cubicBezTo>
                  <a:cubicBezTo>
                    <a:pt x="2012746" y="1565100"/>
                    <a:pt x="2017411" y="1602416"/>
                    <a:pt x="2012746" y="1625738"/>
                  </a:cubicBezTo>
                  <a:cubicBezTo>
                    <a:pt x="2008083" y="1639731"/>
                    <a:pt x="1984760" y="1660722"/>
                    <a:pt x="1980095" y="1679379"/>
                  </a:cubicBezTo>
                  <a:cubicBezTo>
                    <a:pt x="1977762" y="1700370"/>
                    <a:pt x="1994088" y="1712031"/>
                    <a:pt x="1991757" y="1733022"/>
                  </a:cubicBezTo>
                  <a:cubicBezTo>
                    <a:pt x="1970766" y="1763343"/>
                    <a:pt x="1952108" y="1800658"/>
                    <a:pt x="1933450" y="1833311"/>
                  </a:cubicBezTo>
                  <a:cubicBezTo>
                    <a:pt x="1912459" y="1870626"/>
                    <a:pt x="1900798" y="1924267"/>
                    <a:pt x="1847156" y="1935928"/>
                  </a:cubicBezTo>
                  <a:cubicBezTo>
                    <a:pt x="1819168" y="1940594"/>
                    <a:pt x="1793514" y="1931265"/>
                    <a:pt x="1767858" y="1924267"/>
                  </a:cubicBezTo>
                  <a:cubicBezTo>
                    <a:pt x="1767858" y="1935928"/>
                    <a:pt x="1772523" y="2005896"/>
                    <a:pt x="1781853" y="2003564"/>
                  </a:cubicBezTo>
                  <a:cubicBezTo>
                    <a:pt x="1805175" y="1989571"/>
                    <a:pt x="1812172" y="1952256"/>
                    <a:pt x="1842491" y="1952256"/>
                  </a:cubicBezTo>
                  <a:cubicBezTo>
                    <a:pt x="1823833" y="1998901"/>
                    <a:pt x="1767858" y="2050210"/>
                    <a:pt x="1737539" y="2089860"/>
                  </a:cubicBezTo>
                  <a:cubicBezTo>
                    <a:pt x="1597603" y="2271775"/>
                    <a:pt x="1450670" y="2472350"/>
                    <a:pt x="1343387" y="2675259"/>
                  </a:cubicBezTo>
                  <a:cubicBezTo>
                    <a:pt x="1329392" y="2654268"/>
                    <a:pt x="1278082" y="2586631"/>
                    <a:pt x="1282747" y="2565640"/>
                  </a:cubicBezTo>
                  <a:cubicBezTo>
                    <a:pt x="1282747" y="2558645"/>
                    <a:pt x="1348050" y="2449027"/>
                    <a:pt x="1355048" y="2442032"/>
                  </a:cubicBezTo>
                  <a:cubicBezTo>
                    <a:pt x="1371373" y="2425704"/>
                    <a:pt x="1397029" y="2423373"/>
                    <a:pt x="1399360" y="2400050"/>
                  </a:cubicBezTo>
                  <a:cubicBezTo>
                    <a:pt x="1399360" y="2393055"/>
                    <a:pt x="1394695" y="2386057"/>
                    <a:pt x="1397029" y="2379059"/>
                  </a:cubicBezTo>
                  <a:cubicBezTo>
                    <a:pt x="1399360" y="2365066"/>
                    <a:pt x="1432013" y="2334748"/>
                    <a:pt x="1446006" y="2323087"/>
                  </a:cubicBezTo>
                  <a:cubicBezTo>
                    <a:pt x="1464663" y="2306759"/>
                    <a:pt x="1511309" y="2281105"/>
                    <a:pt x="1522970" y="2267112"/>
                  </a:cubicBezTo>
                  <a:cubicBezTo>
                    <a:pt x="1539296" y="2248453"/>
                    <a:pt x="1515974" y="2236791"/>
                    <a:pt x="1499647" y="2243789"/>
                  </a:cubicBezTo>
                  <a:cubicBezTo>
                    <a:pt x="1492651" y="2246121"/>
                    <a:pt x="1429679" y="2313757"/>
                    <a:pt x="1418018" y="2325418"/>
                  </a:cubicBezTo>
                  <a:cubicBezTo>
                    <a:pt x="1355048" y="2397718"/>
                    <a:pt x="1313066" y="2484011"/>
                    <a:pt x="1261757" y="2560977"/>
                  </a:cubicBezTo>
                  <a:cubicBezTo>
                    <a:pt x="1252428" y="2665929"/>
                    <a:pt x="1254759" y="2780211"/>
                    <a:pt x="1245431" y="2885163"/>
                  </a:cubicBezTo>
                  <a:cubicBezTo>
                    <a:pt x="1240766" y="2938803"/>
                    <a:pt x="1182460" y="3046090"/>
                    <a:pt x="1168467" y="3113723"/>
                  </a:cubicBezTo>
                  <a:cubicBezTo>
                    <a:pt x="1159137" y="3155705"/>
                    <a:pt x="1138146" y="3265320"/>
                    <a:pt x="1147476" y="3302639"/>
                  </a:cubicBezTo>
                  <a:cubicBezTo>
                    <a:pt x="1152141" y="3318964"/>
                    <a:pt x="1187125" y="3314300"/>
                    <a:pt x="1201118" y="3314300"/>
                  </a:cubicBezTo>
                  <a:cubicBezTo>
                    <a:pt x="1287412" y="3309634"/>
                    <a:pt x="1418018" y="3279316"/>
                    <a:pt x="1499647" y="3251327"/>
                  </a:cubicBezTo>
                  <a:cubicBezTo>
                    <a:pt x="1541629" y="3237334"/>
                    <a:pt x="1651245" y="3186026"/>
                    <a:pt x="1681565" y="3155705"/>
                  </a:cubicBezTo>
                  <a:cubicBezTo>
                    <a:pt x="1702555" y="3134714"/>
                    <a:pt x="1709552" y="3060083"/>
                    <a:pt x="1718881" y="3025099"/>
                  </a:cubicBezTo>
                  <a:cubicBezTo>
                    <a:pt x="1765526" y="2868835"/>
                    <a:pt x="1868147" y="2719572"/>
                    <a:pt x="1963769" y="2588963"/>
                  </a:cubicBezTo>
                  <a:lnTo>
                    <a:pt x="1980095" y="2826856"/>
                  </a:lnTo>
                  <a:cubicBezTo>
                    <a:pt x="1982427" y="2850179"/>
                    <a:pt x="1989424" y="2875833"/>
                    <a:pt x="1991757" y="2899156"/>
                  </a:cubicBezTo>
                  <a:cubicBezTo>
                    <a:pt x="1996421" y="2941138"/>
                    <a:pt x="1991757" y="2983117"/>
                    <a:pt x="1998753" y="3027430"/>
                  </a:cubicBezTo>
                  <a:cubicBezTo>
                    <a:pt x="2005750" y="3064746"/>
                    <a:pt x="2033737" y="3099730"/>
                    <a:pt x="2038402" y="3130051"/>
                  </a:cubicBezTo>
                  <a:cubicBezTo>
                    <a:pt x="2073386" y="3288643"/>
                    <a:pt x="2108370" y="3451902"/>
                    <a:pt x="2134024" y="3615160"/>
                  </a:cubicBezTo>
                  <a:cubicBezTo>
                    <a:pt x="2155015" y="3748101"/>
                    <a:pt x="2169008" y="3881039"/>
                    <a:pt x="2185335" y="4016312"/>
                  </a:cubicBezTo>
                  <a:cubicBezTo>
                    <a:pt x="2176005" y="4041966"/>
                    <a:pt x="2152682" y="4023307"/>
                    <a:pt x="2134024" y="4027973"/>
                  </a:cubicBezTo>
                  <a:cubicBezTo>
                    <a:pt x="2159680" y="4107271"/>
                    <a:pt x="2245973" y="4139920"/>
                    <a:pt x="2320606" y="4158580"/>
                  </a:cubicBezTo>
                  <a:cubicBezTo>
                    <a:pt x="2413897" y="4181902"/>
                    <a:pt x="2549168" y="4170241"/>
                    <a:pt x="2602811" y="4265864"/>
                  </a:cubicBezTo>
                  <a:cubicBezTo>
                    <a:pt x="2602811" y="4268195"/>
                    <a:pt x="2600478" y="4289186"/>
                    <a:pt x="2609808" y="4289186"/>
                  </a:cubicBezTo>
                  <a:lnTo>
                    <a:pt x="3444759" y="4289186"/>
                  </a:lnTo>
                  <a:close/>
                  <a:moveTo>
                    <a:pt x="1425016" y="1063662"/>
                  </a:moveTo>
                  <a:cubicBezTo>
                    <a:pt x="1420351" y="1070658"/>
                    <a:pt x="1429679" y="1079987"/>
                    <a:pt x="1429679" y="1075324"/>
                  </a:cubicBezTo>
                  <a:cubicBezTo>
                    <a:pt x="1434344" y="1068326"/>
                    <a:pt x="1425016" y="1058996"/>
                    <a:pt x="1425016" y="1063662"/>
                  </a:cubicBezTo>
                  <a:close/>
                  <a:moveTo>
                    <a:pt x="1515974" y="895738"/>
                  </a:moveTo>
                  <a:cubicBezTo>
                    <a:pt x="1522970" y="872415"/>
                    <a:pt x="1611597" y="755802"/>
                    <a:pt x="1597603" y="741808"/>
                  </a:cubicBezTo>
                  <a:cubicBezTo>
                    <a:pt x="1541629" y="758133"/>
                    <a:pt x="1492651" y="755802"/>
                    <a:pt x="1436677" y="741808"/>
                  </a:cubicBezTo>
                  <a:lnTo>
                    <a:pt x="1378371" y="692831"/>
                  </a:lnTo>
                  <a:cubicBezTo>
                    <a:pt x="1334057" y="772129"/>
                    <a:pt x="1420351" y="900404"/>
                    <a:pt x="1504312" y="895738"/>
                  </a:cubicBezTo>
                  <a:cubicBezTo>
                    <a:pt x="1506645" y="895738"/>
                    <a:pt x="1511309" y="895738"/>
                    <a:pt x="1513642" y="895738"/>
                  </a:cubicBezTo>
                  <a:close/>
                  <a:moveTo>
                    <a:pt x="1683897" y="1140626"/>
                  </a:moveTo>
                  <a:cubicBezTo>
                    <a:pt x="1683897" y="1135962"/>
                    <a:pt x="1688562" y="1128964"/>
                    <a:pt x="1686229" y="1121969"/>
                  </a:cubicBezTo>
                  <a:cubicBezTo>
                    <a:pt x="1681565" y="1103310"/>
                    <a:pt x="1674568" y="1084651"/>
                    <a:pt x="1672236" y="1063662"/>
                  </a:cubicBezTo>
                  <a:cubicBezTo>
                    <a:pt x="1651245" y="1070658"/>
                    <a:pt x="1637252" y="1086985"/>
                    <a:pt x="1613929" y="1093980"/>
                  </a:cubicBezTo>
                  <a:cubicBezTo>
                    <a:pt x="1590606" y="1100978"/>
                    <a:pt x="1564952" y="1093980"/>
                    <a:pt x="1546293" y="1110308"/>
                  </a:cubicBezTo>
                  <a:cubicBezTo>
                    <a:pt x="1536965" y="1110308"/>
                    <a:pt x="1508977" y="1105642"/>
                    <a:pt x="1511309" y="1119635"/>
                  </a:cubicBezTo>
                  <a:cubicBezTo>
                    <a:pt x="1515974" y="1152287"/>
                    <a:pt x="1557954" y="1194269"/>
                    <a:pt x="1557954" y="1231585"/>
                  </a:cubicBezTo>
                  <a:cubicBezTo>
                    <a:pt x="1567284" y="1238583"/>
                    <a:pt x="1625590" y="1210594"/>
                    <a:pt x="1637252" y="1203599"/>
                  </a:cubicBezTo>
                  <a:cubicBezTo>
                    <a:pt x="1655910" y="1194269"/>
                    <a:pt x="1688562" y="1177941"/>
                    <a:pt x="1693227" y="1154619"/>
                  </a:cubicBezTo>
                  <a:cubicBezTo>
                    <a:pt x="1695558" y="1142957"/>
                    <a:pt x="1683897" y="1147624"/>
                    <a:pt x="1681565" y="1142957"/>
                  </a:cubicBezTo>
                  <a:close/>
                  <a:moveTo>
                    <a:pt x="1744536" y="804779"/>
                  </a:moveTo>
                  <a:cubicBezTo>
                    <a:pt x="1707220" y="865420"/>
                    <a:pt x="1693227" y="937719"/>
                    <a:pt x="1674568" y="1005356"/>
                  </a:cubicBezTo>
                  <a:lnTo>
                    <a:pt x="1707220" y="1110308"/>
                  </a:lnTo>
                  <a:cubicBezTo>
                    <a:pt x="1742204" y="1079987"/>
                    <a:pt x="1751533" y="1131296"/>
                    <a:pt x="1772523" y="1149955"/>
                  </a:cubicBezTo>
                  <a:cubicBezTo>
                    <a:pt x="1784184" y="1131296"/>
                    <a:pt x="1830830" y="1091649"/>
                    <a:pt x="1833163" y="1072989"/>
                  </a:cubicBezTo>
                  <a:cubicBezTo>
                    <a:pt x="1833163" y="1054333"/>
                    <a:pt x="1812172" y="979699"/>
                    <a:pt x="1805175" y="958710"/>
                  </a:cubicBezTo>
                  <a:cubicBezTo>
                    <a:pt x="1800510" y="940051"/>
                    <a:pt x="1753865" y="807113"/>
                    <a:pt x="1744536" y="807113"/>
                  </a:cubicBezTo>
                  <a:close/>
                  <a:moveTo>
                    <a:pt x="1770191" y="461936"/>
                  </a:moveTo>
                  <a:cubicBezTo>
                    <a:pt x="1758530" y="461936"/>
                    <a:pt x="1753865" y="466600"/>
                    <a:pt x="1753865" y="475929"/>
                  </a:cubicBezTo>
                  <a:cubicBezTo>
                    <a:pt x="1744536" y="524906"/>
                    <a:pt x="1758530" y="599541"/>
                    <a:pt x="1753865" y="653181"/>
                  </a:cubicBezTo>
                  <a:cubicBezTo>
                    <a:pt x="1751533" y="688165"/>
                    <a:pt x="1732874" y="718486"/>
                    <a:pt x="1730542" y="753470"/>
                  </a:cubicBezTo>
                  <a:cubicBezTo>
                    <a:pt x="1718881" y="753470"/>
                    <a:pt x="1718881" y="755802"/>
                    <a:pt x="1718881" y="744140"/>
                  </a:cubicBezTo>
                  <a:cubicBezTo>
                    <a:pt x="1718881" y="718486"/>
                    <a:pt x="1732874" y="685833"/>
                    <a:pt x="1735207" y="657847"/>
                  </a:cubicBezTo>
                  <a:cubicBezTo>
                    <a:pt x="1739872" y="608870"/>
                    <a:pt x="1732874" y="555227"/>
                    <a:pt x="1735207" y="506250"/>
                  </a:cubicBezTo>
                  <a:lnTo>
                    <a:pt x="1718881" y="506250"/>
                  </a:lnTo>
                  <a:cubicBezTo>
                    <a:pt x="1718881" y="506250"/>
                    <a:pt x="1683897" y="737145"/>
                    <a:pt x="1683897" y="737145"/>
                  </a:cubicBezTo>
                  <a:cubicBezTo>
                    <a:pt x="1669904" y="737145"/>
                    <a:pt x="1672236" y="734811"/>
                    <a:pt x="1672236" y="723149"/>
                  </a:cubicBezTo>
                  <a:cubicBezTo>
                    <a:pt x="1672236" y="685833"/>
                    <a:pt x="1686229" y="641520"/>
                    <a:pt x="1690894" y="601872"/>
                  </a:cubicBezTo>
                  <a:cubicBezTo>
                    <a:pt x="1690894" y="597209"/>
                    <a:pt x="1683897" y="597209"/>
                    <a:pt x="1679232" y="601872"/>
                  </a:cubicBezTo>
                  <a:cubicBezTo>
                    <a:pt x="1669904" y="611202"/>
                    <a:pt x="1611597" y="772129"/>
                    <a:pt x="1597603" y="802447"/>
                  </a:cubicBezTo>
                  <a:cubicBezTo>
                    <a:pt x="1550958" y="895738"/>
                    <a:pt x="1483323" y="958710"/>
                    <a:pt x="1541629" y="1075324"/>
                  </a:cubicBezTo>
                  <a:cubicBezTo>
                    <a:pt x="1557954" y="1107973"/>
                    <a:pt x="1618594" y="1068326"/>
                    <a:pt x="1644248" y="1058996"/>
                  </a:cubicBezTo>
                  <a:cubicBezTo>
                    <a:pt x="1644248" y="1045003"/>
                    <a:pt x="1644248" y="1031010"/>
                    <a:pt x="1646581" y="1019349"/>
                  </a:cubicBezTo>
                  <a:cubicBezTo>
                    <a:pt x="1672236" y="881744"/>
                    <a:pt x="1772523" y="765131"/>
                    <a:pt x="1777188" y="627527"/>
                  </a:cubicBezTo>
                  <a:cubicBezTo>
                    <a:pt x="1777188" y="576218"/>
                    <a:pt x="1765526" y="517911"/>
                    <a:pt x="1772523" y="464268"/>
                  </a:cubicBezTo>
                  <a:close/>
                  <a:moveTo>
                    <a:pt x="1816837" y="506250"/>
                  </a:moveTo>
                  <a:cubicBezTo>
                    <a:pt x="1798179" y="487591"/>
                    <a:pt x="1779520" y="555227"/>
                    <a:pt x="1788849" y="569220"/>
                  </a:cubicBezTo>
                  <a:cubicBezTo>
                    <a:pt x="1802842" y="573886"/>
                    <a:pt x="1805175" y="555227"/>
                    <a:pt x="1807507" y="545897"/>
                  </a:cubicBezTo>
                  <a:cubicBezTo>
                    <a:pt x="1809840" y="538902"/>
                    <a:pt x="1821501" y="510913"/>
                    <a:pt x="1816837" y="506250"/>
                  </a:cubicBezTo>
                  <a:close/>
                  <a:moveTo>
                    <a:pt x="1520638" y="191394"/>
                  </a:moveTo>
                  <a:lnTo>
                    <a:pt x="1529968" y="144749"/>
                  </a:lnTo>
                  <a:lnTo>
                    <a:pt x="1553291" y="196057"/>
                  </a:lnTo>
                  <a:cubicBezTo>
                    <a:pt x="1550958" y="149412"/>
                    <a:pt x="1518307" y="91105"/>
                    <a:pt x="1569615" y="58453"/>
                  </a:cubicBezTo>
                  <a:cubicBezTo>
                    <a:pt x="1602268" y="37465"/>
                    <a:pt x="1604599" y="51458"/>
                    <a:pt x="1632587" y="51458"/>
                  </a:cubicBezTo>
                  <a:cubicBezTo>
                    <a:pt x="1714216" y="51458"/>
                    <a:pt x="1749200" y="53790"/>
                    <a:pt x="1812172" y="112096"/>
                  </a:cubicBezTo>
                  <a:cubicBezTo>
                    <a:pt x="1830830" y="128421"/>
                    <a:pt x="1863482" y="158742"/>
                    <a:pt x="1861149" y="184396"/>
                  </a:cubicBezTo>
                  <a:cubicBezTo>
                    <a:pt x="1830830" y="156410"/>
                    <a:pt x="1798179" y="114428"/>
                    <a:pt x="1753865" y="109765"/>
                  </a:cubicBezTo>
                  <a:lnTo>
                    <a:pt x="1842491" y="196057"/>
                  </a:lnTo>
                  <a:cubicBezTo>
                    <a:pt x="1889136" y="254364"/>
                    <a:pt x="1891469" y="342991"/>
                    <a:pt x="1858817" y="408293"/>
                  </a:cubicBezTo>
                  <a:cubicBezTo>
                    <a:pt x="1849488" y="429284"/>
                    <a:pt x="1826165" y="450275"/>
                    <a:pt x="1816837" y="471266"/>
                  </a:cubicBezTo>
                  <a:cubicBezTo>
                    <a:pt x="1814504" y="478261"/>
                    <a:pt x="1814504" y="487591"/>
                    <a:pt x="1823833" y="485259"/>
                  </a:cubicBezTo>
                  <a:cubicBezTo>
                    <a:pt x="1863482" y="468934"/>
                    <a:pt x="1907794" y="324332"/>
                    <a:pt x="1900798" y="282353"/>
                  </a:cubicBezTo>
                  <a:cubicBezTo>
                    <a:pt x="1898466" y="266025"/>
                    <a:pt x="1879808" y="249701"/>
                    <a:pt x="1879808" y="235708"/>
                  </a:cubicBezTo>
                  <a:cubicBezTo>
                    <a:pt x="1879808" y="224046"/>
                    <a:pt x="1893801" y="231041"/>
                    <a:pt x="1891469" y="219380"/>
                  </a:cubicBezTo>
                  <a:cubicBezTo>
                    <a:pt x="1879808" y="172735"/>
                    <a:pt x="1844824" y="121426"/>
                    <a:pt x="1807507" y="88774"/>
                  </a:cubicBezTo>
                  <a:cubicBezTo>
                    <a:pt x="1749200" y="39797"/>
                    <a:pt x="1611597" y="-9180"/>
                    <a:pt x="1548626" y="53790"/>
                  </a:cubicBezTo>
                  <a:lnTo>
                    <a:pt x="1518307" y="105098"/>
                  </a:lnTo>
                  <a:cubicBezTo>
                    <a:pt x="1518307" y="86442"/>
                    <a:pt x="1518307" y="67783"/>
                    <a:pt x="1529968" y="51458"/>
                  </a:cubicBezTo>
                  <a:lnTo>
                    <a:pt x="1574280" y="14142"/>
                  </a:lnTo>
                  <a:cubicBezTo>
                    <a:pt x="1483323" y="11808"/>
                    <a:pt x="1473993" y="135419"/>
                    <a:pt x="1520638" y="191394"/>
                  </a:cubicBezTo>
                  <a:close/>
                  <a:moveTo>
                    <a:pt x="1585942" y="158742"/>
                  </a:moveTo>
                  <a:cubicBezTo>
                    <a:pt x="1585942" y="158742"/>
                    <a:pt x="1567284" y="172735"/>
                    <a:pt x="1578945" y="170403"/>
                  </a:cubicBezTo>
                  <a:cubicBezTo>
                    <a:pt x="1674568" y="128421"/>
                    <a:pt x="1688562" y="261362"/>
                    <a:pt x="1709552" y="322000"/>
                  </a:cubicBezTo>
                  <a:cubicBezTo>
                    <a:pt x="1711885" y="331330"/>
                    <a:pt x="1707220" y="338325"/>
                    <a:pt x="1723546" y="333662"/>
                  </a:cubicBezTo>
                  <a:cubicBezTo>
                    <a:pt x="1711885" y="275355"/>
                    <a:pt x="1679232" y="107433"/>
                    <a:pt x="1585942" y="158742"/>
                  </a:cubicBezTo>
                  <a:close/>
                  <a:moveTo>
                    <a:pt x="1385367" y="203055"/>
                  </a:moveTo>
                  <a:lnTo>
                    <a:pt x="1413355" y="154078"/>
                  </a:lnTo>
                  <a:lnTo>
                    <a:pt x="1476325" y="100435"/>
                  </a:lnTo>
                  <a:cubicBezTo>
                    <a:pt x="1420351" y="109765"/>
                    <a:pt x="1399360" y="142417"/>
                    <a:pt x="1385367" y="191394"/>
                  </a:cubicBezTo>
                  <a:cubicBezTo>
                    <a:pt x="1385367" y="193726"/>
                    <a:pt x="1373706" y="200724"/>
                    <a:pt x="1385367" y="203055"/>
                  </a:cubicBezTo>
                  <a:close/>
                  <a:moveTo>
                    <a:pt x="1392364" y="254364"/>
                  </a:moveTo>
                  <a:lnTo>
                    <a:pt x="1392364" y="226378"/>
                  </a:lnTo>
                  <a:cubicBezTo>
                    <a:pt x="1392364" y="226378"/>
                    <a:pt x="1380702" y="226378"/>
                    <a:pt x="1380702" y="226378"/>
                  </a:cubicBezTo>
                  <a:cubicBezTo>
                    <a:pt x="1378371" y="228710"/>
                    <a:pt x="1385367" y="259030"/>
                    <a:pt x="1392364" y="254364"/>
                  </a:cubicBezTo>
                  <a:close/>
                  <a:moveTo>
                    <a:pt x="1359711" y="604204"/>
                  </a:moveTo>
                  <a:cubicBezTo>
                    <a:pt x="1383034" y="711488"/>
                    <a:pt x="1480990" y="769795"/>
                    <a:pt x="1585942" y="720817"/>
                  </a:cubicBezTo>
                  <a:cubicBezTo>
                    <a:pt x="1646581" y="690500"/>
                    <a:pt x="1634920" y="625195"/>
                    <a:pt x="1667571" y="585548"/>
                  </a:cubicBezTo>
                  <a:cubicBezTo>
                    <a:pt x="1674568" y="576218"/>
                    <a:pt x="1686229" y="580881"/>
                    <a:pt x="1690894" y="571552"/>
                  </a:cubicBezTo>
                  <a:cubicBezTo>
                    <a:pt x="1700223" y="555227"/>
                    <a:pt x="1695558" y="515580"/>
                    <a:pt x="1709552" y="499252"/>
                  </a:cubicBezTo>
                  <a:cubicBezTo>
                    <a:pt x="1716549" y="489922"/>
                    <a:pt x="1728211" y="492257"/>
                    <a:pt x="1737539" y="480596"/>
                  </a:cubicBezTo>
                  <a:cubicBezTo>
                    <a:pt x="1742204" y="475929"/>
                    <a:pt x="1760862" y="433950"/>
                    <a:pt x="1760862" y="429284"/>
                  </a:cubicBezTo>
                  <a:cubicBezTo>
                    <a:pt x="1751533" y="398966"/>
                    <a:pt x="1716549" y="368646"/>
                    <a:pt x="1697890" y="342991"/>
                  </a:cubicBezTo>
                  <a:cubicBezTo>
                    <a:pt x="1672236" y="303341"/>
                    <a:pt x="1655910" y="224046"/>
                    <a:pt x="1595271" y="221712"/>
                  </a:cubicBezTo>
                  <a:cubicBezTo>
                    <a:pt x="1574280" y="221712"/>
                    <a:pt x="1553291" y="242703"/>
                    <a:pt x="1548626" y="242703"/>
                  </a:cubicBezTo>
                  <a:cubicBezTo>
                    <a:pt x="1539296" y="242703"/>
                    <a:pt x="1522970" y="210050"/>
                    <a:pt x="1522970" y="210050"/>
                  </a:cubicBezTo>
                  <a:cubicBezTo>
                    <a:pt x="1518307" y="207719"/>
                    <a:pt x="1506645" y="217048"/>
                    <a:pt x="1499647" y="214717"/>
                  </a:cubicBezTo>
                  <a:cubicBezTo>
                    <a:pt x="1490319" y="214717"/>
                    <a:pt x="1485654" y="196057"/>
                    <a:pt x="1471661" y="198389"/>
                  </a:cubicBezTo>
                  <a:cubicBezTo>
                    <a:pt x="1483323" y="228710"/>
                    <a:pt x="1471661" y="217048"/>
                    <a:pt x="1457667" y="233373"/>
                  </a:cubicBezTo>
                  <a:cubicBezTo>
                    <a:pt x="1432013" y="261362"/>
                    <a:pt x="1432013" y="263694"/>
                    <a:pt x="1422683" y="294014"/>
                  </a:cubicBezTo>
                  <a:cubicBezTo>
                    <a:pt x="1418018" y="305676"/>
                    <a:pt x="1408690" y="312671"/>
                    <a:pt x="1411022" y="324332"/>
                  </a:cubicBezTo>
                  <a:cubicBezTo>
                    <a:pt x="1448339" y="310339"/>
                    <a:pt x="1485654" y="298678"/>
                    <a:pt x="1525303" y="315002"/>
                  </a:cubicBezTo>
                  <a:cubicBezTo>
                    <a:pt x="1508977" y="354653"/>
                    <a:pt x="1460000" y="322000"/>
                    <a:pt x="1432013" y="328998"/>
                  </a:cubicBezTo>
                  <a:cubicBezTo>
                    <a:pt x="1427348" y="328998"/>
                    <a:pt x="1432013" y="347655"/>
                    <a:pt x="1406357" y="333662"/>
                  </a:cubicBezTo>
                  <a:cubicBezTo>
                    <a:pt x="1387699" y="438614"/>
                    <a:pt x="1338722" y="492257"/>
                    <a:pt x="1362045" y="604204"/>
                  </a:cubicBezTo>
                  <a:close/>
                  <a:moveTo>
                    <a:pt x="1345718" y="615865"/>
                  </a:moveTo>
                  <a:cubicBezTo>
                    <a:pt x="1329392" y="615865"/>
                    <a:pt x="1315399" y="615865"/>
                    <a:pt x="1299073" y="618197"/>
                  </a:cubicBezTo>
                  <a:cubicBezTo>
                    <a:pt x="1268754" y="625195"/>
                    <a:pt x="1173130" y="725484"/>
                    <a:pt x="1147476" y="753470"/>
                  </a:cubicBezTo>
                  <a:cubicBezTo>
                    <a:pt x="1133483" y="767463"/>
                    <a:pt x="1063515" y="846760"/>
                    <a:pt x="1065846" y="858422"/>
                  </a:cubicBezTo>
                  <a:cubicBezTo>
                    <a:pt x="1065846" y="863085"/>
                    <a:pt x="1107827" y="933053"/>
                    <a:pt x="1110160" y="935388"/>
                  </a:cubicBezTo>
                  <a:cubicBezTo>
                    <a:pt x="1119488" y="940051"/>
                    <a:pt x="1119488" y="935388"/>
                    <a:pt x="1124153" y="933053"/>
                  </a:cubicBezTo>
                  <a:cubicBezTo>
                    <a:pt x="1152141" y="921392"/>
                    <a:pt x="1184791" y="893406"/>
                    <a:pt x="1212779" y="877081"/>
                  </a:cubicBezTo>
                  <a:cubicBezTo>
                    <a:pt x="1224440" y="870083"/>
                    <a:pt x="1261757" y="858422"/>
                    <a:pt x="1264089" y="856090"/>
                  </a:cubicBezTo>
                  <a:cubicBezTo>
                    <a:pt x="1264089" y="853758"/>
                    <a:pt x="1275750" y="804779"/>
                    <a:pt x="1280415" y="793117"/>
                  </a:cubicBezTo>
                  <a:cubicBezTo>
                    <a:pt x="1301405" y="732479"/>
                    <a:pt x="1322396" y="674172"/>
                    <a:pt x="1345718" y="615865"/>
                  </a:cubicBezTo>
                  <a:close/>
                  <a:moveTo>
                    <a:pt x="1376038" y="914397"/>
                  </a:moveTo>
                  <a:lnTo>
                    <a:pt x="1425016" y="893406"/>
                  </a:lnTo>
                  <a:cubicBezTo>
                    <a:pt x="1427348" y="879413"/>
                    <a:pt x="1411022" y="877081"/>
                    <a:pt x="1401693" y="867751"/>
                  </a:cubicBezTo>
                  <a:cubicBezTo>
                    <a:pt x="1371373" y="832767"/>
                    <a:pt x="1350383" y="793117"/>
                    <a:pt x="1350383" y="746472"/>
                  </a:cubicBezTo>
                  <a:cubicBezTo>
                    <a:pt x="1350383" y="725484"/>
                    <a:pt x="1366709" y="664843"/>
                    <a:pt x="1357380" y="650849"/>
                  </a:cubicBezTo>
                  <a:cubicBezTo>
                    <a:pt x="1348050" y="639188"/>
                    <a:pt x="1348050" y="655516"/>
                    <a:pt x="1345718" y="657847"/>
                  </a:cubicBezTo>
                  <a:cubicBezTo>
                    <a:pt x="1334057" y="683502"/>
                    <a:pt x="1303738" y="779124"/>
                    <a:pt x="1301405" y="807113"/>
                  </a:cubicBezTo>
                  <a:cubicBezTo>
                    <a:pt x="1294408" y="853758"/>
                    <a:pt x="1310734" y="905067"/>
                    <a:pt x="1313066" y="954044"/>
                  </a:cubicBezTo>
                  <a:lnTo>
                    <a:pt x="1378371" y="912065"/>
                  </a:lnTo>
                  <a:close/>
                  <a:moveTo>
                    <a:pt x="1427348" y="1012351"/>
                  </a:moveTo>
                  <a:cubicBezTo>
                    <a:pt x="1450670" y="1012351"/>
                    <a:pt x="1476325" y="968037"/>
                    <a:pt x="1457667" y="951713"/>
                  </a:cubicBezTo>
                  <a:cubicBezTo>
                    <a:pt x="1453002" y="947049"/>
                    <a:pt x="1420351" y="935388"/>
                    <a:pt x="1415686" y="933053"/>
                  </a:cubicBezTo>
                  <a:cubicBezTo>
                    <a:pt x="1373706" y="928390"/>
                    <a:pt x="1387699" y="1012351"/>
                    <a:pt x="1427348" y="1012351"/>
                  </a:cubicBezTo>
                  <a:close/>
                  <a:moveTo>
                    <a:pt x="1420351" y="2194812"/>
                  </a:moveTo>
                  <a:cubicBezTo>
                    <a:pt x="1434344" y="2197144"/>
                    <a:pt x="1504312" y="2152830"/>
                    <a:pt x="1494984" y="2143500"/>
                  </a:cubicBezTo>
                  <a:cubicBezTo>
                    <a:pt x="1487986" y="2136505"/>
                    <a:pt x="1425016" y="2180816"/>
                    <a:pt x="1420351" y="2194812"/>
                  </a:cubicBezTo>
                  <a:close/>
                  <a:moveTo>
                    <a:pt x="1334057" y="2001233"/>
                  </a:moveTo>
                  <a:lnTo>
                    <a:pt x="1432013" y="2001233"/>
                  </a:lnTo>
                  <a:cubicBezTo>
                    <a:pt x="1439009" y="1989571"/>
                    <a:pt x="1399360" y="1933596"/>
                    <a:pt x="1394695" y="1931265"/>
                  </a:cubicBezTo>
                  <a:cubicBezTo>
                    <a:pt x="1380702" y="1928933"/>
                    <a:pt x="1348050" y="1989571"/>
                    <a:pt x="1334057" y="2001233"/>
                  </a:cubicBezTo>
                  <a:close/>
                  <a:moveTo>
                    <a:pt x="869935" y="1621072"/>
                  </a:moveTo>
                  <a:cubicBezTo>
                    <a:pt x="874600" y="1553439"/>
                    <a:pt x="909584" y="1492797"/>
                    <a:pt x="893258" y="1425164"/>
                  </a:cubicBezTo>
                  <a:cubicBezTo>
                    <a:pt x="851277" y="1478804"/>
                    <a:pt x="848946" y="1534779"/>
                    <a:pt x="858274" y="1600084"/>
                  </a:cubicBezTo>
                  <a:cubicBezTo>
                    <a:pt x="858274" y="1607079"/>
                    <a:pt x="858274" y="1621072"/>
                    <a:pt x="869935" y="1621072"/>
                  </a:cubicBezTo>
                  <a:close/>
                  <a:moveTo>
                    <a:pt x="848946" y="2022224"/>
                  </a:moveTo>
                  <a:cubicBezTo>
                    <a:pt x="848946" y="2015226"/>
                    <a:pt x="844281" y="1989571"/>
                    <a:pt x="839616" y="1987240"/>
                  </a:cubicBezTo>
                  <a:cubicBezTo>
                    <a:pt x="818627" y="1973247"/>
                    <a:pt x="767316" y="1991903"/>
                    <a:pt x="748659" y="2005896"/>
                  </a:cubicBezTo>
                  <a:cubicBezTo>
                    <a:pt x="702013" y="2040880"/>
                    <a:pt x="706677" y="2073532"/>
                    <a:pt x="716006" y="2124844"/>
                  </a:cubicBezTo>
                  <a:cubicBezTo>
                    <a:pt x="716006" y="2131839"/>
                    <a:pt x="716006" y="2152830"/>
                    <a:pt x="725336" y="2152830"/>
                  </a:cubicBezTo>
                  <a:cubicBezTo>
                    <a:pt x="729999" y="2103853"/>
                    <a:pt x="848946" y="2066537"/>
                    <a:pt x="848946" y="2024555"/>
                  </a:cubicBezTo>
                  <a:close/>
                  <a:moveTo>
                    <a:pt x="776645" y="2206473"/>
                  </a:moveTo>
                  <a:cubicBezTo>
                    <a:pt x="785974" y="2215800"/>
                    <a:pt x="823290" y="2145832"/>
                    <a:pt x="825623" y="2138837"/>
                  </a:cubicBezTo>
                  <a:cubicBezTo>
                    <a:pt x="830288" y="2120178"/>
                    <a:pt x="827955" y="2110848"/>
                    <a:pt x="823290" y="2092192"/>
                  </a:cubicBezTo>
                  <a:cubicBezTo>
                    <a:pt x="811629" y="2085194"/>
                    <a:pt x="762652" y="2124844"/>
                    <a:pt x="760320" y="2129507"/>
                  </a:cubicBezTo>
                  <a:cubicBezTo>
                    <a:pt x="757987" y="2138837"/>
                    <a:pt x="783643" y="2187814"/>
                    <a:pt x="776645" y="2206473"/>
                  </a:cubicBezTo>
                  <a:close/>
                  <a:moveTo>
                    <a:pt x="932907" y="3176696"/>
                  </a:moveTo>
                  <a:cubicBezTo>
                    <a:pt x="937572" y="3148707"/>
                    <a:pt x="918914" y="3123053"/>
                    <a:pt x="916581" y="3099730"/>
                  </a:cubicBezTo>
                  <a:cubicBezTo>
                    <a:pt x="914249" y="3076407"/>
                    <a:pt x="916581" y="3050753"/>
                    <a:pt x="916581" y="3027430"/>
                  </a:cubicBezTo>
                  <a:cubicBezTo>
                    <a:pt x="893258" y="2847847"/>
                    <a:pt x="790639" y="2665929"/>
                    <a:pt x="741661" y="2491009"/>
                  </a:cubicBezTo>
                  <a:lnTo>
                    <a:pt x="727668" y="2472350"/>
                  </a:lnTo>
                  <a:cubicBezTo>
                    <a:pt x="781309" y="2649604"/>
                    <a:pt x="837284" y="2829188"/>
                    <a:pt x="881597" y="3008771"/>
                  </a:cubicBezTo>
                  <a:cubicBezTo>
                    <a:pt x="858274" y="3020432"/>
                    <a:pt x="872268" y="3064746"/>
                    <a:pt x="872268" y="3088069"/>
                  </a:cubicBezTo>
                  <a:lnTo>
                    <a:pt x="935240" y="3179028"/>
                  </a:lnTo>
                  <a:close/>
                  <a:moveTo>
                    <a:pt x="928242" y="3260657"/>
                  </a:moveTo>
                  <a:cubicBezTo>
                    <a:pt x="935240" y="3276982"/>
                    <a:pt x="942236" y="3293309"/>
                    <a:pt x="949233" y="3309634"/>
                  </a:cubicBezTo>
                  <a:cubicBezTo>
                    <a:pt x="951565" y="3314300"/>
                    <a:pt x="949233" y="3325962"/>
                    <a:pt x="960894" y="3325962"/>
                  </a:cubicBezTo>
                  <a:cubicBezTo>
                    <a:pt x="965559" y="3316632"/>
                    <a:pt x="956230" y="3307302"/>
                    <a:pt x="956230" y="3302639"/>
                  </a:cubicBezTo>
                  <a:cubicBezTo>
                    <a:pt x="956230" y="3295641"/>
                    <a:pt x="956230" y="3286311"/>
                    <a:pt x="956230" y="3279316"/>
                  </a:cubicBezTo>
                  <a:cubicBezTo>
                    <a:pt x="956230" y="3267655"/>
                    <a:pt x="951565" y="3262989"/>
                    <a:pt x="951565" y="3262989"/>
                  </a:cubicBezTo>
                  <a:cubicBezTo>
                    <a:pt x="951565" y="3258325"/>
                    <a:pt x="951565" y="3255994"/>
                    <a:pt x="951565" y="3251327"/>
                  </a:cubicBezTo>
                  <a:cubicBezTo>
                    <a:pt x="951565" y="3251327"/>
                    <a:pt x="951565" y="3251327"/>
                    <a:pt x="951565" y="3246664"/>
                  </a:cubicBezTo>
                  <a:cubicBezTo>
                    <a:pt x="939903" y="3214012"/>
                    <a:pt x="928242" y="3200019"/>
                    <a:pt x="902588" y="3176696"/>
                  </a:cubicBezTo>
                  <a:cubicBezTo>
                    <a:pt x="886262" y="3211680"/>
                    <a:pt x="916581" y="3232671"/>
                    <a:pt x="930575" y="3258325"/>
                  </a:cubicBezTo>
                  <a:close/>
                  <a:moveTo>
                    <a:pt x="1030862" y="3804076"/>
                  </a:moveTo>
                  <a:cubicBezTo>
                    <a:pt x="1014536" y="3650144"/>
                    <a:pt x="1000543" y="3470561"/>
                    <a:pt x="942236" y="3325962"/>
                  </a:cubicBezTo>
                  <a:cubicBezTo>
                    <a:pt x="942236" y="3321295"/>
                    <a:pt x="925910" y="3274650"/>
                    <a:pt x="914249" y="3286311"/>
                  </a:cubicBezTo>
                  <a:lnTo>
                    <a:pt x="1028531" y="3804076"/>
                  </a:lnTo>
                  <a:close/>
                  <a:moveTo>
                    <a:pt x="1322396" y="4303179"/>
                  </a:moveTo>
                  <a:cubicBezTo>
                    <a:pt x="1320064" y="4268195"/>
                    <a:pt x="1280415" y="4289186"/>
                    <a:pt x="1257093" y="4289186"/>
                  </a:cubicBezTo>
                  <a:cubicBezTo>
                    <a:pt x="1243098" y="4289186"/>
                    <a:pt x="1224440" y="4286855"/>
                    <a:pt x="1210447" y="4284523"/>
                  </a:cubicBezTo>
                  <a:cubicBezTo>
                    <a:pt x="1203451" y="4284523"/>
                    <a:pt x="1180128" y="4284523"/>
                    <a:pt x="1177795" y="4272862"/>
                  </a:cubicBezTo>
                  <a:lnTo>
                    <a:pt x="1294408" y="4272862"/>
                  </a:lnTo>
                  <a:cubicBezTo>
                    <a:pt x="1294408" y="4272862"/>
                    <a:pt x="1303738" y="4263532"/>
                    <a:pt x="1303738" y="4261200"/>
                  </a:cubicBezTo>
                  <a:cubicBezTo>
                    <a:pt x="1243098" y="4244873"/>
                    <a:pt x="1168467" y="4219218"/>
                    <a:pt x="1105495" y="4226216"/>
                  </a:cubicBezTo>
                  <a:cubicBezTo>
                    <a:pt x="1093834" y="4226216"/>
                    <a:pt x="1037859" y="4244873"/>
                    <a:pt x="1035527" y="4249539"/>
                  </a:cubicBezTo>
                  <a:cubicBezTo>
                    <a:pt x="1030862" y="4256534"/>
                    <a:pt x="1030862" y="4284523"/>
                    <a:pt x="1028531" y="4293853"/>
                  </a:cubicBezTo>
                  <a:lnTo>
                    <a:pt x="1322396" y="4298516"/>
                  </a:lnTo>
                  <a:close/>
                  <a:moveTo>
                    <a:pt x="1758530" y="4326502"/>
                  </a:moveTo>
                  <a:lnTo>
                    <a:pt x="1835495" y="4338163"/>
                  </a:lnTo>
                  <a:lnTo>
                    <a:pt x="1975431" y="4338163"/>
                  </a:lnTo>
                  <a:cubicBezTo>
                    <a:pt x="1975431" y="4331168"/>
                    <a:pt x="1963769" y="4326502"/>
                    <a:pt x="1961437" y="4326502"/>
                  </a:cubicBezTo>
                  <a:cubicBezTo>
                    <a:pt x="1900798" y="4317175"/>
                    <a:pt x="1821501" y="4333500"/>
                    <a:pt x="1758530" y="4326502"/>
                  </a:cubicBezTo>
                  <a:close/>
                  <a:moveTo>
                    <a:pt x="2050063" y="3416918"/>
                  </a:moveTo>
                  <a:cubicBezTo>
                    <a:pt x="2064056" y="3493884"/>
                    <a:pt x="2101374" y="3962669"/>
                    <a:pt x="2131693" y="3988323"/>
                  </a:cubicBezTo>
                  <a:cubicBezTo>
                    <a:pt x="2136358" y="3992989"/>
                    <a:pt x="2164344" y="3999984"/>
                    <a:pt x="2166677" y="3997653"/>
                  </a:cubicBezTo>
                  <a:cubicBezTo>
                    <a:pt x="2155015" y="3874044"/>
                    <a:pt x="2138689" y="3750433"/>
                    <a:pt x="2120031" y="3629156"/>
                  </a:cubicBezTo>
                  <a:cubicBezTo>
                    <a:pt x="2089712" y="3433245"/>
                    <a:pt x="2052395" y="3241998"/>
                    <a:pt x="1991757" y="3055416"/>
                  </a:cubicBezTo>
                  <a:cubicBezTo>
                    <a:pt x="1961437" y="2962126"/>
                    <a:pt x="1970766" y="2843181"/>
                    <a:pt x="1959104" y="2745227"/>
                  </a:cubicBezTo>
                  <a:lnTo>
                    <a:pt x="1947443" y="2754556"/>
                  </a:lnTo>
                  <a:cubicBezTo>
                    <a:pt x="1956773" y="2892158"/>
                    <a:pt x="1917124" y="3034428"/>
                    <a:pt x="1963769" y="3167366"/>
                  </a:cubicBezTo>
                  <a:cubicBezTo>
                    <a:pt x="1996421" y="3258325"/>
                    <a:pt x="2031406" y="3311966"/>
                    <a:pt x="2047730" y="3416918"/>
                  </a:cubicBezTo>
                  <a:close/>
                  <a:moveTo>
                    <a:pt x="2173673" y="4095610"/>
                  </a:moveTo>
                  <a:cubicBezTo>
                    <a:pt x="2141021" y="4095610"/>
                    <a:pt x="2108370" y="4123596"/>
                    <a:pt x="2087379" y="4146918"/>
                  </a:cubicBezTo>
                  <a:cubicBezTo>
                    <a:pt x="2117698" y="4142255"/>
                    <a:pt x="2152682" y="4118932"/>
                    <a:pt x="2173673" y="4095610"/>
                  </a:cubicBezTo>
                  <a:close/>
                  <a:moveTo>
                    <a:pt x="2574824" y="4251871"/>
                  </a:moveTo>
                  <a:cubicBezTo>
                    <a:pt x="2556166" y="4223885"/>
                    <a:pt x="2530510" y="4205225"/>
                    <a:pt x="2500191" y="4198227"/>
                  </a:cubicBezTo>
                  <a:cubicBezTo>
                    <a:pt x="2444216" y="4181902"/>
                    <a:pt x="2374248" y="4179571"/>
                    <a:pt x="2315941" y="4165578"/>
                  </a:cubicBezTo>
                  <a:cubicBezTo>
                    <a:pt x="2269296" y="4153916"/>
                    <a:pt x="2227315" y="4125927"/>
                    <a:pt x="2178338" y="4144587"/>
                  </a:cubicBezTo>
                  <a:cubicBezTo>
                    <a:pt x="2180670" y="4156248"/>
                    <a:pt x="2192331" y="4160911"/>
                    <a:pt x="2201661" y="4165578"/>
                  </a:cubicBezTo>
                  <a:cubicBezTo>
                    <a:pt x="2276294" y="4205225"/>
                    <a:pt x="2371916" y="4212223"/>
                    <a:pt x="2451214" y="4226216"/>
                  </a:cubicBezTo>
                  <a:cubicBezTo>
                    <a:pt x="2495526" y="4233211"/>
                    <a:pt x="2530510" y="4261200"/>
                    <a:pt x="2574824" y="4254202"/>
                  </a:cubicBezTo>
                  <a:close/>
                  <a:moveTo>
                    <a:pt x="646038" y="1844972"/>
                  </a:moveTo>
                  <a:cubicBezTo>
                    <a:pt x="622716" y="1756345"/>
                    <a:pt x="618051" y="1644395"/>
                    <a:pt x="590063" y="1560434"/>
                  </a:cubicBezTo>
                  <a:cubicBezTo>
                    <a:pt x="578402" y="1530116"/>
                    <a:pt x="564409" y="1539443"/>
                    <a:pt x="566741" y="1567432"/>
                  </a:cubicBezTo>
                  <a:cubicBezTo>
                    <a:pt x="571405" y="1618740"/>
                    <a:pt x="597061" y="1723692"/>
                    <a:pt x="608723" y="1777336"/>
                  </a:cubicBezTo>
                  <a:cubicBezTo>
                    <a:pt x="611054" y="1786665"/>
                    <a:pt x="625047" y="1865960"/>
                    <a:pt x="646038" y="1844972"/>
                  </a:cubicBezTo>
                  <a:close/>
                  <a:moveTo>
                    <a:pt x="1907794" y="1632733"/>
                  </a:moveTo>
                  <a:cubicBezTo>
                    <a:pt x="1917124" y="1630402"/>
                    <a:pt x="1926453" y="1632733"/>
                    <a:pt x="1931117" y="1621072"/>
                  </a:cubicBezTo>
                  <a:cubicBezTo>
                    <a:pt x="1924120" y="1616409"/>
                    <a:pt x="1921789" y="1618740"/>
                    <a:pt x="1910127" y="1609411"/>
                  </a:cubicBezTo>
                  <a:cubicBezTo>
                    <a:pt x="1905463" y="1607079"/>
                    <a:pt x="1896133" y="1607079"/>
                    <a:pt x="1893801" y="1602416"/>
                  </a:cubicBezTo>
                  <a:cubicBezTo>
                    <a:pt x="1882140" y="1590754"/>
                    <a:pt x="1889136" y="1551104"/>
                    <a:pt x="1863482" y="1551104"/>
                  </a:cubicBezTo>
                  <a:cubicBezTo>
                    <a:pt x="1863482" y="1611745"/>
                    <a:pt x="1896133" y="1670052"/>
                    <a:pt x="1875143" y="1728359"/>
                  </a:cubicBezTo>
                  <a:cubicBezTo>
                    <a:pt x="1882140" y="1728359"/>
                    <a:pt x="1889136" y="1733022"/>
                    <a:pt x="1891469" y="1723692"/>
                  </a:cubicBezTo>
                  <a:cubicBezTo>
                    <a:pt x="1905463" y="1700370"/>
                    <a:pt x="1893801" y="1632733"/>
                    <a:pt x="1896133" y="1630402"/>
                  </a:cubicBezTo>
                  <a:cubicBezTo>
                    <a:pt x="1896133" y="1630402"/>
                    <a:pt x="1905463" y="1630402"/>
                    <a:pt x="1907794" y="1630402"/>
                  </a:cubicBezTo>
                  <a:close/>
                  <a:moveTo>
                    <a:pt x="1695558" y="403630"/>
                  </a:moveTo>
                  <a:cubicBezTo>
                    <a:pt x="1695558" y="384970"/>
                    <a:pt x="1672236" y="382639"/>
                    <a:pt x="1662906" y="373309"/>
                  </a:cubicBezTo>
                  <a:cubicBezTo>
                    <a:pt x="1655910" y="366314"/>
                    <a:pt x="1637252" y="319669"/>
                    <a:pt x="1623259" y="340660"/>
                  </a:cubicBezTo>
                  <a:cubicBezTo>
                    <a:pt x="1602268" y="370977"/>
                    <a:pt x="1669904" y="408293"/>
                    <a:pt x="1695558" y="403630"/>
                  </a:cubicBezTo>
                  <a:close/>
                  <a:moveTo>
                    <a:pt x="1436677" y="585548"/>
                  </a:moveTo>
                  <a:cubicBezTo>
                    <a:pt x="1429679" y="601872"/>
                    <a:pt x="1466997" y="585548"/>
                    <a:pt x="1473993" y="587879"/>
                  </a:cubicBezTo>
                  <a:cubicBezTo>
                    <a:pt x="1508977" y="590211"/>
                    <a:pt x="1511309" y="629859"/>
                    <a:pt x="1534631" y="646186"/>
                  </a:cubicBezTo>
                  <a:cubicBezTo>
                    <a:pt x="1541629" y="597209"/>
                    <a:pt x="1478658" y="545897"/>
                    <a:pt x="1436677" y="585548"/>
                  </a:cubicBezTo>
                  <a:close/>
                  <a:moveTo>
                    <a:pt x="1492651" y="513245"/>
                  </a:moveTo>
                  <a:cubicBezTo>
                    <a:pt x="1497316" y="503918"/>
                    <a:pt x="1492651" y="492257"/>
                    <a:pt x="1497316" y="482927"/>
                  </a:cubicBezTo>
                  <a:cubicBezTo>
                    <a:pt x="1501981" y="468934"/>
                    <a:pt x="1515974" y="459605"/>
                    <a:pt x="1513642" y="443277"/>
                  </a:cubicBezTo>
                  <a:cubicBezTo>
                    <a:pt x="1490319" y="445612"/>
                    <a:pt x="1460000" y="494589"/>
                    <a:pt x="1473993" y="510913"/>
                  </a:cubicBezTo>
                  <a:cubicBezTo>
                    <a:pt x="1473993" y="510913"/>
                    <a:pt x="1490319" y="517911"/>
                    <a:pt x="1492651" y="510913"/>
                  </a:cubicBezTo>
                  <a:close/>
                  <a:moveTo>
                    <a:pt x="1623259" y="419954"/>
                  </a:moveTo>
                  <a:cubicBezTo>
                    <a:pt x="1599936" y="412959"/>
                    <a:pt x="1588275" y="468934"/>
                    <a:pt x="1597603" y="478261"/>
                  </a:cubicBezTo>
                  <a:cubicBezTo>
                    <a:pt x="1609264" y="487591"/>
                    <a:pt x="1644248" y="433950"/>
                    <a:pt x="1623259" y="419954"/>
                  </a:cubicBezTo>
                  <a:close/>
                  <a:moveTo>
                    <a:pt x="1434344" y="431616"/>
                  </a:moveTo>
                  <a:cubicBezTo>
                    <a:pt x="1450670" y="433950"/>
                    <a:pt x="1473993" y="373309"/>
                    <a:pt x="1446006" y="380307"/>
                  </a:cubicBezTo>
                  <a:cubicBezTo>
                    <a:pt x="1432013" y="382639"/>
                    <a:pt x="1415686" y="426952"/>
                    <a:pt x="1434344" y="431616"/>
                  </a:cubicBezTo>
                  <a:close/>
                  <a:moveTo>
                    <a:pt x="1420351" y="1168615"/>
                  </a:moveTo>
                  <a:lnTo>
                    <a:pt x="1420351" y="1175610"/>
                  </a:lnTo>
                  <a:cubicBezTo>
                    <a:pt x="1420351" y="1173278"/>
                    <a:pt x="1420351" y="1170946"/>
                    <a:pt x="1420351" y="1168615"/>
                  </a:cubicBezTo>
                  <a:close/>
                  <a:moveTo>
                    <a:pt x="1425016" y="1224587"/>
                  </a:moveTo>
                  <a:lnTo>
                    <a:pt x="1420351" y="1175610"/>
                  </a:lnTo>
                  <a:cubicBezTo>
                    <a:pt x="1420351" y="1194269"/>
                    <a:pt x="1401693" y="1226921"/>
                    <a:pt x="1425016" y="1224587"/>
                  </a:cubicBezTo>
                  <a:close/>
                  <a:moveTo>
                    <a:pt x="1564952" y="954044"/>
                  </a:moveTo>
                  <a:cubicBezTo>
                    <a:pt x="1576613" y="902735"/>
                    <a:pt x="1609264" y="865420"/>
                    <a:pt x="1630255" y="818774"/>
                  </a:cubicBezTo>
                  <a:cubicBezTo>
                    <a:pt x="1583610" y="865420"/>
                    <a:pt x="1543961" y="935388"/>
                    <a:pt x="1546293" y="1003021"/>
                  </a:cubicBezTo>
                  <a:cubicBezTo>
                    <a:pt x="1571949" y="1003021"/>
                    <a:pt x="1560287" y="972703"/>
                    <a:pt x="1564952" y="956376"/>
                  </a:cubicBezTo>
                  <a:close/>
                </a:path>
              </a:pathLst>
            </a:custGeom>
            <a:solidFill>
              <a:schemeClr val="tx1"/>
            </a:solidFill>
            <a:ln w="23318" cap="flat">
              <a:noFill/>
              <a:prstDash val="solid"/>
              <a:miter/>
            </a:ln>
          </p:spPr>
          <p:txBody>
            <a:bodyPr rtlCol="0" anchor="ctr"/>
            <a:lstStyle/>
            <a:p>
              <a:endParaRPr lang="en-US"/>
            </a:p>
          </p:txBody>
        </p:sp>
      </p:grpSp>
    </p:spTree>
    <p:extLst>
      <p:ext uri="{BB962C8B-B14F-4D97-AF65-F5344CB8AC3E}">
        <p14:creationId xmlns:p14="http://schemas.microsoft.com/office/powerpoint/2010/main" val="320062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BCE1-3B45-66E0-DBFF-DFC67A99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05481-CCC0-B4F3-0F47-35DEB3F16B79}"/>
              </a:ext>
            </a:extLst>
          </p:cNvPr>
          <p:cNvSpPr>
            <a:spLocks noGrp="1"/>
          </p:cNvSpPr>
          <p:nvPr>
            <p:ph type="title"/>
          </p:nvPr>
        </p:nvSpPr>
        <p:spPr/>
        <p:txBody>
          <a:bodyPr/>
          <a:lstStyle/>
          <a:p>
            <a:r>
              <a:rPr lang="en-US" dirty="0"/>
              <a:t>Turbo Exercise: The Surprising Reality of AI Memory</a:t>
            </a:r>
          </a:p>
        </p:txBody>
      </p:sp>
      <p:sp>
        <p:nvSpPr>
          <p:cNvPr id="3" name="Text Placeholder 2">
            <a:extLst>
              <a:ext uri="{FF2B5EF4-FFF2-40B4-BE49-F238E27FC236}">
                <a16:creationId xmlns:a16="http://schemas.microsoft.com/office/drawing/2014/main" id="{B7E1E8E6-2DA9-BA3A-CA59-FFA28E7190BA}"/>
              </a:ext>
            </a:extLst>
          </p:cNvPr>
          <p:cNvSpPr>
            <a:spLocks noGrp="1"/>
          </p:cNvSpPr>
          <p:nvPr>
            <p:ph type="body" sz="quarter" idx="10"/>
          </p:nvPr>
        </p:nvSpPr>
        <p:spPr/>
        <p:txBody>
          <a:bodyPr/>
          <a:lstStyle/>
          <a:p>
            <a:r>
              <a:rPr lang="en-US" dirty="0"/>
              <a:t>There are many misconceptions about ChatGPT, Gemini, and Claude</a:t>
            </a:r>
          </a:p>
          <a:p>
            <a:r>
              <a:rPr lang="en-US" dirty="0"/>
              <a:t>People are afraid to interact because they belief the AI systems are constantly learning and remembering everything</a:t>
            </a:r>
          </a:p>
          <a:p>
            <a:r>
              <a:rPr lang="en-US" dirty="0"/>
              <a:t>LLMs are instead extremely sophisticated and sensitive echo chambers with limited temporary memory (context window).</a:t>
            </a:r>
          </a:p>
          <a:p>
            <a:pPr marL="0" indent="0">
              <a:buNone/>
            </a:pPr>
            <a:endParaRPr lang="en-US" dirty="0"/>
          </a:p>
          <a:p>
            <a:pPr marL="0" indent="0">
              <a:buNone/>
            </a:pPr>
            <a:r>
              <a:rPr lang="en-US" dirty="0"/>
              <a:t>Open your favorite LLM, today we must use a temporary chat because of persistent memory.</a:t>
            </a:r>
          </a:p>
          <a:p>
            <a:pPr marL="0" indent="0">
              <a:buNone/>
            </a:pPr>
            <a:endParaRPr lang="en-US" dirty="0"/>
          </a:p>
          <a:p>
            <a:pPr marL="0" indent="0">
              <a:buNone/>
            </a:pPr>
            <a:r>
              <a:rPr lang="en-US" dirty="0"/>
              <a:t>Ask it about a topic you like. Open a new chat window (temporary). Ask it “ What did you tell me about X one minute ago”</a:t>
            </a:r>
          </a:p>
        </p:txBody>
      </p:sp>
    </p:spTree>
    <p:extLst>
      <p:ext uri="{BB962C8B-B14F-4D97-AF65-F5344CB8AC3E}">
        <p14:creationId xmlns:p14="http://schemas.microsoft.com/office/powerpoint/2010/main" val="94454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0E91-569A-49D2-78FD-C142413931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8900D-D8C8-53D2-FCD4-AB7B3C36C7A8}"/>
              </a:ext>
            </a:extLst>
          </p:cNvPr>
          <p:cNvSpPr txBox="1"/>
          <p:nvPr/>
        </p:nvSpPr>
        <p:spPr>
          <a:xfrm>
            <a:off x="5497033" y="2422435"/>
            <a:ext cx="60933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Remarks</a:t>
            </a:r>
          </a:p>
        </p:txBody>
      </p:sp>
    </p:spTree>
    <p:extLst>
      <p:ext uri="{BB962C8B-B14F-4D97-AF65-F5344CB8AC3E}">
        <p14:creationId xmlns:p14="http://schemas.microsoft.com/office/powerpoint/2010/main" val="412256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EE2C5-AB0F-8F64-7D28-91AF899AC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9B980-66B7-055E-B984-B873603A114A}"/>
              </a:ext>
            </a:extLst>
          </p:cNvPr>
          <p:cNvSpPr>
            <a:spLocks noGrp="1"/>
          </p:cNvSpPr>
          <p:nvPr>
            <p:ph type="title"/>
          </p:nvPr>
        </p:nvSpPr>
        <p:spPr/>
        <p:txBody>
          <a:bodyPr/>
          <a:lstStyle/>
          <a:p>
            <a:r>
              <a:rPr lang="en-US" dirty="0"/>
              <a:t>The Three Main Goals of AI Agent Memory</a:t>
            </a:r>
          </a:p>
        </p:txBody>
      </p:sp>
      <p:sp>
        <p:nvSpPr>
          <p:cNvPr id="4" name="Freeform: Shape 5">
            <a:extLst>
              <a:ext uri="{FF2B5EF4-FFF2-40B4-BE49-F238E27FC236}">
                <a16:creationId xmlns:a16="http://schemas.microsoft.com/office/drawing/2014/main" id="{CD850983-8090-1055-1D99-61ADD31A3FC9}"/>
              </a:ext>
            </a:extLst>
          </p:cNvPr>
          <p:cNvSpPr/>
          <p:nvPr/>
        </p:nvSpPr>
        <p:spPr>
          <a:xfrm>
            <a:off x="3838467" y="2133705"/>
            <a:ext cx="4515067" cy="3063240"/>
          </a:xfrm>
          <a:custGeom>
            <a:avLst/>
            <a:gdLst>
              <a:gd name="connsiteX0" fmla="*/ 2257363 w 4515067"/>
              <a:gd name="connsiteY0" fmla="*/ 0 h 3063240"/>
              <a:gd name="connsiteX1" fmla="*/ 2257534 w 4515067"/>
              <a:gd name="connsiteY1" fmla="*/ 17 h 3063240"/>
              <a:gd name="connsiteX2" fmla="*/ 2257704 w 4515067"/>
              <a:gd name="connsiteY2" fmla="*/ 0 h 3063240"/>
              <a:gd name="connsiteX3" fmla="*/ 2827545 w 4515067"/>
              <a:gd name="connsiteY3" fmla="*/ 236035 h 3063240"/>
              <a:gd name="connsiteX4" fmla="*/ 2895544 w 4515067"/>
              <a:gd name="connsiteY4" fmla="*/ 313190 h 3063240"/>
              <a:gd name="connsiteX5" fmla="*/ 2921673 w 4515067"/>
              <a:gd name="connsiteY5" fmla="*/ 351684 h 3063240"/>
              <a:gd name="connsiteX6" fmla="*/ 2930471 w 4515067"/>
              <a:gd name="connsiteY6" fmla="*/ 362455 h 3063240"/>
              <a:gd name="connsiteX7" fmla="*/ 2935600 w 4515067"/>
              <a:gd name="connsiteY7" fmla="*/ 372201 h 3063240"/>
              <a:gd name="connsiteX8" fmla="*/ 2952017 w 4515067"/>
              <a:gd name="connsiteY8" fmla="*/ 396388 h 3063240"/>
              <a:gd name="connsiteX9" fmla="*/ 2996966 w 4515067"/>
              <a:gd name="connsiteY9" fmla="*/ 484508 h 3063240"/>
              <a:gd name="connsiteX10" fmla="*/ 3002033 w 4515067"/>
              <a:gd name="connsiteY10" fmla="*/ 498446 h 3063240"/>
              <a:gd name="connsiteX11" fmla="*/ 3004232 w 4515067"/>
              <a:gd name="connsiteY11" fmla="*/ 502624 h 3063240"/>
              <a:gd name="connsiteX12" fmla="*/ 3007227 w 4515067"/>
              <a:gd name="connsiteY12" fmla="*/ 512731 h 3063240"/>
              <a:gd name="connsiteX13" fmla="*/ 3030389 w 4515067"/>
              <a:gd name="connsiteY13" fmla="*/ 576432 h 3063240"/>
              <a:gd name="connsiteX14" fmla="*/ 3045662 w 4515067"/>
              <a:gd name="connsiteY14" fmla="*/ 642420 h 3063240"/>
              <a:gd name="connsiteX15" fmla="*/ 3048489 w 4515067"/>
              <a:gd name="connsiteY15" fmla="*/ 651959 h 3063240"/>
              <a:gd name="connsiteX16" fmla="*/ 3048926 w 4515067"/>
              <a:gd name="connsiteY16" fmla="*/ 656524 h 3063240"/>
              <a:gd name="connsiteX17" fmla="*/ 3052286 w 4515067"/>
              <a:gd name="connsiteY17" fmla="*/ 671042 h 3063240"/>
              <a:gd name="connsiteX18" fmla="*/ 3062659 w 4515067"/>
              <a:gd name="connsiteY18" fmla="*/ 767218 h 3063240"/>
              <a:gd name="connsiteX19" fmla="*/ 3062313 w 4515067"/>
              <a:gd name="connsiteY19" fmla="*/ 796199 h 3063240"/>
              <a:gd name="connsiteX20" fmla="*/ 3063241 w 4515067"/>
              <a:gd name="connsiteY20" fmla="*/ 805876 h 3063240"/>
              <a:gd name="connsiteX21" fmla="*/ 3062050 w 4515067"/>
              <a:gd name="connsiteY21" fmla="*/ 818305 h 3063240"/>
              <a:gd name="connsiteX22" fmla="*/ 3061506 w 4515067"/>
              <a:gd name="connsiteY22" fmla="*/ 863841 h 3063240"/>
              <a:gd name="connsiteX23" fmla="*/ 3048829 w 4515067"/>
              <a:gd name="connsiteY23" fmla="*/ 959794 h 3063240"/>
              <a:gd name="connsiteX24" fmla="*/ 3019542 w 4515067"/>
              <a:gd name="connsiteY24" fmla="*/ 1058618 h 3063240"/>
              <a:gd name="connsiteX25" fmla="*/ 3013281 w 4515067"/>
              <a:gd name="connsiteY25" fmla="*/ 1145784 h 3063240"/>
              <a:gd name="connsiteX26" fmla="*/ 3121799 w 4515067"/>
              <a:gd name="connsiteY26" fmla="*/ 1390951 h 3063240"/>
              <a:gd name="connsiteX27" fmla="*/ 3455849 w 4515067"/>
              <a:gd name="connsiteY27" fmla="*/ 1493085 h 3063240"/>
              <a:gd name="connsiteX28" fmla="*/ 3480225 w 4515067"/>
              <a:gd name="connsiteY28" fmla="*/ 1485861 h 3063240"/>
              <a:gd name="connsiteX29" fmla="*/ 3480426 w 4515067"/>
              <a:gd name="connsiteY29" fmla="*/ 1488420 h 3063240"/>
              <a:gd name="connsiteX30" fmla="*/ 3555274 w 4515067"/>
              <a:gd name="connsiteY30" fmla="*/ 1466239 h 3063240"/>
              <a:gd name="connsiteX31" fmla="*/ 4279031 w 4515067"/>
              <a:gd name="connsiteY31" fmla="*/ 1687523 h 3063240"/>
              <a:gd name="connsiteX32" fmla="*/ 4279031 w 4515067"/>
              <a:gd name="connsiteY32" fmla="*/ 2827204 h 3063240"/>
              <a:gd name="connsiteX33" fmla="*/ 3139350 w 4515067"/>
              <a:gd name="connsiteY33" fmla="*/ 2827204 h 3063240"/>
              <a:gd name="connsiteX34" fmla="*/ 2918066 w 4515067"/>
              <a:gd name="connsiteY34" fmla="*/ 2103445 h 3063240"/>
              <a:gd name="connsiteX35" fmla="*/ 2942634 w 4515067"/>
              <a:gd name="connsiteY35" fmla="*/ 2020542 h 3063240"/>
              <a:gd name="connsiteX36" fmla="*/ 2940126 w 4515067"/>
              <a:gd name="connsiteY36" fmla="*/ 2020169 h 3063240"/>
              <a:gd name="connsiteX37" fmla="*/ 2944912 w 4515067"/>
              <a:gd name="connsiteY37" fmla="*/ 2004022 h 3063240"/>
              <a:gd name="connsiteX38" fmla="*/ 2842778 w 4515067"/>
              <a:gd name="connsiteY38" fmla="*/ 1669972 h 3063240"/>
              <a:gd name="connsiteX39" fmla="*/ 2597610 w 4515067"/>
              <a:gd name="connsiteY39" fmla="*/ 1561454 h 3063240"/>
              <a:gd name="connsiteX40" fmla="*/ 2518166 w 4515067"/>
              <a:gd name="connsiteY40" fmla="*/ 1567160 h 3063240"/>
              <a:gd name="connsiteX41" fmla="*/ 2486809 w 4515067"/>
              <a:gd name="connsiteY41" fmla="*/ 1578561 h 3063240"/>
              <a:gd name="connsiteX42" fmla="*/ 2427614 w 4515067"/>
              <a:gd name="connsiteY42" fmla="*/ 1592262 h 3063240"/>
              <a:gd name="connsiteX43" fmla="*/ 2411622 w 4515067"/>
              <a:gd name="connsiteY43" fmla="*/ 1597002 h 3063240"/>
              <a:gd name="connsiteX44" fmla="*/ 2401171 w 4515067"/>
              <a:gd name="connsiteY44" fmla="*/ 1598383 h 3063240"/>
              <a:gd name="connsiteX45" fmla="*/ 2392199 w 4515067"/>
              <a:gd name="connsiteY45" fmla="*/ 1600459 h 3063240"/>
              <a:gd name="connsiteX46" fmla="*/ 2355485 w 4515067"/>
              <a:gd name="connsiteY46" fmla="*/ 1604419 h 3063240"/>
              <a:gd name="connsiteX47" fmla="*/ 2315670 w 4515067"/>
              <a:gd name="connsiteY47" fmla="*/ 1609679 h 3063240"/>
              <a:gd name="connsiteX48" fmla="*/ 2305595 w 4515067"/>
              <a:gd name="connsiteY48" fmla="*/ 1609799 h 3063240"/>
              <a:gd name="connsiteX49" fmla="*/ 2296023 w 4515067"/>
              <a:gd name="connsiteY49" fmla="*/ 1610832 h 3063240"/>
              <a:gd name="connsiteX50" fmla="*/ 2257535 w 4515067"/>
              <a:gd name="connsiteY50" fmla="*/ 1610373 h 3063240"/>
              <a:gd name="connsiteX51" fmla="*/ 2219046 w 4515067"/>
              <a:gd name="connsiteY51" fmla="*/ 1610832 h 3063240"/>
              <a:gd name="connsiteX52" fmla="*/ 2209474 w 4515067"/>
              <a:gd name="connsiteY52" fmla="*/ 1609799 h 3063240"/>
              <a:gd name="connsiteX53" fmla="*/ 2199400 w 4515067"/>
              <a:gd name="connsiteY53" fmla="*/ 1609679 h 3063240"/>
              <a:gd name="connsiteX54" fmla="*/ 2159587 w 4515067"/>
              <a:gd name="connsiteY54" fmla="*/ 1604419 h 3063240"/>
              <a:gd name="connsiteX55" fmla="*/ 2122869 w 4515067"/>
              <a:gd name="connsiteY55" fmla="*/ 1600459 h 3063240"/>
              <a:gd name="connsiteX56" fmla="*/ 2113897 w 4515067"/>
              <a:gd name="connsiteY56" fmla="*/ 1598382 h 3063240"/>
              <a:gd name="connsiteX57" fmla="*/ 2103447 w 4515067"/>
              <a:gd name="connsiteY57" fmla="*/ 1597002 h 3063240"/>
              <a:gd name="connsiteX58" fmla="*/ 2087452 w 4515067"/>
              <a:gd name="connsiteY58" fmla="*/ 1592261 h 3063240"/>
              <a:gd name="connsiteX59" fmla="*/ 2028260 w 4515067"/>
              <a:gd name="connsiteY59" fmla="*/ 1578561 h 3063240"/>
              <a:gd name="connsiteX60" fmla="*/ 2010073 w 4515067"/>
              <a:gd name="connsiteY60" fmla="*/ 1571949 h 3063240"/>
              <a:gd name="connsiteX61" fmla="*/ 2004024 w 4515067"/>
              <a:gd name="connsiteY61" fmla="*/ 1570156 h 3063240"/>
              <a:gd name="connsiteX62" fmla="*/ 1669972 w 4515067"/>
              <a:gd name="connsiteY62" fmla="*/ 1672290 h 3063240"/>
              <a:gd name="connsiteX63" fmla="*/ 1561456 w 4515067"/>
              <a:gd name="connsiteY63" fmla="*/ 1917458 h 3063240"/>
              <a:gd name="connsiteX64" fmla="*/ 1567715 w 4515067"/>
              <a:gd name="connsiteY64" fmla="*/ 2004627 h 3063240"/>
              <a:gd name="connsiteX65" fmla="*/ 1597004 w 4515067"/>
              <a:gd name="connsiteY65" fmla="*/ 2103445 h 3063240"/>
              <a:gd name="connsiteX66" fmla="*/ 1375718 w 4515067"/>
              <a:gd name="connsiteY66" fmla="*/ 2827204 h 3063240"/>
              <a:gd name="connsiteX67" fmla="*/ 236037 w 4515067"/>
              <a:gd name="connsiteY67" fmla="*/ 2827204 h 3063240"/>
              <a:gd name="connsiteX68" fmla="*/ 236037 w 4515067"/>
              <a:gd name="connsiteY68" fmla="*/ 1687523 h 3063240"/>
              <a:gd name="connsiteX69" fmla="*/ 959795 w 4515067"/>
              <a:gd name="connsiteY69" fmla="*/ 1466239 h 3063240"/>
              <a:gd name="connsiteX70" fmla="*/ 1058619 w 4515067"/>
              <a:gd name="connsiteY70" fmla="*/ 1495526 h 3063240"/>
              <a:gd name="connsiteX71" fmla="*/ 1145785 w 4515067"/>
              <a:gd name="connsiteY71" fmla="*/ 1501786 h 3063240"/>
              <a:gd name="connsiteX72" fmla="*/ 1390953 w 4515067"/>
              <a:gd name="connsiteY72" fmla="*/ 1393268 h 3063240"/>
              <a:gd name="connsiteX73" fmla="*/ 1493085 w 4515067"/>
              <a:gd name="connsiteY73" fmla="*/ 1059218 h 3063240"/>
              <a:gd name="connsiteX74" fmla="*/ 1485861 w 4515067"/>
              <a:gd name="connsiteY74" fmla="*/ 1034843 h 3063240"/>
              <a:gd name="connsiteX75" fmla="*/ 1488421 w 4515067"/>
              <a:gd name="connsiteY75" fmla="*/ 1034642 h 3063240"/>
              <a:gd name="connsiteX76" fmla="*/ 1466240 w 4515067"/>
              <a:gd name="connsiteY76" fmla="*/ 959794 h 3063240"/>
              <a:gd name="connsiteX77" fmla="*/ 1453563 w 4515067"/>
              <a:gd name="connsiteY77" fmla="*/ 863841 h 3063240"/>
              <a:gd name="connsiteX78" fmla="*/ 1453019 w 4515067"/>
              <a:gd name="connsiteY78" fmla="*/ 818305 h 3063240"/>
              <a:gd name="connsiteX79" fmla="*/ 1451828 w 4515067"/>
              <a:gd name="connsiteY79" fmla="*/ 805876 h 3063240"/>
              <a:gd name="connsiteX80" fmla="*/ 1452756 w 4515067"/>
              <a:gd name="connsiteY80" fmla="*/ 796199 h 3063240"/>
              <a:gd name="connsiteX81" fmla="*/ 1452410 w 4515067"/>
              <a:gd name="connsiteY81" fmla="*/ 767218 h 3063240"/>
              <a:gd name="connsiteX82" fmla="*/ 1462782 w 4515067"/>
              <a:gd name="connsiteY82" fmla="*/ 671042 h 3063240"/>
              <a:gd name="connsiteX83" fmla="*/ 1466143 w 4515067"/>
              <a:gd name="connsiteY83" fmla="*/ 656523 h 3063240"/>
              <a:gd name="connsiteX84" fmla="*/ 1466580 w 4515067"/>
              <a:gd name="connsiteY84" fmla="*/ 651959 h 3063240"/>
              <a:gd name="connsiteX85" fmla="*/ 1469406 w 4515067"/>
              <a:gd name="connsiteY85" fmla="*/ 642423 h 3063240"/>
              <a:gd name="connsiteX86" fmla="*/ 1484680 w 4515067"/>
              <a:gd name="connsiteY86" fmla="*/ 576432 h 3063240"/>
              <a:gd name="connsiteX87" fmla="*/ 1507843 w 4515067"/>
              <a:gd name="connsiteY87" fmla="*/ 512726 h 3063240"/>
              <a:gd name="connsiteX88" fmla="*/ 1510837 w 4515067"/>
              <a:gd name="connsiteY88" fmla="*/ 502624 h 3063240"/>
              <a:gd name="connsiteX89" fmla="*/ 1513034 w 4515067"/>
              <a:gd name="connsiteY89" fmla="*/ 498448 h 3063240"/>
              <a:gd name="connsiteX90" fmla="*/ 1518103 w 4515067"/>
              <a:gd name="connsiteY90" fmla="*/ 484508 h 3063240"/>
              <a:gd name="connsiteX91" fmla="*/ 1563051 w 4515067"/>
              <a:gd name="connsiteY91" fmla="*/ 396388 h 3063240"/>
              <a:gd name="connsiteX92" fmla="*/ 1579472 w 4515067"/>
              <a:gd name="connsiteY92" fmla="*/ 372196 h 3063240"/>
              <a:gd name="connsiteX93" fmla="*/ 1584598 w 4515067"/>
              <a:gd name="connsiteY93" fmla="*/ 362455 h 3063240"/>
              <a:gd name="connsiteX94" fmla="*/ 1593391 w 4515067"/>
              <a:gd name="connsiteY94" fmla="*/ 351690 h 3063240"/>
              <a:gd name="connsiteX95" fmla="*/ 1619524 w 4515067"/>
              <a:gd name="connsiteY95" fmla="*/ 313190 h 3063240"/>
              <a:gd name="connsiteX96" fmla="*/ 1687523 w 4515067"/>
              <a:gd name="connsiteY96" fmla="*/ 236035 h 3063240"/>
              <a:gd name="connsiteX97" fmla="*/ 2257363 w 4515067"/>
              <a:gd name="connsiteY97" fmla="*/ 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515067" h="3063240">
                <a:moveTo>
                  <a:pt x="2257363" y="0"/>
                </a:moveTo>
                <a:lnTo>
                  <a:pt x="2257534" y="17"/>
                </a:lnTo>
                <a:lnTo>
                  <a:pt x="2257704" y="0"/>
                </a:lnTo>
                <a:cubicBezTo>
                  <a:pt x="2463946" y="0"/>
                  <a:pt x="2670188" y="78678"/>
                  <a:pt x="2827545" y="236035"/>
                </a:cubicBezTo>
                <a:cubicBezTo>
                  <a:pt x="2852132" y="260622"/>
                  <a:pt x="2874798" y="286403"/>
                  <a:pt x="2895544" y="313190"/>
                </a:cubicBezTo>
                <a:lnTo>
                  <a:pt x="2921673" y="351684"/>
                </a:lnTo>
                <a:lnTo>
                  <a:pt x="2930471" y="362455"/>
                </a:lnTo>
                <a:lnTo>
                  <a:pt x="2935600" y="372201"/>
                </a:lnTo>
                <a:lnTo>
                  <a:pt x="2952017" y="396388"/>
                </a:lnTo>
                <a:cubicBezTo>
                  <a:pt x="2968921" y="425003"/>
                  <a:pt x="2983904" y="454438"/>
                  <a:pt x="2996966" y="484508"/>
                </a:cubicBezTo>
                <a:lnTo>
                  <a:pt x="3002033" y="498446"/>
                </a:lnTo>
                <a:lnTo>
                  <a:pt x="3004232" y="502624"/>
                </a:lnTo>
                <a:lnTo>
                  <a:pt x="3007227" y="512731"/>
                </a:lnTo>
                <a:lnTo>
                  <a:pt x="3030389" y="576432"/>
                </a:lnTo>
                <a:lnTo>
                  <a:pt x="3045662" y="642420"/>
                </a:lnTo>
                <a:lnTo>
                  <a:pt x="3048489" y="651959"/>
                </a:lnTo>
                <a:lnTo>
                  <a:pt x="3048926" y="656524"/>
                </a:lnTo>
                <a:lnTo>
                  <a:pt x="3052286" y="671042"/>
                </a:lnTo>
                <a:cubicBezTo>
                  <a:pt x="3057665" y="702902"/>
                  <a:pt x="3061122" y="735022"/>
                  <a:pt x="3062659" y="767218"/>
                </a:cubicBezTo>
                <a:lnTo>
                  <a:pt x="3062313" y="796199"/>
                </a:lnTo>
                <a:lnTo>
                  <a:pt x="3063241" y="805876"/>
                </a:lnTo>
                <a:lnTo>
                  <a:pt x="3062050" y="818305"/>
                </a:lnTo>
                <a:lnTo>
                  <a:pt x="3061506" y="863841"/>
                </a:lnTo>
                <a:cubicBezTo>
                  <a:pt x="3059201" y="896000"/>
                  <a:pt x="3054976" y="928046"/>
                  <a:pt x="3048829" y="959794"/>
                </a:cubicBezTo>
                <a:lnTo>
                  <a:pt x="3019542" y="1058618"/>
                </a:lnTo>
                <a:lnTo>
                  <a:pt x="3013281" y="1145784"/>
                </a:lnTo>
                <a:cubicBezTo>
                  <a:pt x="3017536" y="1234942"/>
                  <a:pt x="3053709" y="1322861"/>
                  <a:pt x="3121799" y="1390951"/>
                </a:cubicBezTo>
                <a:cubicBezTo>
                  <a:pt x="3212584" y="1481736"/>
                  <a:pt x="3338623" y="1515780"/>
                  <a:pt x="3455849" y="1493085"/>
                </a:cubicBezTo>
                <a:lnTo>
                  <a:pt x="3480225" y="1485861"/>
                </a:lnTo>
                <a:lnTo>
                  <a:pt x="3480426" y="1488420"/>
                </a:lnTo>
                <a:lnTo>
                  <a:pt x="3555274" y="1466239"/>
                </a:lnTo>
                <a:cubicBezTo>
                  <a:pt x="3809257" y="1417065"/>
                  <a:pt x="4082335" y="1490825"/>
                  <a:pt x="4279031" y="1687523"/>
                </a:cubicBezTo>
                <a:cubicBezTo>
                  <a:pt x="4593746" y="2002236"/>
                  <a:pt x="4593746" y="2512489"/>
                  <a:pt x="4279031" y="2827204"/>
                </a:cubicBezTo>
                <a:cubicBezTo>
                  <a:pt x="3964317" y="3141919"/>
                  <a:pt x="3454065" y="3141919"/>
                  <a:pt x="3139350" y="2827204"/>
                </a:cubicBezTo>
                <a:cubicBezTo>
                  <a:pt x="2942653" y="2630508"/>
                  <a:pt x="2868892" y="2357430"/>
                  <a:pt x="2918066" y="2103445"/>
                </a:cubicBezTo>
                <a:lnTo>
                  <a:pt x="2942634" y="2020542"/>
                </a:lnTo>
                <a:lnTo>
                  <a:pt x="2940126" y="2020169"/>
                </a:lnTo>
                <a:lnTo>
                  <a:pt x="2944912" y="2004022"/>
                </a:lnTo>
                <a:cubicBezTo>
                  <a:pt x="2967607" y="1886796"/>
                  <a:pt x="2933563" y="1760757"/>
                  <a:pt x="2842778" y="1669972"/>
                </a:cubicBezTo>
                <a:cubicBezTo>
                  <a:pt x="2774688" y="1601882"/>
                  <a:pt x="2686768" y="1565710"/>
                  <a:pt x="2597610" y="1561454"/>
                </a:cubicBezTo>
                <a:lnTo>
                  <a:pt x="2518166" y="1567160"/>
                </a:lnTo>
                <a:lnTo>
                  <a:pt x="2486809" y="1578561"/>
                </a:lnTo>
                <a:lnTo>
                  <a:pt x="2427614" y="1592262"/>
                </a:lnTo>
                <a:lnTo>
                  <a:pt x="2411622" y="1597002"/>
                </a:lnTo>
                <a:lnTo>
                  <a:pt x="2401171" y="1598383"/>
                </a:lnTo>
                <a:lnTo>
                  <a:pt x="2392199" y="1600459"/>
                </a:lnTo>
                <a:lnTo>
                  <a:pt x="2355485" y="1604419"/>
                </a:lnTo>
                <a:lnTo>
                  <a:pt x="2315670" y="1609679"/>
                </a:lnTo>
                <a:lnTo>
                  <a:pt x="2305595" y="1609799"/>
                </a:lnTo>
                <a:lnTo>
                  <a:pt x="2296023" y="1610832"/>
                </a:lnTo>
                <a:lnTo>
                  <a:pt x="2257535" y="1610373"/>
                </a:lnTo>
                <a:lnTo>
                  <a:pt x="2219046" y="1610832"/>
                </a:lnTo>
                <a:lnTo>
                  <a:pt x="2209474" y="1609799"/>
                </a:lnTo>
                <a:lnTo>
                  <a:pt x="2199400" y="1609679"/>
                </a:lnTo>
                <a:lnTo>
                  <a:pt x="2159587" y="1604419"/>
                </a:lnTo>
                <a:lnTo>
                  <a:pt x="2122869" y="1600459"/>
                </a:lnTo>
                <a:lnTo>
                  <a:pt x="2113897" y="1598382"/>
                </a:lnTo>
                <a:lnTo>
                  <a:pt x="2103447" y="1597002"/>
                </a:lnTo>
                <a:lnTo>
                  <a:pt x="2087452" y="1592261"/>
                </a:lnTo>
                <a:lnTo>
                  <a:pt x="2028260" y="1578561"/>
                </a:lnTo>
                <a:lnTo>
                  <a:pt x="2010073" y="1571949"/>
                </a:lnTo>
                <a:lnTo>
                  <a:pt x="2004024" y="1570156"/>
                </a:lnTo>
                <a:cubicBezTo>
                  <a:pt x="1886798" y="1547461"/>
                  <a:pt x="1760757" y="1581505"/>
                  <a:pt x="1669972" y="1672290"/>
                </a:cubicBezTo>
                <a:cubicBezTo>
                  <a:pt x="1601884" y="1740379"/>
                  <a:pt x="1565712" y="1828300"/>
                  <a:pt x="1561456" y="1917458"/>
                </a:cubicBezTo>
                <a:lnTo>
                  <a:pt x="1567715" y="2004627"/>
                </a:lnTo>
                <a:lnTo>
                  <a:pt x="1597004" y="2103445"/>
                </a:lnTo>
                <a:cubicBezTo>
                  <a:pt x="1646177" y="2357430"/>
                  <a:pt x="1572416" y="2630508"/>
                  <a:pt x="1375718" y="2827204"/>
                </a:cubicBezTo>
                <a:cubicBezTo>
                  <a:pt x="1061004" y="3141919"/>
                  <a:pt x="550752" y="3141919"/>
                  <a:pt x="236037" y="2827204"/>
                </a:cubicBezTo>
                <a:cubicBezTo>
                  <a:pt x="-78679" y="2512489"/>
                  <a:pt x="-78679" y="2002236"/>
                  <a:pt x="236037" y="1687523"/>
                </a:cubicBezTo>
                <a:cubicBezTo>
                  <a:pt x="432733" y="1490825"/>
                  <a:pt x="705813" y="1417065"/>
                  <a:pt x="959795" y="1466239"/>
                </a:cubicBezTo>
                <a:lnTo>
                  <a:pt x="1058619" y="1495526"/>
                </a:lnTo>
                <a:lnTo>
                  <a:pt x="1145785" y="1501786"/>
                </a:lnTo>
                <a:cubicBezTo>
                  <a:pt x="1234944" y="1497532"/>
                  <a:pt x="1322863" y="1461358"/>
                  <a:pt x="1390953" y="1393268"/>
                </a:cubicBezTo>
                <a:cubicBezTo>
                  <a:pt x="1481737" y="1302483"/>
                  <a:pt x="1515781" y="1176444"/>
                  <a:pt x="1493085" y="1059218"/>
                </a:cubicBezTo>
                <a:lnTo>
                  <a:pt x="1485861" y="1034843"/>
                </a:lnTo>
                <a:lnTo>
                  <a:pt x="1488421" y="1034642"/>
                </a:lnTo>
                <a:lnTo>
                  <a:pt x="1466240" y="959794"/>
                </a:lnTo>
                <a:cubicBezTo>
                  <a:pt x="1460094" y="928046"/>
                  <a:pt x="1455868" y="896000"/>
                  <a:pt x="1453563" y="863841"/>
                </a:cubicBezTo>
                <a:lnTo>
                  <a:pt x="1453019" y="818305"/>
                </a:lnTo>
                <a:lnTo>
                  <a:pt x="1451828" y="805876"/>
                </a:lnTo>
                <a:lnTo>
                  <a:pt x="1452756" y="796199"/>
                </a:lnTo>
                <a:lnTo>
                  <a:pt x="1452410" y="767218"/>
                </a:lnTo>
                <a:cubicBezTo>
                  <a:pt x="1453947" y="735022"/>
                  <a:pt x="1457404" y="702902"/>
                  <a:pt x="1462782" y="671042"/>
                </a:cubicBezTo>
                <a:lnTo>
                  <a:pt x="1466143" y="656523"/>
                </a:lnTo>
                <a:lnTo>
                  <a:pt x="1466580" y="651959"/>
                </a:lnTo>
                <a:lnTo>
                  <a:pt x="1469406" y="642423"/>
                </a:lnTo>
                <a:lnTo>
                  <a:pt x="1484680" y="576432"/>
                </a:lnTo>
                <a:lnTo>
                  <a:pt x="1507843" y="512726"/>
                </a:lnTo>
                <a:lnTo>
                  <a:pt x="1510837" y="502624"/>
                </a:lnTo>
                <a:lnTo>
                  <a:pt x="1513034" y="498448"/>
                </a:lnTo>
                <a:lnTo>
                  <a:pt x="1518103" y="484508"/>
                </a:lnTo>
                <a:cubicBezTo>
                  <a:pt x="1531165" y="454438"/>
                  <a:pt x="1546147" y="425003"/>
                  <a:pt x="1563051" y="396388"/>
                </a:cubicBezTo>
                <a:lnTo>
                  <a:pt x="1579472" y="372196"/>
                </a:lnTo>
                <a:lnTo>
                  <a:pt x="1584598" y="362455"/>
                </a:lnTo>
                <a:lnTo>
                  <a:pt x="1593391" y="351690"/>
                </a:lnTo>
                <a:lnTo>
                  <a:pt x="1619524" y="313190"/>
                </a:lnTo>
                <a:cubicBezTo>
                  <a:pt x="1640270" y="286403"/>
                  <a:pt x="1662936" y="260622"/>
                  <a:pt x="1687523" y="236035"/>
                </a:cubicBezTo>
                <a:cubicBezTo>
                  <a:pt x="1844881" y="78678"/>
                  <a:pt x="2051122" y="0"/>
                  <a:pt x="2257363" y="0"/>
                </a:cubicBezTo>
                <a:close/>
              </a:path>
            </a:pathLst>
          </a:custGeom>
          <a:gradFill flip="none" rotWithShape="1">
            <a:gsLst>
              <a:gs pos="0">
                <a:schemeClr val="accent3"/>
              </a:gs>
              <a:gs pos="55000">
                <a:schemeClr val="accent1"/>
              </a:gs>
              <a:gs pos="29000">
                <a:schemeClr val="accent2"/>
              </a:gs>
              <a:gs pos="100000">
                <a:schemeClr val="accent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val 4">
            <a:extLst>
              <a:ext uri="{FF2B5EF4-FFF2-40B4-BE49-F238E27FC236}">
                <a16:creationId xmlns:a16="http://schemas.microsoft.com/office/drawing/2014/main" id="{020F6C4A-1CF4-6653-82D5-7690168BD389}"/>
              </a:ext>
            </a:extLst>
          </p:cNvPr>
          <p:cNvSpPr/>
          <p:nvPr/>
        </p:nvSpPr>
        <p:spPr>
          <a:xfrm>
            <a:off x="4026776" y="3773499"/>
            <a:ext cx="1235137" cy="123513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08B5B0B-4DC6-7C35-BD37-1FD9C688E161}"/>
              </a:ext>
            </a:extLst>
          </p:cNvPr>
          <p:cNvSpPr/>
          <p:nvPr/>
        </p:nvSpPr>
        <p:spPr>
          <a:xfrm>
            <a:off x="5478997" y="2322012"/>
            <a:ext cx="1235137" cy="123513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A5473DD-0DB9-15BF-DFD7-E676CE9E9CD7}"/>
              </a:ext>
            </a:extLst>
          </p:cNvPr>
          <p:cNvSpPr/>
          <p:nvPr/>
        </p:nvSpPr>
        <p:spPr>
          <a:xfrm>
            <a:off x="6930346" y="3773499"/>
            <a:ext cx="1235137" cy="1235137"/>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C8BF46-48BE-E4D8-5AB4-AEF4E53EAC77}"/>
              </a:ext>
            </a:extLst>
          </p:cNvPr>
          <p:cNvSpPr/>
          <p:nvPr/>
        </p:nvSpPr>
        <p:spPr>
          <a:xfrm>
            <a:off x="4096051" y="3842774"/>
            <a:ext cx="1096586" cy="10965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EFF777-6E6B-8ACA-6CA1-CD1E45FF6590}"/>
              </a:ext>
            </a:extLst>
          </p:cNvPr>
          <p:cNvSpPr/>
          <p:nvPr/>
        </p:nvSpPr>
        <p:spPr>
          <a:xfrm>
            <a:off x="5547707" y="2391287"/>
            <a:ext cx="1096586" cy="10965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68D154-253D-7F9A-BCD8-1DDC0BAFE4BB}"/>
              </a:ext>
            </a:extLst>
          </p:cNvPr>
          <p:cNvSpPr/>
          <p:nvPr/>
        </p:nvSpPr>
        <p:spPr>
          <a:xfrm>
            <a:off x="6999621" y="3842774"/>
            <a:ext cx="1096586" cy="10965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ooks with solid fill">
            <a:extLst>
              <a:ext uri="{FF2B5EF4-FFF2-40B4-BE49-F238E27FC236}">
                <a16:creationId xmlns:a16="http://schemas.microsoft.com/office/drawing/2014/main" id="{3F86FD7C-F150-B6A2-E990-B6E1885D6D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78584" y="4025307"/>
            <a:ext cx="731520" cy="731520"/>
          </a:xfrm>
          <a:prstGeom prst="rect">
            <a:avLst/>
          </a:prstGeom>
        </p:spPr>
      </p:pic>
      <p:pic>
        <p:nvPicPr>
          <p:cNvPr id="12" name="Graphic 11" descr="Lights On with solid fill">
            <a:extLst>
              <a:ext uri="{FF2B5EF4-FFF2-40B4-BE49-F238E27FC236}">
                <a16:creationId xmlns:a16="http://schemas.microsoft.com/office/drawing/2014/main" id="{749794A0-C69C-1F75-0547-A694B7DF7AA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730240" y="2573820"/>
            <a:ext cx="731520" cy="731520"/>
          </a:xfrm>
          <a:prstGeom prst="rect">
            <a:avLst/>
          </a:prstGeom>
        </p:spPr>
      </p:pic>
      <p:pic>
        <p:nvPicPr>
          <p:cNvPr id="13" name="Graphic 12" descr="Bullseye with solid fill">
            <a:extLst>
              <a:ext uri="{FF2B5EF4-FFF2-40B4-BE49-F238E27FC236}">
                <a16:creationId xmlns:a16="http://schemas.microsoft.com/office/drawing/2014/main" id="{CF330320-A751-D810-95E0-1F5E7D830C0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182154" y="4025307"/>
            <a:ext cx="731520" cy="731520"/>
          </a:xfrm>
          <a:prstGeom prst="rect">
            <a:avLst/>
          </a:prstGeom>
        </p:spPr>
      </p:pic>
      <p:grpSp>
        <p:nvGrpSpPr>
          <p:cNvPr id="14" name="Group 13">
            <a:extLst>
              <a:ext uri="{FF2B5EF4-FFF2-40B4-BE49-F238E27FC236}">
                <a16:creationId xmlns:a16="http://schemas.microsoft.com/office/drawing/2014/main" id="{29ECE10F-7AF4-2446-67C6-2C9F336B78BC}"/>
              </a:ext>
            </a:extLst>
          </p:cNvPr>
          <p:cNvGrpSpPr/>
          <p:nvPr/>
        </p:nvGrpSpPr>
        <p:grpSpPr>
          <a:xfrm>
            <a:off x="453873" y="3745990"/>
            <a:ext cx="2926080" cy="1844151"/>
            <a:chOff x="332936" y="2947244"/>
            <a:chExt cx="2926080" cy="1844151"/>
          </a:xfrm>
        </p:grpSpPr>
        <p:sp>
          <p:nvSpPr>
            <p:cNvPr id="15" name="TextBox 14">
              <a:extLst>
                <a:ext uri="{FF2B5EF4-FFF2-40B4-BE49-F238E27FC236}">
                  <a16:creationId xmlns:a16="http://schemas.microsoft.com/office/drawing/2014/main" id="{A173F727-AC64-1586-B9D2-9CEFCC267C16}"/>
                </a:ext>
              </a:extLst>
            </p:cNvPr>
            <p:cNvSpPr txBox="1"/>
            <p:nvPr/>
          </p:nvSpPr>
          <p:spPr>
            <a:xfrm>
              <a:off x="332936" y="2947244"/>
              <a:ext cx="2926080" cy="461665"/>
            </a:xfrm>
            <a:prstGeom prst="rect">
              <a:avLst/>
            </a:prstGeom>
            <a:noFill/>
          </p:spPr>
          <p:txBody>
            <a:bodyPr wrap="square" lIns="0" rIns="0" rtlCol="0" anchor="b">
              <a:spAutoFit/>
            </a:bodyPr>
            <a:lstStyle/>
            <a:p>
              <a:pPr algn="ctr"/>
              <a:r>
                <a:rPr lang="en-US" sz="2400" b="1" dirty="0">
                  <a:solidFill>
                    <a:srgbClr val="784F5F"/>
                  </a:solidFill>
                </a:rPr>
                <a:t>Context is Key</a:t>
              </a:r>
            </a:p>
          </p:txBody>
        </p:sp>
        <p:sp>
          <p:nvSpPr>
            <p:cNvPr id="16" name="TextBox 15">
              <a:extLst>
                <a:ext uri="{FF2B5EF4-FFF2-40B4-BE49-F238E27FC236}">
                  <a16:creationId xmlns:a16="http://schemas.microsoft.com/office/drawing/2014/main" id="{F2FA12E8-4392-1C64-5E36-7727CBBB5ECE}"/>
                </a:ext>
              </a:extLst>
            </p:cNvPr>
            <p:cNvSpPr txBox="1"/>
            <p:nvPr/>
          </p:nvSpPr>
          <p:spPr>
            <a:xfrm>
              <a:off x="332936" y="3406400"/>
              <a:ext cx="2926080" cy="1384995"/>
            </a:xfrm>
            <a:prstGeom prst="rect">
              <a:avLst/>
            </a:prstGeom>
            <a:noFill/>
          </p:spPr>
          <p:txBody>
            <a:bodyPr wrap="square" lIns="0" rIns="0" rtlCol="0" anchor="t">
              <a:spAutoFit/>
            </a:bodyPr>
            <a:lstStyle/>
            <a:p>
              <a:r>
                <a:rPr lang="en-US" sz="1200" noProof="1">
                  <a:solidFill>
                    <a:schemeClr val="tx1">
                      <a:lumMod val="65000"/>
                      <a:lumOff val="35000"/>
                    </a:schemeClr>
                  </a:solidFill>
                </a:rPr>
                <a:t>Traditional AI systems process each input independently, like a person completely random pages from different books.</a:t>
              </a:r>
            </a:p>
            <a:p>
              <a:endParaRPr lang="en-US" sz="1200" noProof="1">
                <a:solidFill>
                  <a:schemeClr val="tx1">
                    <a:lumMod val="65000"/>
                    <a:lumOff val="35000"/>
                  </a:schemeClr>
                </a:solidFill>
              </a:endParaRPr>
            </a:p>
            <a:p>
              <a:r>
                <a:rPr lang="en-US" sz="1200" noProof="1">
                  <a:solidFill>
                    <a:schemeClr val="tx1">
                      <a:lumMod val="65000"/>
                      <a:lumOff val="35000"/>
                    </a:schemeClr>
                  </a:solidFill>
                </a:rPr>
                <a:t>LLMs maintain a context window up to a fixed amount of slots, fundamentally limiting their immediate memory..</a:t>
              </a:r>
            </a:p>
          </p:txBody>
        </p:sp>
      </p:grpSp>
      <p:grpSp>
        <p:nvGrpSpPr>
          <p:cNvPr id="20" name="Group 19">
            <a:extLst>
              <a:ext uri="{FF2B5EF4-FFF2-40B4-BE49-F238E27FC236}">
                <a16:creationId xmlns:a16="http://schemas.microsoft.com/office/drawing/2014/main" id="{E4D95231-331D-7ED4-03D3-B5474E6323FB}"/>
              </a:ext>
            </a:extLst>
          </p:cNvPr>
          <p:cNvGrpSpPr/>
          <p:nvPr/>
        </p:nvGrpSpPr>
        <p:grpSpPr>
          <a:xfrm>
            <a:off x="7172871" y="819860"/>
            <a:ext cx="4544848" cy="1844151"/>
            <a:chOff x="332936" y="2258434"/>
            <a:chExt cx="2926080" cy="1844151"/>
          </a:xfrm>
        </p:grpSpPr>
        <p:sp>
          <p:nvSpPr>
            <p:cNvPr id="21" name="TextBox 20">
              <a:extLst>
                <a:ext uri="{FF2B5EF4-FFF2-40B4-BE49-F238E27FC236}">
                  <a16:creationId xmlns:a16="http://schemas.microsoft.com/office/drawing/2014/main" id="{EFE8E183-96A7-5329-8B34-6A2BCEFD45AA}"/>
                </a:ext>
              </a:extLst>
            </p:cNvPr>
            <p:cNvSpPr txBox="1"/>
            <p:nvPr/>
          </p:nvSpPr>
          <p:spPr>
            <a:xfrm>
              <a:off x="332936" y="2258434"/>
              <a:ext cx="2926080" cy="830997"/>
            </a:xfrm>
            <a:prstGeom prst="rect">
              <a:avLst/>
            </a:prstGeom>
            <a:noFill/>
          </p:spPr>
          <p:txBody>
            <a:bodyPr wrap="square" lIns="0" rIns="0" rtlCol="0" anchor="b">
              <a:spAutoFit/>
            </a:bodyPr>
            <a:lstStyle/>
            <a:p>
              <a:pPr algn="ctr"/>
              <a:r>
                <a:rPr lang="en-US" sz="2400" b="1" noProof="1">
                  <a:solidFill>
                    <a:srgbClr val="784F5F"/>
                  </a:solidFill>
                </a:rPr>
                <a:t>Learning and Adaptation</a:t>
              </a:r>
            </a:p>
          </p:txBody>
        </p:sp>
        <p:sp>
          <p:nvSpPr>
            <p:cNvPr id="22" name="TextBox 21">
              <a:extLst>
                <a:ext uri="{FF2B5EF4-FFF2-40B4-BE49-F238E27FC236}">
                  <a16:creationId xmlns:a16="http://schemas.microsoft.com/office/drawing/2014/main" id="{A3899D92-45AB-90A2-1602-ECD27FD0CB43}"/>
                </a:ext>
              </a:extLst>
            </p:cNvPr>
            <p:cNvSpPr txBox="1"/>
            <p:nvPr/>
          </p:nvSpPr>
          <p:spPr>
            <a:xfrm>
              <a:off x="332936" y="3086922"/>
              <a:ext cx="2926080" cy="1015663"/>
            </a:xfrm>
            <a:prstGeom prst="rect">
              <a:avLst/>
            </a:prstGeom>
            <a:noFill/>
          </p:spPr>
          <p:txBody>
            <a:bodyPr wrap="square" lIns="0" rIns="0" rtlCol="0" anchor="t">
              <a:spAutoFit/>
            </a:bodyPr>
            <a:lstStyle/>
            <a:p>
              <a:r>
                <a:rPr lang="en-US" sz="1200" noProof="1">
                  <a:solidFill>
                    <a:schemeClr val="tx1">
                      <a:lumMod val="65000"/>
                      <a:lumOff val="35000"/>
                    </a:schemeClr>
                  </a:solidFill>
                </a:rPr>
                <a:t>Through experience we have observed the most successful implementations are those that can learn from the past. </a:t>
              </a:r>
            </a:p>
            <a:p>
              <a:endParaRPr lang="en-US" sz="1200" noProof="1">
                <a:solidFill>
                  <a:schemeClr val="tx1">
                    <a:lumMod val="65000"/>
                    <a:lumOff val="35000"/>
                  </a:schemeClr>
                </a:solidFill>
              </a:endParaRPr>
            </a:p>
            <a:p>
              <a:r>
                <a:rPr lang="en-US" sz="1200" noProof="1">
                  <a:solidFill>
                    <a:schemeClr val="tx1">
                      <a:lumMod val="65000"/>
                      <a:lumOff val="35000"/>
                    </a:schemeClr>
                  </a:solidFill>
                </a:rPr>
                <a:t>For example, a recent diagnosis in one machine likely could be leveraged as context for another in predictive maintenance.</a:t>
              </a:r>
            </a:p>
          </p:txBody>
        </p:sp>
      </p:grpSp>
      <p:grpSp>
        <p:nvGrpSpPr>
          <p:cNvPr id="23" name="Group 22">
            <a:extLst>
              <a:ext uri="{FF2B5EF4-FFF2-40B4-BE49-F238E27FC236}">
                <a16:creationId xmlns:a16="http://schemas.microsoft.com/office/drawing/2014/main" id="{8966603C-689E-36D8-4A05-A5BE61AB9061}"/>
              </a:ext>
            </a:extLst>
          </p:cNvPr>
          <p:cNvGrpSpPr/>
          <p:nvPr/>
        </p:nvGrpSpPr>
        <p:grpSpPr>
          <a:xfrm>
            <a:off x="8536067" y="3702818"/>
            <a:ext cx="2926080" cy="1844151"/>
            <a:chOff x="332936" y="2627766"/>
            <a:chExt cx="2926080" cy="1844151"/>
          </a:xfrm>
        </p:grpSpPr>
        <p:sp>
          <p:nvSpPr>
            <p:cNvPr id="24" name="TextBox 23">
              <a:extLst>
                <a:ext uri="{FF2B5EF4-FFF2-40B4-BE49-F238E27FC236}">
                  <a16:creationId xmlns:a16="http://schemas.microsoft.com/office/drawing/2014/main" id="{08A8BE36-59B3-891D-1DE4-C1A6A623753A}"/>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solidFill>
                    <a:srgbClr val="784F5F"/>
                  </a:solidFill>
                </a:rPr>
                <a:t>Personalization</a:t>
              </a:r>
            </a:p>
          </p:txBody>
        </p:sp>
        <p:sp>
          <p:nvSpPr>
            <p:cNvPr id="25" name="TextBox 24">
              <a:extLst>
                <a:ext uri="{FF2B5EF4-FFF2-40B4-BE49-F238E27FC236}">
                  <a16:creationId xmlns:a16="http://schemas.microsoft.com/office/drawing/2014/main" id="{004864E2-3C4B-D796-7DA2-1A162AB1E911}"/>
                </a:ext>
              </a:extLst>
            </p:cNvPr>
            <p:cNvSpPr txBox="1"/>
            <p:nvPr/>
          </p:nvSpPr>
          <p:spPr>
            <a:xfrm>
              <a:off x="332936" y="3086922"/>
              <a:ext cx="2926080" cy="1384995"/>
            </a:xfrm>
            <a:prstGeom prst="rect">
              <a:avLst/>
            </a:prstGeom>
            <a:noFill/>
          </p:spPr>
          <p:txBody>
            <a:bodyPr wrap="square" lIns="0" rIns="0" rtlCol="0" anchor="t">
              <a:spAutoFit/>
            </a:bodyPr>
            <a:lstStyle/>
            <a:p>
              <a:r>
                <a:rPr lang="en-US" sz="1200" noProof="1">
                  <a:solidFill>
                    <a:schemeClr val="tx1">
                      <a:lumMod val="65000"/>
                      <a:lumOff val="35000"/>
                    </a:schemeClr>
                  </a:solidFill>
                </a:rPr>
                <a:t>Customers can increasingly expect personalized experiences with memory enabled agents. This memory, as simple as a table of last inqueries can maintain privacy and security via techniques like hashing, yet permit highly relevant contextualized experiences.</a:t>
              </a:r>
            </a:p>
          </p:txBody>
        </p:sp>
      </p:grpSp>
    </p:spTree>
    <p:extLst>
      <p:ext uri="{BB962C8B-B14F-4D97-AF65-F5344CB8AC3E}">
        <p14:creationId xmlns:p14="http://schemas.microsoft.com/office/powerpoint/2010/main" val="274553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655F9-6F21-07D8-F5D2-4F628AC42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E2E1F-3512-761C-D57A-42FC3B730E8A}"/>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E8F4E1AB-4D59-5EC7-900E-BB137B10DFD3}"/>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4906B60C-5A03-DDE7-AF67-FB179675563C}"/>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0F263B56-4D28-AF2B-2F1C-B961B5E2E590}"/>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59662D65-E130-570F-CB07-A638D2B5052C}"/>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E2B482BC-9990-2CE5-151B-7EC2637F9502}"/>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19957967-7F3A-209C-7484-3BF09FEE3D52}"/>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5D1C3E7F-EE8C-A138-8182-F89AAF41D93A}"/>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72E25E97-0CAB-9EBA-DF04-6F84D210F37F}"/>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2FE2772D-0F5B-05FD-FDBE-1BE8E6E3A62F}"/>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288597D5-81C3-6D69-30DD-FF8929AC84E4}"/>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F364C8A5-06C2-437F-8F8B-553DAD0C6E90}"/>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F7E3DAF1-ECF9-8E20-FE96-DC764FD277F8}"/>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175493A0-AEA3-6530-2FF8-4CB773307144}"/>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B208F984-09FE-627D-C41F-0154AD3325EA}"/>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0EEE3DEC-35E1-3070-6D7F-D87391D04449}"/>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A1D4E4C2-9EF1-2EC9-E974-3412205F1283}"/>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27326923-9A50-4A7E-E13E-B457F5A8BA49}"/>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CDBCEF98-5428-2C5C-92D2-C26781C3B4F7}"/>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FB2B4A24-3E67-BD95-E4EB-FA4947DD8CB2}"/>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53B08AB9-5E1C-FF84-69B8-4D56252B26D4}"/>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8B4FC19F-7723-4B63-C79E-CF2ACC082FFA}"/>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23CCDE21-DF61-8D06-571D-1315322FBE95}"/>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37248C15-09CC-9682-3FCF-C0B207AE96DF}"/>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917100BA-D442-6B86-F05B-5EA96047FBCB}"/>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BBE6B994-B6E8-1F11-1217-B90188AE3789}"/>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D23417D9-9C8E-AB08-4F38-011542BCD7ED}"/>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7D8D871B-BAEB-56B7-EBF5-0430549DF097}"/>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EA9F33BE-5CB1-225B-8F86-8C3682414785}"/>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F63363F9-F33F-C2DE-3C99-5151649AAB1A}"/>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C89B165A-D587-DB95-E317-6F27E8174A6E}"/>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09595447-F249-0AB6-972B-9DD2E2062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94914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Layers of Memory</a:t>
            </a:r>
          </a:p>
        </p:txBody>
      </p:sp>
    </p:spTree>
    <p:extLst>
      <p:ext uri="{BB962C8B-B14F-4D97-AF65-F5344CB8AC3E}">
        <p14:creationId xmlns:p14="http://schemas.microsoft.com/office/powerpoint/2010/main" val="1365536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ABDE4-347D-A08C-C4BD-5488E4427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FCE1E-B403-931E-22D7-19D6C22DAF62}"/>
              </a:ext>
            </a:extLst>
          </p:cNvPr>
          <p:cNvSpPr>
            <a:spLocks noGrp="1"/>
          </p:cNvSpPr>
          <p:nvPr>
            <p:ph type="title"/>
          </p:nvPr>
        </p:nvSpPr>
        <p:spPr>
          <a:xfrm>
            <a:off x="5197931" y="384048"/>
            <a:ext cx="6781012" cy="500124"/>
          </a:xfrm>
        </p:spPr>
        <p:txBody>
          <a:bodyPr/>
          <a:lstStyle/>
          <a:p>
            <a:r>
              <a:rPr lang="en-US" dirty="0"/>
              <a:t>The Three Layers of AI Agent Memory</a:t>
            </a:r>
          </a:p>
        </p:txBody>
      </p:sp>
      <p:sp>
        <p:nvSpPr>
          <p:cNvPr id="4" name="Right Triangle 3">
            <a:extLst>
              <a:ext uri="{FF2B5EF4-FFF2-40B4-BE49-F238E27FC236}">
                <a16:creationId xmlns:a16="http://schemas.microsoft.com/office/drawing/2014/main" id="{2F8F660D-BF3C-7173-D22D-B80FD807CBE9}"/>
              </a:ext>
            </a:extLst>
          </p:cNvPr>
          <p:cNvSpPr/>
          <p:nvPr/>
        </p:nvSpPr>
        <p:spPr>
          <a:xfrm rot="4385300">
            <a:off x="5262581" y="2141660"/>
            <a:ext cx="170884" cy="607450"/>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32">
            <a:extLst>
              <a:ext uri="{FF2B5EF4-FFF2-40B4-BE49-F238E27FC236}">
                <a16:creationId xmlns:a16="http://schemas.microsoft.com/office/drawing/2014/main" id="{75A1B820-8E79-6E86-58A2-43906AEFB0D6}"/>
              </a:ext>
            </a:extLst>
          </p:cNvPr>
          <p:cNvSpPr/>
          <p:nvPr/>
        </p:nvSpPr>
        <p:spPr>
          <a:xfrm>
            <a:off x="0" y="0"/>
            <a:ext cx="5197931" cy="6858002"/>
          </a:xfrm>
          <a:custGeom>
            <a:avLst/>
            <a:gdLst>
              <a:gd name="connsiteX0" fmla="*/ 0 w 5197931"/>
              <a:gd name="connsiteY0" fmla="*/ 0 h 6858002"/>
              <a:gd name="connsiteX1" fmla="*/ 3904748 w 5197931"/>
              <a:gd name="connsiteY1" fmla="*/ 0 h 6858002"/>
              <a:gd name="connsiteX2" fmla="*/ 4010977 w 5197931"/>
              <a:gd name="connsiteY2" fmla="*/ 122634 h 6858002"/>
              <a:gd name="connsiteX3" fmla="*/ 5197931 w 5197931"/>
              <a:gd name="connsiteY3" fmla="*/ 3429000 h 6858002"/>
              <a:gd name="connsiteX4" fmla="*/ 4010977 w 5197931"/>
              <a:gd name="connsiteY4" fmla="*/ 6735366 h 6858002"/>
              <a:gd name="connsiteX5" fmla="*/ 3904747 w 5197931"/>
              <a:gd name="connsiteY5" fmla="*/ 6858002 h 6858002"/>
              <a:gd name="connsiteX6" fmla="*/ 0 w 5197931"/>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7931" h="6858002">
                <a:moveTo>
                  <a:pt x="0" y="0"/>
                </a:moveTo>
                <a:lnTo>
                  <a:pt x="3904748" y="0"/>
                </a:lnTo>
                <a:lnTo>
                  <a:pt x="4010977" y="122634"/>
                </a:lnTo>
                <a:cubicBezTo>
                  <a:pt x="4752492" y="1021143"/>
                  <a:pt x="5197931" y="2173053"/>
                  <a:pt x="5197931" y="3429000"/>
                </a:cubicBezTo>
                <a:cubicBezTo>
                  <a:pt x="5197931" y="4684948"/>
                  <a:pt x="4752492" y="5836858"/>
                  <a:pt x="4010977" y="6735366"/>
                </a:cubicBezTo>
                <a:lnTo>
                  <a:pt x="3904747" y="6858002"/>
                </a:lnTo>
                <a:lnTo>
                  <a:pt x="0" y="6858002"/>
                </a:lnTo>
                <a:close/>
              </a:path>
            </a:pathLst>
          </a:custGeom>
          <a:solidFill>
            <a:schemeClr val="accent6"/>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Freeform: Shape 81">
            <a:extLst>
              <a:ext uri="{FF2B5EF4-FFF2-40B4-BE49-F238E27FC236}">
                <a16:creationId xmlns:a16="http://schemas.microsoft.com/office/drawing/2014/main" id="{FD038725-CB64-5958-47AA-4702CE59B9EB}"/>
              </a:ext>
            </a:extLst>
          </p:cNvPr>
          <p:cNvSpPr/>
          <p:nvPr/>
        </p:nvSpPr>
        <p:spPr>
          <a:xfrm rot="20585300">
            <a:off x="3879685" y="1482374"/>
            <a:ext cx="1635247" cy="1047870"/>
          </a:xfrm>
          <a:custGeom>
            <a:avLst/>
            <a:gdLst>
              <a:gd name="connsiteX0" fmla="*/ 0 w 1635247"/>
              <a:gd name="connsiteY0" fmla="*/ 0 h 1047870"/>
              <a:gd name="connsiteX1" fmla="*/ 1597295 w 1635247"/>
              <a:gd name="connsiteY1" fmla="*/ 0 h 1047870"/>
              <a:gd name="connsiteX2" fmla="*/ 1605064 w 1635247"/>
              <a:gd name="connsiteY2" fmla="*/ 51408 h 1047870"/>
              <a:gd name="connsiteX3" fmla="*/ 1635247 w 1635247"/>
              <a:gd name="connsiteY3" fmla="*/ 554989 h 1047870"/>
              <a:gd name="connsiteX4" fmla="*/ 1627628 w 1635247"/>
              <a:gd name="connsiteY4" fmla="*/ 808795 h 1047870"/>
              <a:gd name="connsiteX5" fmla="*/ 1606031 w 1635247"/>
              <a:gd name="connsiteY5" fmla="*/ 1047870 h 1047870"/>
              <a:gd name="connsiteX6" fmla="*/ 0 w 1635247"/>
              <a:gd name="connsiteY6" fmla="*/ 1047870 h 104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247" h="1047870">
                <a:moveTo>
                  <a:pt x="0" y="0"/>
                </a:moveTo>
                <a:lnTo>
                  <a:pt x="1597295" y="0"/>
                </a:lnTo>
                <a:lnTo>
                  <a:pt x="1605064" y="51408"/>
                </a:lnTo>
                <a:cubicBezTo>
                  <a:pt x="1624992" y="216484"/>
                  <a:pt x="1635247" y="384539"/>
                  <a:pt x="1635247" y="554989"/>
                </a:cubicBezTo>
                <a:cubicBezTo>
                  <a:pt x="1635247" y="640214"/>
                  <a:pt x="1632683" y="724840"/>
                  <a:pt x="1627628" y="808795"/>
                </a:cubicBezTo>
                <a:lnTo>
                  <a:pt x="1606031" y="1047870"/>
                </a:lnTo>
                <a:lnTo>
                  <a:pt x="0" y="1047870"/>
                </a:lnTo>
                <a:close/>
              </a:path>
            </a:pathLst>
          </a:custGeom>
          <a:solidFill>
            <a:schemeClr val="bg2"/>
          </a:solidFill>
          <a:ln>
            <a:noFill/>
          </a:ln>
          <a:effectLst>
            <a:outerShdw blurRad="889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37160" bIns="0" numCol="1" spcCol="0" rtlCol="0" fromWordArt="0" anchor="ctr" anchorCtr="0" forceAA="0" compatLnSpc="1">
            <a:prstTxWarp prst="textNoShape">
              <a:avLst/>
            </a:prstTxWarp>
            <a:noAutofit/>
          </a:bodyPr>
          <a:lstStyle/>
          <a:p>
            <a:pPr algn="r"/>
            <a:r>
              <a:rPr lang="en-US" b="1" dirty="0">
                <a:solidFill>
                  <a:schemeClr val="tx1"/>
                </a:solidFill>
              </a:rPr>
              <a:t>Feedback Loops</a:t>
            </a:r>
          </a:p>
        </p:txBody>
      </p:sp>
      <p:sp>
        <p:nvSpPr>
          <p:cNvPr id="7" name="Right Triangle 6">
            <a:extLst>
              <a:ext uri="{FF2B5EF4-FFF2-40B4-BE49-F238E27FC236}">
                <a16:creationId xmlns:a16="http://schemas.microsoft.com/office/drawing/2014/main" id="{C7854EC4-4CBC-334B-999C-7D6CF820508D}"/>
              </a:ext>
            </a:extLst>
          </p:cNvPr>
          <p:cNvSpPr/>
          <p:nvPr/>
        </p:nvSpPr>
        <p:spPr>
          <a:xfrm rot="7407010">
            <a:off x="3169074" y="6073912"/>
            <a:ext cx="170884" cy="607450"/>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3">
            <a:extLst>
              <a:ext uri="{FF2B5EF4-FFF2-40B4-BE49-F238E27FC236}">
                <a16:creationId xmlns:a16="http://schemas.microsoft.com/office/drawing/2014/main" id="{DD79FBB6-51CD-BF53-EBD0-2B1EDD65DE47}"/>
              </a:ext>
            </a:extLst>
          </p:cNvPr>
          <p:cNvSpPr/>
          <p:nvPr/>
        </p:nvSpPr>
        <p:spPr>
          <a:xfrm>
            <a:off x="-1" y="1"/>
            <a:ext cx="4158345" cy="6858001"/>
          </a:xfrm>
          <a:custGeom>
            <a:avLst/>
            <a:gdLst>
              <a:gd name="connsiteX0" fmla="*/ 0 w 4158345"/>
              <a:gd name="connsiteY0" fmla="*/ 0 h 6858001"/>
              <a:gd name="connsiteX1" fmla="*/ 2351919 w 4158345"/>
              <a:gd name="connsiteY1" fmla="*/ 0 h 6858001"/>
              <a:gd name="connsiteX2" fmla="*/ 2488005 w 4158345"/>
              <a:gd name="connsiteY2" fmla="*/ 96773 h 6858001"/>
              <a:gd name="connsiteX3" fmla="*/ 4158345 w 4158345"/>
              <a:gd name="connsiteY3" fmla="*/ 3429002 h 6858001"/>
              <a:gd name="connsiteX4" fmla="*/ 2488005 w 4158345"/>
              <a:gd name="connsiteY4" fmla="*/ 6761228 h 6858001"/>
              <a:gd name="connsiteX5" fmla="*/ 2351919 w 4158345"/>
              <a:gd name="connsiteY5" fmla="*/ 6858001 h 6858001"/>
              <a:gd name="connsiteX6" fmla="*/ 0 w 4158345"/>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8345" h="6858001">
                <a:moveTo>
                  <a:pt x="0" y="0"/>
                </a:moveTo>
                <a:lnTo>
                  <a:pt x="2351919" y="0"/>
                </a:lnTo>
                <a:lnTo>
                  <a:pt x="2488005" y="96773"/>
                </a:lnTo>
                <a:cubicBezTo>
                  <a:pt x="3502004" y="855097"/>
                  <a:pt x="4158345" y="2065400"/>
                  <a:pt x="4158345" y="3429002"/>
                </a:cubicBezTo>
                <a:cubicBezTo>
                  <a:pt x="4158345" y="4792601"/>
                  <a:pt x="3502004" y="6002904"/>
                  <a:pt x="2488005" y="6761228"/>
                </a:cubicBezTo>
                <a:lnTo>
                  <a:pt x="2351919" y="6858001"/>
                </a:lnTo>
                <a:lnTo>
                  <a:pt x="0" y="6858001"/>
                </a:lnTo>
                <a:close/>
              </a:path>
            </a:pathLst>
          </a:custGeom>
          <a:solidFill>
            <a:schemeClr val="accent3"/>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75">
            <a:extLst>
              <a:ext uri="{FF2B5EF4-FFF2-40B4-BE49-F238E27FC236}">
                <a16:creationId xmlns:a16="http://schemas.microsoft.com/office/drawing/2014/main" id="{93662C7C-52E4-4177-4242-55036FDED3F3}"/>
              </a:ext>
            </a:extLst>
          </p:cNvPr>
          <p:cNvSpPr/>
          <p:nvPr/>
        </p:nvSpPr>
        <p:spPr>
          <a:xfrm rot="2007010">
            <a:off x="2359905" y="5072491"/>
            <a:ext cx="1635247" cy="1047870"/>
          </a:xfrm>
          <a:custGeom>
            <a:avLst/>
            <a:gdLst>
              <a:gd name="connsiteX0" fmla="*/ 0 w 1635247"/>
              <a:gd name="connsiteY0" fmla="*/ 0 h 1047870"/>
              <a:gd name="connsiteX1" fmla="*/ 1597295 w 1635247"/>
              <a:gd name="connsiteY1" fmla="*/ 0 h 1047870"/>
              <a:gd name="connsiteX2" fmla="*/ 1605064 w 1635247"/>
              <a:gd name="connsiteY2" fmla="*/ 51408 h 1047870"/>
              <a:gd name="connsiteX3" fmla="*/ 1635247 w 1635247"/>
              <a:gd name="connsiteY3" fmla="*/ 554989 h 1047870"/>
              <a:gd name="connsiteX4" fmla="*/ 1627628 w 1635247"/>
              <a:gd name="connsiteY4" fmla="*/ 808795 h 1047870"/>
              <a:gd name="connsiteX5" fmla="*/ 1606031 w 1635247"/>
              <a:gd name="connsiteY5" fmla="*/ 1047870 h 1047870"/>
              <a:gd name="connsiteX6" fmla="*/ 0 w 1635247"/>
              <a:gd name="connsiteY6" fmla="*/ 1047870 h 104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247" h="1047870">
                <a:moveTo>
                  <a:pt x="0" y="0"/>
                </a:moveTo>
                <a:lnTo>
                  <a:pt x="1597295" y="0"/>
                </a:lnTo>
                <a:lnTo>
                  <a:pt x="1605064" y="51408"/>
                </a:lnTo>
                <a:cubicBezTo>
                  <a:pt x="1624992" y="216484"/>
                  <a:pt x="1635247" y="384539"/>
                  <a:pt x="1635247" y="554989"/>
                </a:cubicBezTo>
                <a:cubicBezTo>
                  <a:pt x="1635247" y="640214"/>
                  <a:pt x="1632683" y="724840"/>
                  <a:pt x="1627628" y="808795"/>
                </a:cubicBezTo>
                <a:lnTo>
                  <a:pt x="1606031" y="1047870"/>
                </a:lnTo>
                <a:lnTo>
                  <a:pt x="0" y="1047870"/>
                </a:lnTo>
                <a:close/>
              </a:path>
            </a:pathLst>
          </a:custGeom>
          <a:solidFill>
            <a:schemeClr val="bg2"/>
          </a:solidFill>
          <a:ln>
            <a:noFill/>
          </a:ln>
          <a:effectLst>
            <a:outerShdw blurRad="889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37160" bIns="0" numCol="1" spcCol="0" rtlCol="0" fromWordArt="0" anchor="ctr" anchorCtr="0" forceAA="0" compatLnSpc="1">
            <a:prstTxWarp prst="textNoShape">
              <a:avLst/>
            </a:prstTxWarp>
            <a:noAutofit/>
          </a:bodyPr>
          <a:lstStyle/>
          <a:p>
            <a:pPr algn="r"/>
            <a:r>
              <a:rPr lang="en-US" b="1" dirty="0">
                <a:solidFill>
                  <a:schemeClr val="tx1"/>
                </a:solidFill>
              </a:rPr>
              <a:t>Long-Term Memory</a:t>
            </a:r>
          </a:p>
        </p:txBody>
      </p:sp>
      <p:sp>
        <p:nvSpPr>
          <p:cNvPr id="11" name="Right Triangle 10">
            <a:extLst>
              <a:ext uri="{FF2B5EF4-FFF2-40B4-BE49-F238E27FC236}">
                <a16:creationId xmlns:a16="http://schemas.microsoft.com/office/drawing/2014/main" id="{FC672B30-18DE-A54B-0E4F-2FA3726D930B}"/>
              </a:ext>
            </a:extLst>
          </p:cNvPr>
          <p:cNvSpPr/>
          <p:nvPr/>
        </p:nvSpPr>
        <p:spPr>
          <a:xfrm rot="5400000">
            <a:off x="3207595" y="3734936"/>
            <a:ext cx="170884" cy="607450"/>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34">
            <a:extLst>
              <a:ext uri="{FF2B5EF4-FFF2-40B4-BE49-F238E27FC236}">
                <a16:creationId xmlns:a16="http://schemas.microsoft.com/office/drawing/2014/main" id="{5A77E0E8-0E94-BA56-7D86-AA0EF7E8E87F}"/>
              </a:ext>
            </a:extLst>
          </p:cNvPr>
          <p:cNvSpPr/>
          <p:nvPr/>
        </p:nvSpPr>
        <p:spPr>
          <a:xfrm>
            <a:off x="-1" y="298571"/>
            <a:ext cx="3130431" cy="6260858"/>
          </a:xfrm>
          <a:custGeom>
            <a:avLst/>
            <a:gdLst>
              <a:gd name="connsiteX0" fmla="*/ 2 w 3130431"/>
              <a:gd name="connsiteY0" fmla="*/ 0 h 6260858"/>
              <a:gd name="connsiteX1" fmla="*/ 3130431 w 3130431"/>
              <a:gd name="connsiteY1" fmla="*/ 3130430 h 6260858"/>
              <a:gd name="connsiteX2" fmla="*/ 2 w 3130431"/>
              <a:gd name="connsiteY2" fmla="*/ 6260858 h 6260858"/>
              <a:gd name="connsiteX3" fmla="*/ 0 w 3130431"/>
              <a:gd name="connsiteY3" fmla="*/ 6260858 h 6260858"/>
              <a:gd name="connsiteX4" fmla="*/ 0 w 3130431"/>
              <a:gd name="connsiteY4" fmla="*/ 0 h 626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431" h="6260858">
                <a:moveTo>
                  <a:pt x="2" y="0"/>
                </a:moveTo>
                <a:cubicBezTo>
                  <a:pt x="1728890" y="0"/>
                  <a:pt x="3130431" y="1401541"/>
                  <a:pt x="3130431" y="3130430"/>
                </a:cubicBezTo>
                <a:cubicBezTo>
                  <a:pt x="3130431" y="4859318"/>
                  <a:pt x="1728890" y="6260858"/>
                  <a:pt x="2" y="6260858"/>
                </a:cubicBezTo>
                <a:lnTo>
                  <a:pt x="0" y="6260858"/>
                </a:lnTo>
                <a:lnTo>
                  <a:pt x="0" y="0"/>
                </a:lnTo>
                <a:close/>
              </a:path>
            </a:pathLst>
          </a:custGeom>
          <a:solidFill>
            <a:schemeClr val="accent2"/>
          </a:soli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reeform: Shape 39">
            <a:extLst>
              <a:ext uri="{FF2B5EF4-FFF2-40B4-BE49-F238E27FC236}">
                <a16:creationId xmlns:a16="http://schemas.microsoft.com/office/drawing/2014/main" id="{6E18155D-4DB0-D4FA-44B4-EA81DB494DF6}"/>
              </a:ext>
            </a:extLst>
          </p:cNvPr>
          <p:cNvSpPr/>
          <p:nvPr/>
        </p:nvSpPr>
        <p:spPr>
          <a:xfrm>
            <a:off x="1980565" y="2905347"/>
            <a:ext cx="1635247" cy="1047870"/>
          </a:xfrm>
          <a:custGeom>
            <a:avLst/>
            <a:gdLst>
              <a:gd name="connsiteX0" fmla="*/ 0 w 1635247"/>
              <a:gd name="connsiteY0" fmla="*/ 0 h 1047870"/>
              <a:gd name="connsiteX1" fmla="*/ 1597295 w 1635247"/>
              <a:gd name="connsiteY1" fmla="*/ 0 h 1047870"/>
              <a:gd name="connsiteX2" fmla="*/ 1605064 w 1635247"/>
              <a:gd name="connsiteY2" fmla="*/ 51408 h 1047870"/>
              <a:gd name="connsiteX3" fmla="*/ 1635247 w 1635247"/>
              <a:gd name="connsiteY3" fmla="*/ 554989 h 1047870"/>
              <a:gd name="connsiteX4" fmla="*/ 1627628 w 1635247"/>
              <a:gd name="connsiteY4" fmla="*/ 808795 h 1047870"/>
              <a:gd name="connsiteX5" fmla="*/ 1606031 w 1635247"/>
              <a:gd name="connsiteY5" fmla="*/ 1047870 h 1047870"/>
              <a:gd name="connsiteX6" fmla="*/ 0 w 1635247"/>
              <a:gd name="connsiteY6" fmla="*/ 1047870 h 104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247" h="1047870">
                <a:moveTo>
                  <a:pt x="0" y="0"/>
                </a:moveTo>
                <a:lnTo>
                  <a:pt x="1597295" y="0"/>
                </a:lnTo>
                <a:lnTo>
                  <a:pt x="1605064" y="51408"/>
                </a:lnTo>
                <a:cubicBezTo>
                  <a:pt x="1624992" y="216484"/>
                  <a:pt x="1635247" y="384539"/>
                  <a:pt x="1635247" y="554989"/>
                </a:cubicBezTo>
                <a:cubicBezTo>
                  <a:pt x="1635247" y="640214"/>
                  <a:pt x="1632683" y="724840"/>
                  <a:pt x="1627628" y="808795"/>
                </a:cubicBezTo>
                <a:lnTo>
                  <a:pt x="1606031" y="1047870"/>
                </a:lnTo>
                <a:lnTo>
                  <a:pt x="0" y="1047870"/>
                </a:lnTo>
                <a:close/>
              </a:path>
            </a:pathLst>
          </a:custGeom>
          <a:solidFill>
            <a:schemeClr val="bg2"/>
          </a:solidFill>
          <a:ln>
            <a:noFill/>
          </a:ln>
          <a:effectLst>
            <a:outerShdw blurRad="889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37160" bIns="0" numCol="1" spcCol="0" rtlCol="0" fromWordArt="0" anchor="ctr" anchorCtr="0" forceAA="0" compatLnSpc="1">
            <a:prstTxWarp prst="textNoShape">
              <a:avLst/>
            </a:prstTxWarp>
            <a:noAutofit/>
          </a:bodyPr>
          <a:lstStyle/>
          <a:p>
            <a:pPr algn="r"/>
            <a:r>
              <a:rPr lang="en-US" b="1" dirty="0">
                <a:solidFill>
                  <a:schemeClr val="tx1"/>
                </a:solidFill>
              </a:rPr>
              <a:t>Short-Term Memory</a:t>
            </a:r>
          </a:p>
        </p:txBody>
      </p:sp>
      <p:grpSp>
        <p:nvGrpSpPr>
          <p:cNvPr id="18" name="Group 17">
            <a:extLst>
              <a:ext uri="{FF2B5EF4-FFF2-40B4-BE49-F238E27FC236}">
                <a16:creationId xmlns:a16="http://schemas.microsoft.com/office/drawing/2014/main" id="{03A58D88-89DD-BFEE-B458-2B057766D660}"/>
              </a:ext>
            </a:extLst>
          </p:cNvPr>
          <p:cNvGrpSpPr/>
          <p:nvPr/>
        </p:nvGrpSpPr>
        <p:grpSpPr>
          <a:xfrm>
            <a:off x="5822344" y="2587326"/>
            <a:ext cx="2937088" cy="2213483"/>
            <a:chOff x="8921977" y="1097393"/>
            <a:chExt cx="2937088" cy="2213483"/>
          </a:xfrm>
        </p:grpSpPr>
        <p:sp>
          <p:nvSpPr>
            <p:cNvPr id="19" name="TextBox 18">
              <a:extLst>
                <a:ext uri="{FF2B5EF4-FFF2-40B4-BE49-F238E27FC236}">
                  <a16:creationId xmlns:a16="http://schemas.microsoft.com/office/drawing/2014/main" id="{DD95F310-F62B-6260-0492-4587ABACF894}"/>
                </a:ext>
              </a:extLst>
            </p:cNvPr>
            <p:cNvSpPr txBox="1"/>
            <p:nvPr/>
          </p:nvSpPr>
          <p:spPr>
            <a:xfrm>
              <a:off x="8921977" y="1097393"/>
              <a:ext cx="2937088" cy="830997"/>
            </a:xfrm>
            <a:prstGeom prst="rect">
              <a:avLst/>
            </a:prstGeom>
            <a:noFill/>
          </p:spPr>
          <p:txBody>
            <a:bodyPr wrap="square" lIns="0" rIns="0" rtlCol="0" anchor="b">
              <a:spAutoFit/>
            </a:bodyPr>
            <a:lstStyle/>
            <a:p>
              <a:r>
                <a:rPr lang="en-US" sz="2400" b="1" cap="all" dirty="0"/>
                <a:t>Short-Term Memory</a:t>
              </a:r>
            </a:p>
          </p:txBody>
        </p:sp>
        <p:sp>
          <p:nvSpPr>
            <p:cNvPr id="20" name="TextBox 19">
              <a:extLst>
                <a:ext uri="{FF2B5EF4-FFF2-40B4-BE49-F238E27FC236}">
                  <a16:creationId xmlns:a16="http://schemas.microsoft.com/office/drawing/2014/main" id="{4A641FE4-DE2B-68F2-63AD-1F1544463261}"/>
                </a:ext>
              </a:extLst>
            </p:cNvPr>
            <p:cNvSpPr txBox="1"/>
            <p:nvPr/>
          </p:nvSpPr>
          <p:spPr>
            <a:xfrm>
              <a:off x="8929772" y="1925881"/>
              <a:ext cx="2929293" cy="1384995"/>
            </a:xfrm>
            <a:prstGeom prst="rect">
              <a:avLst/>
            </a:prstGeom>
            <a:noFill/>
          </p:spPr>
          <p:txBody>
            <a:bodyPr wrap="square" lIns="0" rIns="0" rtlCol="0" anchor="t">
              <a:spAutoFit/>
            </a:bodyPr>
            <a:lstStyle/>
            <a:p>
              <a:pPr algn="just"/>
              <a:r>
                <a:rPr lang="en-US" sz="1200" dirty="0">
                  <a:solidFill>
                    <a:schemeClr val="tx1">
                      <a:lumMod val="65000"/>
                      <a:lumOff val="35000"/>
                    </a:schemeClr>
                  </a:solidFill>
                </a:rPr>
                <a:t>Short-term memory functions as the AI’s working memory, a scratchpad for recent interactions and ensures contextual continuity within single session. An abstract concept it can be a scratchpad or simply the context window, albeit for a single session.</a:t>
              </a:r>
            </a:p>
          </p:txBody>
        </p:sp>
      </p:grpSp>
      <p:grpSp>
        <p:nvGrpSpPr>
          <p:cNvPr id="21" name="Group 20">
            <a:extLst>
              <a:ext uri="{FF2B5EF4-FFF2-40B4-BE49-F238E27FC236}">
                <a16:creationId xmlns:a16="http://schemas.microsoft.com/office/drawing/2014/main" id="{B25A4000-D91B-FD1D-5A34-79AB943AFA99}"/>
              </a:ext>
            </a:extLst>
          </p:cNvPr>
          <p:cNvGrpSpPr/>
          <p:nvPr/>
        </p:nvGrpSpPr>
        <p:grpSpPr>
          <a:xfrm>
            <a:off x="5205726" y="4855650"/>
            <a:ext cx="3527227" cy="1474819"/>
            <a:chOff x="8921977" y="4073386"/>
            <a:chExt cx="2937088" cy="1474819"/>
          </a:xfrm>
        </p:grpSpPr>
        <p:sp>
          <p:nvSpPr>
            <p:cNvPr id="22" name="TextBox 21">
              <a:extLst>
                <a:ext uri="{FF2B5EF4-FFF2-40B4-BE49-F238E27FC236}">
                  <a16:creationId xmlns:a16="http://schemas.microsoft.com/office/drawing/2014/main" id="{F5ABC164-8EA8-78C9-9A29-006AFC2282BE}"/>
                </a:ext>
              </a:extLst>
            </p:cNvPr>
            <p:cNvSpPr txBox="1"/>
            <p:nvPr/>
          </p:nvSpPr>
          <p:spPr>
            <a:xfrm>
              <a:off x="8921977" y="4073386"/>
              <a:ext cx="2937088" cy="461665"/>
            </a:xfrm>
            <a:prstGeom prst="rect">
              <a:avLst/>
            </a:prstGeom>
            <a:noFill/>
          </p:spPr>
          <p:txBody>
            <a:bodyPr wrap="square" lIns="0" rIns="0" rtlCol="0" anchor="b">
              <a:spAutoFit/>
            </a:bodyPr>
            <a:lstStyle/>
            <a:p>
              <a:r>
                <a:rPr lang="en-US" sz="2400" b="1" cap="all" dirty="0"/>
                <a:t>Long-Term</a:t>
              </a:r>
            </a:p>
          </p:txBody>
        </p:sp>
        <p:sp>
          <p:nvSpPr>
            <p:cNvPr id="23" name="TextBox 22">
              <a:extLst>
                <a:ext uri="{FF2B5EF4-FFF2-40B4-BE49-F238E27FC236}">
                  <a16:creationId xmlns:a16="http://schemas.microsoft.com/office/drawing/2014/main" id="{6E8925F7-12E2-2994-9DCF-3C962C818EF4}"/>
                </a:ext>
              </a:extLst>
            </p:cNvPr>
            <p:cNvSpPr txBox="1"/>
            <p:nvPr/>
          </p:nvSpPr>
          <p:spPr>
            <a:xfrm>
              <a:off x="8929772" y="4532542"/>
              <a:ext cx="2929293" cy="1015663"/>
            </a:xfrm>
            <a:prstGeom prst="rect">
              <a:avLst/>
            </a:prstGeom>
            <a:noFill/>
          </p:spPr>
          <p:txBody>
            <a:bodyPr wrap="square" lIns="0" rIns="0" rtlCol="0" anchor="t">
              <a:spAutoFit/>
            </a:bodyPr>
            <a:lstStyle/>
            <a:p>
              <a:pPr algn="just"/>
              <a:r>
                <a:rPr lang="en-US" sz="1200" dirty="0">
                  <a:solidFill>
                    <a:schemeClr val="tx1">
                      <a:lumMod val="65000"/>
                      <a:lumOff val="35000"/>
                    </a:schemeClr>
                  </a:solidFill>
                </a:rPr>
                <a:t>Long term memory extends beyond session-based memory by storing structured information for future reference. This includes user preferences, past interactions, workflows, and DSL (domain-specific language).</a:t>
              </a:r>
            </a:p>
          </p:txBody>
        </p:sp>
      </p:grpSp>
      <p:grpSp>
        <p:nvGrpSpPr>
          <p:cNvPr id="24" name="Group 23">
            <a:extLst>
              <a:ext uri="{FF2B5EF4-FFF2-40B4-BE49-F238E27FC236}">
                <a16:creationId xmlns:a16="http://schemas.microsoft.com/office/drawing/2014/main" id="{6D1FFB0C-E530-008A-3C3A-8AA881B7AB41}"/>
              </a:ext>
            </a:extLst>
          </p:cNvPr>
          <p:cNvGrpSpPr/>
          <p:nvPr/>
        </p:nvGrpSpPr>
        <p:grpSpPr>
          <a:xfrm>
            <a:off x="8999653" y="2956658"/>
            <a:ext cx="2937088" cy="1844151"/>
            <a:chOff x="8921977" y="1466725"/>
            <a:chExt cx="2937088" cy="1844151"/>
          </a:xfrm>
        </p:grpSpPr>
        <p:sp>
          <p:nvSpPr>
            <p:cNvPr id="25" name="TextBox 24">
              <a:extLst>
                <a:ext uri="{FF2B5EF4-FFF2-40B4-BE49-F238E27FC236}">
                  <a16:creationId xmlns:a16="http://schemas.microsoft.com/office/drawing/2014/main" id="{1EDC9D31-D117-8FB5-DC7F-4BB25EE6B1BF}"/>
                </a:ext>
              </a:extLst>
            </p:cNvPr>
            <p:cNvSpPr txBox="1"/>
            <p:nvPr/>
          </p:nvSpPr>
          <p:spPr>
            <a:xfrm>
              <a:off x="8921977" y="1466725"/>
              <a:ext cx="2937088" cy="461665"/>
            </a:xfrm>
            <a:prstGeom prst="rect">
              <a:avLst/>
            </a:prstGeom>
            <a:noFill/>
          </p:spPr>
          <p:txBody>
            <a:bodyPr wrap="square" lIns="0" rIns="0" rtlCol="0" anchor="b">
              <a:spAutoFit/>
            </a:bodyPr>
            <a:lstStyle/>
            <a:p>
              <a:r>
                <a:rPr lang="en-US" sz="2400" b="1" cap="all" dirty="0"/>
                <a:t>Feedback Loops</a:t>
              </a:r>
            </a:p>
          </p:txBody>
        </p:sp>
        <p:sp>
          <p:nvSpPr>
            <p:cNvPr id="26" name="TextBox 25">
              <a:extLst>
                <a:ext uri="{FF2B5EF4-FFF2-40B4-BE49-F238E27FC236}">
                  <a16:creationId xmlns:a16="http://schemas.microsoft.com/office/drawing/2014/main" id="{D2F9026F-F4E0-5650-99C9-318623C8FB3A}"/>
                </a:ext>
              </a:extLst>
            </p:cNvPr>
            <p:cNvSpPr txBox="1"/>
            <p:nvPr/>
          </p:nvSpPr>
          <p:spPr>
            <a:xfrm>
              <a:off x="8929772" y="1925881"/>
              <a:ext cx="2929293" cy="1384995"/>
            </a:xfrm>
            <a:prstGeom prst="rect">
              <a:avLst/>
            </a:prstGeom>
            <a:noFill/>
          </p:spPr>
          <p:txBody>
            <a:bodyPr wrap="square" lIns="0" rIns="0" rtlCol="0" anchor="t">
              <a:spAutoFit/>
            </a:bodyPr>
            <a:lstStyle/>
            <a:p>
              <a:r>
                <a:rPr lang="en-US" sz="1200" dirty="0">
                  <a:solidFill>
                    <a:schemeClr val="tx1">
                      <a:lumMod val="65000"/>
                      <a:lumOff val="35000"/>
                    </a:schemeClr>
                  </a:solidFill>
                </a:rPr>
                <a:t>The feedback loops act as a way for models to self improve by refining both short term memory and long-term memory over time. By changing the memory structures or the context, we can keep a performant model to while continuously refining useful knowledge.</a:t>
              </a:r>
            </a:p>
          </p:txBody>
        </p:sp>
      </p:grpSp>
      <p:pic>
        <p:nvPicPr>
          <p:cNvPr id="30" name="Graphic 29" descr="Circles with arrows with solid fill">
            <a:extLst>
              <a:ext uri="{FF2B5EF4-FFF2-40B4-BE49-F238E27FC236}">
                <a16:creationId xmlns:a16="http://schemas.microsoft.com/office/drawing/2014/main" id="{A2C35CF7-10C3-0A0D-74C6-4DBB96B13F1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347709" y="2767962"/>
            <a:ext cx="639365" cy="639365"/>
          </a:xfrm>
          <a:prstGeom prst="rect">
            <a:avLst/>
          </a:prstGeom>
        </p:spPr>
      </p:pic>
      <p:pic>
        <p:nvPicPr>
          <p:cNvPr id="31" name="Graphic 30" descr="Polaroid Pictures with solid fill">
            <a:extLst>
              <a:ext uri="{FF2B5EF4-FFF2-40B4-BE49-F238E27FC236}">
                <a16:creationId xmlns:a16="http://schemas.microsoft.com/office/drawing/2014/main" id="{952F9DCE-ACF1-4D30-8DA3-B0395C99367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953598" y="6005780"/>
            <a:ext cx="639365" cy="639365"/>
          </a:xfrm>
          <a:prstGeom prst="rect">
            <a:avLst/>
          </a:prstGeom>
        </p:spPr>
      </p:pic>
      <p:pic>
        <p:nvPicPr>
          <p:cNvPr id="32" name="Graphic 31" descr="Postit Notes outline">
            <a:extLst>
              <a:ext uri="{FF2B5EF4-FFF2-40B4-BE49-F238E27FC236}">
                <a16:creationId xmlns:a16="http://schemas.microsoft.com/office/drawing/2014/main" id="{58E21302-C1FE-59BD-9EC0-6BC8B2057EA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162141" y="4057250"/>
            <a:ext cx="639365" cy="639365"/>
          </a:xfrm>
          <a:prstGeom prst="rect">
            <a:avLst/>
          </a:prstGeom>
        </p:spPr>
      </p:pic>
      <p:pic>
        <p:nvPicPr>
          <p:cNvPr id="39" name="Graphic 38" descr="Postit Notes with solid fill">
            <a:extLst>
              <a:ext uri="{FF2B5EF4-FFF2-40B4-BE49-F238E27FC236}">
                <a16:creationId xmlns:a16="http://schemas.microsoft.com/office/drawing/2014/main" id="{B10F4DFC-966A-094A-AECF-0E3332F0BB8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65143" y="2428941"/>
            <a:ext cx="914400" cy="914400"/>
          </a:xfrm>
          <a:prstGeom prst="rect">
            <a:avLst/>
          </a:prstGeom>
        </p:spPr>
      </p:pic>
      <p:pic>
        <p:nvPicPr>
          <p:cNvPr id="40" name="Graphic 39" descr="Polaroid Pictures with solid fill">
            <a:extLst>
              <a:ext uri="{FF2B5EF4-FFF2-40B4-BE49-F238E27FC236}">
                <a16:creationId xmlns:a16="http://schemas.microsoft.com/office/drawing/2014/main" id="{2F279948-02F7-E3E2-F307-E50346F28B5D}"/>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57426" y="4675441"/>
            <a:ext cx="639365" cy="639365"/>
          </a:xfrm>
          <a:prstGeom prst="rect">
            <a:avLst/>
          </a:prstGeom>
        </p:spPr>
      </p:pic>
      <p:pic>
        <p:nvPicPr>
          <p:cNvPr id="41" name="Graphic 40" descr="Circles with arrows with solid fill">
            <a:extLst>
              <a:ext uri="{FF2B5EF4-FFF2-40B4-BE49-F238E27FC236}">
                <a16:creationId xmlns:a16="http://schemas.microsoft.com/office/drawing/2014/main" id="{54992F54-34BE-0096-6139-23027A61414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537597" y="2425748"/>
            <a:ext cx="639365" cy="639365"/>
          </a:xfrm>
          <a:prstGeom prst="rect">
            <a:avLst/>
          </a:prstGeom>
        </p:spPr>
      </p:pic>
    </p:spTree>
    <p:extLst>
      <p:ext uri="{BB962C8B-B14F-4D97-AF65-F5344CB8AC3E}">
        <p14:creationId xmlns:p14="http://schemas.microsoft.com/office/powerpoint/2010/main" val="3691696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9A1C-EBF2-51C8-BE53-C4193F1BE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02769-34AD-67C0-9908-B088288EC085}"/>
              </a:ext>
            </a:extLst>
          </p:cNvPr>
          <p:cNvSpPr>
            <a:spLocks noGrp="1"/>
          </p:cNvSpPr>
          <p:nvPr>
            <p:ph type="title"/>
          </p:nvPr>
        </p:nvSpPr>
        <p:spPr/>
        <p:txBody>
          <a:bodyPr/>
          <a:lstStyle/>
          <a:p>
            <a:r>
              <a:rPr lang="en-US" dirty="0"/>
              <a:t>How These Layers Work Together</a:t>
            </a:r>
          </a:p>
        </p:txBody>
      </p:sp>
      <p:sp>
        <p:nvSpPr>
          <p:cNvPr id="3" name="Text Placeholder 2">
            <a:extLst>
              <a:ext uri="{FF2B5EF4-FFF2-40B4-BE49-F238E27FC236}">
                <a16:creationId xmlns:a16="http://schemas.microsoft.com/office/drawing/2014/main" id="{BA8AD8D7-1508-4A49-F590-F94443126F04}"/>
              </a:ext>
            </a:extLst>
          </p:cNvPr>
          <p:cNvSpPr>
            <a:spLocks noGrp="1"/>
          </p:cNvSpPr>
          <p:nvPr>
            <p:ph type="body" sz="quarter" idx="10"/>
          </p:nvPr>
        </p:nvSpPr>
        <p:spPr>
          <a:xfrm>
            <a:off x="384175" y="1231900"/>
            <a:ext cx="11807825" cy="4957763"/>
          </a:xfrm>
        </p:spPr>
        <p:txBody>
          <a:bodyPr/>
          <a:lstStyle/>
          <a:p>
            <a:pPr marL="0" indent="0">
              <a:buNone/>
            </a:pPr>
            <a:r>
              <a:rPr lang="en-US" dirty="0"/>
              <a:t>AI memory functions dynamically across these three layers:</a:t>
            </a:r>
          </a:p>
          <a:p>
            <a:pPr marL="0" indent="0">
              <a:buNone/>
            </a:pPr>
            <a:endParaRPr lang="en-US" dirty="0"/>
          </a:p>
          <a:p>
            <a:r>
              <a:rPr lang="en-US" dirty="0"/>
              <a:t>STM holds immediate context</a:t>
            </a:r>
          </a:p>
          <a:p>
            <a:r>
              <a:rPr lang="en-US" dirty="0"/>
              <a:t>LTM ensures continuity beyond the session and holds procedural, episodic, and semantic knowledge</a:t>
            </a:r>
          </a:p>
          <a:p>
            <a:r>
              <a:rPr lang="en-US" dirty="0"/>
              <a:t>Feedback loops refine both to drive continuous improvement</a:t>
            </a:r>
            <a:br>
              <a:rPr lang="en-US" dirty="0"/>
            </a:br>
            <a:endParaRPr lang="en-US" dirty="0"/>
          </a:p>
          <a:p>
            <a:r>
              <a:rPr lang="en-US" dirty="0"/>
              <a:t>Just like human intelligence is built on our ability to remember and learn from experiences; despite knowledge sources from the model itself.  </a:t>
            </a:r>
          </a:p>
          <a:p>
            <a:pPr lvl="1"/>
            <a:r>
              <a:rPr lang="en-US" dirty="0"/>
              <a:t>Sometimes we must teach models to effectively use their memory (meta-learning).</a:t>
            </a:r>
          </a:p>
        </p:txBody>
      </p:sp>
    </p:spTree>
    <p:extLst>
      <p:ext uri="{BB962C8B-B14F-4D97-AF65-F5344CB8AC3E}">
        <p14:creationId xmlns:p14="http://schemas.microsoft.com/office/powerpoint/2010/main" val="1476188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2535-99A5-7C25-3AA6-6D3D724783CD}"/>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0A5FC198-36CA-3984-878C-D5EF8DB8E340}"/>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D8096F68-FA24-7C7A-D6B6-20580A10D0EE}"/>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B6EC1C90-48C0-C7BD-DD64-6C72069F0EC3}"/>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2DD24BF4-5F50-1A20-7DF3-86BA6B7532E5}"/>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A1E51B6C-AC87-CCBE-30D0-A39D4B54F8C0}"/>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7694F114-DFB6-4A34-0615-91E7E50C5556}"/>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59589FE4-E5DC-8A04-9B4A-26810349AF8E}"/>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77E32F53-BACA-35CF-3903-38FC45745891}"/>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2F711174-1F59-B6D5-28ED-7CDE06D2107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1658FF55-922F-9D11-80EB-A94066D1D5FE}"/>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95493D1C-485F-6761-96ED-28082398194A}"/>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60CE0A16-AE9D-C378-73B7-A6C60BB2914B}"/>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A01EADBC-D6F9-72FA-BDF3-BDACDC33B715}"/>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E6F8422C-0312-5460-F7A6-FB3A1F3C1358}"/>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FA2686D6-A93C-87DE-2160-C646263670BA}"/>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26D9CBF2-F75B-47CD-198F-030A5AA07E9E}"/>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1F2A8D61-7309-9ABB-4780-76ACBC552A6E}"/>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0CF5D942-2B7C-6AD8-A822-3DA93A6CB583}"/>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8FA34AF2-F210-7BBF-DA5A-A2667353EF30}"/>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5F5E067A-533E-FFF8-07FF-8073A69BAC09}"/>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E7D5160A-3143-2AEE-C557-5C75EEA2F28C}"/>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677E9A45-5819-1CDD-BF53-491C4EBF00DC}"/>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ECF9D642-ACA9-240B-471F-4C898A757AC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27CA2E52-455B-622F-D62D-5C389E2A598F}"/>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10F331-401F-D1AE-57A8-24767E1ED704}"/>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152EBEF-C3C2-F7F5-606C-9EDFFE05AC9B}"/>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18B0C683-0ED4-A0D8-BCE6-3F9C70546F86}"/>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33FB7CE7-2B35-C1EC-468A-953F76DE695F}"/>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3734 7100</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5FE6BDAD-D12F-2511-76F4-D49D36A2D460}"/>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AAE61DE9-E085-0376-ACC8-5E30E942040D}"/>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AADF88D8-B129-FD20-3484-D3C1FC74A45C}"/>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8649C559-337B-2ABC-229D-F2641A15D587}"/>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103869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Short Term Memory</a:t>
            </a:r>
          </a:p>
        </p:txBody>
      </p:sp>
    </p:spTree>
    <p:extLst>
      <p:ext uri="{BB962C8B-B14F-4D97-AF65-F5344CB8AC3E}">
        <p14:creationId xmlns:p14="http://schemas.microsoft.com/office/powerpoint/2010/main" val="3894436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83A8-ECAF-5CE8-2AC7-07251DB33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DA059-BC7B-D914-EBEE-D3EC857C0917}"/>
              </a:ext>
            </a:extLst>
          </p:cNvPr>
          <p:cNvSpPr>
            <a:spLocks noGrp="1"/>
          </p:cNvSpPr>
          <p:nvPr>
            <p:ph type="title"/>
          </p:nvPr>
        </p:nvSpPr>
        <p:spPr/>
        <p:txBody>
          <a:bodyPr/>
          <a:lstStyle/>
          <a:p>
            <a:r>
              <a:rPr lang="en-US" dirty="0"/>
              <a:t>The Dance of Short-Term Memory</a:t>
            </a:r>
          </a:p>
        </p:txBody>
      </p:sp>
      <p:sp>
        <p:nvSpPr>
          <p:cNvPr id="3" name="Text Placeholder 2">
            <a:extLst>
              <a:ext uri="{FF2B5EF4-FFF2-40B4-BE49-F238E27FC236}">
                <a16:creationId xmlns:a16="http://schemas.microsoft.com/office/drawing/2014/main" id="{7A06120E-B0B4-845A-DF26-ABC70016FD87}"/>
              </a:ext>
            </a:extLst>
          </p:cNvPr>
          <p:cNvSpPr>
            <a:spLocks noGrp="1"/>
          </p:cNvSpPr>
          <p:nvPr>
            <p:ph type="body" sz="quarter" idx="10"/>
          </p:nvPr>
        </p:nvSpPr>
        <p:spPr>
          <a:xfrm>
            <a:off x="384175" y="1231900"/>
            <a:ext cx="4327525" cy="4957763"/>
          </a:xfrm>
        </p:spPr>
        <p:txBody>
          <a:bodyPr/>
          <a:lstStyle/>
          <a:p>
            <a:r>
              <a:rPr lang="en-US" sz="2000" dirty="0"/>
              <a:t>Picture yourself at a busy intersection in London, UK. The cars are your documents. Should you pay attention to pedestrians, red busses, or taxi cabs?</a:t>
            </a:r>
            <a:br>
              <a:rPr lang="en-US" sz="2000" dirty="0"/>
            </a:br>
            <a:endParaRPr lang="en-US" sz="2000" dirty="0"/>
          </a:p>
          <a:p>
            <a:r>
              <a:rPr lang="en-US" sz="2000" dirty="0"/>
              <a:t>Multiple databases are performing queries and injecting into the context window</a:t>
            </a:r>
            <a:br>
              <a:rPr lang="en-US" sz="2000" dirty="0"/>
            </a:br>
            <a:endParaRPr lang="en-US" sz="2000" dirty="0"/>
          </a:p>
          <a:p>
            <a:r>
              <a:rPr lang="en-US" sz="2000" dirty="0"/>
              <a:t>The model streams output. Did the model successfully focus on what its scope was? What if the model missed the queen walking by?!</a:t>
            </a:r>
          </a:p>
        </p:txBody>
      </p:sp>
      <p:sp>
        <p:nvSpPr>
          <p:cNvPr id="4" name="Rounded Rectangle 3">
            <a:extLst>
              <a:ext uri="{FF2B5EF4-FFF2-40B4-BE49-F238E27FC236}">
                <a16:creationId xmlns:a16="http://schemas.microsoft.com/office/drawing/2014/main" id="{6A88536A-A83C-B364-6326-8E184E1F0410}"/>
              </a:ext>
            </a:extLst>
          </p:cNvPr>
          <p:cNvSpPr/>
          <p:nvPr/>
        </p:nvSpPr>
        <p:spPr>
          <a:xfrm rot="5400000">
            <a:off x="5334000" y="3429000"/>
            <a:ext cx="3784600" cy="6985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Context Window</a:t>
            </a:r>
          </a:p>
        </p:txBody>
      </p:sp>
      <p:pic>
        <p:nvPicPr>
          <p:cNvPr id="6" name="Graphic 5" descr="Artificial Intelligence with solid fill">
            <a:extLst>
              <a:ext uri="{FF2B5EF4-FFF2-40B4-BE49-F238E27FC236}">
                <a16:creationId xmlns:a16="http://schemas.microsoft.com/office/drawing/2014/main" id="{8F87A226-517B-8F69-07D7-86B0AF7E69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63012" y="3253581"/>
            <a:ext cx="914400" cy="914400"/>
          </a:xfrm>
          <a:prstGeom prst="rect">
            <a:avLst/>
          </a:prstGeom>
        </p:spPr>
      </p:pic>
      <p:pic>
        <p:nvPicPr>
          <p:cNvPr id="8" name="Graphic 7" descr="Database with solid fill">
            <a:extLst>
              <a:ext uri="{FF2B5EF4-FFF2-40B4-BE49-F238E27FC236}">
                <a16:creationId xmlns:a16="http://schemas.microsoft.com/office/drawing/2014/main" id="{814B69D0-C7DF-B5F9-7904-91F67A40C0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00551" y="5372894"/>
            <a:ext cx="914400" cy="914400"/>
          </a:xfrm>
          <a:prstGeom prst="rect">
            <a:avLst/>
          </a:prstGeom>
        </p:spPr>
      </p:pic>
      <p:cxnSp>
        <p:nvCxnSpPr>
          <p:cNvPr id="10" name="Straight Arrow Connector 9">
            <a:extLst>
              <a:ext uri="{FF2B5EF4-FFF2-40B4-BE49-F238E27FC236}">
                <a16:creationId xmlns:a16="http://schemas.microsoft.com/office/drawing/2014/main" id="{ECE93438-F28D-2FF5-8C90-AA0F2CCC463D}"/>
              </a:ext>
            </a:extLst>
          </p:cNvPr>
          <p:cNvCxnSpPr/>
          <p:nvPr/>
        </p:nvCxnSpPr>
        <p:spPr>
          <a:xfrm>
            <a:off x="5473700" y="4622800"/>
            <a:ext cx="123190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pic>
        <p:nvPicPr>
          <p:cNvPr id="13" name="Graphic 12" descr="Document outline">
            <a:extLst>
              <a:ext uri="{FF2B5EF4-FFF2-40B4-BE49-F238E27FC236}">
                <a16:creationId xmlns:a16="http://schemas.microsoft.com/office/drawing/2014/main" id="{CA2C6A1B-BF6E-AE59-2951-1640DB067A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00551" y="2514600"/>
            <a:ext cx="914400" cy="914400"/>
          </a:xfrm>
          <a:prstGeom prst="rect">
            <a:avLst/>
          </a:prstGeom>
        </p:spPr>
      </p:pic>
      <p:pic>
        <p:nvPicPr>
          <p:cNvPr id="14" name="Graphic 13" descr="Document outline">
            <a:extLst>
              <a:ext uri="{FF2B5EF4-FFF2-40B4-BE49-F238E27FC236}">
                <a16:creationId xmlns:a16="http://schemas.microsoft.com/office/drawing/2014/main" id="{8005E5B4-0631-94B1-DCFF-3CB3168F26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00551" y="3340100"/>
            <a:ext cx="914400" cy="914400"/>
          </a:xfrm>
          <a:prstGeom prst="rect">
            <a:avLst/>
          </a:prstGeom>
        </p:spPr>
      </p:pic>
      <p:pic>
        <p:nvPicPr>
          <p:cNvPr id="15" name="Graphic 14" descr="Document outline">
            <a:extLst>
              <a:ext uri="{FF2B5EF4-FFF2-40B4-BE49-F238E27FC236}">
                <a16:creationId xmlns:a16="http://schemas.microsoft.com/office/drawing/2014/main" id="{1DF79B67-09F8-344F-8684-59022CC8F5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06902" y="4165600"/>
            <a:ext cx="914400" cy="914400"/>
          </a:xfrm>
          <a:prstGeom prst="rect">
            <a:avLst/>
          </a:prstGeom>
        </p:spPr>
      </p:pic>
      <p:cxnSp>
        <p:nvCxnSpPr>
          <p:cNvPr id="16" name="Straight Arrow Connector 15">
            <a:extLst>
              <a:ext uri="{FF2B5EF4-FFF2-40B4-BE49-F238E27FC236}">
                <a16:creationId xmlns:a16="http://schemas.microsoft.com/office/drawing/2014/main" id="{E2B6E12C-3EBD-4F94-4C6D-462FBFC8B16C}"/>
              </a:ext>
            </a:extLst>
          </p:cNvPr>
          <p:cNvCxnSpPr/>
          <p:nvPr/>
        </p:nvCxnSpPr>
        <p:spPr>
          <a:xfrm>
            <a:off x="5480050" y="3797300"/>
            <a:ext cx="123190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6D6EE33-5207-72AA-C22A-219D0D7D553B}"/>
              </a:ext>
            </a:extLst>
          </p:cNvPr>
          <p:cNvCxnSpPr/>
          <p:nvPr/>
        </p:nvCxnSpPr>
        <p:spPr>
          <a:xfrm>
            <a:off x="5473700" y="2971800"/>
            <a:ext cx="123190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8F2D13F-B0F3-8EF4-F8F2-E1B5FC45E887}"/>
              </a:ext>
            </a:extLst>
          </p:cNvPr>
          <p:cNvCxnSpPr>
            <a:cxnSpLocks/>
          </p:cNvCxnSpPr>
          <p:nvPr/>
        </p:nvCxnSpPr>
        <p:spPr>
          <a:xfrm>
            <a:off x="7603331" y="2006600"/>
            <a:ext cx="1259681" cy="156210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BA5EDB9-0B21-EE5B-62A9-86B90BA99269}"/>
              </a:ext>
            </a:extLst>
          </p:cNvPr>
          <p:cNvCxnSpPr>
            <a:cxnSpLocks/>
          </p:cNvCxnSpPr>
          <p:nvPr/>
        </p:nvCxnSpPr>
        <p:spPr>
          <a:xfrm flipV="1">
            <a:off x="7689056" y="3778250"/>
            <a:ext cx="1173956" cy="185420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A5F2F9B-CBE1-DE27-FF2D-197226E47047}"/>
              </a:ext>
            </a:extLst>
          </p:cNvPr>
          <p:cNvCxnSpPr/>
          <p:nvPr/>
        </p:nvCxnSpPr>
        <p:spPr>
          <a:xfrm>
            <a:off x="9777412" y="3710781"/>
            <a:ext cx="123190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CE50FB6-C3B6-AA1C-14D0-5045B7A8E956}"/>
              </a:ext>
            </a:extLst>
          </p:cNvPr>
          <p:cNvSpPr txBox="1"/>
          <p:nvPr/>
        </p:nvSpPr>
        <p:spPr>
          <a:xfrm>
            <a:off x="9814649" y="3340100"/>
            <a:ext cx="877163" cy="369332"/>
          </a:xfrm>
          <a:prstGeom prst="rect">
            <a:avLst/>
          </a:prstGeom>
          <a:noFill/>
        </p:spPr>
        <p:txBody>
          <a:bodyPr wrap="none" rtlCol="0">
            <a:spAutoFit/>
          </a:bodyPr>
          <a:lstStyle/>
          <a:p>
            <a:r>
              <a:rPr lang="en-US" dirty="0"/>
              <a:t>Output</a:t>
            </a:r>
          </a:p>
        </p:txBody>
      </p:sp>
    </p:spTree>
    <p:extLst>
      <p:ext uri="{BB962C8B-B14F-4D97-AF65-F5344CB8AC3E}">
        <p14:creationId xmlns:p14="http://schemas.microsoft.com/office/powerpoint/2010/main" val="3197591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4E67-FF40-B639-E225-2D75069F4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2C8A6-7D74-1602-BF62-7059A4810DBE}"/>
              </a:ext>
            </a:extLst>
          </p:cNvPr>
          <p:cNvSpPr>
            <a:spLocks noGrp="1"/>
          </p:cNvSpPr>
          <p:nvPr>
            <p:ph type="title"/>
          </p:nvPr>
        </p:nvSpPr>
        <p:spPr/>
        <p:txBody>
          <a:bodyPr/>
          <a:lstStyle/>
          <a:p>
            <a:r>
              <a:rPr lang="en-US" dirty="0"/>
              <a:t>The Challenge of the Present Memory</a:t>
            </a:r>
          </a:p>
        </p:txBody>
      </p:sp>
      <p:sp>
        <p:nvSpPr>
          <p:cNvPr id="3" name="Text Placeholder 2">
            <a:extLst>
              <a:ext uri="{FF2B5EF4-FFF2-40B4-BE49-F238E27FC236}">
                <a16:creationId xmlns:a16="http://schemas.microsoft.com/office/drawing/2014/main" id="{B7ECF4CC-1ABF-1B46-A34B-1C606D80826D}"/>
              </a:ext>
            </a:extLst>
          </p:cNvPr>
          <p:cNvSpPr>
            <a:spLocks noGrp="1"/>
          </p:cNvSpPr>
          <p:nvPr>
            <p:ph type="body" sz="quarter" idx="10"/>
          </p:nvPr>
        </p:nvSpPr>
        <p:spPr/>
        <p:txBody>
          <a:bodyPr/>
          <a:lstStyle/>
          <a:p>
            <a:r>
              <a:rPr lang="en-US" dirty="0"/>
              <a:t>Our brains (and Agents) must be constantly juggling incoming information while maintaining its conversation history (immediate context).</a:t>
            </a:r>
            <a:br>
              <a:rPr lang="en-US" dirty="0"/>
            </a:br>
            <a:endParaRPr lang="en-US" dirty="0"/>
          </a:p>
          <a:p>
            <a:r>
              <a:rPr lang="en-US" dirty="0"/>
              <a:t>Handling this immediate information is a fundamental challenge and vastly different than how our short-term memory works.</a:t>
            </a:r>
          </a:p>
          <a:p>
            <a:pPr lvl="1"/>
            <a:r>
              <a:rPr lang="en-US" dirty="0"/>
              <a:t>Let’s try it. Open your favorite LLM and after every few sentences as the Ai to summarize what you’ve said so far.</a:t>
            </a:r>
            <a:br>
              <a:rPr lang="en-US" dirty="0"/>
            </a:br>
            <a:endParaRPr lang="en-US" dirty="0"/>
          </a:p>
          <a:p>
            <a:pPr lvl="1"/>
            <a:r>
              <a:rPr lang="en-US" dirty="0"/>
              <a:t>What did you notice?</a:t>
            </a:r>
            <a:br>
              <a:rPr lang="en-US" dirty="0"/>
            </a:br>
            <a:endParaRPr lang="en-US" dirty="0"/>
          </a:p>
          <a:p>
            <a:pPr lvl="1"/>
            <a:r>
              <a:rPr lang="en-US" dirty="0"/>
              <a:t>You’ll notice that the AI maintains the context for a while but eventually loses the details. Humans can remember details and there is a famous reason why US telephones are 7-digits long!</a:t>
            </a:r>
          </a:p>
          <a:p>
            <a:pPr lvl="1"/>
            <a:endParaRPr lang="en-US" dirty="0"/>
          </a:p>
        </p:txBody>
      </p:sp>
    </p:spTree>
    <p:extLst>
      <p:ext uri="{BB962C8B-B14F-4D97-AF65-F5344CB8AC3E}">
        <p14:creationId xmlns:p14="http://schemas.microsoft.com/office/powerpoint/2010/main" val="80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399F-7D61-64BB-CEA7-E97613ABE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4520B-2A10-0744-2A05-E3C28E960F6B}"/>
              </a:ext>
            </a:extLst>
          </p:cNvPr>
          <p:cNvSpPr>
            <a:spLocks noGrp="1"/>
          </p:cNvSpPr>
          <p:nvPr>
            <p:ph type="title"/>
          </p:nvPr>
        </p:nvSpPr>
        <p:spPr/>
        <p:txBody>
          <a:bodyPr/>
          <a:lstStyle/>
          <a:p>
            <a:r>
              <a:rPr lang="en-US" dirty="0"/>
              <a:t>The Context Window: AI Working Memory</a:t>
            </a:r>
          </a:p>
        </p:txBody>
      </p:sp>
      <p:sp>
        <p:nvSpPr>
          <p:cNvPr id="3" name="Text Placeholder 2">
            <a:extLst>
              <a:ext uri="{FF2B5EF4-FFF2-40B4-BE49-F238E27FC236}">
                <a16:creationId xmlns:a16="http://schemas.microsoft.com/office/drawing/2014/main" id="{014898AA-0C73-E3B9-F42E-C562B20DCF1C}"/>
              </a:ext>
            </a:extLst>
          </p:cNvPr>
          <p:cNvSpPr>
            <a:spLocks noGrp="1"/>
          </p:cNvSpPr>
          <p:nvPr>
            <p:ph type="body" sz="quarter" idx="10"/>
          </p:nvPr>
        </p:nvSpPr>
        <p:spPr>
          <a:xfrm>
            <a:off x="384175" y="1231900"/>
            <a:ext cx="5596687" cy="4957763"/>
          </a:xfrm>
        </p:spPr>
        <p:txBody>
          <a:bodyPr/>
          <a:lstStyle/>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LLMs use a fixed-size context window to process tokens.</a:t>
            </a:r>
            <a:br>
              <a:rPr lang="en-US" sz="2400" dirty="0">
                <a:solidFill>
                  <a:srgbClr val="231F20"/>
                </a:solidFill>
                <a:effectLst/>
                <a:latin typeface="Graphik" panose="020B0503030202060203" pitchFamily="34" charset="77"/>
              </a:rPr>
            </a:br>
            <a:endParaRPr lang="en-US" sz="2400" dirty="0">
              <a:solidFill>
                <a:srgbClr val="231F20"/>
              </a:solidFill>
              <a:effectLst/>
              <a:latin typeface="Graphik" panose="020B0503030202060203" pitchFamily="34" charset="77"/>
            </a:endParaRP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Each generated token is added to this window.</a:t>
            </a:r>
            <a:br>
              <a:rPr lang="en-US" sz="2400" dirty="0">
                <a:solidFill>
                  <a:srgbClr val="231F20"/>
                </a:solidFill>
                <a:effectLst/>
                <a:latin typeface="Graphik" panose="020B0503030202060203" pitchFamily="34" charset="77"/>
              </a:rPr>
            </a:br>
            <a:endParaRPr lang="en-US" sz="2400" dirty="0">
              <a:solidFill>
                <a:srgbClr val="231F20"/>
              </a:solidFill>
              <a:effectLst/>
              <a:latin typeface="Graphik" panose="020B0503030202060203" pitchFamily="34" charset="77"/>
            </a:endParaRP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The context window limits the amount of text the model can handle at once; newer models like Llama 4 support much larger windows than earlier transformers, but larger windows can impact performance.</a:t>
            </a:r>
            <a:endParaRPr lang="en-US" dirty="0"/>
          </a:p>
        </p:txBody>
      </p:sp>
      <p:grpSp>
        <p:nvGrpSpPr>
          <p:cNvPr id="12" name="Group 11">
            <a:extLst>
              <a:ext uri="{FF2B5EF4-FFF2-40B4-BE49-F238E27FC236}">
                <a16:creationId xmlns:a16="http://schemas.microsoft.com/office/drawing/2014/main" id="{5DE67953-A3AB-C6E3-343D-DC90832B8EFF}"/>
              </a:ext>
            </a:extLst>
          </p:cNvPr>
          <p:cNvGrpSpPr/>
          <p:nvPr/>
        </p:nvGrpSpPr>
        <p:grpSpPr>
          <a:xfrm>
            <a:off x="6211140" y="5180529"/>
            <a:ext cx="5280913" cy="1009134"/>
            <a:chOff x="3352800" y="5061466"/>
            <a:chExt cx="5280913" cy="1009134"/>
          </a:xfrm>
        </p:grpSpPr>
        <p:sp>
          <p:nvSpPr>
            <p:cNvPr id="5" name="Rectangle 4">
              <a:extLst>
                <a:ext uri="{FF2B5EF4-FFF2-40B4-BE49-F238E27FC236}">
                  <a16:creationId xmlns:a16="http://schemas.microsoft.com/office/drawing/2014/main" id="{9725888A-49ED-8BCD-7A19-2304A5BF8053}"/>
                </a:ext>
              </a:extLst>
            </p:cNvPr>
            <p:cNvSpPr/>
            <p:nvPr/>
          </p:nvSpPr>
          <p:spPr>
            <a:xfrm>
              <a:off x="4152900" y="5689600"/>
              <a:ext cx="3225800" cy="381000"/>
            </a:xfrm>
            <a:prstGeom prst="rect">
              <a:avLst/>
            </a:prstGeom>
            <a:solidFill>
              <a:schemeClr val="accent1">
                <a:alpha val="3817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2C13AA7-F716-719C-BBFB-11185CBF8DB2}"/>
                </a:ext>
              </a:extLst>
            </p:cNvPr>
            <p:cNvSpPr txBox="1"/>
            <p:nvPr/>
          </p:nvSpPr>
          <p:spPr>
            <a:xfrm>
              <a:off x="3352800" y="5689600"/>
              <a:ext cx="4814138" cy="369332"/>
            </a:xfrm>
            <a:prstGeom prst="rect">
              <a:avLst/>
            </a:prstGeom>
            <a:noFill/>
          </p:spPr>
          <p:txBody>
            <a:bodyPr wrap="none" rtlCol="0">
              <a:spAutoFit/>
            </a:bodyPr>
            <a:lstStyle/>
            <a:p>
              <a:r>
                <a:rPr lang="en-US" dirty="0"/>
                <a:t>Please reschedule my appointment on Friday.</a:t>
              </a:r>
            </a:p>
          </p:txBody>
        </p:sp>
        <p:cxnSp>
          <p:nvCxnSpPr>
            <p:cNvPr id="8" name="Straight Arrow Connector 7">
              <a:extLst>
                <a:ext uri="{FF2B5EF4-FFF2-40B4-BE49-F238E27FC236}">
                  <a16:creationId xmlns:a16="http://schemas.microsoft.com/office/drawing/2014/main" id="{70526B30-1F39-5E3C-40DA-24B37677C216}"/>
                </a:ext>
              </a:extLst>
            </p:cNvPr>
            <p:cNvCxnSpPr/>
            <p:nvPr/>
          </p:nvCxnSpPr>
          <p:spPr>
            <a:xfrm flipH="1">
              <a:off x="6032500" y="5257800"/>
              <a:ext cx="736600" cy="36830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BBF81BA-2D15-3C46-3425-8CEE08750DC6}"/>
                </a:ext>
              </a:extLst>
            </p:cNvPr>
            <p:cNvSpPr txBox="1"/>
            <p:nvPr/>
          </p:nvSpPr>
          <p:spPr>
            <a:xfrm>
              <a:off x="6769100" y="5061466"/>
              <a:ext cx="1864613" cy="369332"/>
            </a:xfrm>
            <a:prstGeom prst="rect">
              <a:avLst/>
            </a:prstGeom>
            <a:noFill/>
          </p:spPr>
          <p:txBody>
            <a:bodyPr wrap="none" rtlCol="0">
              <a:spAutoFit/>
            </a:bodyPr>
            <a:lstStyle/>
            <a:p>
              <a:r>
                <a:rPr lang="en-US" dirty="0"/>
                <a:t>Context Window</a:t>
              </a:r>
            </a:p>
          </p:txBody>
        </p:sp>
      </p:grpSp>
      <p:pic>
        <p:nvPicPr>
          <p:cNvPr id="11" name="Picture 10" descr="People at the meeting desk">
            <a:extLst>
              <a:ext uri="{FF2B5EF4-FFF2-40B4-BE49-F238E27FC236}">
                <a16:creationId xmlns:a16="http://schemas.microsoft.com/office/drawing/2014/main" id="{7AE599B3-DC43-8CAC-E664-9AFC2785EB2C}"/>
              </a:ext>
            </a:extLst>
          </p:cNvPr>
          <p:cNvPicPr>
            <a:picLocks noChangeAspect="1"/>
          </p:cNvPicPr>
          <p:nvPr/>
        </p:nvPicPr>
        <p:blipFill>
          <a:blip r:embed="rId3"/>
          <a:stretch>
            <a:fillRect/>
          </a:stretch>
        </p:blipFill>
        <p:spPr>
          <a:xfrm>
            <a:off x="6181495" y="1142974"/>
            <a:ext cx="5689600" cy="3200400"/>
          </a:xfrm>
          <a:prstGeom prst="rect">
            <a:avLst/>
          </a:prstGeom>
        </p:spPr>
      </p:pic>
      <p:sp>
        <p:nvSpPr>
          <p:cNvPr id="13" name="TextBox 12">
            <a:extLst>
              <a:ext uri="{FF2B5EF4-FFF2-40B4-BE49-F238E27FC236}">
                <a16:creationId xmlns:a16="http://schemas.microsoft.com/office/drawing/2014/main" id="{C62FA144-A029-15E2-4DE9-9282CE5749B7}"/>
              </a:ext>
            </a:extLst>
          </p:cNvPr>
          <p:cNvSpPr txBox="1"/>
          <p:nvPr/>
        </p:nvSpPr>
        <p:spPr>
          <a:xfrm>
            <a:off x="6981595" y="4304810"/>
            <a:ext cx="4006225" cy="369332"/>
          </a:xfrm>
          <a:prstGeom prst="rect">
            <a:avLst/>
          </a:prstGeom>
          <a:noFill/>
        </p:spPr>
        <p:txBody>
          <a:bodyPr wrap="none" rtlCol="0">
            <a:spAutoFit/>
          </a:bodyPr>
          <a:lstStyle/>
          <a:p>
            <a:r>
              <a:rPr lang="en-US" dirty="0"/>
              <a:t>Desk can only fit so many notes on it!</a:t>
            </a:r>
          </a:p>
        </p:txBody>
      </p:sp>
    </p:spTree>
    <p:extLst>
      <p:ext uri="{BB962C8B-B14F-4D97-AF65-F5344CB8AC3E}">
        <p14:creationId xmlns:p14="http://schemas.microsoft.com/office/powerpoint/2010/main" val="401303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DA5C-ABD6-9F9E-7090-B822BE32A2EB}"/>
              </a:ext>
            </a:extLst>
          </p:cNvPr>
          <p:cNvSpPr>
            <a:spLocks noGrp="1"/>
          </p:cNvSpPr>
          <p:nvPr>
            <p:ph type="title"/>
          </p:nvPr>
        </p:nvSpPr>
        <p:spPr/>
        <p:txBody>
          <a:bodyPr/>
          <a:lstStyle/>
          <a:p>
            <a:r>
              <a:rPr lang="en-US" dirty="0"/>
              <a:t>Expectations for Attendees</a:t>
            </a:r>
          </a:p>
        </p:txBody>
      </p:sp>
      <p:grpSp>
        <p:nvGrpSpPr>
          <p:cNvPr id="7" name="Group 6">
            <a:extLst>
              <a:ext uri="{FF2B5EF4-FFF2-40B4-BE49-F238E27FC236}">
                <a16:creationId xmlns:a16="http://schemas.microsoft.com/office/drawing/2014/main" id="{995299E4-9F93-8A4E-DF64-22BF8B12CF17}"/>
              </a:ext>
            </a:extLst>
          </p:cNvPr>
          <p:cNvGrpSpPr/>
          <p:nvPr/>
        </p:nvGrpSpPr>
        <p:grpSpPr>
          <a:xfrm>
            <a:off x="349431" y="1083247"/>
            <a:ext cx="5671660" cy="4852734"/>
            <a:chOff x="637971" y="1001402"/>
            <a:chExt cx="5671660" cy="4852734"/>
          </a:xfrm>
        </p:grpSpPr>
        <p:sp>
          <p:nvSpPr>
            <p:cNvPr id="5" name="Rectangle 4">
              <a:extLst>
                <a:ext uri="{FF2B5EF4-FFF2-40B4-BE49-F238E27FC236}">
                  <a16:creationId xmlns:a16="http://schemas.microsoft.com/office/drawing/2014/main" id="{BF475746-6989-CD31-B7BE-42B9BBE4A4F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B15BA0A0-4FFE-EFA3-3D35-A9BA15957518}"/>
                </a:ext>
              </a:extLst>
            </p:cNvPr>
            <p:cNvSpPr/>
            <p:nvPr/>
          </p:nvSpPr>
          <p:spPr>
            <a:xfrm>
              <a:off x="2064726" y="1001402"/>
              <a:ext cx="2818151"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In-Person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sp>
          <p:nvSpPr>
            <p:cNvPr id="14" name="Rectangle 13">
              <a:extLst>
                <a:ext uri="{FF2B5EF4-FFF2-40B4-BE49-F238E27FC236}">
                  <a16:creationId xmlns:a16="http://schemas.microsoft.com/office/drawing/2014/main" id="{138CBF9E-8C98-178C-BD66-4C04C57F88B2}"/>
                </a:ext>
              </a:extLst>
            </p:cNvPr>
            <p:cNvSpPr/>
            <p:nvPr/>
          </p:nvSpPr>
          <p:spPr>
            <a:xfrm>
              <a:off x="817113" y="1608298"/>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Help keep virtual peers engaged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verbalize questions so they’re heard, repeat key discussion points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Be inclusive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invite virtual peers into conversations, acknowledge their contributions and input</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Practice presence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be attentive during sessions</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Respect hybrid format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speak clearly, help maintain smooth interaction between in-person and virtual participants</a:t>
              </a:r>
            </a:p>
          </p:txBody>
        </p:sp>
      </p:grpSp>
      <p:grpSp>
        <p:nvGrpSpPr>
          <p:cNvPr id="20" name="Group 19">
            <a:extLst>
              <a:ext uri="{FF2B5EF4-FFF2-40B4-BE49-F238E27FC236}">
                <a16:creationId xmlns:a16="http://schemas.microsoft.com/office/drawing/2014/main" id="{881E1208-5D00-9427-5AEC-34CEBAA03C63}"/>
              </a:ext>
            </a:extLst>
          </p:cNvPr>
          <p:cNvGrpSpPr/>
          <p:nvPr/>
        </p:nvGrpSpPr>
        <p:grpSpPr>
          <a:xfrm>
            <a:off x="6232374" y="1083247"/>
            <a:ext cx="5671660" cy="4852734"/>
            <a:chOff x="6232374" y="939409"/>
            <a:chExt cx="5671660" cy="4852734"/>
          </a:xfrm>
        </p:grpSpPr>
        <p:grpSp>
          <p:nvGrpSpPr>
            <p:cNvPr id="8" name="Group 7">
              <a:extLst>
                <a:ext uri="{FF2B5EF4-FFF2-40B4-BE49-F238E27FC236}">
                  <a16:creationId xmlns:a16="http://schemas.microsoft.com/office/drawing/2014/main" id="{D2264927-315B-1FE4-00A5-6A6F1D57A733}"/>
                </a:ext>
              </a:extLst>
            </p:cNvPr>
            <p:cNvGrpSpPr/>
            <p:nvPr/>
          </p:nvGrpSpPr>
          <p:grpSpPr>
            <a:xfrm>
              <a:off x="6232374" y="939409"/>
              <a:ext cx="5671660" cy="4852734"/>
              <a:chOff x="637971" y="1001402"/>
              <a:chExt cx="5671660" cy="4852734"/>
            </a:xfrm>
          </p:grpSpPr>
          <p:sp>
            <p:nvSpPr>
              <p:cNvPr id="9" name="Rectangle 8">
                <a:extLst>
                  <a:ext uri="{FF2B5EF4-FFF2-40B4-BE49-F238E27FC236}">
                    <a16:creationId xmlns:a16="http://schemas.microsoft.com/office/drawing/2014/main" id="{58076C09-6819-3F81-1078-09085622BE45}"/>
                  </a:ext>
                </a:extLst>
              </p:cNvPr>
              <p:cNvSpPr/>
              <p:nvPr/>
            </p:nvSpPr>
            <p:spPr>
              <a:xfrm>
                <a:off x="637971" y="1208867"/>
                <a:ext cx="5671660" cy="4645269"/>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B944166-61A3-C263-529D-8BE364838F43}"/>
                  </a:ext>
                </a:extLst>
              </p:cNvPr>
              <p:cNvSpPr/>
              <p:nvPr/>
            </p:nvSpPr>
            <p:spPr>
              <a:xfrm>
                <a:off x="2192824" y="1001402"/>
                <a:ext cx="2561955" cy="399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Virtual Participants</a:t>
                </a:r>
                <a:endPar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endParaRPr>
              </a:p>
            </p:txBody>
          </p:sp>
        </p:grpSp>
        <p:sp>
          <p:nvSpPr>
            <p:cNvPr id="19" name="Rectangle 18">
              <a:extLst>
                <a:ext uri="{FF2B5EF4-FFF2-40B4-BE49-F238E27FC236}">
                  <a16:creationId xmlns:a16="http://schemas.microsoft.com/office/drawing/2014/main" id="{3D017E47-F084-9E3E-747F-7175B6FCDFA0}"/>
                </a:ext>
              </a:extLst>
            </p:cNvPr>
            <p:cNvSpPr/>
            <p:nvPr/>
          </p:nvSpPr>
          <p:spPr>
            <a:xfrm>
              <a:off x="6376189" y="1546305"/>
              <a:ext cx="5384030" cy="41648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Camera 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keeping your camera on whenever possible helps us stay connected</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Active participation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and engagement – contribute in discussions and group work just like you would in person</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Dedicated focus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treat the Academy like you’re in the room, step away from multitasking</a:t>
              </a:r>
            </a:p>
            <a:p>
              <a:pPr marL="285750" marR="0" lvl="0" indent="-285750" algn="l" defTabSz="914400" rtl="0" eaLnBrk="1" fontAlgn="auto" latinLnBrk="0" hangingPunct="1">
                <a:lnSpc>
                  <a:spcPct val="100000"/>
                </a:lnSpc>
                <a:spcBef>
                  <a:spcPts val="0"/>
                </a:spcBef>
                <a:spcAft>
                  <a:spcPts val="1200"/>
                </a:spcAft>
                <a:buClr>
                  <a:srgbClr val="00645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Ask questions </a:t>
              </a:r>
              <a:r>
                <a:rPr kumimoji="0" lang="en-US" sz="1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 use the chat, raise your hand, or speak up</a:t>
              </a:r>
            </a:p>
          </p:txBody>
        </p:sp>
      </p:grpSp>
    </p:spTree>
    <p:extLst>
      <p:ext uri="{BB962C8B-B14F-4D97-AF65-F5344CB8AC3E}">
        <p14:creationId xmlns:p14="http://schemas.microsoft.com/office/powerpoint/2010/main" val="36673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5FE6-0145-609D-6E2D-9CD493E72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5AEDF-FB7B-4E9A-A850-FE7A11795D38}"/>
              </a:ext>
            </a:extLst>
          </p:cNvPr>
          <p:cNvSpPr>
            <a:spLocks noGrp="1"/>
          </p:cNvSpPr>
          <p:nvPr>
            <p:ph type="title"/>
          </p:nvPr>
        </p:nvSpPr>
        <p:spPr/>
        <p:txBody>
          <a:bodyPr/>
          <a:lstStyle/>
          <a:p>
            <a:r>
              <a:rPr lang="en-US" dirty="0"/>
              <a:t>Attention Mechanisms</a:t>
            </a:r>
          </a:p>
        </p:txBody>
      </p:sp>
      <p:sp>
        <p:nvSpPr>
          <p:cNvPr id="3" name="Text Placeholder 2">
            <a:extLst>
              <a:ext uri="{FF2B5EF4-FFF2-40B4-BE49-F238E27FC236}">
                <a16:creationId xmlns:a16="http://schemas.microsoft.com/office/drawing/2014/main" id="{31D0CC65-1691-B9B8-5699-E8A5DB679A9D}"/>
              </a:ext>
            </a:extLst>
          </p:cNvPr>
          <p:cNvSpPr>
            <a:spLocks noGrp="1"/>
          </p:cNvSpPr>
          <p:nvPr>
            <p:ph type="body" sz="quarter" idx="10"/>
          </p:nvPr>
        </p:nvSpPr>
        <p:spPr>
          <a:xfrm>
            <a:off x="90424" y="964618"/>
            <a:ext cx="6299200" cy="4957763"/>
          </a:xfrm>
        </p:spPr>
        <p:txBody>
          <a:bodyPr/>
          <a:lstStyle/>
          <a:p>
            <a:r>
              <a:rPr lang="en-US" dirty="0"/>
              <a:t>Once the information is on the proverbial desk, the attention mechanisms of the network are in play!</a:t>
            </a:r>
            <a:br>
              <a:rPr lang="en-US" dirty="0"/>
            </a:br>
            <a:endParaRPr lang="en-US" dirty="0"/>
          </a:p>
          <a:p>
            <a:r>
              <a:rPr lang="en-US" dirty="0"/>
              <a:t>Imagine scanning the document with a highlighter (yellow-&gt;red) where red means you press harder.</a:t>
            </a:r>
            <a:br>
              <a:rPr lang="en-US" dirty="0"/>
            </a:br>
            <a:endParaRPr lang="en-US" dirty="0"/>
          </a:p>
          <a:p>
            <a:r>
              <a:rPr lang="en-US" dirty="0"/>
              <a:t>LLMs zero in on themes that are pertinent to successful predictions in training. Green represents a prompt you supplied.</a:t>
            </a:r>
            <a:br>
              <a:rPr lang="en-US" dirty="0"/>
            </a:br>
            <a:endParaRPr lang="en-US" dirty="0"/>
          </a:p>
          <a:p>
            <a:r>
              <a:rPr lang="en-US" i="1" u="sng" dirty="0"/>
              <a:t>What happens to the white spots?</a:t>
            </a:r>
          </a:p>
        </p:txBody>
      </p:sp>
      <p:pic>
        <p:nvPicPr>
          <p:cNvPr id="6" name="Picture 5">
            <a:extLst>
              <a:ext uri="{FF2B5EF4-FFF2-40B4-BE49-F238E27FC236}">
                <a16:creationId xmlns:a16="http://schemas.microsoft.com/office/drawing/2014/main" id="{5E651F23-1FB7-6217-0DFF-DEA38E4AA647}"/>
              </a:ext>
            </a:extLst>
          </p:cNvPr>
          <p:cNvPicPr>
            <a:picLocks noChangeAspect="1"/>
          </p:cNvPicPr>
          <p:nvPr/>
        </p:nvPicPr>
        <p:blipFill>
          <a:blip r:embed="rId3"/>
          <a:stretch>
            <a:fillRect/>
          </a:stretch>
        </p:blipFill>
        <p:spPr>
          <a:xfrm>
            <a:off x="6410452" y="634110"/>
            <a:ext cx="5397500" cy="4127500"/>
          </a:xfrm>
          <a:prstGeom prst="rect">
            <a:avLst/>
          </a:prstGeom>
        </p:spPr>
      </p:pic>
      <p:sp>
        <p:nvSpPr>
          <p:cNvPr id="7" name="TextBox 6">
            <a:extLst>
              <a:ext uri="{FF2B5EF4-FFF2-40B4-BE49-F238E27FC236}">
                <a16:creationId xmlns:a16="http://schemas.microsoft.com/office/drawing/2014/main" id="{93D92ABF-8B6F-847A-BE52-9C8AC92C0C0D}"/>
              </a:ext>
            </a:extLst>
          </p:cNvPr>
          <p:cNvSpPr txBox="1"/>
          <p:nvPr/>
        </p:nvSpPr>
        <p:spPr>
          <a:xfrm>
            <a:off x="6722533" y="5230878"/>
            <a:ext cx="5024635" cy="1477328"/>
          </a:xfrm>
          <a:prstGeom prst="rect">
            <a:avLst/>
          </a:prstGeom>
          <a:noFill/>
        </p:spPr>
        <p:txBody>
          <a:bodyPr wrap="square" rtlCol="0">
            <a:spAutoFit/>
          </a:bodyPr>
          <a:lstStyle/>
          <a:p>
            <a:r>
              <a:rPr lang="en-US" dirty="0"/>
              <a:t>The color represents how much the model should attend to the word!</a:t>
            </a:r>
            <a:br>
              <a:rPr lang="en-US" dirty="0"/>
            </a:br>
            <a:br>
              <a:rPr lang="en-US" dirty="0"/>
            </a:br>
            <a:r>
              <a:rPr lang="en-US" dirty="0"/>
              <a:t>Note vanilla attention always attends to each token.</a:t>
            </a:r>
          </a:p>
        </p:txBody>
      </p:sp>
      <p:sp>
        <p:nvSpPr>
          <p:cNvPr id="8" name="TextBox 7">
            <a:extLst>
              <a:ext uri="{FF2B5EF4-FFF2-40B4-BE49-F238E27FC236}">
                <a16:creationId xmlns:a16="http://schemas.microsoft.com/office/drawing/2014/main" id="{6867D9E5-6C31-31E9-ED31-3C7C7795C0B4}"/>
              </a:ext>
            </a:extLst>
          </p:cNvPr>
          <p:cNvSpPr txBox="1"/>
          <p:nvPr/>
        </p:nvSpPr>
        <p:spPr>
          <a:xfrm>
            <a:off x="2769471" y="6473952"/>
            <a:ext cx="3540265" cy="369332"/>
          </a:xfrm>
          <a:prstGeom prst="rect">
            <a:avLst/>
          </a:prstGeom>
          <a:noFill/>
        </p:spPr>
        <p:txBody>
          <a:bodyPr wrap="none" rtlCol="0">
            <a:spAutoFit/>
          </a:bodyPr>
          <a:lstStyle/>
          <a:p>
            <a:r>
              <a:rPr lang="en-US" dirty="0">
                <a:hlinkClick r:id="rId4"/>
              </a:rPr>
              <a:t>https://arxiv.org/pdf/2307.03172</a:t>
            </a:r>
            <a:r>
              <a:rPr lang="en-US" dirty="0"/>
              <a:t>; </a:t>
            </a:r>
          </a:p>
        </p:txBody>
      </p:sp>
    </p:spTree>
    <p:extLst>
      <p:ext uri="{BB962C8B-B14F-4D97-AF65-F5344CB8AC3E}">
        <p14:creationId xmlns:p14="http://schemas.microsoft.com/office/powerpoint/2010/main" val="223505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53373-6390-088B-A357-3C894FD52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D1F20-4027-12CF-6ABF-8F88D8BD6154}"/>
              </a:ext>
            </a:extLst>
          </p:cNvPr>
          <p:cNvSpPr>
            <a:spLocks noGrp="1"/>
          </p:cNvSpPr>
          <p:nvPr>
            <p:ph type="title"/>
          </p:nvPr>
        </p:nvSpPr>
        <p:spPr/>
        <p:txBody>
          <a:bodyPr/>
          <a:lstStyle/>
          <a:p>
            <a:r>
              <a:rPr lang="en-US" dirty="0"/>
              <a:t>Token Management</a:t>
            </a:r>
          </a:p>
        </p:txBody>
      </p:sp>
      <p:sp>
        <p:nvSpPr>
          <p:cNvPr id="4" name="Shape">
            <a:extLst>
              <a:ext uri="{FF2B5EF4-FFF2-40B4-BE49-F238E27FC236}">
                <a16:creationId xmlns:a16="http://schemas.microsoft.com/office/drawing/2014/main" id="{71721493-2CB7-5B66-790D-84A453AE2218}"/>
              </a:ext>
            </a:extLst>
          </p:cNvPr>
          <p:cNvSpPr/>
          <p:nvPr/>
        </p:nvSpPr>
        <p:spPr>
          <a:xfrm>
            <a:off x="670355"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36"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77" y="13393"/>
                  <a:pt x="21338" y="13026"/>
                  <a:pt x="21042" y="13026"/>
                </a:cubicBezTo>
                <a:close/>
                <a:moveTo>
                  <a:pt x="3796" y="13009"/>
                </a:moveTo>
                <a:cubicBezTo>
                  <a:pt x="3226" y="13009"/>
                  <a:pt x="2747" y="12328"/>
                  <a:pt x="2713" y="11455"/>
                </a:cubicBezTo>
                <a:lnTo>
                  <a:pt x="2519" y="6426"/>
                </a:lnTo>
                <a:cubicBezTo>
                  <a:pt x="2485" y="5483"/>
                  <a:pt x="2975" y="4680"/>
                  <a:pt x="3602" y="4680"/>
                </a:cubicBezTo>
                <a:lnTo>
                  <a:pt x="5357" y="4680"/>
                </a:lnTo>
                <a:cubicBezTo>
                  <a:pt x="5711" y="4680"/>
                  <a:pt x="6007" y="5116"/>
                  <a:pt x="6007" y="5675"/>
                </a:cubicBezTo>
                <a:lnTo>
                  <a:pt x="6007" y="12049"/>
                </a:lnTo>
                <a:cubicBezTo>
                  <a:pt x="6007" y="12590"/>
                  <a:pt x="5722" y="13044"/>
                  <a:pt x="5357" y="13044"/>
                </a:cubicBezTo>
                <a:lnTo>
                  <a:pt x="3796" y="13044"/>
                </a:lnTo>
                <a:close/>
                <a:moveTo>
                  <a:pt x="5437" y="19347"/>
                </a:moveTo>
                <a:lnTo>
                  <a:pt x="6486" y="19347"/>
                </a:lnTo>
                <a:cubicBezTo>
                  <a:pt x="6349" y="20028"/>
                  <a:pt x="5939" y="20517"/>
                  <a:pt x="5460" y="20517"/>
                </a:cubicBezTo>
                <a:cubicBezTo>
                  <a:pt x="4867" y="20517"/>
                  <a:pt x="4389" y="19784"/>
                  <a:pt x="4389" y="18876"/>
                </a:cubicBezTo>
                <a:cubicBezTo>
                  <a:pt x="4389" y="17968"/>
                  <a:pt x="4867" y="17235"/>
                  <a:pt x="5460" y="17235"/>
                </a:cubicBezTo>
                <a:cubicBezTo>
                  <a:pt x="5950" y="17235"/>
                  <a:pt x="6360" y="17724"/>
                  <a:pt x="6486" y="18405"/>
                </a:cubicBezTo>
                <a:lnTo>
                  <a:pt x="5437" y="18405"/>
                </a:lnTo>
                <a:cubicBezTo>
                  <a:pt x="5266" y="18405"/>
                  <a:pt x="5129" y="18614"/>
                  <a:pt x="5129" y="18876"/>
                </a:cubicBezTo>
                <a:cubicBezTo>
                  <a:pt x="5129" y="19120"/>
                  <a:pt x="5266" y="19347"/>
                  <a:pt x="5437" y="19347"/>
                </a:cubicBezTo>
                <a:close/>
                <a:moveTo>
                  <a:pt x="9278" y="13009"/>
                </a:moveTo>
                <a:lnTo>
                  <a:pt x="7341" y="13009"/>
                </a:lnTo>
                <a:cubicBezTo>
                  <a:pt x="6987" y="13009"/>
                  <a:pt x="6691" y="12572"/>
                  <a:pt x="6691" y="12014"/>
                </a:cubicBezTo>
                <a:lnTo>
                  <a:pt x="6691" y="5640"/>
                </a:lnTo>
                <a:cubicBezTo>
                  <a:pt x="6691" y="5099"/>
                  <a:pt x="6976" y="4645"/>
                  <a:pt x="7341" y="4645"/>
                </a:cubicBezTo>
                <a:lnTo>
                  <a:pt x="9278" y="4645"/>
                </a:lnTo>
                <a:cubicBezTo>
                  <a:pt x="9632" y="4645"/>
                  <a:pt x="9928" y="5081"/>
                  <a:pt x="9928" y="5640"/>
                </a:cubicBezTo>
                <a:lnTo>
                  <a:pt x="9928" y="12014"/>
                </a:lnTo>
                <a:cubicBezTo>
                  <a:pt x="9917" y="12555"/>
                  <a:pt x="9632" y="13009"/>
                  <a:pt x="9278" y="13009"/>
                </a:cubicBezTo>
                <a:close/>
                <a:moveTo>
                  <a:pt x="11547" y="20517"/>
                </a:moveTo>
                <a:cubicBezTo>
                  <a:pt x="11057" y="20517"/>
                  <a:pt x="10646" y="20028"/>
                  <a:pt x="10521" y="19347"/>
                </a:cubicBezTo>
                <a:lnTo>
                  <a:pt x="11570" y="19347"/>
                </a:lnTo>
                <a:cubicBezTo>
                  <a:pt x="11741" y="19347"/>
                  <a:pt x="11877" y="19138"/>
                  <a:pt x="11877" y="18876"/>
                </a:cubicBezTo>
                <a:cubicBezTo>
                  <a:pt x="11877" y="18614"/>
                  <a:pt x="11741" y="18405"/>
                  <a:pt x="11570" y="18405"/>
                </a:cubicBezTo>
                <a:lnTo>
                  <a:pt x="10521" y="18405"/>
                </a:lnTo>
                <a:cubicBezTo>
                  <a:pt x="10658" y="17724"/>
                  <a:pt x="11068" y="17235"/>
                  <a:pt x="11547" y="17235"/>
                </a:cubicBezTo>
                <a:cubicBezTo>
                  <a:pt x="12139" y="17235"/>
                  <a:pt x="12618" y="17968"/>
                  <a:pt x="12618" y="18876"/>
                </a:cubicBezTo>
                <a:cubicBezTo>
                  <a:pt x="12618" y="19784"/>
                  <a:pt x="12139" y="20517"/>
                  <a:pt x="11547" y="20517"/>
                </a:cubicBezTo>
                <a:close/>
                <a:moveTo>
                  <a:pt x="14077" y="6408"/>
                </a:moveTo>
                <a:lnTo>
                  <a:pt x="13883" y="11437"/>
                </a:lnTo>
                <a:cubicBezTo>
                  <a:pt x="13849" y="12310"/>
                  <a:pt x="13382" y="12991"/>
                  <a:pt x="12800" y="12991"/>
                </a:cubicBezTo>
                <a:lnTo>
                  <a:pt x="11239" y="12991"/>
                </a:lnTo>
                <a:cubicBezTo>
                  <a:pt x="10886" y="12991"/>
                  <a:pt x="10589" y="12555"/>
                  <a:pt x="10589" y="11996"/>
                </a:cubicBezTo>
                <a:lnTo>
                  <a:pt x="10589" y="5623"/>
                </a:lnTo>
                <a:cubicBezTo>
                  <a:pt x="10589" y="5081"/>
                  <a:pt x="10874" y="4627"/>
                  <a:pt x="11239" y="4627"/>
                </a:cubicBezTo>
                <a:lnTo>
                  <a:pt x="12994" y="4627"/>
                </a:lnTo>
                <a:cubicBezTo>
                  <a:pt x="13621" y="4662"/>
                  <a:pt x="14111" y="5465"/>
                  <a:pt x="14077" y="6408"/>
                </a:cubicBezTo>
                <a:close/>
              </a:path>
            </a:pathLst>
          </a:custGeom>
          <a:solidFill>
            <a:schemeClr val="accent6"/>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5" name="Shape">
            <a:extLst>
              <a:ext uri="{FF2B5EF4-FFF2-40B4-BE49-F238E27FC236}">
                <a16:creationId xmlns:a16="http://schemas.microsoft.com/office/drawing/2014/main" id="{5B83D677-2284-440D-1ABE-2C045FB76885}"/>
              </a:ext>
            </a:extLst>
          </p:cNvPr>
          <p:cNvSpPr/>
          <p:nvPr/>
        </p:nvSpPr>
        <p:spPr>
          <a:xfrm>
            <a:off x="3300305"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36"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77" y="13393"/>
                  <a:pt x="21338" y="13026"/>
                  <a:pt x="21042" y="13026"/>
                </a:cubicBezTo>
                <a:close/>
                <a:moveTo>
                  <a:pt x="3796" y="13009"/>
                </a:moveTo>
                <a:cubicBezTo>
                  <a:pt x="3226" y="13009"/>
                  <a:pt x="2747" y="12328"/>
                  <a:pt x="2713" y="11455"/>
                </a:cubicBezTo>
                <a:lnTo>
                  <a:pt x="2519" y="6426"/>
                </a:lnTo>
                <a:cubicBezTo>
                  <a:pt x="2485" y="5483"/>
                  <a:pt x="2975" y="4680"/>
                  <a:pt x="3602" y="4680"/>
                </a:cubicBezTo>
                <a:lnTo>
                  <a:pt x="5357" y="4680"/>
                </a:lnTo>
                <a:cubicBezTo>
                  <a:pt x="5711" y="4680"/>
                  <a:pt x="6007" y="5116"/>
                  <a:pt x="6007" y="5675"/>
                </a:cubicBezTo>
                <a:lnTo>
                  <a:pt x="6007" y="12049"/>
                </a:lnTo>
                <a:cubicBezTo>
                  <a:pt x="6007" y="12590"/>
                  <a:pt x="5722" y="13044"/>
                  <a:pt x="5357" y="13044"/>
                </a:cubicBezTo>
                <a:lnTo>
                  <a:pt x="3796" y="13044"/>
                </a:lnTo>
                <a:close/>
                <a:moveTo>
                  <a:pt x="5437" y="19347"/>
                </a:moveTo>
                <a:lnTo>
                  <a:pt x="6486" y="19347"/>
                </a:lnTo>
                <a:cubicBezTo>
                  <a:pt x="6349" y="20028"/>
                  <a:pt x="5939" y="20517"/>
                  <a:pt x="5460" y="20517"/>
                </a:cubicBezTo>
                <a:cubicBezTo>
                  <a:pt x="4867" y="20517"/>
                  <a:pt x="4389" y="19784"/>
                  <a:pt x="4389" y="18876"/>
                </a:cubicBezTo>
                <a:cubicBezTo>
                  <a:pt x="4389" y="17968"/>
                  <a:pt x="4867" y="17235"/>
                  <a:pt x="5460" y="17235"/>
                </a:cubicBezTo>
                <a:cubicBezTo>
                  <a:pt x="5950" y="17235"/>
                  <a:pt x="6360" y="17724"/>
                  <a:pt x="6486" y="18405"/>
                </a:cubicBezTo>
                <a:lnTo>
                  <a:pt x="5437" y="18405"/>
                </a:lnTo>
                <a:cubicBezTo>
                  <a:pt x="5266" y="18405"/>
                  <a:pt x="5129" y="18614"/>
                  <a:pt x="5129" y="18876"/>
                </a:cubicBezTo>
                <a:cubicBezTo>
                  <a:pt x="5129" y="19120"/>
                  <a:pt x="5266" y="19347"/>
                  <a:pt x="5437" y="19347"/>
                </a:cubicBezTo>
                <a:close/>
                <a:moveTo>
                  <a:pt x="9267" y="13009"/>
                </a:moveTo>
                <a:lnTo>
                  <a:pt x="7329" y="13009"/>
                </a:lnTo>
                <a:cubicBezTo>
                  <a:pt x="6976" y="13009"/>
                  <a:pt x="6680" y="12572"/>
                  <a:pt x="6680" y="12014"/>
                </a:cubicBezTo>
                <a:lnTo>
                  <a:pt x="6680" y="5640"/>
                </a:lnTo>
                <a:cubicBezTo>
                  <a:pt x="6680" y="5099"/>
                  <a:pt x="6965" y="4645"/>
                  <a:pt x="7329" y="4645"/>
                </a:cubicBezTo>
                <a:lnTo>
                  <a:pt x="9267" y="4645"/>
                </a:lnTo>
                <a:cubicBezTo>
                  <a:pt x="9620" y="4645"/>
                  <a:pt x="9917" y="5081"/>
                  <a:pt x="9917" y="5640"/>
                </a:cubicBezTo>
                <a:lnTo>
                  <a:pt x="9917" y="12014"/>
                </a:lnTo>
                <a:cubicBezTo>
                  <a:pt x="9917" y="12555"/>
                  <a:pt x="9632" y="13009"/>
                  <a:pt x="9267" y="13009"/>
                </a:cubicBezTo>
                <a:close/>
                <a:moveTo>
                  <a:pt x="11547" y="20517"/>
                </a:moveTo>
                <a:cubicBezTo>
                  <a:pt x="11057" y="20517"/>
                  <a:pt x="10646" y="20028"/>
                  <a:pt x="10521" y="19347"/>
                </a:cubicBezTo>
                <a:lnTo>
                  <a:pt x="11570" y="19347"/>
                </a:lnTo>
                <a:cubicBezTo>
                  <a:pt x="11741" y="19347"/>
                  <a:pt x="11877" y="19138"/>
                  <a:pt x="11877" y="18876"/>
                </a:cubicBezTo>
                <a:cubicBezTo>
                  <a:pt x="11877" y="18614"/>
                  <a:pt x="11741" y="18405"/>
                  <a:pt x="11570" y="18405"/>
                </a:cubicBezTo>
                <a:lnTo>
                  <a:pt x="10521" y="18405"/>
                </a:lnTo>
                <a:cubicBezTo>
                  <a:pt x="10658" y="17724"/>
                  <a:pt x="11068" y="17235"/>
                  <a:pt x="11547" y="17235"/>
                </a:cubicBezTo>
                <a:cubicBezTo>
                  <a:pt x="12139" y="17235"/>
                  <a:pt x="12618" y="17968"/>
                  <a:pt x="12618" y="18876"/>
                </a:cubicBezTo>
                <a:cubicBezTo>
                  <a:pt x="12618" y="19784"/>
                  <a:pt x="12139" y="20517"/>
                  <a:pt x="11547" y="20517"/>
                </a:cubicBezTo>
                <a:close/>
                <a:moveTo>
                  <a:pt x="14077" y="6408"/>
                </a:moveTo>
                <a:lnTo>
                  <a:pt x="13883" y="11437"/>
                </a:lnTo>
                <a:cubicBezTo>
                  <a:pt x="13849" y="12310"/>
                  <a:pt x="13382" y="12991"/>
                  <a:pt x="12801" y="12991"/>
                </a:cubicBezTo>
                <a:lnTo>
                  <a:pt x="11239" y="12991"/>
                </a:lnTo>
                <a:cubicBezTo>
                  <a:pt x="10886" y="12991"/>
                  <a:pt x="10589" y="12555"/>
                  <a:pt x="10589" y="11996"/>
                </a:cubicBezTo>
                <a:lnTo>
                  <a:pt x="10589" y="5623"/>
                </a:lnTo>
                <a:cubicBezTo>
                  <a:pt x="10589" y="5081"/>
                  <a:pt x="10874" y="4627"/>
                  <a:pt x="11239" y="4627"/>
                </a:cubicBezTo>
                <a:lnTo>
                  <a:pt x="12994" y="4627"/>
                </a:lnTo>
                <a:cubicBezTo>
                  <a:pt x="13621" y="4662"/>
                  <a:pt x="14111" y="5465"/>
                  <a:pt x="14077" y="6408"/>
                </a:cubicBezTo>
                <a:close/>
              </a:path>
            </a:pathLst>
          </a:custGeom>
          <a:solidFill>
            <a:schemeClr val="accent2"/>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6" name="Shape">
            <a:extLst>
              <a:ext uri="{FF2B5EF4-FFF2-40B4-BE49-F238E27FC236}">
                <a16:creationId xmlns:a16="http://schemas.microsoft.com/office/drawing/2014/main" id="{4D816D6A-40E7-3B75-97F3-938B289B8D54}"/>
              </a:ext>
            </a:extLst>
          </p:cNvPr>
          <p:cNvSpPr/>
          <p:nvPr/>
        </p:nvSpPr>
        <p:spPr>
          <a:xfrm>
            <a:off x="5914120"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24"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89" y="13393"/>
                  <a:pt x="21338" y="13026"/>
                  <a:pt x="21042" y="13026"/>
                </a:cubicBezTo>
                <a:close/>
                <a:moveTo>
                  <a:pt x="3807" y="13009"/>
                </a:moveTo>
                <a:cubicBezTo>
                  <a:pt x="3237" y="13009"/>
                  <a:pt x="2758" y="12328"/>
                  <a:pt x="2724" y="11455"/>
                </a:cubicBezTo>
                <a:lnTo>
                  <a:pt x="2530" y="6426"/>
                </a:lnTo>
                <a:cubicBezTo>
                  <a:pt x="2496" y="5483"/>
                  <a:pt x="2986" y="4680"/>
                  <a:pt x="3613" y="4680"/>
                </a:cubicBezTo>
                <a:lnTo>
                  <a:pt x="5369" y="4680"/>
                </a:lnTo>
                <a:cubicBezTo>
                  <a:pt x="5722" y="4680"/>
                  <a:pt x="6018" y="5116"/>
                  <a:pt x="6018" y="5675"/>
                </a:cubicBezTo>
                <a:lnTo>
                  <a:pt x="6018" y="12049"/>
                </a:lnTo>
                <a:cubicBezTo>
                  <a:pt x="6018" y="12590"/>
                  <a:pt x="5733" y="13044"/>
                  <a:pt x="5369" y="13044"/>
                </a:cubicBezTo>
                <a:lnTo>
                  <a:pt x="3807" y="13044"/>
                </a:lnTo>
                <a:close/>
                <a:moveTo>
                  <a:pt x="5448" y="19347"/>
                </a:moveTo>
                <a:lnTo>
                  <a:pt x="6497" y="19347"/>
                </a:lnTo>
                <a:cubicBezTo>
                  <a:pt x="6360" y="20028"/>
                  <a:pt x="5950" y="20517"/>
                  <a:pt x="5471" y="20517"/>
                </a:cubicBezTo>
                <a:cubicBezTo>
                  <a:pt x="4879" y="20517"/>
                  <a:pt x="4400" y="19784"/>
                  <a:pt x="4400" y="18876"/>
                </a:cubicBezTo>
                <a:cubicBezTo>
                  <a:pt x="4400" y="17968"/>
                  <a:pt x="4879" y="17235"/>
                  <a:pt x="5471" y="17235"/>
                </a:cubicBezTo>
                <a:cubicBezTo>
                  <a:pt x="5961" y="17235"/>
                  <a:pt x="6372" y="17724"/>
                  <a:pt x="6497" y="18405"/>
                </a:cubicBezTo>
                <a:lnTo>
                  <a:pt x="5448" y="18405"/>
                </a:lnTo>
                <a:cubicBezTo>
                  <a:pt x="5278" y="18405"/>
                  <a:pt x="5141" y="18614"/>
                  <a:pt x="5141" y="18876"/>
                </a:cubicBezTo>
                <a:cubicBezTo>
                  <a:pt x="5141" y="19120"/>
                  <a:pt x="5278" y="19347"/>
                  <a:pt x="5448" y="19347"/>
                </a:cubicBezTo>
                <a:close/>
                <a:moveTo>
                  <a:pt x="9278" y="13009"/>
                </a:moveTo>
                <a:lnTo>
                  <a:pt x="7341" y="13009"/>
                </a:lnTo>
                <a:cubicBezTo>
                  <a:pt x="6987" y="13009"/>
                  <a:pt x="6691" y="12572"/>
                  <a:pt x="6691" y="12014"/>
                </a:cubicBezTo>
                <a:lnTo>
                  <a:pt x="6691" y="5640"/>
                </a:lnTo>
                <a:cubicBezTo>
                  <a:pt x="6691" y="5099"/>
                  <a:pt x="6976" y="4645"/>
                  <a:pt x="7341" y="4645"/>
                </a:cubicBezTo>
                <a:lnTo>
                  <a:pt x="9278" y="4645"/>
                </a:lnTo>
                <a:cubicBezTo>
                  <a:pt x="9632" y="4645"/>
                  <a:pt x="9928" y="5081"/>
                  <a:pt x="9928" y="5640"/>
                </a:cubicBezTo>
                <a:lnTo>
                  <a:pt x="9928" y="12014"/>
                </a:lnTo>
                <a:cubicBezTo>
                  <a:pt x="9928" y="12555"/>
                  <a:pt x="9632" y="13009"/>
                  <a:pt x="9278" y="13009"/>
                </a:cubicBezTo>
                <a:close/>
                <a:moveTo>
                  <a:pt x="11558" y="20517"/>
                </a:moveTo>
                <a:cubicBezTo>
                  <a:pt x="11068" y="20517"/>
                  <a:pt x="10658" y="20028"/>
                  <a:pt x="10532" y="19347"/>
                </a:cubicBezTo>
                <a:lnTo>
                  <a:pt x="11581" y="19347"/>
                </a:lnTo>
                <a:cubicBezTo>
                  <a:pt x="11752" y="19347"/>
                  <a:pt x="11889" y="19138"/>
                  <a:pt x="11889" y="18876"/>
                </a:cubicBezTo>
                <a:cubicBezTo>
                  <a:pt x="11889" y="18614"/>
                  <a:pt x="11752" y="18405"/>
                  <a:pt x="11581" y="18405"/>
                </a:cubicBezTo>
                <a:lnTo>
                  <a:pt x="10532" y="18405"/>
                </a:lnTo>
                <a:cubicBezTo>
                  <a:pt x="10669" y="17724"/>
                  <a:pt x="11079" y="17235"/>
                  <a:pt x="11558" y="17235"/>
                </a:cubicBezTo>
                <a:cubicBezTo>
                  <a:pt x="12151" y="17235"/>
                  <a:pt x="12629" y="17968"/>
                  <a:pt x="12629" y="18876"/>
                </a:cubicBezTo>
                <a:cubicBezTo>
                  <a:pt x="12630" y="19784"/>
                  <a:pt x="12151" y="20517"/>
                  <a:pt x="11558" y="20517"/>
                </a:cubicBezTo>
                <a:close/>
                <a:moveTo>
                  <a:pt x="14077" y="6408"/>
                </a:moveTo>
                <a:lnTo>
                  <a:pt x="13883" y="11437"/>
                </a:lnTo>
                <a:cubicBezTo>
                  <a:pt x="13849" y="12310"/>
                  <a:pt x="13382" y="12991"/>
                  <a:pt x="12800" y="12991"/>
                </a:cubicBezTo>
                <a:lnTo>
                  <a:pt x="11239" y="12991"/>
                </a:lnTo>
                <a:cubicBezTo>
                  <a:pt x="10885" y="12991"/>
                  <a:pt x="10589" y="12555"/>
                  <a:pt x="10589" y="11996"/>
                </a:cubicBezTo>
                <a:lnTo>
                  <a:pt x="10589" y="5623"/>
                </a:lnTo>
                <a:cubicBezTo>
                  <a:pt x="10589" y="5081"/>
                  <a:pt x="10874" y="4627"/>
                  <a:pt x="11239" y="4627"/>
                </a:cubicBezTo>
                <a:lnTo>
                  <a:pt x="12994" y="4627"/>
                </a:lnTo>
                <a:cubicBezTo>
                  <a:pt x="13621" y="4662"/>
                  <a:pt x="14123" y="5465"/>
                  <a:pt x="14077" y="6408"/>
                </a:cubicBezTo>
                <a:close/>
              </a:path>
            </a:pathLst>
          </a:custGeom>
          <a:solidFill>
            <a:schemeClr val="accent3"/>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7" name="Shape">
            <a:extLst>
              <a:ext uri="{FF2B5EF4-FFF2-40B4-BE49-F238E27FC236}">
                <a16:creationId xmlns:a16="http://schemas.microsoft.com/office/drawing/2014/main" id="{CEBFEEDD-8B9C-D583-8B13-6094F5CAA627}"/>
              </a:ext>
            </a:extLst>
          </p:cNvPr>
          <p:cNvSpPr/>
          <p:nvPr/>
        </p:nvSpPr>
        <p:spPr>
          <a:xfrm>
            <a:off x="8592474" y="1828150"/>
            <a:ext cx="2929171" cy="1997472"/>
          </a:xfrm>
          <a:custGeom>
            <a:avLst/>
            <a:gdLst/>
            <a:ahLst/>
            <a:cxnLst>
              <a:cxn ang="0">
                <a:pos x="wd2" y="hd2"/>
              </a:cxn>
              <a:cxn ang="5400000">
                <a:pos x="wd2" y="hd2"/>
              </a:cxn>
              <a:cxn ang="10800000">
                <a:pos x="wd2" y="hd2"/>
              </a:cxn>
              <a:cxn ang="16200000">
                <a:pos x="wd2" y="hd2"/>
              </a:cxn>
            </a:cxnLst>
            <a:rect l="0" t="0" r="r" b="b"/>
            <a:pathLst>
              <a:path w="21546" h="21600" extrusionOk="0">
                <a:moveTo>
                  <a:pt x="19362" y="9858"/>
                </a:moveTo>
                <a:lnTo>
                  <a:pt x="19208" y="9858"/>
                </a:lnTo>
                <a:lnTo>
                  <a:pt x="19208" y="7782"/>
                </a:lnTo>
                <a:lnTo>
                  <a:pt x="19279" y="7782"/>
                </a:lnTo>
                <a:cubicBezTo>
                  <a:pt x="19564" y="7782"/>
                  <a:pt x="19789" y="7450"/>
                  <a:pt x="19789" y="7031"/>
                </a:cubicBezTo>
                <a:cubicBezTo>
                  <a:pt x="19789" y="6613"/>
                  <a:pt x="19564" y="6281"/>
                  <a:pt x="19279" y="6281"/>
                </a:cubicBezTo>
                <a:lnTo>
                  <a:pt x="18128" y="6281"/>
                </a:lnTo>
                <a:cubicBezTo>
                  <a:pt x="17843" y="6281"/>
                  <a:pt x="17617" y="6613"/>
                  <a:pt x="17617" y="7031"/>
                </a:cubicBezTo>
                <a:cubicBezTo>
                  <a:pt x="17617" y="7450"/>
                  <a:pt x="17843" y="7782"/>
                  <a:pt x="18128" y="7782"/>
                </a:cubicBezTo>
                <a:lnTo>
                  <a:pt x="18199" y="7782"/>
                </a:lnTo>
                <a:lnTo>
                  <a:pt x="18199" y="9858"/>
                </a:lnTo>
                <a:lnTo>
                  <a:pt x="16965" y="9858"/>
                </a:lnTo>
                <a:lnTo>
                  <a:pt x="16965" y="3559"/>
                </a:lnTo>
                <a:lnTo>
                  <a:pt x="17143" y="3559"/>
                </a:lnTo>
                <a:cubicBezTo>
                  <a:pt x="17807" y="3559"/>
                  <a:pt x="18353" y="2757"/>
                  <a:pt x="18353" y="1780"/>
                </a:cubicBezTo>
                <a:lnTo>
                  <a:pt x="18353" y="1780"/>
                </a:lnTo>
                <a:cubicBezTo>
                  <a:pt x="18353" y="803"/>
                  <a:pt x="17807" y="0"/>
                  <a:pt x="17143" y="0"/>
                </a:cubicBezTo>
                <a:lnTo>
                  <a:pt x="14378" y="0"/>
                </a:lnTo>
                <a:cubicBezTo>
                  <a:pt x="13713" y="0"/>
                  <a:pt x="13167" y="803"/>
                  <a:pt x="13167" y="1780"/>
                </a:cubicBezTo>
                <a:lnTo>
                  <a:pt x="13167" y="1780"/>
                </a:lnTo>
                <a:cubicBezTo>
                  <a:pt x="13167" y="2757"/>
                  <a:pt x="13713" y="3559"/>
                  <a:pt x="14378" y="3559"/>
                </a:cubicBezTo>
                <a:lnTo>
                  <a:pt x="14556" y="3559"/>
                </a:lnTo>
                <a:lnTo>
                  <a:pt x="14556" y="9858"/>
                </a:lnTo>
                <a:lnTo>
                  <a:pt x="10449" y="9858"/>
                </a:lnTo>
                <a:lnTo>
                  <a:pt x="10449" y="4693"/>
                </a:lnTo>
                <a:lnTo>
                  <a:pt x="10520" y="4693"/>
                </a:lnTo>
                <a:cubicBezTo>
                  <a:pt x="11126" y="4693"/>
                  <a:pt x="11624" y="3978"/>
                  <a:pt x="11624" y="3071"/>
                </a:cubicBezTo>
                <a:cubicBezTo>
                  <a:pt x="11624" y="2181"/>
                  <a:pt x="11138" y="1448"/>
                  <a:pt x="10520" y="1448"/>
                </a:cubicBezTo>
                <a:lnTo>
                  <a:pt x="7553" y="1448"/>
                </a:lnTo>
                <a:lnTo>
                  <a:pt x="1251" y="1448"/>
                </a:lnTo>
                <a:cubicBezTo>
                  <a:pt x="622" y="1448"/>
                  <a:pt x="65" y="2146"/>
                  <a:pt x="5" y="3071"/>
                </a:cubicBezTo>
                <a:cubicBezTo>
                  <a:pt x="-54" y="4030"/>
                  <a:pt x="409" y="4833"/>
                  <a:pt x="1026" y="4973"/>
                </a:cubicBezTo>
                <a:lnTo>
                  <a:pt x="1501" y="15912"/>
                </a:lnTo>
                <a:cubicBezTo>
                  <a:pt x="1560" y="17570"/>
                  <a:pt x="2498" y="18878"/>
                  <a:pt x="3637" y="18878"/>
                </a:cubicBezTo>
                <a:lnTo>
                  <a:pt x="3851" y="18878"/>
                </a:lnTo>
                <a:cubicBezTo>
                  <a:pt x="3851" y="20379"/>
                  <a:pt x="4681" y="21600"/>
                  <a:pt x="5702" y="21600"/>
                </a:cubicBezTo>
                <a:cubicBezTo>
                  <a:pt x="6616" y="21600"/>
                  <a:pt x="7364" y="20640"/>
                  <a:pt x="7518" y="19367"/>
                </a:cubicBezTo>
                <a:lnTo>
                  <a:pt x="10224" y="19367"/>
                </a:lnTo>
                <a:cubicBezTo>
                  <a:pt x="10236" y="19437"/>
                  <a:pt x="10247" y="19524"/>
                  <a:pt x="10259" y="19594"/>
                </a:cubicBezTo>
                <a:cubicBezTo>
                  <a:pt x="10259" y="19594"/>
                  <a:pt x="10259" y="19611"/>
                  <a:pt x="10259" y="19611"/>
                </a:cubicBezTo>
                <a:cubicBezTo>
                  <a:pt x="10271" y="19681"/>
                  <a:pt x="10283" y="19751"/>
                  <a:pt x="10307" y="19820"/>
                </a:cubicBezTo>
                <a:cubicBezTo>
                  <a:pt x="10307" y="19820"/>
                  <a:pt x="10307" y="19838"/>
                  <a:pt x="10319" y="19838"/>
                </a:cubicBezTo>
                <a:cubicBezTo>
                  <a:pt x="10330" y="19908"/>
                  <a:pt x="10354" y="19977"/>
                  <a:pt x="10378" y="20030"/>
                </a:cubicBezTo>
                <a:cubicBezTo>
                  <a:pt x="10378" y="20030"/>
                  <a:pt x="10378" y="20047"/>
                  <a:pt x="10390" y="20047"/>
                </a:cubicBezTo>
                <a:cubicBezTo>
                  <a:pt x="10414" y="20117"/>
                  <a:pt x="10437" y="20169"/>
                  <a:pt x="10461" y="20239"/>
                </a:cubicBezTo>
                <a:cubicBezTo>
                  <a:pt x="10461" y="20239"/>
                  <a:pt x="10461" y="20257"/>
                  <a:pt x="10473" y="20257"/>
                </a:cubicBezTo>
                <a:cubicBezTo>
                  <a:pt x="10580" y="20518"/>
                  <a:pt x="10710" y="20745"/>
                  <a:pt x="10853" y="20937"/>
                </a:cubicBezTo>
                <a:cubicBezTo>
                  <a:pt x="10853" y="20937"/>
                  <a:pt x="10865" y="20954"/>
                  <a:pt x="10865" y="20954"/>
                </a:cubicBezTo>
                <a:cubicBezTo>
                  <a:pt x="10888" y="20989"/>
                  <a:pt x="10924" y="21024"/>
                  <a:pt x="10948" y="21059"/>
                </a:cubicBezTo>
                <a:cubicBezTo>
                  <a:pt x="10960" y="21077"/>
                  <a:pt x="10983" y="21094"/>
                  <a:pt x="10995" y="21111"/>
                </a:cubicBezTo>
                <a:cubicBezTo>
                  <a:pt x="11019" y="21146"/>
                  <a:pt x="11043" y="21164"/>
                  <a:pt x="11078" y="21181"/>
                </a:cubicBezTo>
                <a:cubicBezTo>
                  <a:pt x="11102" y="21199"/>
                  <a:pt x="11126" y="21216"/>
                  <a:pt x="11149" y="21234"/>
                </a:cubicBezTo>
                <a:cubicBezTo>
                  <a:pt x="11173" y="21251"/>
                  <a:pt x="11197" y="21269"/>
                  <a:pt x="11221" y="21286"/>
                </a:cubicBezTo>
                <a:cubicBezTo>
                  <a:pt x="11244" y="21303"/>
                  <a:pt x="11268" y="21321"/>
                  <a:pt x="11304" y="21338"/>
                </a:cubicBezTo>
                <a:cubicBezTo>
                  <a:pt x="11328" y="21356"/>
                  <a:pt x="11351" y="21373"/>
                  <a:pt x="11375" y="21391"/>
                </a:cubicBezTo>
                <a:cubicBezTo>
                  <a:pt x="11399" y="21408"/>
                  <a:pt x="11434" y="21426"/>
                  <a:pt x="11458" y="21443"/>
                </a:cubicBezTo>
                <a:cubicBezTo>
                  <a:pt x="11482" y="21460"/>
                  <a:pt x="11506" y="21460"/>
                  <a:pt x="11529" y="21478"/>
                </a:cubicBezTo>
                <a:cubicBezTo>
                  <a:pt x="11565" y="21495"/>
                  <a:pt x="11601" y="21495"/>
                  <a:pt x="11624" y="21513"/>
                </a:cubicBezTo>
                <a:cubicBezTo>
                  <a:pt x="11648" y="21513"/>
                  <a:pt x="11672" y="21530"/>
                  <a:pt x="11695" y="21530"/>
                </a:cubicBezTo>
                <a:cubicBezTo>
                  <a:pt x="11731" y="21548"/>
                  <a:pt x="11767" y="21548"/>
                  <a:pt x="11814" y="21548"/>
                </a:cubicBezTo>
                <a:cubicBezTo>
                  <a:pt x="11838" y="21548"/>
                  <a:pt x="11850" y="21565"/>
                  <a:pt x="11873" y="21565"/>
                </a:cubicBezTo>
                <a:cubicBezTo>
                  <a:pt x="11933" y="21565"/>
                  <a:pt x="11992" y="21583"/>
                  <a:pt x="12051" y="21583"/>
                </a:cubicBezTo>
                <a:lnTo>
                  <a:pt x="12051" y="21583"/>
                </a:lnTo>
                <a:lnTo>
                  <a:pt x="12051" y="21583"/>
                </a:lnTo>
                <a:cubicBezTo>
                  <a:pt x="12111" y="21583"/>
                  <a:pt x="12170" y="21583"/>
                  <a:pt x="12230" y="21565"/>
                </a:cubicBezTo>
                <a:cubicBezTo>
                  <a:pt x="12253" y="21565"/>
                  <a:pt x="12265" y="21565"/>
                  <a:pt x="12289" y="21548"/>
                </a:cubicBezTo>
                <a:cubicBezTo>
                  <a:pt x="12324" y="21548"/>
                  <a:pt x="12360" y="21530"/>
                  <a:pt x="12408" y="21530"/>
                </a:cubicBezTo>
                <a:cubicBezTo>
                  <a:pt x="12431" y="21530"/>
                  <a:pt x="12455" y="21513"/>
                  <a:pt x="12479" y="21513"/>
                </a:cubicBezTo>
                <a:cubicBezTo>
                  <a:pt x="12514" y="21495"/>
                  <a:pt x="12550" y="21495"/>
                  <a:pt x="12574" y="21478"/>
                </a:cubicBezTo>
                <a:cubicBezTo>
                  <a:pt x="12597" y="21460"/>
                  <a:pt x="12621" y="21460"/>
                  <a:pt x="12645" y="21443"/>
                </a:cubicBezTo>
                <a:cubicBezTo>
                  <a:pt x="12669" y="21426"/>
                  <a:pt x="12704" y="21408"/>
                  <a:pt x="12728" y="21391"/>
                </a:cubicBezTo>
                <a:cubicBezTo>
                  <a:pt x="12752" y="21373"/>
                  <a:pt x="12775" y="21356"/>
                  <a:pt x="12799" y="21338"/>
                </a:cubicBezTo>
                <a:cubicBezTo>
                  <a:pt x="12823" y="21321"/>
                  <a:pt x="12847" y="21303"/>
                  <a:pt x="12870" y="21286"/>
                </a:cubicBezTo>
                <a:cubicBezTo>
                  <a:pt x="12894" y="21268"/>
                  <a:pt x="12918" y="21251"/>
                  <a:pt x="12942" y="21234"/>
                </a:cubicBezTo>
                <a:cubicBezTo>
                  <a:pt x="12965" y="21216"/>
                  <a:pt x="12989" y="21199"/>
                  <a:pt x="13013" y="21181"/>
                </a:cubicBezTo>
                <a:cubicBezTo>
                  <a:pt x="13037" y="21164"/>
                  <a:pt x="13060" y="21129"/>
                  <a:pt x="13096" y="21111"/>
                </a:cubicBezTo>
                <a:cubicBezTo>
                  <a:pt x="13108" y="21094"/>
                  <a:pt x="13132" y="21077"/>
                  <a:pt x="13143" y="21059"/>
                </a:cubicBezTo>
                <a:cubicBezTo>
                  <a:pt x="13167" y="21024"/>
                  <a:pt x="13203" y="20989"/>
                  <a:pt x="13227" y="20954"/>
                </a:cubicBezTo>
                <a:cubicBezTo>
                  <a:pt x="13227" y="20954"/>
                  <a:pt x="13238" y="20937"/>
                  <a:pt x="13238" y="20937"/>
                </a:cubicBezTo>
                <a:cubicBezTo>
                  <a:pt x="13393" y="20745"/>
                  <a:pt x="13523" y="20518"/>
                  <a:pt x="13618" y="20257"/>
                </a:cubicBezTo>
                <a:cubicBezTo>
                  <a:pt x="13618" y="20257"/>
                  <a:pt x="13618" y="20239"/>
                  <a:pt x="13630" y="20239"/>
                </a:cubicBezTo>
                <a:cubicBezTo>
                  <a:pt x="13654" y="20187"/>
                  <a:pt x="13678" y="20117"/>
                  <a:pt x="13701" y="20047"/>
                </a:cubicBezTo>
                <a:cubicBezTo>
                  <a:pt x="13701" y="20047"/>
                  <a:pt x="13701" y="20030"/>
                  <a:pt x="13713" y="20030"/>
                </a:cubicBezTo>
                <a:cubicBezTo>
                  <a:pt x="13737" y="19960"/>
                  <a:pt x="13749" y="19908"/>
                  <a:pt x="13773" y="19838"/>
                </a:cubicBezTo>
                <a:cubicBezTo>
                  <a:pt x="13773" y="19820"/>
                  <a:pt x="13773" y="19820"/>
                  <a:pt x="13784" y="19803"/>
                </a:cubicBezTo>
                <a:cubicBezTo>
                  <a:pt x="13796" y="19733"/>
                  <a:pt x="13820" y="19663"/>
                  <a:pt x="13832" y="19594"/>
                </a:cubicBezTo>
                <a:cubicBezTo>
                  <a:pt x="13832" y="19594"/>
                  <a:pt x="13832" y="19576"/>
                  <a:pt x="13832" y="19576"/>
                </a:cubicBezTo>
                <a:cubicBezTo>
                  <a:pt x="13844" y="19506"/>
                  <a:pt x="13856" y="19437"/>
                  <a:pt x="13867" y="19349"/>
                </a:cubicBezTo>
                <a:cubicBezTo>
                  <a:pt x="13867" y="19349"/>
                  <a:pt x="13867" y="19349"/>
                  <a:pt x="13867" y="19349"/>
                </a:cubicBezTo>
                <a:lnTo>
                  <a:pt x="15422" y="19349"/>
                </a:lnTo>
                <a:cubicBezTo>
                  <a:pt x="15576" y="20623"/>
                  <a:pt x="16324" y="21583"/>
                  <a:pt x="17238" y="21583"/>
                </a:cubicBezTo>
                <a:cubicBezTo>
                  <a:pt x="18259" y="21583"/>
                  <a:pt x="19089" y="20361"/>
                  <a:pt x="19089" y="18861"/>
                </a:cubicBezTo>
                <a:lnTo>
                  <a:pt x="19303" y="18861"/>
                </a:lnTo>
                <a:cubicBezTo>
                  <a:pt x="20430" y="18861"/>
                  <a:pt x="21368" y="17552"/>
                  <a:pt x="21439" y="15895"/>
                </a:cubicBezTo>
                <a:lnTo>
                  <a:pt x="21487" y="14673"/>
                </a:lnTo>
                <a:lnTo>
                  <a:pt x="21546" y="13016"/>
                </a:lnTo>
                <a:cubicBezTo>
                  <a:pt x="21534" y="11289"/>
                  <a:pt x="20561" y="9858"/>
                  <a:pt x="19362" y="9858"/>
                </a:cubicBezTo>
                <a:close/>
                <a:moveTo>
                  <a:pt x="3530" y="11533"/>
                </a:moveTo>
                <a:cubicBezTo>
                  <a:pt x="3044" y="11533"/>
                  <a:pt x="2640" y="10974"/>
                  <a:pt x="2604" y="10259"/>
                </a:cubicBezTo>
                <a:lnTo>
                  <a:pt x="2438" y="6142"/>
                </a:lnTo>
                <a:cubicBezTo>
                  <a:pt x="2403" y="5356"/>
                  <a:pt x="2830" y="4711"/>
                  <a:pt x="3364" y="4711"/>
                </a:cubicBezTo>
                <a:lnTo>
                  <a:pt x="4859" y="4711"/>
                </a:lnTo>
                <a:cubicBezTo>
                  <a:pt x="5168" y="4711"/>
                  <a:pt x="5405" y="5077"/>
                  <a:pt x="5405" y="5513"/>
                </a:cubicBezTo>
                <a:lnTo>
                  <a:pt x="5405" y="10713"/>
                </a:lnTo>
                <a:cubicBezTo>
                  <a:pt x="5405" y="11166"/>
                  <a:pt x="5156" y="11515"/>
                  <a:pt x="4859" y="11515"/>
                </a:cubicBezTo>
                <a:lnTo>
                  <a:pt x="3530" y="11515"/>
                </a:lnTo>
                <a:close/>
                <a:moveTo>
                  <a:pt x="5678" y="19367"/>
                </a:moveTo>
                <a:lnTo>
                  <a:pt x="6770" y="19367"/>
                </a:lnTo>
                <a:cubicBezTo>
                  <a:pt x="6628" y="20047"/>
                  <a:pt x="6200" y="20536"/>
                  <a:pt x="5702" y="20536"/>
                </a:cubicBezTo>
                <a:cubicBezTo>
                  <a:pt x="5085" y="20536"/>
                  <a:pt x="4586" y="19803"/>
                  <a:pt x="4586" y="18896"/>
                </a:cubicBezTo>
                <a:cubicBezTo>
                  <a:pt x="4586" y="17988"/>
                  <a:pt x="5085" y="17256"/>
                  <a:pt x="5702" y="17256"/>
                </a:cubicBezTo>
                <a:cubicBezTo>
                  <a:pt x="6212" y="17256"/>
                  <a:pt x="6640" y="17744"/>
                  <a:pt x="6770" y="18425"/>
                </a:cubicBezTo>
                <a:lnTo>
                  <a:pt x="5678" y="18425"/>
                </a:lnTo>
                <a:cubicBezTo>
                  <a:pt x="5500" y="18425"/>
                  <a:pt x="5358" y="18634"/>
                  <a:pt x="5358" y="18896"/>
                </a:cubicBezTo>
                <a:cubicBezTo>
                  <a:pt x="5358" y="19140"/>
                  <a:pt x="5500" y="19367"/>
                  <a:pt x="5678" y="19367"/>
                </a:cubicBezTo>
                <a:close/>
                <a:moveTo>
                  <a:pt x="9144" y="6124"/>
                </a:moveTo>
                <a:lnTo>
                  <a:pt x="8978" y="10242"/>
                </a:lnTo>
                <a:cubicBezTo>
                  <a:pt x="8954" y="10957"/>
                  <a:pt x="8550" y="11515"/>
                  <a:pt x="8052" y="11515"/>
                </a:cubicBezTo>
                <a:lnTo>
                  <a:pt x="6711" y="11515"/>
                </a:lnTo>
                <a:cubicBezTo>
                  <a:pt x="6402" y="11515"/>
                  <a:pt x="6165" y="11149"/>
                  <a:pt x="6165" y="10713"/>
                </a:cubicBezTo>
                <a:lnTo>
                  <a:pt x="6165" y="5496"/>
                </a:lnTo>
                <a:cubicBezTo>
                  <a:pt x="6165" y="5042"/>
                  <a:pt x="6414" y="4693"/>
                  <a:pt x="6711" y="4693"/>
                </a:cubicBezTo>
                <a:lnTo>
                  <a:pt x="8206" y="4693"/>
                </a:lnTo>
                <a:cubicBezTo>
                  <a:pt x="8752" y="4693"/>
                  <a:pt x="9167" y="5356"/>
                  <a:pt x="9144" y="6124"/>
                </a:cubicBezTo>
                <a:close/>
                <a:moveTo>
                  <a:pt x="13108" y="19367"/>
                </a:moveTo>
                <a:cubicBezTo>
                  <a:pt x="13096" y="19454"/>
                  <a:pt x="13072" y="19524"/>
                  <a:pt x="13048" y="19594"/>
                </a:cubicBezTo>
                <a:cubicBezTo>
                  <a:pt x="13048" y="19611"/>
                  <a:pt x="13036" y="19611"/>
                  <a:pt x="13036" y="19628"/>
                </a:cubicBezTo>
                <a:cubicBezTo>
                  <a:pt x="13013" y="19698"/>
                  <a:pt x="12989" y="19768"/>
                  <a:pt x="12953" y="19838"/>
                </a:cubicBezTo>
                <a:cubicBezTo>
                  <a:pt x="12953" y="19838"/>
                  <a:pt x="12953" y="19838"/>
                  <a:pt x="12953" y="19855"/>
                </a:cubicBezTo>
                <a:cubicBezTo>
                  <a:pt x="12918" y="19925"/>
                  <a:pt x="12894" y="19977"/>
                  <a:pt x="12846" y="20030"/>
                </a:cubicBezTo>
                <a:cubicBezTo>
                  <a:pt x="12846" y="20030"/>
                  <a:pt x="12835" y="20047"/>
                  <a:pt x="12835" y="20047"/>
                </a:cubicBezTo>
                <a:cubicBezTo>
                  <a:pt x="12799" y="20100"/>
                  <a:pt x="12763" y="20152"/>
                  <a:pt x="12716" y="20204"/>
                </a:cubicBezTo>
                <a:cubicBezTo>
                  <a:pt x="12704" y="20204"/>
                  <a:pt x="12704" y="20222"/>
                  <a:pt x="12692" y="20222"/>
                </a:cubicBezTo>
                <a:cubicBezTo>
                  <a:pt x="12645" y="20274"/>
                  <a:pt x="12609" y="20309"/>
                  <a:pt x="12562" y="20344"/>
                </a:cubicBezTo>
                <a:cubicBezTo>
                  <a:pt x="12562" y="20344"/>
                  <a:pt x="12562" y="20344"/>
                  <a:pt x="12550" y="20344"/>
                </a:cubicBezTo>
                <a:cubicBezTo>
                  <a:pt x="12502" y="20379"/>
                  <a:pt x="12455" y="20414"/>
                  <a:pt x="12407" y="20431"/>
                </a:cubicBezTo>
                <a:cubicBezTo>
                  <a:pt x="12395" y="20431"/>
                  <a:pt x="12395" y="20448"/>
                  <a:pt x="12384" y="20448"/>
                </a:cubicBezTo>
                <a:cubicBezTo>
                  <a:pt x="12336" y="20466"/>
                  <a:pt x="12277" y="20483"/>
                  <a:pt x="12229" y="20501"/>
                </a:cubicBezTo>
                <a:cubicBezTo>
                  <a:pt x="12217" y="20501"/>
                  <a:pt x="12206" y="20501"/>
                  <a:pt x="12194" y="20501"/>
                </a:cubicBezTo>
                <a:cubicBezTo>
                  <a:pt x="12134" y="20518"/>
                  <a:pt x="12087" y="20518"/>
                  <a:pt x="12028" y="20518"/>
                </a:cubicBezTo>
                <a:cubicBezTo>
                  <a:pt x="11968" y="20518"/>
                  <a:pt x="11921" y="20518"/>
                  <a:pt x="11861" y="20501"/>
                </a:cubicBezTo>
                <a:cubicBezTo>
                  <a:pt x="11850" y="20501"/>
                  <a:pt x="11838" y="20501"/>
                  <a:pt x="11826" y="20501"/>
                </a:cubicBezTo>
                <a:cubicBezTo>
                  <a:pt x="11778" y="20483"/>
                  <a:pt x="11719" y="20466"/>
                  <a:pt x="11672" y="20448"/>
                </a:cubicBezTo>
                <a:cubicBezTo>
                  <a:pt x="11660" y="20448"/>
                  <a:pt x="11660" y="20431"/>
                  <a:pt x="11648" y="20431"/>
                </a:cubicBezTo>
                <a:cubicBezTo>
                  <a:pt x="11600" y="20414"/>
                  <a:pt x="11553" y="20379"/>
                  <a:pt x="11505" y="20344"/>
                </a:cubicBezTo>
                <a:cubicBezTo>
                  <a:pt x="11505" y="20344"/>
                  <a:pt x="11505" y="20344"/>
                  <a:pt x="11493" y="20344"/>
                </a:cubicBezTo>
                <a:cubicBezTo>
                  <a:pt x="11446" y="20309"/>
                  <a:pt x="11399" y="20257"/>
                  <a:pt x="11363" y="20222"/>
                </a:cubicBezTo>
                <a:cubicBezTo>
                  <a:pt x="11351" y="20222"/>
                  <a:pt x="11351" y="20204"/>
                  <a:pt x="11339" y="20204"/>
                </a:cubicBezTo>
                <a:cubicBezTo>
                  <a:pt x="11292" y="20152"/>
                  <a:pt x="11256" y="20100"/>
                  <a:pt x="11220" y="20047"/>
                </a:cubicBezTo>
                <a:cubicBezTo>
                  <a:pt x="11220" y="20047"/>
                  <a:pt x="11220" y="20030"/>
                  <a:pt x="11209" y="20030"/>
                </a:cubicBezTo>
                <a:cubicBezTo>
                  <a:pt x="11173" y="19977"/>
                  <a:pt x="11137" y="19908"/>
                  <a:pt x="11102" y="19838"/>
                </a:cubicBezTo>
                <a:cubicBezTo>
                  <a:pt x="11102" y="19838"/>
                  <a:pt x="11102" y="19838"/>
                  <a:pt x="11102" y="19838"/>
                </a:cubicBezTo>
                <a:cubicBezTo>
                  <a:pt x="11066" y="19768"/>
                  <a:pt x="11042" y="19698"/>
                  <a:pt x="11019" y="19628"/>
                </a:cubicBezTo>
                <a:cubicBezTo>
                  <a:pt x="11019" y="19628"/>
                  <a:pt x="11019" y="19611"/>
                  <a:pt x="11007" y="19611"/>
                </a:cubicBezTo>
                <a:cubicBezTo>
                  <a:pt x="10983" y="19541"/>
                  <a:pt x="10959" y="19454"/>
                  <a:pt x="10947" y="19384"/>
                </a:cubicBezTo>
                <a:lnTo>
                  <a:pt x="12004" y="19384"/>
                </a:lnTo>
                <a:lnTo>
                  <a:pt x="12039" y="19384"/>
                </a:lnTo>
                <a:lnTo>
                  <a:pt x="13108" y="19367"/>
                </a:lnTo>
                <a:cubicBezTo>
                  <a:pt x="13108" y="19367"/>
                  <a:pt x="13108" y="19367"/>
                  <a:pt x="13108" y="19367"/>
                </a:cubicBezTo>
                <a:close/>
                <a:moveTo>
                  <a:pt x="12063" y="18407"/>
                </a:moveTo>
                <a:lnTo>
                  <a:pt x="12028" y="18407"/>
                </a:lnTo>
                <a:lnTo>
                  <a:pt x="10971" y="18407"/>
                </a:lnTo>
                <a:cubicBezTo>
                  <a:pt x="10983" y="18320"/>
                  <a:pt x="11007" y="18250"/>
                  <a:pt x="11031" y="18180"/>
                </a:cubicBezTo>
                <a:cubicBezTo>
                  <a:pt x="11031" y="18180"/>
                  <a:pt x="11031" y="18163"/>
                  <a:pt x="11043" y="18163"/>
                </a:cubicBezTo>
                <a:cubicBezTo>
                  <a:pt x="11066" y="18093"/>
                  <a:pt x="11090" y="18023"/>
                  <a:pt x="11126" y="17953"/>
                </a:cubicBezTo>
                <a:cubicBezTo>
                  <a:pt x="11126" y="17953"/>
                  <a:pt x="11126" y="17953"/>
                  <a:pt x="11126" y="17953"/>
                </a:cubicBezTo>
                <a:cubicBezTo>
                  <a:pt x="11161" y="17884"/>
                  <a:pt x="11197" y="17831"/>
                  <a:pt x="11232" y="17762"/>
                </a:cubicBezTo>
                <a:cubicBezTo>
                  <a:pt x="11232" y="17762"/>
                  <a:pt x="11232" y="17744"/>
                  <a:pt x="11244" y="17744"/>
                </a:cubicBezTo>
                <a:cubicBezTo>
                  <a:pt x="11280" y="17692"/>
                  <a:pt x="11327" y="17639"/>
                  <a:pt x="11363" y="17587"/>
                </a:cubicBezTo>
                <a:cubicBezTo>
                  <a:pt x="11375" y="17587"/>
                  <a:pt x="11375" y="17570"/>
                  <a:pt x="11387" y="17570"/>
                </a:cubicBezTo>
                <a:cubicBezTo>
                  <a:pt x="11434" y="17517"/>
                  <a:pt x="11470" y="17482"/>
                  <a:pt x="11517" y="17447"/>
                </a:cubicBezTo>
                <a:cubicBezTo>
                  <a:pt x="11517" y="17447"/>
                  <a:pt x="11517" y="17447"/>
                  <a:pt x="11529" y="17447"/>
                </a:cubicBezTo>
                <a:cubicBezTo>
                  <a:pt x="11577" y="17413"/>
                  <a:pt x="11624" y="17378"/>
                  <a:pt x="11672" y="17360"/>
                </a:cubicBezTo>
                <a:cubicBezTo>
                  <a:pt x="11684" y="17360"/>
                  <a:pt x="11684" y="17343"/>
                  <a:pt x="11695" y="17343"/>
                </a:cubicBezTo>
                <a:cubicBezTo>
                  <a:pt x="11743" y="17325"/>
                  <a:pt x="11802" y="17308"/>
                  <a:pt x="11850" y="17290"/>
                </a:cubicBezTo>
                <a:cubicBezTo>
                  <a:pt x="11862" y="17290"/>
                  <a:pt x="11873" y="17290"/>
                  <a:pt x="11885" y="17290"/>
                </a:cubicBezTo>
                <a:cubicBezTo>
                  <a:pt x="11945" y="17273"/>
                  <a:pt x="11992" y="17273"/>
                  <a:pt x="12051" y="17273"/>
                </a:cubicBezTo>
                <a:cubicBezTo>
                  <a:pt x="12111" y="17273"/>
                  <a:pt x="12170" y="17273"/>
                  <a:pt x="12218" y="17290"/>
                </a:cubicBezTo>
                <a:cubicBezTo>
                  <a:pt x="12229" y="17290"/>
                  <a:pt x="12241" y="17290"/>
                  <a:pt x="12253" y="17290"/>
                </a:cubicBezTo>
                <a:cubicBezTo>
                  <a:pt x="12301" y="17308"/>
                  <a:pt x="12360" y="17325"/>
                  <a:pt x="12407" y="17343"/>
                </a:cubicBezTo>
                <a:cubicBezTo>
                  <a:pt x="12419" y="17343"/>
                  <a:pt x="12419" y="17360"/>
                  <a:pt x="12431" y="17360"/>
                </a:cubicBezTo>
                <a:cubicBezTo>
                  <a:pt x="12479" y="17378"/>
                  <a:pt x="12526" y="17413"/>
                  <a:pt x="12574" y="17447"/>
                </a:cubicBezTo>
                <a:cubicBezTo>
                  <a:pt x="12574" y="17447"/>
                  <a:pt x="12574" y="17447"/>
                  <a:pt x="12585" y="17447"/>
                </a:cubicBezTo>
                <a:cubicBezTo>
                  <a:pt x="12633" y="17482"/>
                  <a:pt x="12680" y="17535"/>
                  <a:pt x="12716" y="17570"/>
                </a:cubicBezTo>
                <a:cubicBezTo>
                  <a:pt x="12728" y="17570"/>
                  <a:pt x="12728" y="17587"/>
                  <a:pt x="12740" y="17587"/>
                </a:cubicBezTo>
                <a:cubicBezTo>
                  <a:pt x="12787" y="17639"/>
                  <a:pt x="12823" y="17692"/>
                  <a:pt x="12858" y="17744"/>
                </a:cubicBezTo>
                <a:cubicBezTo>
                  <a:pt x="12858" y="17744"/>
                  <a:pt x="12870" y="17762"/>
                  <a:pt x="12870" y="17762"/>
                </a:cubicBezTo>
                <a:cubicBezTo>
                  <a:pt x="12906" y="17814"/>
                  <a:pt x="12942" y="17884"/>
                  <a:pt x="12977" y="17936"/>
                </a:cubicBezTo>
                <a:cubicBezTo>
                  <a:pt x="12977" y="17936"/>
                  <a:pt x="12977" y="17936"/>
                  <a:pt x="12977" y="17953"/>
                </a:cubicBezTo>
                <a:cubicBezTo>
                  <a:pt x="13013" y="18023"/>
                  <a:pt x="13037" y="18093"/>
                  <a:pt x="13060" y="18163"/>
                </a:cubicBezTo>
                <a:cubicBezTo>
                  <a:pt x="13060" y="18180"/>
                  <a:pt x="13072" y="18180"/>
                  <a:pt x="13072" y="18198"/>
                </a:cubicBezTo>
                <a:cubicBezTo>
                  <a:pt x="13096" y="18268"/>
                  <a:pt x="13120" y="18355"/>
                  <a:pt x="13131" y="18425"/>
                </a:cubicBezTo>
                <a:cubicBezTo>
                  <a:pt x="13131" y="18425"/>
                  <a:pt x="13131" y="18425"/>
                  <a:pt x="13131" y="18425"/>
                </a:cubicBezTo>
                <a:lnTo>
                  <a:pt x="12063" y="18425"/>
                </a:lnTo>
                <a:close/>
                <a:moveTo>
                  <a:pt x="17226" y="20536"/>
                </a:moveTo>
                <a:cubicBezTo>
                  <a:pt x="16715" y="20536"/>
                  <a:pt x="16288" y="20047"/>
                  <a:pt x="16158" y="19367"/>
                </a:cubicBezTo>
                <a:lnTo>
                  <a:pt x="17250" y="19367"/>
                </a:lnTo>
                <a:cubicBezTo>
                  <a:pt x="17428" y="19367"/>
                  <a:pt x="17570" y="19157"/>
                  <a:pt x="17570" y="18896"/>
                </a:cubicBezTo>
                <a:cubicBezTo>
                  <a:pt x="17570" y="18634"/>
                  <a:pt x="17428" y="18425"/>
                  <a:pt x="17250" y="18425"/>
                </a:cubicBezTo>
                <a:lnTo>
                  <a:pt x="16158" y="18425"/>
                </a:lnTo>
                <a:cubicBezTo>
                  <a:pt x="16300" y="17744"/>
                  <a:pt x="16727" y="17256"/>
                  <a:pt x="17226" y="17256"/>
                </a:cubicBezTo>
                <a:cubicBezTo>
                  <a:pt x="17843" y="17256"/>
                  <a:pt x="18341" y="17988"/>
                  <a:pt x="18341" y="18896"/>
                </a:cubicBezTo>
                <a:cubicBezTo>
                  <a:pt x="18353" y="19803"/>
                  <a:pt x="17843" y="20536"/>
                  <a:pt x="17226" y="20536"/>
                </a:cubicBezTo>
                <a:close/>
              </a:path>
            </a:pathLst>
          </a:custGeom>
          <a:solidFill>
            <a:schemeClr val="tx2"/>
          </a:solidFill>
          <a:ln w="12700">
            <a:miter lim="400000"/>
          </a:ln>
        </p:spPr>
        <p:txBody>
          <a:bodyPr lIns="38100" tIns="38100" rIns="38100" bIns="38100" anchor="t"/>
          <a:lstStyle/>
          <a:p>
            <a:pPr algn="ctr">
              <a:defRPr sz="3000">
                <a:solidFill>
                  <a:srgbClr val="FFFFFF"/>
                </a:solidFill>
              </a:defRPr>
            </a:pPr>
            <a:endParaRPr sz="1200">
              <a:solidFill>
                <a:schemeClr val="bg1"/>
              </a:solidFill>
            </a:endParaRPr>
          </a:p>
        </p:txBody>
      </p:sp>
      <p:sp>
        <p:nvSpPr>
          <p:cNvPr id="9" name="TextBox 8">
            <a:extLst>
              <a:ext uri="{FF2B5EF4-FFF2-40B4-BE49-F238E27FC236}">
                <a16:creationId xmlns:a16="http://schemas.microsoft.com/office/drawing/2014/main" id="{BCCACF70-7D7B-85F7-434A-D1C84E8B52E8}"/>
              </a:ext>
            </a:extLst>
          </p:cNvPr>
          <p:cNvSpPr txBox="1"/>
          <p:nvPr/>
        </p:nvSpPr>
        <p:spPr>
          <a:xfrm>
            <a:off x="685066" y="4191190"/>
            <a:ext cx="2223063" cy="923330"/>
          </a:xfrm>
          <a:prstGeom prst="rect">
            <a:avLst/>
          </a:prstGeom>
          <a:noFill/>
        </p:spPr>
        <p:txBody>
          <a:bodyPr wrap="square" lIns="0" rIns="0" rtlCol="0" anchor="b">
            <a:spAutoFit/>
          </a:bodyPr>
          <a:lstStyle/>
          <a:p>
            <a:pPr algn="ctr"/>
            <a:r>
              <a:rPr lang="en-US" dirty="0"/>
              <a:t>Leo picks up the </a:t>
            </a:r>
            <a:r>
              <a:rPr lang="en-US" b="1" dirty="0"/>
              <a:t>blue</a:t>
            </a:r>
            <a:r>
              <a:rPr lang="en-US" dirty="0"/>
              <a:t> copy of </a:t>
            </a:r>
            <a:r>
              <a:rPr lang="en-US" i="1" dirty="0"/>
              <a:t>The Alchemist</a:t>
            </a:r>
            <a:r>
              <a:rPr lang="en-US" dirty="0"/>
              <a:t>.</a:t>
            </a:r>
            <a:endParaRPr lang="en-US" sz="2400" b="1" noProof="1"/>
          </a:p>
        </p:txBody>
      </p:sp>
      <p:sp>
        <p:nvSpPr>
          <p:cNvPr id="12" name="TextBox 11">
            <a:extLst>
              <a:ext uri="{FF2B5EF4-FFF2-40B4-BE49-F238E27FC236}">
                <a16:creationId xmlns:a16="http://schemas.microsoft.com/office/drawing/2014/main" id="{761AE9BD-A2D0-3923-D79F-706A5A8090F5}"/>
              </a:ext>
            </a:extLst>
          </p:cNvPr>
          <p:cNvSpPr txBox="1"/>
          <p:nvPr/>
        </p:nvSpPr>
        <p:spPr>
          <a:xfrm>
            <a:off x="3400006" y="4152883"/>
            <a:ext cx="2223063" cy="1200329"/>
          </a:xfrm>
          <a:prstGeom prst="rect">
            <a:avLst/>
          </a:prstGeom>
          <a:noFill/>
        </p:spPr>
        <p:txBody>
          <a:bodyPr wrap="square" lIns="0" rIns="0" rtlCol="0" anchor="b">
            <a:spAutoFit/>
          </a:bodyPr>
          <a:lstStyle/>
          <a:p>
            <a:pPr algn="ctr"/>
            <a:r>
              <a:rPr lang="en-US" dirty="0"/>
              <a:t>A loudspeaker announces the store will close in 15 minutes.</a:t>
            </a:r>
            <a:endParaRPr lang="en-US" sz="2400" b="1" noProof="1"/>
          </a:p>
        </p:txBody>
      </p:sp>
      <p:sp>
        <p:nvSpPr>
          <p:cNvPr id="15" name="TextBox 14">
            <a:extLst>
              <a:ext uri="{FF2B5EF4-FFF2-40B4-BE49-F238E27FC236}">
                <a16:creationId xmlns:a16="http://schemas.microsoft.com/office/drawing/2014/main" id="{C0578117-17F9-E06F-1A83-AA2998228009}"/>
              </a:ext>
            </a:extLst>
          </p:cNvPr>
          <p:cNvSpPr txBox="1"/>
          <p:nvPr/>
        </p:nvSpPr>
        <p:spPr>
          <a:xfrm>
            <a:off x="6019524" y="4152883"/>
            <a:ext cx="2223063" cy="923330"/>
          </a:xfrm>
          <a:prstGeom prst="rect">
            <a:avLst/>
          </a:prstGeom>
          <a:noFill/>
        </p:spPr>
        <p:txBody>
          <a:bodyPr wrap="square" lIns="0" rIns="0" rtlCol="0" anchor="b">
            <a:spAutoFit/>
          </a:bodyPr>
          <a:lstStyle/>
          <a:p>
            <a:pPr algn="ctr"/>
            <a:r>
              <a:rPr lang="en-US" dirty="0"/>
              <a:t>At checkout, the clerk asks if he wants a gift receipt.</a:t>
            </a:r>
            <a:endParaRPr lang="en-US" sz="2400" b="1" noProof="1"/>
          </a:p>
        </p:txBody>
      </p:sp>
      <p:sp>
        <p:nvSpPr>
          <p:cNvPr id="18" name="TextBox 17">
            <a:extLst>
              <a:ext uri="{FF2B5EF4-FFF2-40B4-BE49-F238E27FC236}">
                <a16:creationId xmlns:a16="http://schemas.microsoft.com/office/drawing/2014/main" id="{2D1E7ECF-C206-DECA-A38D-E28D313390D0}"/>
              </a:ext>
            </a:extLst>
          </p:cNvPr>
          <p:cNvSpPr txBox="1"/>
          <p:nvPr/>
        </p:nvSpPr>
        <p:spPr>
          <a:xfrm>
            <a:off x="8639042" y="4152883"/>
            <a:ext cx="2223063" cy="646331"/>
          </a:xfrm>
          <a:prstGeom prst="rect">
            <a:avLst/>
          </a:prstGeom>
          <a:noFill/>
        </p:spPr>
        <p:txBody>
          <a:bodyPr wrap="square" lIns="0" rIns="0" rtlCol="0" anchor="b">
            <a:spAutoFit/>
          </a:bodyPr>
          <a:lstStyle/>
          <a:p>
            <a:pPr algn="ctr"/>
            <a:r>
              <a:rPr lang="en-US" dirty="0"/>
              <a:t>What color is the book Leo picked?</a:t>
            </a:r>
            <a:endParaRPr lang="en-US" sz="2400" b="1" noProof="1"/>
          </a:p>
        </p:txBody>
      </p:sp>
      <p:sp>
        <p:nvSpPr>
          <p:cNvPr id="21" name="Text Placeholder 20">
            <a:extLst>
              <a:ext uri="{FF2B5EF4-FFF2-40B4-BE49-F238E27FC236}">
                <a16:creationId xmlns:a16="http://schemas.microsoft.com/office/drawing/2014/main" id="{751BF353-EC81-BC06-9E32-EE985ADE6B5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4480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F8CC-9B32-1AFB-1C5B-464C5C117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D0E2D-9A26-2525-D7CE-3566A6BE2BA0}"/>
              </a:ext>
            </a:extLst>
          </p:cNvPr>
          <p:cNvSpPr>
            <a:spLocks noGrp="1"/>
          </p:cNvSpPr>
          <p:nvPr>
            <p:ph type="title"/>
          </p:nvPr>
        </p:nvSpPr>
        <p:spPr/>
        <p:txBody>
          <a:bodyPr/>
          <a:lstStyle/>
          <a:p>
            <a:r>
              <a:rPr lang="en-US" dirty="0"/>
              <a:t>Token Management – With Landmark Event</a:t>
            </a:r>
          </a:p>
        </p:txBody>
      </p:sp>
      <p:sp>
        <p:nvSpPr>
          <p:cNvPr id="4" name="Shape">
            <a:extLst>
              <a:ext uri="{FF2B5EF4-FFF2-40B4-BE49-F238E27FC236}">
                <a16:creationId xmlns:a16="http://schemas.microsoft.com/office/drawing/2014/main" id="{7F6B2231-A393-C372-E8DB-348A44758A68}"/>
              </a:ext>
            </a:extLst>
          </p:cNvPr>
          <p:cNvSpPr/>
          <p:nvPr/>
        </p:nvSpPr>
        <p:spPr>
          <a:xfrm>
            <a:off x="670355"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36"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77" y="13393"/>
                  <a:pt x="21338" y="13026"/>
                  <a:pt x="21042" y="13026"/>
                </a:cubicBezTo>
                <a:close/>
                <a:moveTo>
                  <a:pt x="3796" y="13009"/>
                </a:moveTo>
                <a:cubicBezTo>
                  <a:pt x="3226" y="13009"/>
                  <a:pt x="2747" y="12328"/>
                  <a:pt x="2713" y="11455"/>
                </a:cubicBezTo>
                <a:lnTo>
                  <a:pt x="2519" y="6426"/>
                </a:lnTo>
                <a:cubicBezTo>
                  <a:pt x="2485" y="5483"/>
                  <a:pt x="2975" y="4680"/>
                  <a:pt x="3602" y="4680"/>
                </a:cubicBezTo>
                <a:lnTo>
                  <a:pt x="5357" y="4680"/>
                </a:lnTo>
                <a:cubicBezTo>
                  <a:pt x="5711" y="4680"/>
                  <a:pt x="6007" y="5116"/>
                  <a:pt x="6007" y="5675"/>
                </a:cubicBezTo>
                <a:lnTo>
                  <a:pt x="6007" y="12049"/>
                </a:lnTo>
                <a:cubicBezTo>
                  <a:pt x="6007" y="12590"/>
                  <a:pt x="5722" y="13044"/>
                  <a:pt x="5357" y="13044"/>
                </a:cubicBezTo>
                <a:lnTo>
                  <a:pt x="3796" y="13044"/>
                </a:lnTo>
                <a:close/>
                <a:moveTo>
                  <a:pt x="5437" y="19347"/>
                </a:moveTo>
                <a:lnTo>
                  <a:pt x="6486" y="19347"/>
                </a:lnTo>
                <a:cubicBezTo>
                  <a:pt x="6349" y="20028"/>
                  <a:pt x="5939" y="20517"/>
                  <a:pt x="5460" y="20517"/>
                </a:cubicBezTo>
                <a:cubicBezTo>
                  <a:pt x="4867" y="20517"/>
                  <a:pt x="4389" y="19784"/>
                  <a:pt x="4389" y="18876"/>
                </a:cubicBezTo>
                <a:cubicBezTo>
                  <a:pt x="4389" y="17968"/>
                  <a:pt x="4867" y="17235"/>
                  <a:pt x="5460" y="17235"/>
                </a:cubicBezTo>
                <a:cubicBezTo>
                  <a:pt x="5950" y="17235"/>
                  <a:pt x="6360" y="17724"/>
                  <a:pt x="6486" y="18405"/>
                </a:cubicBezTo>
                <a:lnTo>
                  <a:pt x="5437" y="18405"/>
                </a:lnTo>
                <a:cubicBezTo>
                  <a:pt x="5266" y="18405"/>
                  <a:pt x="5129" y="18614"/>
                  <a:pt x="5129" y="18876"/>
                </a:cubicBezTo>
                <a:cubicBezTo>
                  <a:pt x="5129" y="19120"/>
                  <a:pt x="5266" y="19347"/>
                  <a:pt x="5437" y="19347"/>
                </a:cubicBezTo>
                <a:close/>
                <a:moveTo>
                  <a:pt x="9278" y="13009"/>
                </a:moveTo>
                <a:lnTo>
                  <a:pt x="7341" y="13009"/>
                </a:lnTo>
                <a:cubicBezTo>
                  <a:pt x="6987" y="13009"/>
                  <a:pt x="6691" y="12572"/>
                  <a:pt x="6691" y="12014"/>
                </a:cubicBezTo>
                <a:lnTo>
                  <a:pt x="6691" y="5640"/>
                </a:lnTo>
                <a:cubicBezTo>
                  <a:pt x="6691" y="5099"/>
                  <a:pt x="6976" y="4645"/>
                  <a:pt x="7341" y="4645"/>
                </a:cubicBezTo>
                <a:lnTo>
                  <a:pt x="9278" y="4645"/>
                </a:lnTo>
                <a:cubicBezTo>
                  <a:pt x="9632" y="4645"/>
                  <a:pt x="9928" y="5081"/>
                  <a:pt x="9928" y="5640"/>
                </a:cubicBezTo>
                <a:lnTo>
                  <a:pt x="9928" y="12014"/>
                </a:lnTo>
                <a:cubicBezTo>
                  <a:pt x="9917" y="12555"/>
                  <a:pt x="9632" y="13009"/>
                  <a:pt x="9278" y="13009"/>
                </a:cubicBezTo>
                <a:close/>
                <a:moveTo>
                  <a:pt x="11547" y="20517"/>
                </a:moveTo>
                <a:cubicBezTo>
                  <a:pt x="11057" y="20517"/>
                  <a:pt x="10646" y="20028"/>
                  <a:pt x="10521" y="19347"/>
                </a:cubicBezTo>
                <a:lnTo>
                  <a:pt x="11570" y="19347"/>
                </a:lnTo>
                <a:cubicBezTo>
                  <a:pt x="11741" y="19347"/>
                  <a:pt x="11877" y="19138"/>
                  <a:pt x="11877" y="18876"/>
                </a:cubicBezTo>
                <a:cubicBezTo>
                  <a:pt x="11877" y="18614"/>
                  <a:pt x="11741" y="18405"/>
                  <a:pt x="11570" y="18405"/>
                </a:cubicBezTo>
                <a:lnTo>
                  <a:pt x="10521" y="18405"/>
                </a:lnTo>
                <a:cubicBezTo>
                  <a:pt x="10658" y="17724"/>
                  <a:pt x="11068" y="17235"/>
                  <a:pt x="11547" y="17235"/>
                </a:cubicBezTo>
                <a:cubicBezTo>
                  <a:pt x="12139" y="17235"/>
                  <a:pt x="12618" y="17968"/>
                  <a:pt x="12618" y="18876"/>
                </a:cubicBezTo>
                <a:cubicBezTo>
                  <a:pt x="12618" y="19784"/>
                  <a:pt x="12139" y="20517"/>
                  <a:pt x="11547" y="20517"/>
                </a:cubicBezTo>
                <a:close/>
                <a:moveTo>
                  <a:pt x="14077" y="6408"/>
                </a:moveTo>
                <a:lnTo>
                  <a:pt x="13883" y="11437"/>
                </a:lnTo>
                <a:cubicBezTo>
                  <a:pt x="13849" y="12310"/>
                  <a:pt x="13382" y="12991"/>
                  <a:pt x="12800" y="12991"/>
                </a:cubicBezTo>
                <a:lnTo>
                  <a:pt x="11239" y="12991"/>
                </a:lnTo>
                <a:cubicBezTo>
                  <a:pt x="10886" y="12991"/>
                  <a:pt x="10589" y="12555"/>
                  <a:pt x="10589" y="11996"/>
                </a:cubicBezTo>
                <a:lnTo>
                  <a:pt x="10589" y="5623"/>
                </a:lnTo>
                <a:cubicBezTo>
                  <a:pt x="10589" y="5081"/>
                  <a:pt x="10874" y="4627"/>
                  <a:pt x="11239" y="4627"/>
                </a:cubicBezTo>
                <a:lnTo>
                  <a:pt x="12994" y="4627"/>
                </a:lnTo>
                <a:cubicBezTo>
                  <a:pt x="13621" y="4662"/>
                  <a:pt x="14111" y="5465"/>
                  <a:pt x="14077" y="6408"/>
                </a:cubicBezTo>
                <a:close/>
              </a:path>
            </a:pathLst>
          </a:custGeom>
          <a:solidFill>
            <a:schemeClr val="accent6"/>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7" name="Shape">
            <a:extLst>
              <a:ext uri="{FF2B5EF4-FFF2-40B4-BE49-F238E27FC236}">
                <a16:creationId xmlns:a16="http://schemas.microsoft.com/office/drawing/2014/main" id="{CA77E8C8-5244-BBD3-B0B5-45BEB0C9C446}"/>
              </a:ext>
            </a:extLst>
          </p:cNvPr>
          <p:cNvSpPr/>
          <p:nvPr/>
        </p:nvSpPr>
        <p:spPr>
          <a:xfrm>
            <a:off x="3529415" y="1828150"/>
            <a:ext cx="2929171" cy="1997472"/>
          </a:xfrm>
          <a:custGeom>
            <a:avLst/>
            <a:gdLst/>
            <a:ahLst/>
            <a:cxnLst>
              <a:cxn ang="0">
                <a:pos x="wd2" y="hd2"/>
              </a:cxn>
              <a:cxn ang="5400000">
                <a:pos x="wd2" y="hd2"/>
              </a:cxn>
              <a:cxn ang="10800000">
                <a:pos x="wd2" y="hd2"/>
              </a:cxn>
              <a:cxn ang="16200000">
                <a:pos x="wd2" y="hd2"/>
              </a:cxn>
            </a:cxnLst>
            <a:rect l="0" t="0" r="r" b="b"/>
            <a:pathLst>
              <a:path w="21546" h="21600" extrusionOk="0">
                <a:moveTo>
                  <a:pt x="19362" y="9858"/>
                </a:moveTo>
                <a:lnTo>
                  <a:pt x="19208" y="9858"/>
                </a:lnTo>
                <a:lnTo>
                  <a:pt x="19208" y="7782"/>
                </a:lnTo>
                <a:lnTo>
                  <a:pt x="19279" y="7782"/>
                </a:lnTo>
                <a:cubicBezTo>
                  <a:pt x="19564" y="7782"/>
                  <a:pt x="19789" y="7450"/>
                  <a:pt x="19789" y="7031"/>
                </a:cubicBezTo>
                <a:cubicBezTo>
                  <a:pt x="19789" y="6613"/>
                  <a:pt x="19564" y="6281"/>
                  <a:pt x="19279" y="6281"/>
                </a:cubicBezTo>
                <a:lnTo>
                  <a:pt x="18128" y="6281"/>
                </a:lnTo>
                <a:cubicBezTo>
                  <a:pt x="17843" y="6281"/>
                  <a:pt x="17617" y="6613"/>
                  <a:pt x="17617" y="7031"/>
                </a:cubicBezTo>
                <a:cubicBezTo>
                  <a:pt x="17617" y="7450"/>
                  <a:pt x="17843" y="7782"/>
                  <a:pt x="18128" y="7782"/>
                </a:cubicBezTo>
                <a:lnTo>
                  <a:pt x="18199" y="7782"/>
                </a:lnTo>
                <a:lnTo>
                  <a:pt x="18199" y="9858"/>
                </a:lnTo>
                <a:lnTo>
                  <a:pt x="16965" y="9858"/>
                </a:lnTo>
                <a:lnTo>
                  <a:pt x="16965" y="3559"/>
                </a:lnTo>
                <a:lnTo>
                  <a:pt x="17143" y="3559"/>
                </a:lnTo>
                <a:cubicBezTo>
                  <a:pt x="17807" y="3559"/>
                  <a:pt x="18353" y="2757"/>
                  <a:pt x="18353" y="1780"/>
                </a:cubicBezTo>
                <a:lnTo>
                  <a:pt x="18353" y="1780"/>
                </a:lnTo>
                <a:cubicBezTo>
                  <a:pt x="18353" y="803"/>
                  <a:pt x="17807" y="0"/>
                  <a:pt x="17143" y="0"/>
                </a:cubicBezTo>
                <a:lnTo>
                  <a:pt x="14378" y="0"/>
                </a:lnTo>
                <a:cubicBezTo>
                  <a:pt x="13713" y="0"/>
                  <a:pt x="13167" y="803"/>
                  <a:pt x="13167" y="1780"/>
                </a:cubicBezTo>
                <a:lnTo>
                  <a:pt x="13167" y="1780"/>
                </a:lnTo>
                <a:cubicBezTo>
                  <a:pt x="13167" y="2757"/>
                  <a:pt x="13713" y="3559"/>
                  <a:pt x="14378" y="3559"/>
                </a:cubicBezTo>
                <a:lnTo>
                  <a:pt x="14556" y="3559"/>
                </a:lnTo>
                <a:lnTo>
                  <a:pt x="14556" y="9858"/>
                </a:lnTo>
                <a:lnTo>
                  <a:pt x="10449" y="9858"/>
                </a:lnTo>
                <a:lnTo>
                  <a:pt x="10449" y="4693"/>
                </a:lnTo>
                <a:lnTo>
                  <a:pt x="10520" y="4693"/>
                </a:lnTo>
                <a:cubicBezTo>
                  <a:pt x="11126" y="4693"/>
                  <a:pt x="11624" y="3978"/>
                  <a:pt x="11624" y="3071"/>
                </a:cubicBezTo>
                <a:cubicBezTo>
                  <a:pt x="11624" y="2181"/>
                  <a:pt x="11138" y="1448"/>
                  <a:pt x="10520" y="1448"/>
                </a:cubicBezTo>
                <a:lnTo>
                  <a:pt x="7553" y="1448"/>
                </a:lnTo>
                <a:lnTo>
                  <a:pt x="1251" y="1448"/>
                </a:lnTo>
                <a:cubicBezTo>
                  <a:pt x="622" y="1448"/>
                  <a:pt x="65" y="2146"/>
                  <a:pt x="5" y="3071"/>
                </a:cubicBezTo>
                <a:cubicBezTo>
                  <a:pt x="-54" y="4030"/>
                  <a:pt x="409" y="4833"/>
                  <a:pt x="1026" y="4973"/>
                </a:cubicBezTo>
                <a:lnTo>
                  <a:pt x="1501" y="15912"/>
                </a:lnTo>
                <a:cubicBezTo>
                  <a:pt x="1560" y="17570"/>
                  <a:pt x="2498" y="18878"/>
                  <a:pt x="3637" y="18878"/>
                </a:cubicBezTo>
                <a:lnTo>
                  <a:pt x="3851" y="18878"/>
                </a:lnTo>
                <a:cubicBezTo>
                  <a:pt x="3851" y="20379"/>
                  <a:pt x="4681" y="21600"/>
                  <a:pt x="5702" y="21600"/>
                </a:cubicBezTo>
                <a:cubicBezTo>
                  <a:pt x="6616" y="21600"/>
                  <a:pt x="7364" y="20640"/>
                  <a:pt x="7518" y="19367"/>
                </a:cubicBezTo>
                <a:lnTo>
                  <a:pt x="10224" y="19367"/>
                </a:lnTo>
                <a:cubicBezTo>
                  <a:pt x="10236" y="19437"/>
                  <a:pt x="10247" y="19524"/>
                  <a:pt x="10259" y="19594"/>
                </a:cubicBezTo>
                <a:cubicBezTo>
                  <a:pt x="10259" y="19594"/>
                  <a:pt x="10259" y="19611"/>
                  <a:pt x="10259" y="19611"/>
                </a:cubicBezTo>
                <a:cubicBezTo>
                  <a:pt x="10271" y="19681"/>
                  <a:pt x="10283" y="19751"/>
                  <a:pt x="10307" y="19820"/>
                </a:cubicBezTo>
                <a:cubicBezTo>
                  <a:pt x="10307" y="19820"/>
                  <a:pt x="10307" y="19838"/>
                  <a:pt x="10319" y="19838"/>
                </a:cubicBezTo>
                <a:cubicBezTo>
                  <a:pt x="10330" y="19908"/>
                  <a:pt x="10354" y="19977"/>
                  <a:pt x="10378" y="20030"/>
                </a:cubicBezTo>
                <a:cubicBezTo>
                  <a:pt x="10378" y="20030"/>
                  <a:pt x="10378" y="20047"/>
                  <a:pt x="10390" y="20047"/>
                </a:cubicBezTo>
                <a:cubicBezTo>
                  <a:pt x="10414" y="20117"/>
                  <a:pt x="10437" y="20169"/>
                  <a:pt x="10461" y="20239"/>
                </a:cubicBezTo>
                <a:cubicBezTo>
                  <a:pt x="10461" y="20239"/>
                  <a:pt x="10461" y="20257"/>
                  <a:pt x="10473" y="20257"/>
                </a:cubicBezTo>
                <a:cubicBezTo>
                  <a:pt x="10580" y="20518"/>
                  <a:pt x="10710" y="20745"/>
                  <a:pt x="10853" y="20937"/>
                </a:cubicBezTo>
                <a:cubicBezTo>
                  <a:pt x="10853" y="20937"/>
                  <a:pt x="10865" y="20954"/>
                  <a:pt x="10865" y="20954"/>
                </a:cubicBezTo>
                <a:cubicBezTo>
                  <a:pt x="10888" y="20989"/>
                  <a:pt x="10924" y="21024"/>
                  <a:pt x="10948" y="21059"/>
                </a:cubicBezTo>
                <a:cubicBezTo>
                  <a:pt x="10960" y="21077"/>
                  <a:pt x="10983" y="21094"/>
                  <a:pt x="10995" y="21111"/>
                </a:cubicBezTo>
                <a:cubicBezTo>
                  <a:pt x="11019" y="21146"/>
                  <a:pt x="11043" y="21164"/>
                  <a:pt x="11078" y="21181"/>
                </a:cubicBezTo>
                <a:cubicBezTo>
                  <a:pt x="11102" y="21199"/>
                  <a:pt x="11126" y="21216"/>
                  <a:pt x="11149" y="21234"/>
                </a:cubicBezTo>
                <a:cubicBezTo>
                  <a:pt x="11173" y="21251"/>
                  <a:pt x="11197" y="21269"/>
                  <a:pt x="11221" y="21286"/>
                </a:cubicBezTo>
                <a:cubicBezTo>
                  <a:pt x="11244" y="21303"/>
                  <a:pt x="11268" y="21321"/>
                  <a:pt x="11304" y="21338"/>
                </a:cubicBezTo>
                <a:cubicBezTo>
                  <a:pt x="11328" y="21356"/>
                  <a:pt x="11351" y="21373"/>
                  <a:pt x="11375" y="21391"/>
                </a:cubicBezTo>
                <a:cubicBezTo>
                  <a:pt x="11399" y="21408"/>
                  <a:pt x="11434" y="21426"/>
                  <a:pt x="11458" y="21443"/>
                </a:cubicBezTo>
                <a:cubicBezTo>
                  <a:pt x="11482" y="21460"/>
                  <a:pt x="11506" y="21460"/>
                  <a:pt x="11529" y="21478"/>
                </a:cubicBezTo>
                <a:cubicBezTo>
                  <a:pt x="11565" y="21495"/>
                  <a:pt x="11601" y="21495"/>
                  <a:pt x="11624" y="21513"/>
                </a:cubicBezTo>
                <a:cubicBezTo>
                  <a:pt x="11648" y="21513"/>
                  <a:pt x="11672" y="21530"/>
                  <a:pt x="11695" y="21530"/>
                </a:cubicBezTo>
                <a:cubicBezTo>
                  <a:pt x="11731" y="21548"/>
                  <a:pt x="11767" y="21548"/>
                  <a:pt x="11814" y="21548"/>
                </a:cubicBezTo>
                <a:cubicBezTo>
                  <a:pt x="11838" y="21548"/>
                  <a:pt x="11850" y="21565"/>
                  <a:pt x="11873" y="21565"/>
                </a:cubicBezTo>
                <a:cubicBezTo>
                  <a:pt x="11933" y="21565"/>
                  <a:pt x="11992" y="21583"/>
                  <a:pt x="12051" y="21583"/>
                </a:cubicBezTo>
                <a:lnTo>
                  <a:pt x="12051" y="21583"/>
                </a:lnTo>
                <a:lnTo>
                  <a:pt x="12051" y="21583"/>
                </a:lnTo>
                <a:cubicBezTo>
                  <a:pt x="12111" y="21583"/>
                  <a:pt x="12170" y="21583"/>
                  <a:pt x="12230" y="21565"/>
                </a:cubicBezTo>
                <a:cubicBezTo>
                  <a:pt x="12253" y="21565"/>
                  <a:pt x="12265" y="21565"/>
                  <a:pt x="12289" y="21548"/>
                </a:cubicBezTo>
                <a:cubicBezTo>
                  <a:pt x="12324" y="21548"/>
                  <a:pt x="12360" y="21530"/>
                  <a:pt x="12408" y="21530"/>
                </a:cubicBezTo>
                <a:cubicBezTo>
                  <a:pt x="12431" y="21530"/>
                  <a:pt x="12455" y="21513"/>
                  <a:pt x="12479" y="21513"/>
                </a:cubicBezTo>
                <a:cubicBezTo>
                  <a:pt x="12514" y="21495"/>
                  <a:pt x="12550" y="21495"/>
                  <a:pt x="12574" y="21478"/>
                </a:cubicBezTo>
                <a:cubicBezTo>
                  <a:pt x="12597" y="21460"/>
                  <a:pt x="12621" y="21460"/>
                  <a:pt x="12645" y="21443"/>
                </a:cubicBezTo>
                <a:cubicBezTo>
                  <a:pt x="12669" y="21426"/>
                  <a:pt x="12704" y="21408"/>
                  <a:pt x="12728" y="21391"/>
                </a:cubicBezTo>
                <a:cubicBezTo>
                  <a:pt x="12752" y="21373"/>
                  <a:pt x="12775" y="21356"/>
                  <a:pt x="12799" y="21338"/>
                </a:cubicBezTo>
                <a:cubicBezTo>
                  <a:pt x="12823" y="21321"/>
                  <a:pt x="12847" y="21303"/>
                  <a:pt x="12870" y="21286"/>
                </a:cubicBezTo>
                <a:cubicBezTo>
                  <a:pt x="12894" y="21268"/>
                  <a:pt x="12918" y="21251"/>
                  <a:pt x="12942" y="21234"/>
                </a:cubicBezTo>
                <a:cubicBezTo>
                  <a:pt x="12965" y="21216"/>
                  <a:pt x="12989" y="21199"/>
                  <a:pt x="13013" y="21181"/>
                </a:cubicBezTo>
                <a:cubicBezTo>
                  <a:pt x="13037" y="21164"/>
                  <a:pt x="13060" y="21129"/>
                  <a:pt x="13096" y="21111"/>
                </a:cubicBezTo>
                <a:cubicBezTo>
                  <a:pt x="13108" y="21094"/>
                  <a:pt x="13132" y="21077"/>
                  <a:pt x="13143" y="21059"/>
                </a:cubicBezTo>
                <a:cubicBezTo>
                  <a:pt x="13167" y="21024"/>
                  <a:pt x="13203" y="20989"/>
                  <a:pt x="13227" y="20954"/>
                </a:cubicBezTo>
                <a:cubicBezTo>
                  <a:pt x="13227" y="20954"/>
                  <a:pt x="13238" y="20937"/>
                  <a:pt x="13238" y="20937"/>
                </a:cubicBezTo>
                <a:cubicBezTo>
                  <a:pt x="13393" y="20745"/>
                  <a:pt x="13523" y="20518"/>
                  <a:pt x="13618" y="20257"/>
                </a:cubicBezTo>
                <a:cubicBezTo>
                  <a:pt x="13618" y="20257"/>
                  <a:pt x="13618" y="20239"/>
                  <a:pt x="13630" y="20239"/>
                </a:cubicBezTo>
                <a:cubicBezTo>
                  <a:pt x="13654" y="20187"/>
                  <a:pt x="13678" y="20117"/>
                  <a:pt x="13701" y="20047"/>
                </a:cubicBezTo>
                <a:cubicBezTo>
                  <a:pt x="13701" y="20047"/>
                  <a:pt x="13701" y="20030"/>
                  <a:pt x="13713" y="20030"/>
                </a:cubicBezTo>
                <a:cubicBezTo>
                  <a:pt x="13737" y="19960"/>
                  <a:pt x="13749" y="19908"/>
                  <a:pt x="13773" y="19838"/>
                </a:cubicBezTo>
                <a:cubicBezTo>
                  <a:pt x="13773" y="19820"/>
                  <a:pt x="13773" y="19820"/>
                  <a:pt x="13784" y="19803"/>
                </a:cubicBezTo>
                <a:cubicBezTo>
                  <a:pt x="13796" y="19733"/>
                  <a:pt x="13820" y="19663"/>
                  <a:pt x="13832" y="19594"/>
                </a:cubicBezTo>
                <a:cubicBezTo>
                  <a:pt x="13832" y="19594"/>
                  <a:pt x="13832" y="19576"/>
                  <a:pt x="13832" y="19576"/>
                </a:cubicBezTo>
                <a:cubicBezTo>
                  <a:pt x="13844" y="19506"/>
                  <a:pt x="13856" y="19437"/>
                  <a:pt x="13867" y="19349"/>
                </a:cubicBezTo>
                <a:cubicBezTo>
                  <a:pt x="13867" y="19349"/>
                  <a:pt x="13867" y="19349"/>
                  <a:pt x="13867" y="19349"/>
                </a:cubicBezTo>
                <a:lnTo>
                  <a:pt x="15422" y="19349"/>
                </a:lnTo>
                <a:cubicBezTo>
                  <a:pt x="15576" y="20623"/>
                  <a:pt x="16324" y="21583"/>
                  <a:pt x="17238" y="21583"/>
                </a:cubicBezTo>
                <a:cubicBezTo>
                  <a:pt x="18259" y="21583"/>
                  <a:pt x="19089" y="20361"/>
                  <a:pt x="19089" y="18861"/>
                </a:cubicBezTo>
                <a:lnTo>
                  <a:pt x="19303" y="18861"/>
                </a:lnTo>
                <a:cubicBezTo>
                  <a:pt x="20430" y="18861"/>
                  <a:pt x="21368" y="17552"/>
                  <a:pt x="21439" y="15895"/>
                </a:cubicBezTo>
                <a:lnTo>
                  <a:pt x="21487" y="14673"/>
                </a:lnTo>
                <a:lnTo>
                  <a:pt x="21546" y="13016"/>
                </a:lnTo>
                <a:cubicBezTo>
                  <a:pt x="21534" y="11289"/>
                  <a:pt x="20561" y="9858"/>
                  <a:pt x="19362" y="9858"/>
                </a:cubicBezTo>
                <a:close/>
                <a:moveTo>
                  <a:pt x="3530" y="11533"/>
                </a:moveTo>
                <a:cubicBezTo>
                  <a:pt x="3044" y="11533"/>
                  <a:pt x="2640" y="10974"/>
                  <a:pt x="2604" y="10259"/>
                </a:cubicBezTo>
                <a:lnTo>
                  <a:pt x="2438" y="6142"/>
                </a:lnTo>
                <a:cubicBezTo>
                  <a:pt x="2403" y="5356"/>
                  <a:pt x="2830" y="4711"/>
                  <a:pt x="3364" y="4711"/>
                </a:cubicBezTo>
                <a:lnTo>
                  <a:pt x="4859" y="4711"/>
                </a:lnTo>
                <a:cubicBezTo>
                  <a:pt x="5168" y="4711"/>
                  <a:pt x="5405" y="5077"/>
                  <a:pt x="5405" y="5513"/>
                </a:cubicBezTo>
                <a:lnTo>
                  <a:pt x="5405" y="10713"/>
                </a:lnTo>
                <a:cubicBezTo>
                  <a:pt x="5405" y="11166"/>
                  <a:pt x="5156" y="11515"/>
                  <a:pt x="4859" y="11515"/>
                </a:cubicBezTo>
                <a:lnTo>
                  <a:pt x="3530" y="11515"/>
                </a:lnTo>
                <a:close/>
                <a:moveTo>
                  <a:pt x="5678" y="19367"/>
                </a:moveTo>
                <a:lnTo>
                  <a:pt x="6770" y="19367"/>
                </a:lnTo>
                <a:cubicBezTo>
                  <a:pt x="6628" y="20047"/>
                  <a:pt x="6200" y="20536"/>
                  <a:pt x="5702" y="20536"/>
                </a:cubicBezTo>
                <a:cubicBezTo>
                  <a:pt x="5085" y="20536"/>
                  <a:pt x="4586" y="19803"/>
                  <a:pt x="4586" y="18896"/>
                </a:cubicBezTo>
                <a:cubicBezTo>
                  <a:pt x="4586" y="17988"/>
                  <a:pt x="5085" y="17256"/>
                  <a:pt x="5702" y="17256"/>
                </a:cubicBezTo>
                <a:cubicBezTo>
                  <a:pt x="6212" y="17256"/>
                  <a:pt x="6640" y="17744"/>
                  <a:pt x="6770" y="18425"/>
                </a:cubicBezTo>
                <a:lnTo>
                  <a:pt x="5678" y="18425"/>
                </a:lnTo>
                <a:cubicBezTo>
                  <a:pt x="5500" y="18425"/>
                  <a:pt x="5358" y="18634"/>
                  <a:pt x="5358" y="18896"/>
                </a:cubicBezTo>
                <a:cubicBezTo>
                  <a:pt x="5358" y="19140"/>
                  <a:pt x="5500" y="19367"/>
                  <a:pt x="5678" y="19367"/>
                </a:cubicBezTo>
                <a:close/>
                <a:moveTo>
                  <a:pt x="9144" y="6124"/>
                </a:moveTo>
                <a:lnTo>
                  <a:pt x="8978" y="10242"/>
                </a:lnTo>
                <a:cubicBezTo>
                  <a:pt x="8954" y="10957"/>
                  <a:pt x="8550" y="11515"/>
                  <a:pt x="8052" y="11515"/>
                </a:cubicBezTo>
                <a:lnTo>
                  <a:pt x="6711" y="11515"/>
                </a:lnTo>
                <a:cubicBezTo>
                  <a:pt x="6402" y="11515"/>
                  <a:pt x="6165" y="11149"/>
                  <a:pt x="6165" y="10713"/>
                </a:cubicBezTo>
                <a:lnTo>
                  <a:pt x="6165" y="5496"/>
                </a:lnTo>
                <a:cubicBezTo>
                  <a:pt x="6165" y="5042"/>
                  <a:pt x="6414" y="4693"/>
                  <a:pt x="6711" y="4693"/>
                </a:cubicBezTo>
                <a:lnTo>
                  <a:pt x="8206" y="4693"/>
                </a:lnTo>
                <a:cubicBezTo>
                  <a:pt x="8752" y="4693"/>
                  <a:pt x="9167" y="5356"/>
                  <a:pt x="9144" y="6124"/>
                </a:cubicBezTo>
                <a:close/>
                <a:moveTo>
                  <a:pt x="13108" y="19367"/>
                </a:moveTo>
                <a:cubicBezTo>
                  <a:pt x="13096" y="19454"/>
                  <a:pt x="13072" y="19524"/>
                  <a:pt x="13048" y="19594"/>
                </a:cubicBezTo>
                <a:cubicBezTo>
                  <a:pt x="13048" y="19611"/>
                  <a:pt x="13036" y="19611"/>
                  <a:pt x="13036" y="19628"/>
                </a:cubicBezTo>
                <a:cubicBezTo>
                  <a:pt x="13013" y="19698"/>
                  <a:pt x="12989" y="19768"/>
                  <a:pt x="12953" y="19838"/>
                </a:cubicBezTo>
                <a:cubicBezTo>
                  <a:pt x="12953" y="19838"/>
                  <a:pt x="12953" y="19838"/>
                  <a:pt x="12953" y="19855"/>
                </a:cubicBezTo>
                <a:cubicBezTo>
                  <a:pt x="12918" y="19925"/>
                  <a:pt x="12894" y="19977"/>
                  <a:pt x="12846" y="20030"/>
                </a:cubicBezTo>
                <a:cubicBezTo>
                  <a:pt x="12846" y="20030"/>
                  <a:pt x="12835" y="20047"/>
                  <a:pt x="12835" y="20047"/>
                </a:cubicBezTo>
                <a:cubicBezTo>
                  <a:pt x="12799" y="20100"/>
                  <a:pt x="12763" y="20152"/>
                  <a:pt x="12716" y="20204"/>
                </a:cubicBezTo>
                <a:cubicBezTo>
                  <a:pt x="12704" y="20204"/>
                  <a:pt x="12704" y="20222"/>
                  <a:pt x="12692" y="20222"/>
                </a:cubicBezTo>
                <a:cubicBezTo>
                  <a:pt x="12645" y="20274"/>
                  <a:pt x="12609" y="20309"/>
                  <a:pt x="12562" y="20344"/>
                </a:cubicBezTo>
                <a:cubicBezTo>
                  <a:pt x="12562" y="20344"/>
                  <a:pt x="12562" y="20344"/>
                  <a:pt x="12550" y="20344"/>
                </a:cubicBezTo>
                <a:cubicBezTo>
                  <a:pt x="12502" y="20379"/>
                  <a:pt x="12455" y="20414"/>
                  <a:pt x="12407" y="20431"/>
                </a:cubicBezTo>
                <a:cubicBezTo>
                  <a:pt x="12395" y="20431"/>
                  <a:pt x="12395" y="20448"/>
                  <a:pt x="12384" y="20448"/>
                </a:cubicBezTo>
                <a:cubicBezTo>
                  <a:pt x="12336" y="20466"/>
                  <a:pt x="12277" y="20483"/>
                  <a:pt x="12229" y="20501"/>
                </a:cubicBezTo>
                <a:cubicBezTo>
                  <a:pt x="12217" y="20501"/>
                  <a:pt x="12206" y="20501"/>
                  <a:pt x="12194" y="20501"/>
                </a:cubicBezTo>
                <a:cubicBezTo>
                  <a:pt x="12134" y="20518"/>
                  <a:pt x="12087" y="20518"/>
                  <a:pt x="12028" y="20518"/>
                </a:cubicBezTo>
                <a:cubicBezTo>
                  <a:pt x="11968" y="20518"/>
                  <a:pt x="11921" y="20518"/>
                  <a:pt x="11861" y="20501"/>
                </a:cubicBezTo>
                <a:cubicBezTo>
                  <a:pt x="11850" y="20501"/>
                  <a:pt x="11838" y="20501"/>
                  <a:pt x="11826" y="20501"/>
                </a:cubicBezTo>
                <a:cubicBezTo>
                  <a:pt x="11778" y="20483"/>
                  <a:pt x="11719" y="20466"/>
                  <a:pt x="11672" y="20448"/>
                </a:cubicBezTo>
                <a:cubicBezTo>
                  <a:pt x="11660" y="20448"/>
                  <a:pt x="11660" y="20431"/>
                  <a:pt x="11648" y="20431"/>
                </a:cubicBezTo>
                <a:cubicBezTo>
                  <a:pt x="11600" y="20414"/>
                  <a:pt x="11553" y="20379"/>
                  <a:pt x="11505" y="20344"/>
                </a:cubicBezTo>
                <a:cubicBezTo>
                  <a:pt x="11505" y="20344"/>
                  <a:pt x="11505" y="20344"/>
                  <a:pt x="11493" y="20344"/>
                </a:cubicBezTo>
                <a:cubicBezTo>
                  <a:pt x="11446" y="20309"/>
                  <a:pt x="11399" y="20257"/>
                  <a:pt x="11363" y="20222"/>
                </a:cubicBezTo>
                <a:cubicBezTo>
                  <a:pt x="11351" y="20222"/>
                  <a:pt x="11351" y="20204"/>
                  <a:pt x="11339" y="20204"/>
                </a:cubicBezTo>
                <a:cubicBezTo>
                  <a:pt x="11292" y="20152"/>
                  <a:pt x="11256" y="20100"/>
                  <a:pt x="11220" y="20047"/>
                </a:cubicBezTo>
                <a:cubicBezTo>
                  <a:pt x="11220" y="20047"/>
                  <a:pt x="11220" y="20030"/>
                  <a:pt x="11209" y="20030"/>
                </a:cubicBezTo>
                <a:cubicBezTo>
                  <a:pt x="11173" y="19977"/>
                  <a:pt x="11137" y="19908"/>
                  <a:pt x="11102" y="19838"/>
                </a:cubicBezTo>
                <a:cubicBezTo>
                  <a:pt x="11102" y="19838"/>
                  <a:pt x="11102" y="19838"/>
                  <a:pt x="11102" y="19838"/>
                </a:cubicBezTo>
                <a:cubicBezTo>
                  <a:pt x="11066" y="19768"/>
                  <a:pt x="11042" y="19698"/>
                  <a:pt x="11019" y="19628"/>
                </a:cubicBezTo>
                <a:cubicBezTo>
                  <a:pt x="11019" y="19628"/>
                  <a:pt x="11019" y="19611"/>
                  <a:pt x="11007" y="19611"/>
                </a:cubicBezTo>
                <a:cubicBezTo>
                  <a:pt x="10983" y="19541"/>
                  <a:pt x="10959" y="19454"/>
                  <a:pt x="10947" y="19384"/>
                </a:cubicBezTo>
                <a:lnTo>
                  <a:pt x="12004" y="19384"/>
                </a:lnTo>
                <a:lnTo>
                  <a:pt x="12039" y="19384"/>
                </a:lnTo>
                <a:lnTo>
                  <a:pt x="13108" y="19367"/>
                </a:lnTo>
                <a:cubicBezTo>
                  <a:pt x="13108" y="19367"/>
                  <a:pt x="13108" y="19367"/>
                  <a:pt x="13108" y="19367"/>
                </a:cubicBezTo>
                <a:close/>
                <a:moveTo>
                  <a:pt x="12063" y="18407"/>
                </a:moveTo>
                <a:lnTo>
                  <a:pt x="12028" y="18407"/>
                </a:lnTo>
                <a:lnTo>
                  <a:pt x="10971" y="18407"/>
                </a:lnTo>
                <a:cubicBezTo>
                  <a:pt x="10983" y="18320"/>
                  <a:pt x="11007" y="18250"/>
                  <a:pt x="11031" y="18180"/>
                </a:cubicBezTo>
                <a:cubicBezTo>
                  <a:pt x="11031" y="18180"/>
                  <a:pt x="11031" y="18163"/>
                  <a:pt x="11043" y="18163"/>
                </a:cubicBezTo>
                <a:cubicBezTo>
                  <a:pt x="11066" y="18093"/>
                  <a:pt x="11090" y="18023"/>
                  <a:pt x="11126" y="17953"/>
                </a:cubicBezTo>
                <a:cubicBezTo>
                  <a:pt x="11126" y="17953"/>
                  <a:pt x="11126" y="17953"/>
                  <a:pt x="11126" y="17953"/>
                </a:cubicBezTo>
                <a:cubicBezTo>
                  <a:pt x="11161" y="17884"/>
                  <a:pt x="11197" y="17831"/>
                  <a:pt x="11232" y="17762"/>
                </a:cubicBezTo>
                <a:cubicBezTo>
                  <a:pt x="11232" y="17762"/>
                  <a:pt x="11232" y="17744"/>
                  <a:pt x="11244" y="17744"/>
                </a:cubicBezTo>
                <a:cubicBezTo>
                  <a:pt x="11280" y="17692"/>
                  <a:pt x="11327" y="17639"/>
                  <a:pt x="11363" y="17587"/>
                </a:cubicBezTo>
                <a:cubicBezTo>
                  <a:pt x="11375" y="17587"/>
                  <a:pt x="11375" y="17570"/>
                  <a:pt x="11387" y="17570"/>
                </a:cubicBezTo>
                <a:cubicBezTo>
                  <a:pt x="11434" y="17517"/>
                  <a:pt x="11470" y="17482"/>
                  <a:pt x="11517" y="17447"/>
                </a:cubicBezTo>
                <a:cubicBezTo>
                  <a:pt x="11517" y="17447"/>
                  <a:pt x="11517" y="17447"/>
                  <a:pt x="11529" y="17447"/>
                </a:cubicBezTo>
                <a:cubicBezTo>
                  <a:pt x="11577" y="17413"/>
                  <a:pt x="11624" y="17378"/>
                  <a:pt x="11672" y="17360"/>
                </a:cubicBezTo>
                <a:cubicBezTo>
                  <a:pt x="11684" y="17360"/>
                  <a:pt x="11684" y="17343"/>
                  <a:pt x="11695" y="17343"/>
                </a:cubicBezTo>
                <a:cubicBezTo>
                  <a:pt x="11743" y="17325"/>
                  <a:pt x="11802" y="17308"/>
                  <a:pt x="11850" y="17290"/>
                </a:cubicBezTo>
                <a:cubicBezTo>
                  <a:pt x="11862" y="17290"/>
                  <a:pt x="11873" y="17290"/>
                  <a:pt x="11885" y="17290"/>
                </a:cubicBezTo>
                <a:cubicBezTo>
                  <a:pt x="11945" y="17273"/>
                  <a:pt x="11992" y="17273"/>
                  <a:pt x="12051" y="17273"/>
                </a:cubicBezTo>
                <a:cubicBezTo>
                  <a:pt x="12111" y="17273"/>
                  <a:pt x="12170" y="17273"/>
                  <a:pt x="12218" y="17290"/>
                </a:cubicBezTo>
                <a:cubicBezTo>
                  <a:pt x="12229" y="17290"/>
                  <a:pt x="12241" y="17290"/>
                  <a:pt x="12253" y="17290"/>
                </a:cubicBezTo>
                <a:cubicBezTo>
                  <a:pt x="12301" y="17308"/>
                  <a:pt x="12360" y="17325"/>
                  <a:pt x="12407" y="17343"/>
                </a:cubicBezTo>
                <a:cubicBezTo>
                  <a:pt x="12419" y="17343"/>
                  <a:pt x="12419" y="17360"/>
                  <a:pt x="12431" y="17360"/>
                </a:cubicBezTo>
                <a:cubicBezTo>
                  <a:pt x="12479" y="17378"/>
                  <a:pt x="12526" y="17413"/>
                  <a:pt x="12574" y="17447"/>
                </a:cubicBezTo>
                <a:cubicBezTo>
                  <a:pt x="12574" y="17447"/>
                  <a:pt x="12574" y="17447"/>
                  <a:pt x="12585" y="17447"/>
                </a:cubicBezTo>
                <a:cubicBezTo>
                  <a:pt x="12633" y="17482"/>
                  <a:pt x="12680" y="17535"/>
                  <a:pt x="12716" y="17570"/>
                </a:cubicBezTo>
                <a:cubicBezTo>
                  <a:pt x="12728" y="17570"/>
                  <a:pt x="12728" y="17587"/>
                  <a:pt x="12740" y="17587"/>
                </a:cubicBezTo>
                <a:cubicBezTo>
                  <a:pt x="12787" y="17639"/>
                  <a:pt x="12823" y="17692"/>
                  <a:pt x="12858" y="17744"/>
                </a:cubicBezTo>
                <a:cubicBezTo>
                  <a:pt x="12858" y="17744"/>
                  <a:pt x="12870" y="17762"/>
                  <a:pt x="12870" y="17762"/>
                </a:cubicBezTo>
                <a:cubicBezTo>
                  <a:pt x="12906" y="17814"/>
                  <a:pt x="12942" y="17884"/>
                  <a:pt x="12977" y="17936"/>
                </a:cubicBezTo>
                <a:cubicBezTo>
                  <a:pt x="12977" y="17936"/>
                  <a:pt x="12977" y="17936"/>
                  <a:pt x="12977" y="17953"/>
                </a:cubicBezTo>
                <a:cubicBezTo>
                  <a:pt x="13013" y="18023"/>
                  <a:pt x="13037" y="18093"/>
                  <a:pt x="13060" y="18163"/>
                </a:cubicBezTo>
                <a:cubicBezTo>
                  <a:pt x="13060" y="18180"/>
                  <a:pt x="13072" y="18180"/>
                  <a:pt x="13072" y="18198"/>
                </a:cubicBezTo>
                <a:cubicBezTo>
                  <a:pt x="13096" y="18268"/>
                  <a:pt x="13120" y="18355"/>
                  <a:pt x="13131" y="18425"/>
                </a:cubicBezTo>
                <a:cubicBezTo>
                  <a:pt x="13131" y="18425"/>
                  <a:pt x="13131" y="18425"/>
                  <a:pt x="13131" y="18425"/>
                </a:cubicBezTo>
                <a:lnTo>
                  <a:pt x="12063" y="18425"/>
                </a:lnTo>
                <a:close/>
                <a:moveTo>
                  <a:pt x="17226" y="20536"/>
                </a:moveTo>
                <a:cubicBezTo>
                  <a:pt x="16715" y="20536"/>
                  <a:pt x="16288" y="20047"/>
                  <a:pt x="16158" y="19367"/>
                </a:cubicBezTo>
                <a:lnTo>
                  <a:pt x="17250" y="19367"/>
                </a:lnTo>
                <a:cubicBezTo>
                  <a:pt x="17428" y="19367"/>
                  <a:pt x="17570" y="19157"/>
                  <a:pt x="17570" y="18896"/>
                </a:cubicBezTo>
                <a:cubicBezTo>
                  <a:pt x="17570" y="18634"/>
                  <a:pt x="17428" y="18425"/>
                  <a:pt x="17250" y="18425"/>
                </a:cubicBezTo>
                <a:lnTo>
                  <a:pt x="16158" y="18425"/>
                </a:lnTo>
                <a:cubicBezTo>
                  <a:pt x="16300" y="17744"/>
                  <a:pt x="16727" y="17256"/>
                  <a:pt x="17226" y="17256"/>
                </a:cubicBezTo>
                <a:cubicBezTo>
                  <a:pt x="17843" y="17256"/>
                  <a:pt x="18341" y="17988"/>
                  <a:pt x="18341" y="18896"/>
                </a:cubicBezTo>
                <a:cubicBezTo>
                  <a:pt x="18353" y="19803"/>
                  <a:pt x="17843" y="20536"/>
                  <a:pt x="17226" y="20536"/>
                </a:cubicBezTo>
                <a:close/>
              </a:path>
            </a:pathLst>
          </a:custGeom>
          <a:solidFill>
            <a:schemeClr val="tx2"/>
          </a:solidFill>
          <a:ln w="12700">
            <a:miter lim="400000"/>
          </a:ln>
        </p:spPr>
        <p:txBody>
          <a:bodyPr lIns="38100" tIns="38100" rIns="38100" bIns="38100" anchor="t"/>
          <a:lstStyle/>
          <a:p>
            <a:pPr algn="ctr">
              <a:defRPr sz="3000">
                <a:solidFill>
                  <a:srgbClr val="FFFFFF"/>
                </a:solidFill>
              </a:defRPr>
            </a:pPr>
            <a:endParaRPr sz="1200">
              <a:solidFill>
                <a:schemeClr val="bg1"/>
              </a:solidFill>
            </a:endParaRPr>
          </a:p>
        </p:txBody>
      </p:sp>
      <p:sp>
        <p:nvSpPr>
          <p:cNvPr id="9" name="TextBox 8">
            <a:extLst>
              <a:ext uri="{FF2B5EF4-FFF2-40B4-BE49-F238E27FC236}">
                <a16:creationId xmlns:a16="http://schemas.microsoft.com/office/drawing/2014/main" id="{29491618-BBF2-C3F3-0263-84E8DAF10AAA}"/>
              </a:ext>
            </a:extLst>
          </p:cNvPr>
          <p:cNvSpPr txBox="1"/>
          <p:nvPr/>
        </p:nvSpPr>
        <p:spPr>
          <a:xfrm>
            <a:off x="685066" y="4191190"/>
            <a:ext cx="2223063" cy="923330"/>
          </a:xfrm>
          <a:prstGeom prst="rect">
            <a:avLst/>
          </a:prstGeom>
          <a:noFill/>
        </p:spPr>
        <p:txBody>
          <a:bodyPr wrap="square" lIns="0" rIns="0" rtlCol="0" anchor="b">
            <a:spAutoFit/>
          </a:bodyPr>
          <a:lstStyle/>
          <a:p>
            <a:pPr algn="ctr"/>
            <a:r>
              <a:rPr lang="en-US" dirty="0"/>
              <a:t>Leo picks up the </a:t>
            </a:r>
            <a:r>
              <a:rPr lang="en-US" b="1" dirty="0"/>
              <a:t>blue</a:t>
            </a:r>
            <a:r>
              <a:rPr lang="en-US" dirty="0"/>
              <a:t> copy of </a:t>
            </a:r>
            <a:r>
              <a:rPr lang="en-US" i="1" dirty="0"/>
              <a:t>The Alchemist</a:t>
            </a:r>
            <a:r>
              <a:rPr lang="en-US" dirty="0"/>
              <a:t>.</a:t>
            </a:r>
            <a:endParaRPr lang="en-US" sz="2400" b="1" noProof="1"/>
          </a:p>
        </p:txBody>
      </p:sp>
      <p:sp>
        <p:nvSpPr>
          <p:cNvPr id="18" name="TextBox 17">
            <a:extLst>
              <a:ext uri="{FF2B5EF4-FFF2-40B4-BE49-F238E27FC236}">
                <a16:creationId xmlns:a16="http://schemas.microsoft.com/office/drawing/2014/main" id="{2F4A27DA-8731-EA22-4A6A-C4D95A549AF0}"/>
              </a:ext>
            </a:extLst>
          </p:cNvPr>
          <p:cNvSpPr txBox="1"/>
          <p:nvPr/>
        </p:nvSpPr>
        <p:spPr>
          <a:xfrm>
            <a:off x="3958432" y="4191190"/>
            <a:ext cx="2223063" cy="646331"/>
          </a:xfrm>
          <a:prstGeom prst="rect">
            <a:avLst/>
          </a:prstGeom>
          <a:noFill/>
        </p:spPr>
        <p:txBody>
          <a:bodyPr wrap="square" lIns="0" rIns="0" rtlCol="0" anchor="b">
            <a:spAutoFit/>
          </a:bodyPr>
          <a:lstStyle/>
          <a:p>
            <a:pPr algn="ctr"/>
            <a:r>
              <a:rPr lang="en-US" dirty="0"/>
              <a:t>What color is the book Leo picked?</a:t>
            </a:r>
            <a:endParaRPr lang="en-US" sz="2400" b="1" noProof="1"/>
          </a:p>
        </p:txBody>
      </p:sp>
      <p:sp>
        <p:nvSpPr>
          <p:cNvPr id="8" name="TextBox 7">
            <a:extLst>
              <a:ext uri="{FF2B5EF4-FFF2-40B4-BE49-F238E27FC236}">
                <a16:creationId xmlns:a16="http://schemas.microsoft.com/office/drawing/2014/main" id="{50DF0B0B-9524-0D83-35E5-FA214B497C25}"/>
              </a:ext>
            </a:extLst>
          </p:cNvPr>
          <p:cNvSpPr txBox="1"/>
          <p:nvPr/>
        </p:nvSpPr>
        <p:spPr>
          <a:xfrm>
            <a:off x="1555289" y="5521678"/>
            <a:ext cx="9849876" cy="923330"/>
          </a:xfrm>
          <a:prstGeom prst="rect">
            <a:avLst/>
          </a:prstGeom>
          <a:noFill/>
        </p:spPr>
        <p:txBody>
          <a:bodyPr wrap="none" rtlCol="0">
            <a:spAutoFit/>
          </a:bodyPr>
          <a:lstStyle/>
          <a:p>
            <a:r>
              <a:rPr lang="en-US" dirty="0"/>
              <a:t>Short term memory is often summarized to avoid keeping unnecessary details.</a:t>
            </a:r>
          </a:p>
          <a:p>
            <a:endParaRPr lang="en-US" dirty="0"/>
          </a:p>
          <a:p>
            <a:r>
              <a:rPr lang="en-US" dirty="0"/>
              <a:t>However, this can dramatically affect its ability to be correct and might elicit more hallucinations.</a:t>
            </a:r>
          </a:p>
        </p:txBody>
      </p:sp>
    </p:spTree>
    <p:extLst>
      <p:ext uri="{BB962C8B-B14F-4D97-AF65-F5344CB8AC3E}">
        <p14:creationId xmlns:p14="http://schemas.microsoft.com/office/powerpoint/2010/main" val="4224540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5403-55D3-7B80-D2CC-55147D106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B4AC2-F7D4-797E-4B64-C140215A1998}"/>
              </a:ext>
            </a:extLst>
          </p:cNvPr>
          <p:cNvSpPr>
            <a:spLocks noGrp="1"/>
          </p:cNvSpPr>
          <p:nvPr>
            <p:ph type="title"/>
          </p:nvPr>
        </p:nvSpPr>
        <p:spPr/>
        <p:txBody>
          <a:bodyPr/>
          <a:lstStyle/>
          <a:p>
            <a:r>
              <a:rPr lang="en-US" dirty="0"/>
              <a:t>Token Management – With Other Landmark Events</a:t>
            </a:r>
          </a:p>
        </p:txBody>
      </p:sp>
      <p:sp>
        <p:nvSpPr>
          <p:cNvPr id="4" name="Shape">
            <a:extLst>
              <a:ext uri="{FF2B5EF4-FFF2-40B4-BE49-F238E27FC236}">
                <a16:creationId xmlns:a16="http://schemas.microsoft.com/office/drawing/2014/main" id="{F1772E3B-3A44-666C-439F-12734527CA73}"/>
              </a:ext>
            </a:extLst>
          </p:cNvPr>
          <p:cNvSpPr/>
          <p:nvPr/>
        </p:nvSpPr>
        <p:spPr>
          <a:xfrm>
            <a:off x="670355"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36"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77" y="13393"/>
                  <a:pt x="21338" y="13026"/>
                  <a:pt x="21042" y="13026"/>
                </a:cubicBezTo>
                <a:close/>
                <a:moveTo>
                  <a:pt x="3796" y="13009"/>
                </a:moveTo>
                <a:cubicBezTo>
                  <a:pt x="3226" y="13009"/>
                  <a:pt x="2747" y="12328"/>
                  <a:pt x="2713" y="11455"/>
                </a:cubicBezTo>
                <a:lnTo>
                  <a:pt x="2519" y="6426"/>
                </a:lnTo>
                <a:cubicBezTo>
                  <a:pt x="2485" y="5483"/>
                  <a:pt x="2975" y="4680"/>
                  <a:pt x="3602" y="4680"/>
                </a:cubicBezTo>
                <a:lnTo>
                  <a:pt x="5357" y="4680"/>
                </a:lnTo>
                <a:cubicBezTo>
                  <a:pt x="5711" y="4680"/>
                  <a:pt x="6007" y="5116"/>
                  <a:pt x="6007" y="5675"/>
                </a:cubicBezTo>
                <a:lnTo>
                  <a:pt x="6007" y="12049"/>
                </a:lnTo>
                <a:cubicBezTo>
                  <a:pt x="6007" y="12590"/>
                  <a:pt x="5722" y="13044"/>
                  <a:pt x="5357" y="13044"/>
                </a:cubicBezTo>
                <a:lnTo>
                  <a:pt x="3796" y="13044"/>
                </a:lnTo>
                <a:close/>
                <a:moveTo>
                  <a:pt x="5437" y="19347"/>
                </a:moveTo>
                <a:lnTo>
                  <a:pt x="6486" y="19347"/>
                </a:lnTo>
                <a:cubicBezTo>
                  <a:pt x="6349" y="20028"/>
                  <a:pt x="5939" y="20517"/>
                  <a:pt x="5460" y="20517"/>
                </a:cubicBezTo>
                <a:cubicBezTo>
                  <a:pt x="4867" y="20517"/>
                  <a:pt x="4389" y="19784"/>
                  <a:pt x="4389" y="18876"/>
                </a:cubicBezTo>
                <a:cubicBezTo>
                  <a:pt x="4389" y="17968"/>
                  <a:pt x="4867" y="17235"/>
                  <a:pt x="5460" y="17235"/>
                </a:cubicBezTo>
                <a:cubicBezTo>
                  <a:pt x="5950" y="17235"/>
                  <a:pt x="6360" y="17724"/>
                  <a:pt x="6486" y="18405"/>
                </a:cubicBezTo>
                <a:lnTo>
                  <a:pt x="5437" y="18405"/>
                </a:lnTo>
                <a:cubicBezTo>
                  <a:pt x="5266" y="18405"/>
                  <a:pt x="5129" y="18614"/>
                  <a:pt x="5129" y="18876"/>
                </a:cubicBezTo>
                <a:cubicBezTo>
                  <a:pt x="5129" y="19120"/>
                  <a:pt x="5266" y="19347"/>
                  <a:pt x="5437" y="19347"/>
                </a:cubicBezTo>
                <a:close/>
                <a:moveTo>
                  <a:pt x="9278" y="13009"/>
                </a:moveTo>
                <a:lnTo>
                  <a:pt x="7341" y="13009"/>
                </a:lnTo>
                <a:cubicBezTo>
                  <a:pt x="6987" y="13009"/>
                  <a:pt x="6691" y="12572"/>
                  <a:pt x="6691" y="12014"/>
                </a:cubicBezTo>
                <a:lnTo>
                  <a:pt x="6691" y="5640"/>
                </a:lnTo>
                <a:cubicBezTo>
                  <a:pt x="6691" y="5099"/>
                  <a:pt x="6976" y="4645"/>
                  <a:pt x="7341" y="4645"/>
                </a:cubicBezTo>
                <a:lnTo>
                  <a:pt x="9278" y="4645"/>
                </a:lnTo>
                <a:cubicBezTo>
                  <a:pt x="9632" y="4645"/>
                  <a:pt x="9928" y="5081"/>
                  <a:pt x="9928" y="5640"/>
                </a:cubicBezTo>
                <a:lnTo>
                  <a:pt x="9928" y="12014"/>
                </a:lnTo>
                <a:cubicBezTo>
                  <a:pt x="9917" y="12555"/>
                  <a:pt x="9632" y="13009"/>
                  <a:pt x="9278" y="13009"/>
                </a:cubicBezTo>
                <a:close/>
                <a:moveTo>
                  <a:pt x="11547" y="20517"/>
                </a:moveTo>
                <a:cubicBezTo>
                  <a:pt x="11057" y="20517"/>
                  <a:pt x="10646" y="20028"/>
                  <a:pt x="10521" y="19347"/>
                </a:cubicBezTo>
                <a:lnTo>
                  <a:pt x="11570" y="19347"/>
                </a:lnTo>
                <a:cubicBezTo>
                  <a:pt x="11741" y="19347"/>
                  <a:pt x="11877" y="19138"/>
                  <a:pt x="11877" y="18876"/>
                </a:cubicBezTo>
                <a:cubicBezTo>
                  <a:pt x="11877" y="18614"/>
                  <a:pt x="11741" y="18405"/>
                  <a:pt x="11570" y="18405"/>
                </a:cubicBezTo>
                <a:lnTo>
                  <a:pt x="10521" y="18405"/>
                </a:lnTo>
                <a:cubicBezTo>
                  <a:pt x="10658" y="17724"/>
                  <a:pt x="11068" y="17235"/>
                  <a:pt x="11547" y="17235"/>
                </a:cubicBezTo>
                <a:cubicBezTo>
                  <a:pt x="12139" y="17235"/>
                  <a:pt x="12618" y="17968"/>
                  <a:pt x="12618" y="18876"/>
                </a:cubicBezTo>
                <a:cubicBezTo>
                  <a:pt x="12618" y="19784"/>
                  <a:pt x="12139" y="20517"/>
                  <a:pt x="11547" y="20517"/>
                </a:cubicBezTo>
                <a:close/>
                <a:moveTo>
                  <a:pt x="14077" y="6408"/>
                </a:moveTo>
                <a:lnTo>
                  <a:pt x="13883" y="11437"/>
                </a:lnTo>
                <a:cubicBezTo>
                  <a:pt x="13849" y="12310"/>
                  <a:pt x="13382" y="12991"/>
                  <a:pt x="12800" y="12991"/>
                </a:cubicBezTo>
                <a:lnTo>
                  <a:pt x="11239" y="12991"/>
                </a:lnTo>
                <a:cubicBezTo>
                  <a:pt x="10886" y="12991"/>
                  <a:pt x="10589" y="12555"/>
                  <a:pt x="10589" y="11996"/>
                </a:cubicBezTo>
                <a:lnTo>
                  <a:pt x="10589" y="5623"/>
                </a:lnTo>
                <a:cubicBezTo>
                  <a:pt x="10589" y="5081"/>
                  <a:pt x="10874" y="4627"/>
                  <a:pt x="11239" y="4627"/>
                </a:cubicBezTo>
                <a:lnTo>
                  <a:pt x="12994" y="4627"/>
                </a:lnTo>
                <a:cubicBezTo>
                  <a:pt x="13621" y="4662"/>
                  <a:pt x="14111" y="5465"/>
                  <a:pt x="14077" y="6408"/>
                </a:cubicBezTo>
                <a:close/>
              </a:path>
            </a:pathLst>
          </a:custGeom>
          <a:solidFill>
            <a:schemeClr val="accent3">
              <a:lumMod val="75000"/>
            </a:schemeClr>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5" name="Shape">
            <a:extLst>
              <a:ext uri="{FF2B5EF4-FFF2-40B4-BE49-F238E27FC236}">
                <a16:creationId xmlns:a16="http://schemas.microsoft.com/office/drawing/2014/main" id="{5BC725BF-EF2D-1642-32AD-E727CB24CDDF}"/>
              </a:ext>
            </a:extLst>
          </p:cNvPr>
          <p:cNvSpPr/>
          <p:nvPr/>
        </p:nvSpPr>
        <p:spPr>
          <a:xfrm>
            <a:off x="3300305"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36"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77" y="13393"/>
                  <a:pt x="21338" y="13026"/>
                  <a:pt x="21042" y="13026"/>
                </a:cubicBezTo>
                <a:close/>
                <a:moveTo>
                  <a:pt x="3796" y="13009"/>
                </a:moveTo>
                <a:cubicBezTo>
                  <a:pt x="3226" y="13009"/>
                  <a:pt x="2747" y="12328"/>
                  <a:pt x="2713" y="11455"/>
                </a:cubicBezTo>
                <a:lnTo>
                  <a:pt x="2519" y="6426"/>
                </a:lnTo>
                <a:cubicBezTo>
                  <a:pt x="2485" y="5483"/>
                  <a:pt x="2975" y="4680"/>
                  <a:pt x="3602" y="4680"/>
                </a:cubicBezTo>
                <a:lnTo>
                  <a:pt x="5357" y="4680"/>
                </a:lnTo>
                <a:cubicBezTo>
                  <a:pt x="5711" y="4680"/>
                  <a:pt x="6007" y="5116"/>
                  <a:pt x="6007" y="5675"/>
                </a:cubicBezTo>
                <a:lnTo>
                  <a:pt x="6007" y="12049"/>
                </a:lnTo>
                <a:cubicBezTo>
                  <a:pt x="6007" y="12590"/>
                  <a:pt x="5722" y="13044"/>
                  <a:pt x="5357" y="13044"/>
                </a:cubicBezTo>
                <a:lnTo>
                  <a:pt x="3796" y="13044"/>
                </a:lnTo>
                <a:close/>
                <a:moveTo>
                  <a:pt x="5437" y="19347"/>
                </a:moveTo>
                <a:lnTo>
                  <a:pt x="6486" y="19347"/>
                </a:lnTo>
                <a:cubicBezTo>
                  <a:pt x="6349" y="20028"/>
                  <a:pt x="5939" y="20517"/>
                  <a:pt x="5460" y="20517"/>
                </a:cubicBezTo>
                <a:cubicBezTo>
                  <a:pt x="4867" y="20517"/>
                  <a:pt x="4389" y="19784"/>
                  <a:pt x="4389" y="18876"/>
                </a:cubicBezTo>
                <a:cubicBezTo>
                  <a:pt x="4389" y="17968"/>
                  <a:pt x="4867" y="17235"/>
                  <a:pt x="5460" y="17235"/>
                </a:cubicBezTo>
                <a:cubicBezTo>
                  <a:pt x="5950" y="17235"/>
                  <a:pt x="6360" y="17724"/>
                  <a:pt x="6486" y="18405"/>
                </a:cubicBezTo>
                <a:lnTo>
                  <a:pt x="5437" y="18405"/>
                </a:lnTo>
                <a:cubicBezTo>
                  <a:pt x="5266" y="18405"/>
                  <a:pt x="5129" y="18614"/>
                  <a:pt x="5129" y="18876"/>
                </a:cubicBezTo>
                <a:cubicBezTo>
                  <a:pt x="5129" y="19120"/>
                  <a:pt x="5266" y="19347"/>
                  <a:pt x="5437" y="19347"/>
                </a:cubicBezTo>
                <a:close/>
                <a:moveTo>
                  <a:pt x="9267" y="13009"/>
                </a:moveTo>
                <a:lnTo>
                  <a:pt x="7329" y="13009"/>
                </a:lnTo>
                <a:cubicBezTo>
                  <a:pt x="6976" y="13009"/>
                  <a:pt x="6680" y="12572"/>
                  <a:pt x="6680" y="12014"/>
                </a:cubicBezTo>
                <a:lnTo>
                  <a:pt x="6680" y="5640"/>
                </a:lnTo>
                <a:cubicBezTo>
                  <a:pt x="6680" y="5099"/>
                  <a:pt x="6965" y="4645"/>
                  <a:pt x="7329" y="4645"/>
                </a:cubicBezTo>
                <a:lnTo>
                  <a:pt x="9267" y="4645"/>
                </a:lnTo>
                <a:cubicBezTo>
                  <a:pt x="9620" y="4645"/>
                  <a:pt x="9917" y="5081"/>
                  <a:pt x="9917" y="5640"/>
                </a:cubicBezTo>
                <a:lnTo>
                  <a:pt x="9917" y="12014"/>
                </a:lnTo>
                <a:cubicBezTo>
                  <a:pt x="9917" y="12555"/>
                  <a:pt x="9632" y="13009"/>
                  <a:pt x="9267" y="13009"/>
                </a:cubicBezTo>
                <a:close/>
                <a:moveTo>
                  <a:pt x="11547" y="20517"/>
                </a:moveTo>
                <a:cubicBezTo>
                  <a:pt x="11057" y="20517"/>
                  <a:pt x="10646" y="20028"/>
                  <a:pt x="10521" y="19347"/>
                </a:cubicBezTo>
                <a:lnTo>
                  <a:pt x="11570" y="19347"/>
                </a:lnTo>
                <a:cubicBezTo>
                  <a:pt x="11741" y="19347"/>
                  <a:pt x="11877" y="19138"/>
                  <a:pt x="11877" y="18876"/>
                </a:cubicBezTo>
                <a:cubicBezTo>
                  <a:pt x="11877" y="18614"/>
                  <a:pt x="11741" y="18405"/>
                  <a:pt x="11570" y="18405"/>
                </a:cubicBezTo>
                <a:lnTo>
                  <a:pt x="10521" y="18405"/>
                </a:lnTo>
                <a:cubicBezTo>
                  <a:pt x="10658" y="17724"/>
                  <a:pt x="11068" y="17235"/>
                  <a:pt x="11547" y="17235"/>
                </a:cubicBezTo>
                <a:cubicBezTo>
                  <a:pt x="12139" y="17235"/>
                  <a:pt x="12618" y="17968"/>
                  <a:pt x="12618" y="18876"/>
                </a:cubicBezTo>
                <a:cubicBezTo>
                  <a:pt x="12618" y="19784"/>
                  <a:pt x="12139" y="20517"/>
                  <a:pt x="11547" y="20517"/>
                </a:cubicBezTo>
                <a:close/>
                <a:moveTo>
                  <a:pt x="14077" y="6408"/>
                </a:moveTo>
                <a:lnTo>
                  <a:pt x="13883" y="11437"/>
                </a:lnTo>
                <a:cubicBezTo>
                  <a:pt x="13849" y="12310"/>
                  <a:pt x="13382" y="12991"/>
                  <a:pt x="12801" y="12991"/>
                </a:cubicBezTo>
                <a:lnTo>
                  <a:pt x="11239" y="12991"/>
                </a:lnTo>
                <a:cubicBezTo>
                  <a:pt x="10886" y="12991"/>
                  <a:pt x="10589" y="12555"/>
                  <a:pt x="10589" y="11996"/>
                </a:cubicBezTo>
                <a:lnTo>
                  <a:pt x="10589" y="5623"/>
                </a:lnTo>
                <a:cubicBezTo>
                  <a:pt x="10589" y="5081"/>
                  <a:pt x="10874" y="4627"/>
                  <a:pt x="11239" y="4627"/>
                </a:cubicBezTo>
                <a:lnTo>
                  <a:pt x="12994" y="4627"/>
                </a:lnTo>
                <a:cubicBezTo>
                  <a:pt x="13621" y="4662"/>
                  <a:pt x="14111" y="5465"/>
                  <a:pt x="14077" y="6408"/>
                </a:cubicBezTo>
                <a:close/>
              </a:path>
            </a:pathLst>
          </a:custGeom>
          <a:solidFill>
            <a:schemeClr val="accent2"/>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6" name="Shape">
            <a:extLst>
              <a:ext uri="{FF2B5EF4-FFF2-40B4-BE49-F238E27FC236}">
                <a16:creationId xmlns:a16="http://schemas.microsoft.com/office/drawing/2014/main" id="{5015F394-756B-C9CB-B169-299DF48F9F9B}"/>
              </a:ext>
            </a:extLst>
          </p:cNvPr>
          <p:cNvSpPr/>
          <p:nvPr/>
        </p:nvSpPr>
        <p:spPr>
          <a:xfrm>
            <a:off x="5914120" y="1828149"/>
            <a:ext cx="3057512" cy="1995860"/>
          </a:xfrm>
          <a:custGeom>
            <a:avLst/>
            <a:gdLst/>
            <a:ahLst/>
            <a:cxnLst>
              <a:cxn ang="0">
                <a:pos x="wd2" y="hd2"/>
              </a:cxn>
              <a:cxn ang="5400000">
                <a:pos x="wd2" y="hd2"/>
              </a:cxn>
              <a:cxn ang="10800000">
                <a:pos x="wd2" y="hd2"/>
              </a:cxn>
              <a:cxn ang="16200000">
                <a:pos x="wd2" y="hd2"/>
              </a:cxn>
            </a:cxnLst>
            <a:rect l="0" t="0" r="r" b="b"/>
            <a:pathLst>
              <a:path w="21600" h="21600" extrusionOk="0">
                <a:moveTo>
                  <a:pt x="21042" y="13026"/>
                </a:moveTo>
                <a:lnTo>
                  <a:pt x="18944" y="13026"/>
                </a:lnTo>
                <a:cubicBezTo>
                  <a:pt x="18739" y="12310"/>
                  <a:pt x="18272" y="11804"/>
                  <a:pt x="17725" y="11804"/>
                </a:cubicBezTo>
                <a:cubicBezTo>
                  <a:pt x="17177" y="11804"/>
                  <a:pt x="16710" y="12310"/>
                  <a:pt x="16505" y="13026"/>
                </a:cubicBezTo>
                <a:lnTo>
                  <a:pt x="15684" y="13026"/>
                </a:lnTo>
                <a:lnTo>
                  <a:pt x="16038" y="3510"/>
                </a:lnTo>
                <a:cubicBezTo>
                  <a:pt x="16596" y="3388"/>
                  <a:pt x="17018" y="2654"/>
                  <a:pt x="17018" y="1764"/>
                </a:cubicBezTo>
                <a:cubicBezTo>
                  <a:pt x="17018" y="786"/>
                  <a:pt x="16505" y="0"/>
                  <a:pt x="15867" y="0"/>
                </a:cubicBezTo>
                <a:lnTo>
                  <a:pt x="1151" y="0"/>
                </a:lnTo>
                <a:cubicBezTo>
                  <a:pt x="513" y="0"/>
                  <a:pt x="0" y="786"/>
                  <a:pt x="0" y="1764"/>
                </a:cubicBezTo>
                <a:cubicBezTo>
                  <a:pt x="0" y="2654"/>
                  <a:pt x="433" y="3388"/>
                  <a:pt x="980" y="3510"/>
                </a:cubicBezTo>
                <a:lnTo>
                  <a:pt x="1436" y="15908"/>
                </a:lnTo>
                <a:cubicBezTo>
                  <a:pt x="1493" y="17566"/>
                  <a:pt x="2394" y="18876"/>
                  <a:pt x="3488" y="18876"/>
                </a:cubicBezTo>
                <a:lnTo>
                  <a:pt x="3693" y="18876"/>
                </a:lnTo>
                <a:cubicBezTo>
                  <a:pt x="3693" y="20378"/>
                  <a:pt x="4491" y="21600"/>
                  <a:pt x="5471" y="21600"/>
                </a:cubicBezTo>
                <a:cubicBezTo>
                  <a:pt x="6349" y="21600"/>
                  <a:pt x="7067" y="20640"/>
                  <a:pt x="7215" y="19365"/>
                </a:cubicBezTo>
                <a:lnTo>
                  <a:pt x="9814" y="19365"/>
                </a:lnTo>
                <a:cubicBezTo>
                  <a:pt x="9962" y="20640"/>
                  <a:pt x="10680" y="21600"/>
                  <a:pt x="11558" y="21600"/>
                </a:cubicBezTo>
                <a:cubicBezTo>
                  <a:pt x="12538" y="21600"/>
                  <a:pt x="13336" y="20378"/>
                  <a:pt x="13336" y="18876"/>
                </a:cubicBezTo>
                <a:lnTo>
                  <a:pt x="13541" y="18876"/>
                </a:lnTo>
                <a:cubicBezTo>
                  <a:pt x="14624" y="18876"/>
                  <a:pt x="15525" y="17566"/>
                  <a:pt x="15593" y="15908"/>
                </a:cubicBezTo>
                <a:lnTo>
                  <a:pt x="15639" y="14685"/>
                </a:lnTo>
                <a:lnTo>
                  <a:pt x="16528" y="14685"/>
                </a:lnTo>
                <a:cubicBezTo>
                  <a:pt x="16733" y="15401"/>
                  <a:pt x="17200" y="15908"/>
                  <a:pt x="17747" y="15908"/>
                </a:cubicBezTo>
                <a:cubicBezTo>
                  <a:pt x="18294" y="15908"/>
                  <a:pt x="18762" y="15401"/>
                  <a:pt x="18967" y="14685"/>
                </a:cubicBezTo>
                <a:lnTo>
                  <a:pt x="21064" y="14685"/>
                </a:lnTo>
                <a:cubicBezTo>
                  <a:pt x="21361" y="14685"/>
                  <a:pt x="21600" y="14319"/>
                  <a:pt x="21600" y="13865"/>
                </a:cubicBezTo>
                <a:cubicBezTo>
                  <a:pt x="21589" y="13393"/>
                  <a:pt x="21338" y="13026"/>
                  <a:pt x="21042" y="13026"/>
                </a:cubicBezTo>
                <a:close/>
                <a:moveTo>
                  <a:pt x="3807" y="13009"/>
                </a:moveTo>
                <a:cubicBezTo>
                  <a:pt x="3237" y="13009"/>
                  <a:pt x="2758" y="12328"/>
                  <a:pt x="2724" y="11455"/>
                </a:cubicBezTo>
                <a:lnTo>
                  <a:pt x="2530" y="6426"/>
                </a:lnTo>
                <a:cubicBezTo>
                  <a:pt x="2496" y="5483"/>
                  <a:pt x="2986" y="4680"/>
                  <a:pt x="3613" y="4680"/>
                </a:cubicBezTo>
                <a:lnTo>
                  <a:pt x="5369" y="4680"/>
                </a:lnTo>
                <a:cubicBezTo>
                  <a:pt x="5722" y="4680"/>
                  <a:pt x="6018" y="5116"/>
                  <a:pt x="6018" y="5675"/>
                </a:cubicBezTo>
                <a:lnTo>
                  <a:pt x="6018" y="12049"/>
                </a:lnTo>
                <a:cubicBezTo>
                  <a:pt x="6018" y="12590"/>
                  <a:pt x="5733" y="13044"/>
                  <a:pt x="5369" y="13044"/>
                </a:cubicBezTo>
                <a:lnTo>
                  <a:pt x="3807" y="13044"/>
                </a:lnTo>
                <a:close/>
                <a:moveTo>
                  <a:pt x="5448" y="19347"/>
                </a:moveTo>
                <a:lnTo>
                  <a:pt x="6497" y="19347"/>
                </a:lnTo>
                <a:cubicBezTo>
                  <a:pt x="6360" y="20028"/>
                  <a:pt x="5950" y="20517"/>
                  <a:pt x="5471" y="20517"/>
                </a:cubicBezTo>
                <a:cubicBezTo>
                  <a:pt x="4879" y="20517"/>
                  <a:pt x="4400" y="19784"/>
                  <a:pt x="4400" y="18876"/>
                </a:cubicBezTo>
                <a:cubicBezTo>
                  <a:pt x="4400" y="17968"/>
                  <a:pt x="4879" y="17235"/>
                  <a:pt x="5471" y="17235"/>
                </a:cubicBezTo>
                <a:cubicBezTo>
                  <a:pt x="5961" y="17235"/>
                  <a:pt x="6372" y="17724"/>
                  <a:pt x="6497" y="18405"/>
                </a:cubicBezTo>
                <a:lnTo>
                  <a:pt x="5448" y="18405"/>
                </a:lnTo>
                <a:cubicBezTo>
                  <a:pt x="5278" y="18405"/>
                  <a:pt x="5141" y="18614"/>
                  <a:pt x="5141" y="18876"/>
                </a:cubicBezTo>
                <a:cubicBezTo>
                  <a:pt x="5141" y="19120"/>
                  <a:pt x="5278" y="19347"/>
                  <a:pt x="5448" y="19347"/>
                </a:cubicBezTo>
                <a:close/>
                <a:moveTo>
                  <a:pt x="9278" y="13009"/>
                </a:moveTo>
                <a:lnTo>
                  <a:pt x="7341" y="13009"/>
                </a:lnTo>
                <a:cubicBezTo>
                  <a:pt x="6987" y="13009"/>
                  <a:pt x="6691" y="12572"/>
                  <a:pt x="6691" y="12014"/>
                </a:cubicBezTo>
                <a:lnTo>
                  <a:pt x="6691" y="5640"/>
                </a:lnTo>
                <a:cubicBezTo>
                  <a:pt x="6691" y="5099"/>
                  <a:pt x="6976" y="4645"/>
                  <a:pt x="7341" y="4645"/>
                </a:cubicBezTo>
                <a:lnTo>
                  <a:pt x="9278" y="4645"/>
                </a:lnTo>
                <a:cubicBezTo>
                  <a:pt x="9632" y="4645"/>
                  <a:pt x="9928" y="5081"/>
                  <a:pt x="9928" y="5640"/>
                </a:cubicBezTo>
                <a:lnTo>
                  <a:pt x="9928" y="12014"/>
                </a:lnTo>
                <a:cubicBezTo>
                  <a:pt x="9928" y="12555"/>
                  <a:pt x="9632" y="13009"/>
                  <a:pt x="9278" y="13009"/>
                </a:cubicBezTo>
                <a:close/>
                <a:moveTo>
                  <a:pt x="11558" y="20517"/>
                </a:moveTo>
                <a:cubicBezTo>
                  <a:pt x="11068" y="20517"/>
                  <a:pt x="10658" y="20028"/>
                  <a:pt x="10532" y="19347"/>
                </a:cubicBezTo>
                <a:lnTo>
                  <a:pt x="11581" y="19347"/>
                </a:lnTo>
                <a:cubicBezTo>
                  <a:pt x="11752" y="19347"/>
                  <a:pt x="11889" y="19138"/>
                  <a:pt x="11889" y="18876"/>
                </a:cubicBezTo>
                <a:cubicBezTo>
                  <a:pt x="11889" y="18614"/>
                  <a:pt x="11752" y="18405"/>
                  <a:pt x="11581" y="18405"/>
                </a:cubicBezTo>
                <a:lnTo>
                  <a:pt x="10532" y="18405"/>
                </a:lnTo>
                <a:cubicBezTo>
                  <a:pt x="10669" y="17724"/>
                  <a:pt x="11079" y="17235"/>
                  <a:pt x="11558" y="17235"/>
                </a:cubicBezTo>
                <a:cubicBezTo>
                  <a:pt x="12151" y="17235"/>
                  <a:pt x="12629" y="17968"/>
                  <a:pt x="12629" y="18876"/>
                </a:cubicBezTo>
                <a:cubicBezTo>
                  <a:pt x="12630" y="19784"/>
                  <a:pt x="12151" y="20517"/>
                  <a:pt x="11558" y="20517"/>
                </a:cubicBezTo>
                <a:close/>
                <a:moveTo>
                  <a:pt x="14077" y="6408"/>
                </a:moveTo>
                <a:lnTo>
                  <a:pt x="13883" y="11437"/>
                </a:lnTo>
                <a:cubicBezTo>
                  <a:pt x="13849" y="12310"/>
                  <a:pt x="13382" y="12991"/>
                  <a:pt x="12800" y="12991"/>
                </a:cubicBezTo>
                <a:lnTo>
                  <a:pt x="11239" y="12991"/>
                </a:lnTo>
                <a:cubicBezTo>
                  <a:pt x="10885" y="12991"/>
                  <a:pt x="10589" y="12555"/>
                  <a:pt x="10589" y="11996"/>
                </a:cubicBezTo>
                <a:lnTo>
                  <a:pt x="10589" y="5623"/>
                </a:lnTo>
                <a:cubicBezTo>
                  <a:pt x="10589" y="5081"/>
                  <a:pt x="10874" y="4627"/>
                  <a:pt x="11239" y="4627"/>
                </a:cubicBezTo>
                <a:lnTo>
                  <a:pt x="12994" y="4627"/>
                </a:lnTo>
                <a:cubicBezTo>
                  <a:pt x="13621" y="4662"/>
                  <a:pt x="14123" y="5465"/>
                  <a:pt x="14077" y="6408"/>
                </a:cubicBezTo>
                <a:close/>
              </a:path>
            </a:pathLst>
          </a:custGeom>
          <a:solidFill>
            <a:schemeClr val="accent4"/>
          </a:solidFill>
          <a:ln w="12700">
            <a:miter lim="400000"/>
          </a:ln>
        </p:spPr>
        <p:txBody>
          <a:bodyPr lIns="457200" tIns="38100" rIns="38100" bIns="38100" anchor="t"/>
          <a:lstStyle/>
          <a:p>
            <a:pPr>
              <a:defRPr sz="3000">
                <a:solidFill>
                  <a:srgbClr val="FFFFFF"/>
                </a:solidFill>
              </a:defRPr>
            </a:pPr>
            <a:endParaRPr sz="2000" b="1" cap="all" dirty="0">
              <a:solidFill>
                <a:schemeClr val="tx1">
                  <a:lumMod val="85000"/>
                  <a:lumOff val="15000"/>
                </a:schemeClr>
              </a:solidFill>
            </a:endParaRPr>
          </a:p>
        </p:txBody>
      </p:sp>
      <p:sp>
        <p:nvSpPr>
          <p:cNvPr id="7" name="Shape">
            <a:extLst>
              <a:ext uri="{FF2B5EF4-FFF2-40B4-BE49-F238E27FC236}">
                <a16:creationId xmlns:a16="http://schemas.microsoft.com/office/drawing/2014/main" id="{F4A871AC-8F4D-5593-183A-6686C9753874}"/>
              </a:ext>
            </a:extLst>
          </p:cNvPr>
          <p:cNvSpPr/>
          <p:nvPr/>
        </p:nvSpPr>
        <p:spPr>
          <a:xfrm>
            <a:off x="8592474" y="1828150"/>
            <a:ext cx="2929171" cy="1997472"/>
          </a:xfrm>
          <a:custGeom>
            <a:avLst/>
            <a:gdLst/>
            <a:ahLst/>
            <a:cxnLst>
              <a:cxn ang="0">
                <a:pos x="wd2" y="hd2"/>
              </a:cxn>
              <a:cxn ang="5400000">
                <a:pos x="wd2" y="hd2"/>
              </a:cxn>
              <a:cxn ang="10800000">
                <a:pos x="wd2" y="hd2"/>
              </a:cxn>
              <a:cxn ang="16200000">
                <a:pos x="wd2" y="hd2"/>
              </a:cxn>
            </a:cxnLst>
            <a:rect l="0" t="0" r="r" b="b"/>
            <a:pathLst>
              <a:path w="21546" h="21600" extrusionOk="0">
                <a:moveTo>
                  <a:pt x="19362" y="9858"/>
                </a:moveTo>
                <a:lnTo>
                  <a:pt x="19208" y="9858"/>
                </a:lnTo>
                <a:lnTo>
                  <a:pt x="19208" y="7782"/>
                </a:lnTo>
                <a:lnTo>
                  <a:pt x="19279" y="7782"/>
                </a:lnTo>
                <a:cubicBezTo>
                  <a:pt x="19564" y="7782"/>
                  <a:pt x="19789" y="7450"/>
                  <a:pt x="19789" y="7031"/>
                </a:cubicBezTo>
                <a:cubicBezTo>
                  <a:pt x="19789" y="6613"/>
                  <a:pt x="19564" y="6281"/>
                  <a:pt x="19279" y="6281"/>
                </a:cubicBezTo>
                <a:lnTo>
                  <a:pt x="18128" y="6281"/>
                </a:lnTo>
                <a:cubicBezTo>
                  <a:pt x="17843" y="6281"/>
                  <a:pt x="17617" y="6613"/>
                  <a:pt x="17617" y="7031"/>
                </a:cubicBezTo>
                <a:cubicBezTo>
                  <a:pt x="17617" y="7450"/>
                  <a:pt x="17843" y="7782"/>
                  <a:pt x="18128" y="7782"/>
                </a:cubicBezTo>
                <a:lnTo>
                  <a:pt x="18199" y="7782"/>
                </a:lnTo>
                <a:lnTo>
                  <a:pt x="18199" y="9858"/>
                </a:lnTo>
                <a:lnTo>
                  <a:pt x="16965" y="9858"/>
                </a:lnTo>
                <a:lnTo>
                  <a:pt x="16965" y="3559"/>
                </a:lnTo>
                <a:lnTo>
                  <a:pt x="17143" y="3559"/>
                </a:lnTo>
                <a:cubicBezTo>
                  <a:pt x="17807" y="3559"/>
                  <a:pt x="18353" y="2757"/>
                  <a:pt x="18353" y="1780"/>
                </a:cubicBezTo>
                <a:lnTo>
                  <a:pt x="18353" y="1780"/>
                </a:lnTo>
                <a:cubicBezTo>
                  <a:pt x="18353" y="803"/>
                  <a:pt x="17807" y="0"/>
                  <a:pt x="17143" y="0"/>
                </a:cubicBezTo>
                <a:lnTo>
                  <a:pt x="14378" y="0"/>
                </a:lnTo>
                <a:cubicBezTo>
                  <a:pt x="13713" y="0"/>
                  <a:pt x="13167" y="803"/>
                  <a:pt x="13167" y="1780"/>
                </a:cubicBezTo>
                <a:lnTo>
                  <a:pt x="13167" y="1780"/>
                </a:lnTo>
                <a:cubicBezTo>
                  <a:pt x="13167" y="2757"/>
                  <a:pt x="13713" y="3559"/>
                  <a:pt x="14378" y="3559"/>
                </a:cubicBezTo>
                <a:lnTo>
                  <a:pt x="14556" y="3559"/>
                </a:lnTo>
                <a:lnTo>
                  <a:pt x="14556" y="9858"/>
                </a:lnTo>
                <a:lnTo>
                  <a:pt x="10449" y="9858"/>
                </a:lnTo>
                <a:lnTo>
                  <a:pt x="10449" y="4693"/>
                </a:lnTo>
                <a:lnTo>
                  <a:pt x="10520" y="4693"/>
                </a:lnTo>
                <a:cubicBezTo>
                  <a:pt x="11126" y="4693"/>
                  <a:pt x="11624" y="3978"/>
                  <a:pt x="11624" y="3071"/>
                </a:cubicBezTo>
                <a:cubicBezTo>
                  <a:pt x="11624" y="2181"/>
                  <a:pt x="11138" y="1448"/>
                  <a:pt x="10520" y="1448"/>
                </a:cubicBezTo>
                <a:lnTo>
                  <a:pt x="7553" y="1448"/>
                </a:lnTo>
                <a:lnTo>
                  <a:pt x="1251" y="1448"/>
                </a:lnTo>
                <a:cubicBezTo>
                  <a:pt x="622" y="1448"/>
                  <a:pt x="65" y="2146"/>
                  <a:pt x="5" y="3071"/>
                </a:cubicBezTo>
                <a:cubicBezTo>
                  <a:pt x="-54" y="4030"/>
                  <a:pt x="409" y="4833"/>
                  <a:pt x="1026" y="4973"/>
                </a:cubicBezTo>
                <a:lnTo>
                  <a:pt x="1501" y="15912"/>
                </a:lnTo>
                <a:cubicBezTo>
                  <a:pt x="1560" y="17570"/>
                  <a:pt x="2498" y="18878"/>
                  <a:pt x="3637" y="18878"/>
                </a:cubicBezTo>
                <a:lnTo>
                  <a:pt x="3851" y="18878"/>
                </a:lnTo>
                <a:cubicBezTo>
                  <a:pt x="3851" y="20379"/>
                  <a:pt x="4681" y="21600"/>
                  <a:pt x="5702" y="21600"/>
                </a:cubicBezTo>
                <a:cubicBezTo>
                  <a:pt x="6616" y="21600"/>
                  <a:pt x="7364" y="20640"/>
                  <a:pt x="7518" y="19367"/>
                </a:cubicBezTo>
                <a:lnTo>
                  <a:pt x="10224" y="19367"/>
                </a:lnTo>
                <a:cubicBezTo>
                  <a:pt x="10236" y="19437"/>
                  <a:pt x="10247" y="19524"/>
                  <a:pt x="10259" y="19594"/>
                </a:cubicBezTo>
                <a:cubicBezTo>
                  <a:pt x="10259" y="19594"/>
                  <a:pt x="10259" y="19611"/>
                  <a:pt x="10259" y="19611"/>
                </a:cubicBezTo>
                <a:cubicBezTo>
                  <a:pt x="10271" y="19681"/>
                  <a:pt x="10283" y="19751"/>
                  <a:pt x="10307" y="19820"/>
                </a:cubicBezTo>
                <a:cubicBezTo>
                  <a:pt x="10307" y="19820"/>
                  <a:pt x="10307" y="19838"/>
                  <a:pt x="10319" y="19838"/>
                </a:cubicBezTo>
                <a:cubicBezTo>
                  <a:pt x="10330" y="19908"/>
                  <a:pt x="10354" y="19977"/>
                  <a:pt x="10378" y="20030"/>
                </a:cubicBezTo>
                <a:cubicBezTo>
                  <a:pt x="10378" y="20030"/>
                  <a:pt x="10378" y="20047"/>
                  <a:pt x="10390" y="20047"/>
                </a:cubicBezTo>
                <a:cubicBezTo>
                  <a:pt x="10414" y="20117"/>
                  <a:pt x="10437" y="20169"/>
                  <a:pt x="10461" y="20239"/>
                </a:cubicBezTo>
                <a:cubicBezTo>
                  <a:pt x="10461" y="20239"/>
                  <a:pt x="10461" y="20257"/>
                  <a:pt x="10473" y="20257"/>
                </a:cubicBezTo>
                <a:cubicBezTo>
                  <a:pt x="10580" y="20518"/>
                  <a:pt x="10710" y="20745"/>
                  <a:pt x="10853" y="20937"/>
                </a:cubicBezTo>
                <a:cubicBezTo>
                  <a:pt x="10853" y="20937"/>
                  <a:pt x="10865" y="20954"/>
                  <a:pt x="10865" y="20954"/>
                </a:cubicBezTo>
                <a:cubicBezTo>
                  <a:pt x="10888" y="20989"/>
                  <a:pt x="10924" y="21024"/>
                  <a:pt x="10948" y="21059"/>
                </a:cubicBezTo>
                <a:cubicBezTo>
                  <a:pt x="10960" y="21077"/>
                  <a:pt x="10983" y="21094"/>
                  <a:pt x="10995" y="21111"/>
                </a:cubicBezTo>
                <a:cubicBezTo>
                  <a:pt x="11019" y="21146"/>
                  <a:pt x="11043" y="21164"/>
                  <a:pt x="11078" y="21181"/>
                </a:cubicBezTo>
                <a:cubicBezTo>
                  <a:pt x="11102" y="21199"/>
                  <a:pt x="11126" y="21216"/>
                  <a:pt x="11149" y="21234"/>
                </a:cubicBezTo>
                <a:cubicBezTo>
                  <a:pt x="11173" y="21251"/>
                  <a:pt x="11197" y="21269"/>
                  <a:pt x="11221" y="21286"/>
                </a:cubicBezTo>
                <a:cubicBezTo>
                  <a:pt x="11244" y="21303"/>
                  <a:pt x="11268" y="21321"/>
                  <a:pt x="11304" y="21338"/>
                </a:cubicBezTo>
                <a:cubicBezTo>
                  <a:pt x="11328" y="21356"/>
                  <a:pt x="11351" y="21373"/>
                  <a:pt x="11375" y="21391"/>
                </a:cubicBezTo>
                <a:cubicBezTo>
                  <a:pt x="11399" y="21408"/>
                  <a:pt x="11434" y="21426"/>
                  <a:pt x="11458" y="21443"/>
                </a:cubicBezTo>
                <a:cubicBezTo>
                  <a:pt x="11482" y="21460"/>
                  <a:pt x="11506" y="21460"/>
                  <a:pt x="11529" y="21478"/>
                </a:cubicBezTo>
                <a:cubicBezTo>
                  <a:pt x="11565" y="21495"/>
                  <a:pt x="11601" y="21495"/>
                  <a:pt x="11624" y="21513"/>
                </a:cubicBezTo>
                <a:cubicBezTo>
                  <a:pt x="11648" y="21513"/>
                  <a:pt x="11672" y="21530"/>
                  <a:pt x="11695" y="21530"/>
                </a:cubicBezTo>
                <a:cubicBezTo>
                  <a:pt x="11731" y="21548"/>
                  <a:pt x="11767" y="21548"/>
                  <a:pt x="11814" y="21548"/>
                </a:cubicBezTo>
                <a:cubicBezTo>
                  <a:pt x="11838" y="21548"/>
                  <a:pt x="11850" y="21565"/>
                  <a:pt x="11873" y="21565"/>
                </a:cubicBezTo>
                <a:cubicBezTo>
                  <a:pt x="11933" y="21565"/>
                  <a:pt x="11992" y="21583"/>
                  <a:pt x="12051" y="21583"/>
                </a:cubicBezTo>
                <a:lnTo>
                  <a:pt x="12051" y="21583"/>
                </a:lnTo>
                <a:lnTo>
                  <a:pt x="12051" y="21583"/>
                </a:lnTo>
                <a:cubicBezTo>
                  <a:pt x="12111" y="21583"/>
                  <a:pt x="12170" y="21583"/>
                  <a:pt x="12230" y="21565"/>
                </a:cubicBezTo>
                <a:cubicBezTo>
                  <a:pt x="12253" y="21565"/>
                  <a:pt x="12265" y="21565"/>
                  <a:pt x="12289" y="21548"/>
                </a:cubicBezTo>
                <a:cubicBezTo>
                  <a:pt x="12324" y="21548"/>
                  <a:pt x="12360" y="21530"/>
                  <a:pt x="12408" y="21530"/>
                </a:cubicBezTo>
                <a:cubicBezTo>
                  <a:pt x="12431" y="21530"/>
                  <a:pt x="12455" y="21513"/>
                  <a:pt x="12479" y="21513"/>
                </a:cubicBezTo>
                <a:cubicBezTo>
                  <a:pt x="12514" y="21495"/>
                  <a:pt x="12550" y="21495"/>
                  <a:pt x="12574" y="21478"/>
                </a:cubicBezTo>
                <a:cubicBezTo>
                  <a:pt x="12597" y="21460"/>
                  <a:pt x="12621" y="21460"/>
                  <a:pt x="12645" y="21443"/>
                </a:cubicBezTo>
                <a:cubicBezTo>
                  <a:pt x="12669" y="21426"/>
                  <a:pt x="12704" y="21408"/>
                  <a:pt x="12728" y="21391"/>
                </a:cubicBezTo>
                <a:cubicBezTo>
                  <a:pt x="12752" y="21373"/>
                  <a:pt x="12775" y="21356"/>
                  <a:pt x="12799" y="21338"/>
                </a:cubicBezTo>
                <a:cubicBezTo>
                  <a:pt x="12823" y="21321"/>
                  <a:pt x="12847" y="21303"/>
                  <a:pt x="12870" y="21286"/>
                </a:cubicBezTo>
                <a:cubicBezTo>
                  <a:pt x="12894" y="21268"/>
                  <a:pt x="12918" y="21251"/>
                  <a:pt x="12942" y="21234"/>
                </a:cubicBezTo>
                <a:cubicBezTo>
                  <a:pt x="12965" y="21216"/>
                  <a:pt x="12989" y="21199"/>
                  <a:pt x="13013" y="21181"/>
                </a:cubicBezTo>
                <a:cubicBezTo>
                  <a:pt x="13037" y="21164"/>
                  <a:pt x="13060" y="21129"/>
                  <a:pt x="13096" y="21111"/>
                </a:cubicBezTo>
                <a:cubicBezTo>
                  <a:pt x="13108" y="21094"/>
                  <a:pt x="13132" y="21077"/>
                  <a:pt x="13143" y="21059"/>
                </a:cubicBezTo>
                <a:cubicBezTo>
                  <a:pt x="13167" y="21024"/>
                  <a:pt x="13203" y="20989"/>
                  <a:pt x="13227" y="20954"/>
                </a:cubicBezTo>
                <a:cubicBezTo>
                  <a:pt x="13227" y="20954"/>
                  <a:pt x="13238" y="20937"/>
                  <a:pt x="13238" y="20937"/>
                </a:cubicBezTo>
                <a:cubicBezTo>
                  <a:pt x="13393" y="20745"/>
                  <a:pt x="13523" y="20518"/>
                  <a:pt x="13618" y="20257"/>
                </a:cubicBezTo>
                <a:cubicBezTo>
                  <a:pt x="13618" y="20257"/>
                  <a:pt x="13618" y="20239"/>
                  <a:pt x="13630" y="20239"/>
                </a:cubicBezTo>
                <a:cubicBezTo>
                  <a:pt x="13654" y="20187"/>
                  <a:pt x="13678" y="20117"/>
                  <a:pt x="13701" y="20047"/>
                </a:cubicBezTo>
                <a:cubicBezTo>
                  <a:pt x="13701" y="20047"/>
                  <a:pt x="13701" y="20030"/>
                  <a:pt x="13713" y="20030"/>
                </a:cubicBezTo>
                <a:cubicBezTo>
                  <a:pt x="13737" y="19960"/>
                  <a:pt x="13749" y="19908"/>
                  <a:pt x="13773" y="19838"/>
                </a:cubicBezTo>
                <a:cubicBezTo>
                  <a:pt x="13773" y="19820"/>
                  <a:pt x="13773" y="19820"/>
                  <a:pt x="13784" y="19803"/>
                </a:cubicBezTo>
                <a:cubicBezTo>
                  <a:pt x="13796" y="19733"/>
                  <a:pt x="13820" y="19663"/>
                  <a:pt x="13832" y="19594"/>
                </a:cubicBezTo>
                <a:cubicBezTo>
                  <a:pt x="13832" y="19594"/>
                  <a:pt x="13832" y="19576"/>
                  <a:pt x="13832" y="19576"/>
                </a:cubicBezTo>
                <a:cubicBezTo>
                  <a:pt x="13844" y="19506"/>
                  <a:pt x="13856" y="19437"/>
                  <a:pt x="13867" y="19349"/>
                </a:cubicBezTo>
                <a:cubicBezTo>
                  <a:pt x="13867" y="19349"/>
                  <a:pt x="13867" y="19349"/>
                  <a:pt x="13867" y="19349"/>
                </a:cubicBezTo>
                <a:lnTo>
                  <a:pt x="15422" y="19349"/>
                </a:lnTo>
                <a:cubicBezTo>
                  <a:pt x="15576" y="20623"/>
                  <a:pt x="16324" y="21583"/>
                  <a:pt x="17238" y="21583"/>
                </a:cubicBezTo>
                <a:cubicBezTo>
                  <a:pt x="18259" y="21583"/>
                  <a:pt x="19089" y="20361"/>
                  <a:pt x="19089" y="18861"/>
                </a:cubicBezTo>
                <a:lnTo>
                  <a:pt x="19303" y="18861"/>
                </a:lnTo>
                <a:cubicBezTo>
                  <a:pt x="20430" y="18861"/>
                  <a:pt x="21368" y="17552"/>
                  <a:pt x="21439" y="15895"/>
                </a:cubicBezTo>
                <a:lnTo>
                  <a:pt x="21487" y="14673"/>
                </a:lnTo>
                <a:lnTo>
                  <a:pt x="21546" y="13016"/>
                </a:lnTo>
                <a:cubicBezTo>
                  <a:pt x="21534" y="11289"/>
                  <a:pt x="20561" y="9858"/>
                  <a:pt x="19362" y="9858"/>
                </a:cubicBezTo>
                <a:close/>
                <a:moveTo>
                  <a:pt x="3530" y="11533"/>
                </a:moveTo>
                <a:cubicBezTo>
                  <a:pt x="3044" y="11533"/>
                  <a:pt x="2640" y="10974"/>
                  <a:pt x="2604" y="10259"/>
                </a:cubicBezTo>
                <a:lnTo>
                  <a:pt x="2438" y="6142"/>
                </a:lnTo>
                <a:cubicBezTo>
                  <a:pt x="2403" y="5356"/>
                  <a:pt x="2830" y="4711"/>
                  <a:pt x="3364" y="4711"/>
                </a:cubicBezTo>
                <a:lnTo>
                  <a:pt x="4859" y="4711"/>
                </a:lnTo>
                <a:cubicBezTo>
                  <a:pt x="5168" y="4711"/>
                  <a:pt x="5405" y="5077"/>
                  <a:pt x="5405" y="5513"/>
                </a:cubicBezTo>
                <a:lnTo>
                  <a:pt x="5405" y="10713"/>
                </a:lnTo>
                <a:cubicBezTo>
                  <a:pt x="5405" y="11166"/>
                  <a:pt x="5156" y="11515"/>
                  <a:pt x="4859" y="11515"/>
                </a:cubicBezTo>
                <a:lnTo>
                  <a:pt x="3530" y="11515"/>
                </a:lnTo>
                <a:close/>
                <a:moveTo>
                  <a:pt x="5678" y="19367"/>
                </a:moveTo>
                <a:lnTo>
                  <a:pt x="6770" y="19367"/>
                </a:lnTo>
                <a:cubicBezTo>
                  <a:pt x="6628" y="20047"/>
                  <a:pt x="6200" y="20536"/>
                  <a:pt x="5702" y="20536"/>
                </a:cubicBezTo>
                <a:cubicBezTo>
                  <a:pt x="5085" y="20536"/>
                  <a:pt x="4586" y="19803"/>
                  <a:pt x="4586" y="18896"/>
                </a:cubicBezTo>
                <a:cubicBezTo>
                  <a:pt x="4586" y="17988"/>
                  <a:pt x="5085" y="17256"/>
                  <a:pt x="5702" y="17256"/>
                </a:cubicBezTo>
                <a:cubicBezTo>
                  <a:pt x="6212" y="17256"/>
                  <a:pt x="6640" y="17744"/>
                  <a:pt x="6770" y="18425"/>
                </a:cubicBezTo>
                <a:lnTo>
                  <a:pt x="5678" y="18425"/>
                </a:lnTo>
                <a:cubicBezTo>
                  <a:pt x="5500" y="18425"/>
                  <a:pt x="5358" y="18634"/>
                  <a:pt x="5358" y="18896"/>
                </a:cubicBezTo>
                <a:cubicBezTo>
                  <a:pt x="5358" y="19140"/>
                  <a:pt x="5500" y="19367"/>
                  <a:pt x="5678" y="19367"/>
                </a:cubicBezTo>
                <a:close/>
                <a:moveTo>
                  <a:pt x="9144" y="6124"/>
                </a:moveTo>
                <a:lnTo>
                  <a:pt x="8978" y="10242"/>
                </a:lnTo>
                <a:cubicBezTo>
                  <a:pt x="8954" y="10957"/>
                  <a:pt x="8550" y="11515"/>
                  <a:pt x="8052" y="11515"/>
                </a:cubicBezTo>
                <a:lnTo>
                  <a:pt x="6711" y="11515"/>
                </a:lnTo>
                <a:cubicBezTo>
                  <a:pt x="6402" y="11515"/>
                  <a:pt x="6165" y="11149"/>
                  <a:pt x="6165" y="10713"/>
                </a:cubicBezTo>
                <a:lnTo>
                  <a:pt x="6165" y="5496"/>
                </a:lnTo>
                <a:cubicBezTo>
                  <a:pt x="6165" y="5042"/>
                  <a:pt x="6414" y="4693"/>
                  <a:pt x="6711" y="4693"/>
                </a:cubicBezTo>
                <a:lnTo>
                  <a:pt x="8206" y="4693"/>
                </a:lnTo>
                <a:cubicBezTo>
                  <a:pt x="8752" y="4693"/>
                  <a:pt x="9167" y="5356"/>
                  <a:pt x="9144" y="6124"/>
                </a:cubicBezTo>
                <a:close/>
                <a:moveTo>
                  <a:pt x="13108" y="19367"/>
                </a:moveTo>
                <a:cubicBezTo>
                  <a:pt x="13096" y="19454"/>
                  <a:pt x="13072" y="19524"/>
                  <a:pt x="13048" y="19594"/>
                </a:cubicBezTo>
                <a:cubicBezTo>
                  <a:pt x="13048" y="19611"/>
                  <a:pt x="13036" y="19611"/>
                  <a:pt x="13036" y="19628"/>
                </a:cubicBezTo>
                <a:cubicBezTo>
                  <a:pt x="13013" y="19698"/>
                  <a:pt x="12989" y="19768"/>
                  <a:pt x="12953" y="19838"/>
                </a:cubicBezTo>
                <a:cubicBezTo>
                  <a:pt x="12953" y="19838"/>
                  <a:pt x="12953" y="19838"/>
                  <a:pt x="12953" y="19855"/>
                </a:cubicBezTo>
                <a:cubicBezTo>
                  <a:pt x="12918" y="19925"/>
                  <a:pt x="12894" y="19977"/>
                  <a:pt x="12846" y="20030"/>
                </a:cubicBezTo>
                <a:cubicBezTo>
                  <a:pt x="12846" y="20030"/>
                  <a:pt x="12835" y="20047"/>
                  <a:pt x="12835" y="20047"/>
                </a:cubicBezTo>
                <a:cubicBezTo>
                  <a:pt x="12799" y="20100"/>
                  <a:pt x="12763" y="20152"/>
                  <a:pt x="12716" y="20204"/>
                </a:cubicBezTo>
                <a:cubicBezTo>
                  <a:pt x="12704" y="20204"/>
                  <a:pt x="12704" y="20222"/>
                  <a:pt x="12692" y="20222"/>
                </a:cubicBezTo>
                <a:cubicBezTo>
                  <a:pt x="12645" y="20274"/>
                  <a:pt x="12609" y="20309"/>
                  <a:pt x="12562" y="20344"/>
                </a:cubicBezTo>
                <a:cubicBezTo>
                  <a:pt x="12562" y="20344"/>
                  <a:pt x="12562" y="20344"/>
                  <a:pt x="12550" y="20344"/>
                </a:cubicBezTo>
                <a:cubicBezTo>
                  <a:pt x="12502" y="20379"/>
                  <a:pt x="12455" y="20414"/>
                  <a:pt x="12407" y="20431"/>
                </a:cubicBezTo>
                <a:cubicBezTo>
                  <a:pt x="12395" y="20431"/>
                  <a:pt x="12395" y="20448"/>
                  <a:pt x="12384" y="20448"/>
                </a:cubicBezTo>
                <a:cubicBezTo>
                  <a:pt x="12336" y="20466"/>
                  <a:pt x="12277" y="20483"/>
                  <a:pt x="12229" y="20501"/>
                </a:cubicBezTo>
                <a:cubicBezTo>
                  <a:pt x="12217" y="20501"/>
                  <a:pt x="12206" y="20501"/>
                  <a:pt x="12194" y="20501"/>
                </a:cubicBezTo>
                <a:cubicBezTo>
                  <a:pt x="12134" y="20518"/>
                  <a:pt x="12087" y="20518"/>
                  <a:pt x="12028" y="20518"/>
                </a:cubicBezTo>
                <a:cubicBezTo>
                  <a:pt x="11968" y="20518"/>
                  <a:pt x="11921" y="20518"/>
                  <a:pt x="11861" y="20501"/>
                </a:cubicBezTo>
                <a:cubicBezTo>
                  <a:pt x="11850" y="20501"/>
                  <a:pt x="11838" y="20501"/>
                  <a:pt x="11826" y="20501"/>
                </a:cubicBezTo>
                <a:cubicBezTo>
                  <a:pt x="11778" y="20483"/>
                  <a:pt x="11719" y="20466"/>
                  <a:pt x="11672" y="20448"/>
                </a:cubicBezTo>
                <a:cubicBezTo>
                  <a:pt x="11660" y="20448"/>
                  <a:pt x="11660" y="20431"/>
                  <a:pt x="11648" y="20431"/>
                </a:cubicBezTo>
                <a:cubicBezTo>
                  <a:pt x="11600" y="20414"/>
                  <a:pt x="11553" y="20379"/>
                  <a:pt x="11505" y="20344"/>
                </a:cubicBezTo>
                <a:cubicBezTo>
                  <a:pt x="11505" y="20344"/>
                  <a:pt x="11505" y="20344"/>
                  <a:pt x="11493" y="20344"/>
                </a:cubicBezTo>
                <a:cubicBezTo>
                  <a:pt x="11446" y="20309"/>
                  <a:pt x="11399" y="20257"/>
                  <a:pt x="11363" y="20222"/>
                </a:cubicBezTo>
                <a:cubicBezTo>
                  <a:pt x="11351" y="20222"/>
                  <a:pt x="11351" y="20204"/>
                  <a:pt x="11339" y="20204"/>
                </a:cubicBezTo>
                <a:cubicBezTo>
                  <a:pt x="11292" y="20152"/>
                  <a:pt x="11256" y="20100"/>
                  <a:pt x="11220" y="20047"/>
                </a:cubicBezTo>
                <a:cubicBezTo>
                  <a:pt x="11220" y="20047"/>
                  <a:pt x="11220" y="20030"/>
                  <a:pt x="11209" y="20030"/>
                </a:cubicBezTo>
                <a:cubicBezTo>
                  <a:pt x="11173" y="19977"/>
                  <a:pt x="11137" y="19908"/>
                  <a:pt x="11102" y="19838"/>
                </a:cubicBezTo>
                <a:cubicBezTo>
                  <a:pt x="11102" y="19838"/>
                  <a:pt x="11102" y="19838"/>
                  <a:pt x="11102" y="19838"/>
                </a:cubicBezTo>
                <a:cubicBezTo>
                  <a:pt x="11066" y="19768"/>
                  <a:pt x="11042" y="19698"/>
                  <a:pt x="11019" y="19628"/>
                </a:cubicBezTo>
                <a:cubicBezTo>
                  <a:pt x="11019" y="19628"/>
                  <a:pt x="11019" y="19611"/>
                  <a:pt x="11007" y="19611"/>
                </a:cubicBezTo>
                <a:cubicBezTo>
                  <a:pt x="10983" y="19541"/>
                  <a:pt x="10959" y="19454"/>
                  <a:pt x="10947" y="19384"/>
                </a:cubicBezTo>
                <a:lnTo>
                  <a:pt x="12004" y="19384"/>
                </a:lnTo>
                <a:lnTo>
                  <a:pt x="12039" y="19384"/>
                </a:lnTo>
                <a:lnTo>
                  <a:pt x="13108" y="19367"/>
                </a:lnTo>
                <a:cubicBezTo>
                  <a:pt x="13108" y="19367"/>
                  <a:pt x="13108" y="19367"/>
                  <a:pt x="13108" y="19367"/>
                </a:cubicBezTo>
                <a:close/>
                <a:moveTo>
                  <a:pt x="12063" y="18407"/>
                </a:moveTo>
                <a:lnTo>
                  <a:pt x="12028" y="18407"/>
                </a:lnTo>
                <a:lnTo>
                  <a:pt x="10971" y="18407"/>
                </a:lnTo>
                <a:cubicBezTo>
                  <a:pt x="10983" y="18320"/>
                  <a:pt x="11007" y="18250"/>
                  <a:pt x="11031" y="18180"/>
                </a:cubicBezTo>
                <a:cubicBezTo>
                  <a:pt x="11031" y="18180"/>
                  <a:pt x="11031" y="18163"/>
                  <a:pt x="11043" y="18163"/>
                </a:cubicBezTo>
                <a:cubicBezTo>
                  <a:pt x="11066" y="18093"/>
                  <a:pt x="11090" y="18023"/>
                  <a:pt x="11126" y="17953"/>
                </a:cubicBezTo>
                <a:cubicBezTo>
                  <a:pt x="11126" y="17953"/>
                  <a:pt x="11126" y="17953"/>
                  <a:pt x="11126" y="17953"/>
                </a:cubicBezTo>
                <a:cubicBezTo>
                  <a:pt x="11161" y="17884"/>
                  <a:pt x="11197" y="17831"/>
                  <a:pt x="11232" y="17762"/>
                </a:cubicBezTo>
                <a:cubicBezTo>
                  <a:pt x="11232" y="17762"/>
                  <a:pt x="11232" y="17744"/>
                  <a:pt x="11244" y="17744"/>
                </a:cubicBezTo>
                <a:cubicBezTo>
                  <a:pt x="11280" y="17692"/>
                  <a:pt x="11327" y="17639"/>
                  <a:pt x="11363" y="17587"/>
                </a:cubicBezTo>
                <a:cubicBezTo>
                  <a:pt x="11375" y="17587"/>
                  <a:pt x="11375" y="17570"/>
                  <a:pt x="11387" y="17570"/>
                </a:cubicBezTo>
                <a:cubicBezTo>
                  <a:pt x="11434" y="17517"/>
                  <a:pt x="11470" y="17482"/>
                  <a:pt x="11517" y="17447"/>
                </a:cubicBezTo>
                <a:cubicBezTo>
                  <a:pt x="11517" y="17447"/>
                  <a:pt x="11517" y="17447"/>
                  <a:pt x="11529" y="17447"/>
                </a:cubicBezTo>
                <a:cubicBezTo>
                  <a:pt x="11577" y="17413"/>
                  <a:pt x="11624" y="17378"/>
                  <a:pt x="11672" y="17360"/>
                </a:cubicBezTo>
                <a:cubicBezTo>
                  <a:pt x="11684" y="17360"/>
                  <a:pt x="11684" y="17343"/>
                  <a:pt x="11695" y="17343"/>
                </a:cubicBezTo>
                <a:cubicBezTo>
                  <a:pt x="11743" y="17325"/>
                  <a:pt x="11802" y="17308"/>
                  <a:pt x="11850" y="17290"/>
                </a:cubicBezTo>
                <a:cubicBezTo>
                  <a:pt x="11862" y="17290"/>
                  <a:pt x="11873" y="17290"/>
                  <a:pt x="11885" y="17290"/>
                </a:cubicBezTo>
                <a:cubicBezTo>
                  <a:pt x="11945" y="17273"/>
                  <a:pt x="11992" y="17273"/>
                  <a:pt x="12051" y="17273"/>
                </a:cubicBezTo>
                <a:cubicBezTo>
                  <a:pt x="12111" y="17273"/>
                  <a:pt x="12170" y="17273"/>
                  <a:pt x="12218" y="17290"/>
                </a:cubicBezTo>
                <a:cubicBezTo>
                  <a:pt x="12229" y="17290"/>
                  <a:pt x="12241" y="17290"/>
                  <a:pt x="12253" y="17290"/>
                </a:cubicBezTo>
                <a:cubicBezTo>
                  <a:pt x="12301" y="17308"/>
                  <a:pt x="12360" y="17325"/>
                  <a:pt x="12407" y="17343"/>
                </a:cubicBezTo>
                <a:cubicBezTo>
                  <a:pt x="12419" y="17343"/>
                  <a:pt x="12419" y="17360"/>
                  <a:pt x="12431" y="17360"/>
                </a:cubicBezTo>
                <a:cubicBezTo>
                  <a:pt x="12479" y="17378"/>
                  <a:pt x="12526" y="17413"/>
                  <a:pt x="12574" y="17447"/>
                </a:cubicBezTo>
                <a:cubicBezTo>
                  <a:pt x="12574" y="17447"/>
                  <a:pt x="12574" y="17447"/>
                  <a:pt x="12585" y="17447"/>
                </a:cubicBezTo>
                <a:cubicBezTo>
                  <a:pt x="12633" y="17482"/>
                  <a:pt x="12680" y="17535"/>
                  <a:pt x="12716" y="17570"/>
                </a:cubicBezTo>
                <a:cubicBezTo>
                  <a:pt x="12728" y="17570"/>
                  <a:pt x="12728" y="17587"/>
                  <a:pt x="12740" y="17587"/>
                </a:cubicBezTo>
                <a:cubicBezTo>
                  <a:pt x="12787" y="17639"/>
                  <a:pt x="12823" y="17692"/>
                  <a:pt x="12858" y="17744"/>
                </a:cubicBezTo>
                <a:cubicBezTo>
                  <a:pt x="12858" y="17744"/>
                  <a:pt x="12870" y="17762"/>
                  <a:pt x="12870" y="17762"/>
                </a:cubicBezTo>
                <a:cubicBezTo>
                  <a:pt x="12906" y="17814"/>
                  <a:pt x="12942" y="17884"/>
                  <a:pt x="12977" y="17936"/>
                </a:cubicBezTo>
                <a:cubicBezTo>
                  <a:pt x="12977" y="17936"/>
                  <a:pt x="12977" y="17936"/>
                  <a:pt x="12977" y="17953"/>
                </a:cubicBezTo>
                <a:cubicBezTo>
                  <a:pt x="13013" y="18023"/>
                  <a:pt x="13037" y="18093"/>
                  <a:pt x="13060" y="18163"/>
                </a:cubicBezTo>
                <a:cubicBezTo>
                  <a:pt x="13060" y="18180"/>
                  <a:pt x="13072" y="18180"/>
                  <a:pt x="13072" y="18198"/>
                </a:cubicBezTo>
                <a:cubicBezTo>
                  <a:pt x="13096" y="18268"/>
                  <a:pt x="13120" y="18355"/>
                  <a:pt x="13131" y="18425"/>
                </a:cubicBezTo>
                <a:cubicBezTo>
                  <a:pt x="13131" y="18425"/>
                  <a:pt x="13131" y="18425"/>
                  <a:pt x="13131" y="18425"/>
                </a:cubicBezTo>
                <a:lnTo>
                  <a:pt x="12063" y="18425"/>
                </a:lnTo>
                <a:close/>
                <a:moveTo>
                  <a:pt x="17226" y="20536"/>
                </a:moveTo>
                <a:cubicBezTo>
                  <a:pt x="16715" y="20536"/>
                  <a:pt x="16288" y="20047"/>
                  <a:pt x="16158" y="19367"/>
                </a:cubicBezTo>
                <a:lnTo>
                  <a:pt x="17250" y="19367"/>
                </a:lnTo>
                <a:cubicBezTo>
                  <a:pt x="17428" y="19367"/>
                  <a:pt x="17570" y="19157"/>
                  <a:pt x="17570" y="18896"/>
                </a:cubicBezTo>
                <a:cubicBezTo>
                  <a:pt x="17570" y="18634"/>
                  <a:pt x="17428" y="18425"/>
                  <a:pt x="17250" y="18425"/>
                </a:cubicBezTo>
                <a:lnTo>
                  <a:pt x="16158" y="18425"/>
                </a:lnTo>
                <a:cubicBezTo>
                  <a:pt x="16300" y="17744"/>
                  <a:pt x="16727" y="17256"/>
                  <a:pt x="17226" y="17256"/>
                </a:cubicBezTo>
                <a:cubicBezTo>
                  <a:pt x="17843" y="17256"/>
                  <a:pt x="18341" y="17988"/>
                  <a:pt x="18341" y="18896"/>
                </a:cubicBezTo>
                <a:cubicBezTo>
                  <a:pt x="18353" y="19803"/>
                  <a:pt x="17843" y="20536"/>
                  <a:pt x="17226" y="20536"/>
                </a:cubicBezTo>
                <a:close/>
              </a:path>
            </a:pathLst>
          </a:custGeom>
          <a:solidFill>
            <a:schemeClr val="tx2"/>
          </a:solidFill>
          <a:ln w="12700">
            <a:miter lim="400000"/>
          </a:ln>
        </p:spPr>
        <p:txBody>
          <a:bodyPr lIns="38100" tIns="38100" rIns="38100" bIns="38100" anchor="t"/>
          <a:lstStyle/>
          <a:p>
            <a:pPr algn="ctr">
              <a:defRPr sz="3000">
                <a:solidFill>
                  <a:srgbClr val="FFFFFF"/>
                </a:solidFill>
              </a:defRPr>
            </a:pPr>
            <a:endParaRPr sz="1200">
              <a:solidFill>
                <a:schemeClr val="bg1"/>
              </a:solidFill>
            </a:endParaRPr>
          </a:p>
        </p:txBody>
      </p:sp>
      <p:sp>
        <p:nvSpPr>
          <p:cNvPr id="9" name="TextBox 8">
            <a:extLst>
              <a:ext uri="{FF2B5EF4-FFF2-40B4-BE49-F238E27FC236}">
                <a16:creationId xmlns:a16="http://schemas.microsoft.com/office/drawing/2014/main" id="{E3AF2585-16EB-27A9-B702-6A1CCE72120B}"/>
              </a:ext>
            </a:extLst>
          </p:cNvPr>
          <p:cNvSpPr txBox="1"/>
          <p:nvPr/>
        </p:nvSpPr>
        <p:spPr>
          <a:xfrm>
            <a:off x="685066" y="4191190"/>
            <a:ext cx="2223063" cy="923330"/>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F20"/>
                </a:solidFill>
                <a:effectLst/>
                <a:uLnTx/>
                <a:uFillTx/>
                <a:latin typeface="Arial"/>
                <a:ea typeface="+mn-ea"/>
                <a:cs typeface="+mn-cs"/>
              </a:rPr>
              <a:t>Leo returns from the hospital after visiting Grandpa</a:t>
            </a:r>
            <a:endParaRPr kumimoji="0" lang="en-US" sz="2400" b="1" i="0" u="none" strike="noStrike" kern="1200" cap="none" spc="0" normalizeH="0" baseline="0" noProof="1">
              <a:ln>
                <a:noFill/>
              </a:ln>
              <a:solidFill>
                <a:srgbClr val="231F20"/>
              </a:solidFill>
              <a:effectLst/>
              <a:uLnTx/>
              <a:uFillTx/>
              <a:latin typeface="Arial"/>
              <a:ea typeface="+mn-ea"/>
              <a:cs typeface="+mn-cs"/>
            </a:endParaRPr>
          </a:p>
        </p:txBody>
      </p:sp>
      <p:sp>
        <p:nvSpPr>
          <p:cNvPr id="12" name="TextBox 11">
            <a:extLst>
              <a:ext uri="{FF2B5EF4-FFF2-40B4-BE49-F238E27FC236}">
                <a16:creationId xmlns:a16="http://schemas.microsoft.com/office/drawing/2014/main" id="{C8A965BA-222A-833B-F794-CF884EE14693}"/>
              </a:ext>
            </a:extLst>
          </p:cNvPr>
          <p:cNvSpPr txBox="1"/>
          <p:nvPr/>
        </p:nvSpPr>
        <p:spPr>
          <a:xfrm>
            <a:off x="3400006" y="4175882"/>
            <a:ext cx="2223063" cy="923330"/>
          </a:xfrm>
          <a:prstGeom prst="rect">
            <a:avLst/>
          </a:prstGeom>
          <a:noFill/>
        </p:spPr>
        <p:txBody>
          <a:bodyPr wrap="square" lIns="0" rIns="0" rtlCol="0" anchor="b">
            <a:spAutoFit/>
          </a:bodyPr>
          <a:lstStyle/>
          <a:p>
            <a:pPr algn="ctr"/>
            <a:r>
              <a:rPr lang="en-US" dirty="0"/>
              <a:t>Leo picks up the </a:t>
            </a:r>
            <a:r>
              <a:rPr lang="en-US" b="1" dirty="0"/>
              <a:t>blue</a:t>
            </a:r>
            <a:r>
              <a:rPr lang="en-US" dirty="0"/>
              <a:t> copy of </a:t>
            </a:r>
            <a:r>
              <a:rPr lang="en-US" i="1" dirty="0"/>
              <a:t>The Alchemist</a:t>
            </a:r>
            <a:r>
              <a:rPr lang="en-US" dirty="0"/>
              <a:t>.</a:t>
            </a:r>
            <a:endParaRPr lang="en-US" sz="2400" b="1" noProof="1"/>
          </a:p>
        </p:txBody>
      </p:sp>
      <p:sp>
        <p:nvSpPr>
          <p:cNvPr id="15" name="TextBox 14">
            <a:extLst>
              <a:ext uri="{FF2B5EF4-FFF2-40B4-BE49-F238E27FC236}">
                <a16:creationId xmlns:a16="http://schemas.microsoft.com/office/drawing/2014/main" id="{B8D85E03-6392-0EAF-05FA-0A37ED7B3ED9}"/>
              </a:ext>
            </a:extLst>
          </p:cNvPr>
          <p:cNvSpPr txBox="1"/>
          <p:nvPr/>
        </p:nvSpPr>
        <p:spPr>
          <a:xfrm>
            <a:off x="6019524" y="3875884"/>
            <a:ext cx="2223063" cy="1200329"/>
          </a:xfrm>
          <a:prstGeom prst="rect">
            <a:avLst/>
          </a:prstGeom>
          <a:noFill/>
        </p:spPr>
        <p:txBody>
          <a:bodyPr wrap="square" lIns="0" rIns="0" rtlCol="0" anchor="b">
            <a:spAutoFit/>
          </a:bodyPr>
          <a:lstStyle/>
          <a:p>
            <a:pPr algn="ctr"/>
            <a:r>
              <a:rPr lang="en-US" dirty="0"/>
              <a:t>Leo’s girlfriend made him his favorite meal to make him feel better.</a:t>
            </a:r>
            <a:endParaRPr lang="en-US" sz="2400" b="1" noProof="1"/>
          </a:p>
        </p:txBody>
      </p:sp>
      <p:sp>
        <p:nvSpPr>
          <p:cNvPr id="18" name="TextBox 17">
            <a:extLst>
              <a:ext uri="{FF2B5EF4-FFF2-40B4-BE49-F238E27FC236}">
                <a16:creationId xmlns:a16="http://schemas.microsoft.com/office/drawing/2014/main" id="{708794DF-700C-9343-4341-D8A53652CA0F}"/>
              </a:ext>
            </a:extLst>
          </p:cNvPr>
          <p:cNvSpPr txBox="1"/>
          <p:nvPr/>
        </p:nvSpPr>
        <p:spPr>
          <a:xfrm>
            <a:off x="8639042" y="4152883"/>
            <a:ext cx="2223063" cy="646331"/>
          </a:xfrm>
          <a:prstGeom prst="rect">
            <a:avLst/>
          </a:prstGeom>
          <a:noFill/>
        </p:spPr>
        <p:txBody>
          <a:bodyPr wrap="square" lIns="0" rIns="0" rtlCol="0" anchor="b">
            <a:spAutoFit/>
          </a:bodyPr>
          <a:lstStyle/>
          <a:p>
            <a:pPr algn="ctr"/>
            <a:r>
              <a:rPr lang="en-US" dirty="0"/>
              <a:t>What genre of book is Leo’s favorite?</a:t>
            </a:r>
            <a:endParaRPr lang="en-US" sz="2400" b="1" noProof="1"/>
          </a:p>
        </p:txBody>
      </p:sp>
    </p:spTree>
    <p:extLst>
      <p:ext uri="{BB962C8B-B14F-4D97-AF65-F5344CB8AC3E}">
        <p14:creationId xmlns:p14="http://schemas.microsoft.com/office/powerpoint/2010/main" val="172231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9C4FE-EEF1-ED89-684C-149E7328D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E548E-FDBC-28AF-EBEC-693F44A7DAE3}"/>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B9C0B1C0-7D1C-0791-B350-3C697457CB55}"/>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CC64158F-739C-4726-08A8-5BDB77E32345}"/>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6833EA4B-3213-D961-7BA1-C55EA41CCB5D}"/>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BEB512F8-8683-5E13-96C8-D9E7A9537A0C}"/>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17D3617E-3802-EC4A-457A-986CE5FF8FBF}"/>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94D0C2FD-805B-F683-3D26-305E4C55F38B}"/>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F212159E-22D3-EFA0-E230-2370EE31AFAF}"/>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80CDBCA9-A209-833C-1704-C8654CF4D966}"/>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1C81D7C1-F4E3-BE5E-9CA6-F3E460B32ED1}"/>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4F6CF889-F92F-A6E2-54AF-EAC04AA46477}"/>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80B5F181-2B78-C35D-1D80-D9758F5CCC92}"/>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40C6B3D0-9FD1-BF04-9510-B707EF52BF0F}"/>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EF56357A-22FF-AB94-48EE-2CC1FDF2B3F8}"/>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A9CBF6B1-3BFE-2A86-7D4B-1497A13E6194}"/>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BB1E72B2-7BF5-C31C-60F6-3879877B9F67}"/>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C1CFBC58-BB1E-5406-77F5-0D6DD69D0A9F}"/>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4116EF94-EEA8-CEBE-98B0-F5D8EF85682B}"/>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057E1617-BC73-97A4-7818-C755596DA4E5}"/>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7F815A60-008E-1C8B-27E6-DCC7732CECF5}"/>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3605DBC1-6C91-5EE2-82A9-7AD5DE5FF724}"/>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C141FFDD-476C-C32D-641B-A5944F305190}"/>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1575F873-B1E6-D26D-9CF4-95E92F732335}"/>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CCF9DA9D-5962-3743-EE94-8728D3101C4A}"/>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FD26755D-5873-DF7A-2E8B-812B30A3F158}"/>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D96A9CF0-7AF8-E22C-834C-8DBAB0D85C1C}"/>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9208F3E1-537F-FCB5-B017-D6839B92D14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3E70A33A-F117-4741-F208-5118B3E49EC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8CF53820-65CE-E855-58E5-0C6D7D101698}"/>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A0C2B2E7-BFC9-14ED-7B87-4FCBA9A1B604}"/>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B3470D02-6C3B-DE4D-789B-F70106A31F8C}"/>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92944486-582E-9D88-5D3E-254BD1D8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2432281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6DB3B-5872-A117-07B6-FE604AE66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DDB3A-5E1C-FB2A-723A-0C5EA9D30778}"/>
              </a:ext>
            </a:extLst>
          </p:cNvPr>
          <p:cNvSpPr>
            <a:spLocks noGrp="1"/>
          </p:cNvSpPr>
          <p:nvPr>
            <p:ph type="title"/>
          </p:nvPr>
        </p:nvSpPr>
        <p:spPr/>
        <p:txBody>
          <a:bodyPr/>
          <a:lstStyle/>
          <a:p>
            <a:r>
              <a:rPr lang="en-US" dirty="0"/>
              <a:t>Real-World Impact of Short-Term Memory</a:t>
            </a:r>
          </a:p>
        </p:txBody>
      </p:sp>
      <p:sp>
        <p:nvSpPr>
          <p:cNvPr id="3" name="Text Placeholder 2">
            <a:extLst>
              <a:ext uri="{FF2B5EF4-FFF2-40B4-BE49-F238E27FC236}">
                <a16:creationId xmlns:a16="http://schemas.microsoft.com/office/drawing/2014/main" id="{77C62D64-24F3-0402-BDC9-99328A2148ED}"/>
              </a:ext>
            </a:extLst>
          </p:cNvPr>
          <p:cNvSpPr>
            <a:spLocks noGrp="1"/>
          </p:cNvSpPr>
          <p:nvPr>
            <p:ph type="body" sz="quarter" idx="10"/>
          </p:nvPr>
        </p:nvSpPr>
        <p:spPr/>
        <p:txBody>
          <a:bodyPr/>
          <a:lstStyle/>
          <a:p>
            <a:pPr marL="0" indent="0">
              <a:buNone/>
            </a:pPr>
            <a:r>
              <a:rPr lang="en-US" sz="2400" dirty="0">
                <a:solidFill>
                  <a:srgbClr val="231F20"/>
                </a:solidFill>
                <a:effectLst/>
                <a:latin typeface="Graphik" panose="020B0503030202060203" pitchFamily="34" charset="77"/>
              </a:rPr>
              <a:t>Challenge: </a:t>
            </a:r>
          </a:p>
          <a:p>
            <a:pPr marL="0" indent="0">
              <a:buNone/>
            </a:pPr>
            <a:r>
              <a:rPr lang="en-US" dirty="0">
                <a:solidFill>
                  <a:srgbClr val="231F20"/>
                </a:solidFill>
              </a:rPr>
              <a:t>	</a:t>
            </a:r>
            <a:r>
              <a:rPr lang="en-US" sz="2400" dirty="0">
                <a:solidFill>
                  <a:srgbClr val="231F20"/>
                </a:solidFill>
                <a:effectLst/>
                <a:latin typeface="Graphik" panose="020B0503030202060203" pitchFamily="34" charset="77"/>
              </a:rPr>
              <a:t>Financial services need AI agents that can handle complex investment 	questions, provide detailed explanations, and maintain context across long 	conversations while referencing multiple accounts and transactions 	accurately.</a:t>
            </a:r>
          </a:p>
          <a:p>
            <a:pPr marL="0" indent="0">
              <a:buNone/>
            </a:pPr>
            <a:endParaRPr lang="en-US" dirty="0">
              <a:solidFill>
                <a:srgbClr val="231F20"/>
              </a:solidFill>
            </a:endParaRPr>
          </a:p>
          <a:p>
            <a:pPr marL="0" indent="0">
              <a:buNone/>
            </a:pPr>
            <a:r>
              <a:rPr lang="en-US" dirty="0">
                <a:solidFill>
                  <a:srgbClr val="231F20"/>
                </a:solidFill>
              </a:rPr>
              <a:t>Potential Solution:</a:t>
            </a:r>
          </a:p>
          <a:p>
            <a:pPr marL="0" indent="0">
              <a:buNone/>
            </a:pPr>
            <a:r>
              <a:rPr lang="en-US" dirty="0">
                <a:solidFill>
                  <a:srgbClr val="231F20"/>
                </a:solidFill>
              </a:rPr>
              <a:t>	A system with short-term memory like key value storage. It does very well 	at answer questions about the account like account balance.</a:t>
            </a:r>
            <a:br>
              <a:rPr lang="en-US" dirty="0">
                <a:solidFill>
                  <a:srgbClr val="231F20"/>
                </a:solidFill>
              </a:rPr>
            </a:br>
            <a:br>
              <a:rPr lang="en-US" dirty="0">
                <a:solidFill>
                  <a:srgbClr val="231F20"/>
                </a:solidFill>
              </a:rPr>
            </a:br>
            <a:r>
              <a:rPr lang="en-US" dirty="0">
                <a:solidFill>
                  <a:srgbClr val="231F20"/>
                </a:solidFill>
              </a:rPr>
              <a:t>	</a:t>
            </a:r>
            <a:r>
              <a:rPr lang="en-US" b="1" i="1" u="sng" dirty="0">
                <a:solidFill>
                  <a:srgbClr val="231F20"/>
                </a:solidFill>
              </a:rPr>
              <a:t>Where does it fail?</a:t>
            </a:r>
            <a:endParaRPr lang="en-US" b="1" i="1" u="sng" dirty="0"/>
          </a:p>
        </p:txBody>
      </p:sp>
    </p:spTree>
    <p:extLst>
      <p:ext uri="{BB962C8B-B14F-4D97-AF65-F5344CB8AC3E}">
        <p14:creationId xmlns:p14="http://schemas.microsoft.com/office/powerpoint/2010/main" val="353804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8A7C3-B307-E47E-A0A5-69D5B6BE4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75B1A-7959-15CD-4B9E-6E25502150E7}"/>
              </a:ext>
            </a:extLst>
          </p:cNvPr>
          <p:cNvSpPr>
            <a:spLocks noGrp="1"/>
          </p:cNvSpPr>
          <p:nvPr>
            <p:ph type="title"/>
          </p:nvPr>
        </p:nvSpPr>
        <p:spPr/>
        <p:txBody>
          <a:bodyPr/>
          <a:lstStyle/>
          <a:p>
            <a:r>
              <a:rPr lang="en-US" dirty="0"/>
              <a:t>Real-World Impact of Short-Term Memory</a:t>
            </a:r>
          </a:p>
        </p:txBody>
      </p:sp>
      <p:sp>
        <p:nvSpPr>
          <p:cNvPr id="3" name="Text Placeholder 2">
            <a:extLst>
              <a:ext uri="{FF2B5EF4-FFF2-40B4-BE49-F238E27FC236}">
                <a16:creationId xmlns:a16="http://schemas.microsoft.com/office/drawing/2014/main" id="{7B642C2A-E7B0-2FB8-F75F-7FB24461B180}"/>
              </a:ext>
            </a:extLst>
          </p:cNvPr>
          <p:cNvSpPr>
            <a:spLocks noGrp="1"/>
          </p:cNvSpPr>
          <p:nvPr>
            <p:ph type="body" sz="quarter" idx="10"/>
          </p:nvPr>
        </p:nvSpPr>
        <p:spPr>
          <a:xfrm>
            <a:off x="384048" y="7175500"/>
            <a:ext cx="9708092" cy="4957763"/>
          </a:xfrm>
        </p:spPr>
        <p:txBody>
          <a:bodyPr/>
          <a:lstStyle/>
          <a:p>
            <a:pPr marL="0" indent="0">
              <a:buNone/>
            </a:pPr>
            <a:r>
              <a:rPr lang="en-US" dirty="0"/>
              <a:t>Failure points:</a:t>
            </a:r>
          </a:p>
          <a:p>
            <a:pPr marL="400042" lvl="1" indent="0">
              <a:buNone/>
            </a:pPr>
            <a:r>
              <a:rPr lang="en-US" dirty="0"/>
              <a:t>The previous solution struggles with tasks that require more than a single-step question and answer. Have you noticed in LLMs that during multi-step processes, the model might rely on inaccurate outputs from earlier steps even when it's been indicated they were incorrect?</a:t>
            </a:r>
          </a:p>
          <a:p>
            <a:pPr marL="0" indent="0">
              <a:buNone/>
            </a:pPr>
            <a:endParaRPr lang="en-US" dirty="0"/>
          </a:p>
          <a:p>
            <a:pPr marL="400042" lvl="1" indent="0">
              <a:buNone/>
            </a:pPr>
            <a:r>
              <a:rPr lang="en-US" dirty="0"/>
              <a:t>For instance, if a customer requests to compare investment options, update account preferences, and calculate risk portfolios, the AI can lose track of the earlier context.</a:t>
            </a:r>
          </a:p>
          <a:p>
            <a:pPr marL="400042" lvl="1" indent="0">
              <a:buNone/>
            </a:pPr>
            <a:endParaRPr lang="en-US" dirty="0"/>
          </a:p>
          <a:p>
            <a:pPr marL="0" indent="0">
              <a:buNone/>
            </a:pPr>
            <a:r>
              <a:rPr lang="en-US" dirty="0"/>
              <a:t>Better Solution:</a:t>
            </a:r>
          </a:p>
          <a:p>
            <a:pPr marL="400042" lvl="1" indent="0">
              <a:buNone/>
            </a:pPr>
            <a:r>
              <a:rPr lang="en-US" dirty="0"/>
              <a:t>The conversation history can be organized by intent, allowing the complete and relevant history for each intent to be included during processing. </a:t>
            </a:r>
          </a:p>
          <a:p>
            <a:pPr marL="400042" lvl="1" indent="0">
              <a:buNone/>
            </a:pPr>
            <a:endParaRPr lang="en-US" dirty="0"/>
          </a:p>
          <a:p>
            <a:pPr marL="400042" lvl="1" indent="0">
              <a:buNone/>
            </a:pPr>
            <a:r>
              <a:rPr lang="en-US" dirty="0"/>
              <a:t>The model can be fine-tuned to prioritize the most relevant parts of the customer request and follow known multi step flows.</a:t>
            </a:r>
            <a:endParaRPr lang="en-US" b="1" i="1" u="sng" dirty="0"/>
          </a:p>
        </p:txBody>
      </p:sp>
      <p:sp>
        <p:nvSpPr>
          <p:cNvPr id="6" name="Rounded Rectangle 2">
            <a:extLst>
              <a:ext uri="{FF2B5EF4-FFF2-40B4-BE49-F238E27FC236}">
                <a16:creationId xmlns:a16="http://schemas.microsoft.com/office/drawing/2014/main" id="{C17DABD8-C102-D295-8054-3E8A2FF7270D}"/>
              </a:ext>
            </a:extLst>
          </p:cNvPr>
          <p:cNvSpPr/>
          <p:nvPr/>
        </p:nvSpPr>
        <p:spPr>
          <a:xfrm>
            <a:off x="1818701" y="1218843"/>
            <a:ext cx="4188468" cy="2514524"/>
          </a:xfrm>
          <a:prstGeom prst="roundRect">
            <a:avLst>
              <a:gd name="adj" fmla="val 46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spcBef>
                <a:spcPts val="1200"/>
              </a:spcBef>
            </a:pPr>
            <a:r>
              <a:rPr lang="en-US" sz="2400" b="1" dirty="0">
                <a:solidFill>
                  <a:schemeClr val="bg1"/>
                </a:solidFill>
              </a:rPr>
              <a:t>Why is it Bad</a:t>
            </a:r>
          </a:p>
          <a:p>
            <a:pPr>
              <a:spcBef>
                <a:spcPts val="1200"/>
              </a:spcBef>
            </a:pPr>
            <a:r>
              <a:rPr lang="en-US" sz="1600" dirty="0">
                <a:solidFill>
                  <a:schemeClr val="bg1"/>
                </a:solidFill>
              </a:rPr>
              <a:t>Models are trained to be helpful and typically not tuned for multi step processes, this is why LLMs can be augmented via training to follow steps or leverage agents to distill a set of expertise into each agent</a:t>
            </a:r>
          </a:p>
        </p:txBody>
      </p:sp>
      <p:sp>
        <p:nvSpPr>
          <p:cNvPr id="7" name="Freeform 5">
            <a:extLst>
              <a:ext uri="{FF2B5EF4-FFF2-40B4-BE49-F238E27FC236}">
                <a16:creationId xmlns:a16="http://schemas.microsoft.com/office/drawing/2014/main" id="{DFC49BDA-B30A-7FAB-0558-34C92770C1BE}"/>
              </a:ext>
            </a:extLst>
          </p:cNvPr>
          <p:cNvSpPr/>
          <p:nvPr/>
        </p:nvSpPr>
        <p:spPr>
          <a:xfrm>
            <a:off x="819545" y="1218843"/>
            <a:ext cx="1235397" cy="2514524"/>
          </a:xfrm>
          <a:custGeom>
            <a:avLst/>
            <a:gdLst>
              <a:gd name="connsiteX0" fmla="*/ 89278 w 1207902"/>
              <a:gd name="connsiteY0" fmla="*/ 0 h 1907250"/>
              <a:gd name="connsiteX1" fmla="*/ 1207902 w 1207902"/>
              <a:gd name="connsiteY1" fmla="*/ 0 h 1907250"/>
              <a:gd name="connsiteX2" fmla="*/ 1207902 w 1207902"/>
              <a:gd name="connsiteY2" fmla="*/ 1907250 h 1907250"/>
              <a:gd name="connsiteX3" fmla="*/ 89278 w 1207902"/>
              <a:gd name="connsiteY3" fmla="*/ 1907250 h 1907250"/>
              <a:gd name="connsiteX4" fmla="*/ 0 w 1207902"/>
              <a:gd name="connsiteY4" fmla="*/ 1817972 h 1907250"/>
              <a:gd name="connsiteX5" fmla="*/ 0 w 1207902"/>
              <a:gd name="connsiteY5" fmla="*/ 89278 h 1907250"/>
              <a:gd name="connsiteX6" fmla="*/ 89278 w 1207902"/>
              <a:gd name="connsiteY6" fmla="*/ 0 h 19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902" h="1907250">
                <a:moveTo>
                  <a:pt x="89278" y="0"/>
                </a:moveTo>
                <a:lnTo>
                  <a:pt x="1207902" y="0"/>
                </a:lnTo>
                <a:lnTo>
                  <a:pt x="1207902" y="1907250"/>
                </a:lnTo>
                <a:lnTo>
                  <a:pt x="89278" y="1907250"/>
                </a:lnTo>
                <a:cubicBezTo>
                  <a:pt x="39971" y="1907250"/>
                  <a:pt x="0" y="1867279"/>
                  <a:pt x="0" y="1817972"/>
                </a:cubicBezTo>
                <a:lnTo>
                  <a:pt x="0" y="89278"/>
                </a:lnTo>
                <a:cubicBezTo>
                  <a:pt x="0" y="39971"/>
                  <a:pt x="39971" y="0"/>
                  <a:pt x="89278"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35">
            <a:extLst>
              <a:ext uri="{FF2B5EF4-FFF2-40B4-BE49-F238E27FC236}">
                <a16:creationId xmlns:a16="http://schemas.microsoft.com/office/drawing/2014/main" id="{4AA9AB31-4C9C-262E-AFF8-5F3BB5C25F8C}"/>
              </a:ext>
            </a:extLst>
          </p:cNvPr>
          <p:cNvSpPr/>
          <p:nvPr/>
        </p:nvSpPr>
        <p:spPr>
          <a:xfrm rot="10800000">
            <a:off x="5037235" y="3653719"/>
            <a:ext cx="401717" cy="34630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arning">
            <a:extLst>
              <a:ext uri="{FF2B5EF4-FFF2-40B4-BE49-F238E27FC236}">
                <a16:creationId xmlns:a16="http://schemas.microsoft.com/office/drawing/2014/main" id="{69FEFE55-C2BB-F587-8A1D-AED6789CA1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043" y="1736975"/>
            <a:ext cx="914400" cy="914400"/>
          </a:xfrm>
          <a:prstGeom prst="rect">
            <a:avLst/>
          </a:prstGeom>
        </p:spPr>
      </p:pic>
      <p:grpSp>
        <p:nvGrpSpPr>
          <p:cNvPr id="13" name="Group 12">
            <a:extLst>
              <a:ext uri="{FF2B5EF4-FFF2-40B4-BE49-F238E27FC236}">
                <a16:creationId xmlns:a16="http://schemas.microsoft.com/office/drawing/2014/main" id="{72FA6C3A-FC36-68F0-1FB2-DA89088F7097}"/>
              </a:ext>
            </a:extLst>
          </p:cNvPr>
          <p:cNvGrpSpPr/>
          <p:nvPr/>
        </p:nvGrpSpPr>
        <p:grpSpPr>
          <a:xfrm>
            <a:off x="819544" y="4326305"/>
            <a:ext cx="4599123" cy="2490481"/>
            <a:chOff x="8921977" y="1466725"/>
            <a:chExt cx="2937088" cy="2490481"/>
          </a:xfrm>
        </p:grpSpPr>
        <p:sp>
          <p:nvSpPr>
            <p:cNvPr id="14" name="TextBox 13">
              <a:extLst>
                <a:ext uri="{FF2B5EF4-FFF2-40B4-BE49-F238E27FC236}">
                  <a16:creationId xmlns:a16="http://schemas.microsoft.com/office/drawing/2014/main" id="{79DD086D-5EA9-2B92-920A-3AB6D9929593}"/>
                </a:ext>
              </a:extLst>
            </p:cNvPr>
            <p:cNvSpPr txBox="1"/>
            <p:nvPr/>
          </p:nvSpPr>
          <p:spPr>
            <a:xfrm>
              <a:off x="8921977" y="1466725"/>
              <a:ext cx="2937088" cy="461665"/>
            </a:xfrm>
            <a:prstGeom prst="rect">
              <a:avLst/>
            </a:prstGeom>
            <a:noFill/>
          </p:spPr>
          <p:txBody>
            <a:bodyPr wrap="square" lIns="0" rIns="0" rtlCol="0" anchor="b">
              <a:spAutoFit/>
            </a:bodyPr>
            <a:lstStyle/>
            <a:p>
              <a:r>
                <a:rPr lang="en-US" sz="2400" b="1" cap="all" dirty="0">
                  <a:solidFill>
                    <a:schemeClr val="accent5"/>
                  </a:solidFill>
                </a:rPr>
                <a:t>Bad Solution</a:t>
              </a:r>
            </a:p>
          </p:txBody>
        </p:sp>
        <p:sp>
          <p:nvSpPr>
            <p:cNvPr id="15" name="TextBox 14">
              <a:extLst>
                <a:ext uri="{FF2B5EF4-FFF2-40B4-BE49-F238E27FC236}">
                  <a16:creationId xmlns:a16="http://schemas.microsoft.com/office/drawing/2014/main" id="{94BD39AD-B67B-9007-95A4-77311776F73A}"/>
                </a:ext>
              </a:extLst>
            </p:cNvPr>
            <p:cNvSpPr txBox="1"/>
            <p:nvPr/>
          </p:nvSpPr>
          <p:spPr>
            <a:xfrm>
              <a:off x="8929772" y="1925881"/>
              <a:ext cx="2929293" cy="2031325"/>
            </a:xfrm>
            <a:prstGeom prst="rect">
              <a:avLst/>
            </a:prstGeom>
            <a:noFill/>
          </p:spPr>
          <p:txBody>
            <a:bodyPr wrap="square" lIns="0" rIns="0" rtlCol="0" anchor="t">
              <a:spAutoFit/>
            </a:bodyPr>
            <a:lstStyle/>
            <a:p>
              <a:r>
                <a:rPr lang="en-US" dirty="0">
                  <a:solidFill>
                    <a:schemeClr val="tx1">
                      <a:lumMod val="65000"/>
                      <a:lumOff val="35000"/>
                    </a:schemeClr>
                  </a:solidFill>
                </a:rPr>
                <a:t>With no short-term memory or long term procedural memory, the model has no way of properly answering the question. Even providing the multi-step process via few shot prompting is often inadequate due to variance of response.</a:t>
              </a:r>
            </a:p>
          </p:txBody>
        </p:sp>
      </p:grpSp>
      <p:grpSp>
        <p:nvGrpSpPr>
          <p:cNvPr id="16" name="Group 15">
            <a:extLst>
              <a:ext uri="{FF2B5EF4-FFF2-40B4-BE49-F238E27FC236}">
                <a16:creationId xmlns:a16="http://schemas.microsoft.com/office/drawing/2014/main" id="{F84D62E1-0FEA-BF0C-FD7A-F9CE0CEB4178}"/>
              </a:ext>
            </a:extLst>
          </p:cNvPr>
          <p:cNvGrpSpPr/>
          <p:nvPr/>
        </p:nvGrpSpPr>
        <p:grpSpPr>
          <a:xfrm>
            <a:off x="6634491" y="1425292"/>
            <a:ext cx="4964841" cy="2767480"/>
            <a:chOff x="332936" y="2627766"/>
            <a:chExt cx="2937088" cy="2767480"/>
          </a:xfrm>
        </p:grpSpPr>
        <p:sp>
          <p:nvSpPr>
            <p:cNvPr id="17" name="TextBox 16">
              <a:extLst>
                <a:ext uri="{FF2B5EF4-FFF2-40B4-BE49-F238E27FC236}">
                  <a16:creationId xmlns:a16="http://schemas.microsoft.com/office/drawing/2014/main" id="{86936513-70A2-A5FB-C814-8243FAAB0E5C}"/>
                </a:ext>
              </a:extLst>
            </p:cNvPr>
            <p:cNvSpPr txBox="1"/>
            <p:nvPr/>
          </p:nvSpPr>
          <p:spPr>
            <a:xfrm>
              <a:off x="332936" y="2627766"/>
              <a:ext cx="2937088" cy="461665"/>
            </a:xfrm>
            <a:prstGeom prst="rect">
              <a:avLst/>
            </a:prstGeom>
            <a:noFill/>
          </p:spPr>
          <p:txBody>
            <a:bodyPr wrap="square" lIns="0" rIns="0" rtlCol="0" anchor="b">
              <a:spAutoFit/>
            </a:bodyPr>
            <a:lstStyle/>
            <a:p>
              <a:pPr algn="r"/>
              <a:r>
                <a:rPr lang="en-US" sz="2400" b="1" cap="all" dirty="0">
                  <a:solidFill>
                    <a:schemeClr val="accent3">
                      <a:lumMod val="50000"/>
                    </a:schemeClr>
                  </a:solidFill>
                </a:rPr>
                <a:t>Better </a:t>
              </a:r>
              <a:r>
                <a:rPr lang="en-US" sz="2400" b="1" cap="all" dirty="0" err="1">
                  <a:solidFill>
                    <a:schemeClr val="accent3">
                      <a:lumMod val="50000"/>
                    </a:schemeClr>
                  </a:solidFill>
                </a:rPr>
                <a:t>SOlution</a:t>
              </a:r>
              <a:endParaRPr lang="en-US" sz="2400" b="1" cap="all" dirty="0">
                <a:solidFill>
                  <a:schemeClr val="accent3">
                    <a:lumMod val="50000"/>
                  </a:schemeClr>
                </a:solidFill>
              </a:endParaRPr>
            </a:p>
          </p:txBody>
        </p:sp>
        <p:sp>
          <p:nvSpPr>
            <p:cNvPr id="18" name="TextBox 17">
              <a:extLst>
                <a:ext uri="{FF2B5EF4-FFF2-40B4-BE49-F238E27FC236}">
                  <a16:creationId xmlns:a16="http://schemas.microsoft.com/office/drawing/2014/main" id="{BF613045-CCBA-4A44-16B3-8E0748579288}"/>
                </a:ext>
              </a:extLst>
            </p:cNvPr>
            <p:cNvSpPr txBox="1"/>
            <p:nvPr/>
          </p:nvSpPr>
          <p:spPr>
            <a:xfrm>
              <a:off x="340731" y="3086922"/>
              <a:ext cx="2929293" cy="2308324"/>
            </a:xfrm>
            <a:prstGeom prst="rect">
              <a:avLst/>
            </a:prstGeom>
            <a:noFill/>
          </p:spPr>
          <p:txBody>
            <a:bodyPr wrap="square" lIns="0" rIns="0" rtlCol="0" anchor="t">
              <a:spAutoFit/>
            </a:bodyPr>
            <a:lstStyle/>
            <a:p>
              <a:pPr marL="400042" lvl="1"/>
              <a:r>
                <a:rPr lang="en-US" dirty="0"/>
                <a:t>The conversation history can be organized by intent via memory, allowing the complete and relevant history for each intent to be included during processing. The model can be fine-tuned to prioritize the most relevant parts of the customer request and follow known multi step flows.</a:t>
              </a:r>
              <a:endParaRPr lang="en-US" b="1" i="1" u="sng" dirty="0"/>
            </a:p>
            <a:p>
              <a:pPr marL="400042" lvl="1" indent="0">
                <a:buNone/>
              </a:pPr>
              <a:endParaRPr lang="en-US" dirty="0"/>
            </a:p>
          </p:txBody>
        </p:sp>
      </p:grpSp>
      <p:pic>
        <p:nvPicPr>
          <p:cNvPr id="19" name="Graphic 18" descr="Thumbs Up Sign">
            <a:extLst>
              <a:ext uri="{FF2B5EF4-FFF2-40B4-BE49-F238E27FC236}">
                <a16:creationId xmlns:a16="http://schemas.microsoft.com/office/drawing/2014/main" id="{2F01AFCF-D6C5-6AE2-26F2-FDD7916345C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4492" y="1346495"/>
            <a:ext cx="558480" cy="558480"/>
          </a:xfrm>
          <a:prstGeom prst="rect">
            <a:avLst/>
          </a:prstGeom>
        </p:spPr>
      </p:pic>
      <p:pic>
        <p:nvPicPr>
          <p:cNvPr id="20" name="Graphic 19" descr="Warning">
            <a:extLst>
              <a:ext uri="{FF2B5EF4-FFF2-40B4-BE49-F238E27FC236}">
                <a16:creationId xmlns:a16="http://schemas.microsoft.com/office/drawing/2014/main" id="{FD4BEA23-9506-F38F-4C8B-2EA9AC9389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8153" y="3733367"/>
            <a:ext cx="558480" cy="558480"/>
          </a:xfrm>
          <a:prstGeom prst="rect">
            <a:avLst/>
          </a:prstGeom>
        </p:spPr>
      </p:pic>
      <p:sp>
        <p:nvSpPr>
          <p:cNvPr id="21" name="Rounded Rectangle 9">
            <a:extLst>
              <a:ext uri="{FF2B5EF4-FFF2-40B4-BE49-F238E27FC236}">
                <a16:creationId xmlns:a16="http://schemas.microsoft.com/office/drawing/2014/main" id="{FAA6DF9F-3515-96B1-89A8-3172DF3447F8}"/>
              </a:ext>
            </a:extLst>
          </p:cNvPr>
          <p:cNvSpPr/>
          <p:nvPr/>
        </p:nvSpPr>
        <p:spPr>
          <a:xfrm rot="10800000" flipV="1">
            <a:off x="5803971" y="4266686"/>
            <a:ext cx="4951663" cy="1950664"/>
          </a:xfrm>
          <a:prstGeom prst="roundRect">
            <a:avLst>
              <a:gd name="adj" fmla="val 468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lvl="0">
              <a:spcBef>
                <a:spcPts val="1200"/>
              </a:spcBef>
            </a:pPr>
            <a:r>
              <a:rPr lang="en-US" sz="2800" b="1" dirty="0">
                <a:solidFill>
                  <a:prstClr val="white"/>
                </a:solidFill>
              </a:rPr>
              <a:t>Why is it Better</a:t>
            </a:r>
          </a:p>
          <a:p>
            <a:pPr lvl="0">
              <a:spcBef>
                <a:spcPts val="1200"/>
              </a:spcBef>
            </a:pPr>
            <a:r>
              <a:rPr lang="en-US" sz="1600" dirty="0">
                <a:solidFill>
                  <a:prstClr val="white"/>
                </a:solidFill>
              </a:rPr>
              <a:t>There is no guarantee that a model will use the right context. It has been trained to provide natural language responses given the window, thus controlling the context window is key!</a:t>
            </a:r>
          </a:p>
        </p:txBody>
      </p:sp>
      <p:sp>
        <p:nvSpPr>
          <p:cNvPr id="22" name="Freeform 10">
            <a:extLst>
              <a:ext uri="{FF2B5EF4-FFF2-40B4-BE49-F238E27FC236}">
                <a16:creationId xmlns:a16="http://schemas.microsoft.com/office/drawing/2014/main" id="{001DC4EE-80D4-C872-7D28-EE3739810393}"/>
              </a:ext>
            </a:extLst>
          </p:cNvPr>
          <p:cNvSpPr/>
          <p:nvPr/>
        </p:nvSpPr>
        <p:spPr>
          <a:xfrm flipH="1" flipV="1">
            <a:off x="10743546" y="4266686"/>
            <a:ext cx="1235397" cy="1950664"/>
          </a:xfrm>
          <a:custGeom>
            <a:avLst/>
            <a:gdLst>
              <a:gd name="connsiteX0" fmla="*/ 89278 w 1207902"/>
              <a:gd name="connsiteY0" fmla="*/ 0 h 1907250"/>
              <a:gd name="connsiteX1" fmla="*/ 1207902 w 1207902"/>
              <a:gd name="connsiteY1" fmla="*/ 0 h 1907250"/>
              <a:gd name="connsiteX2" fmla="*/ 1207902 w 1207902"/>
              <a:gd name="connsiteY2" fmla="*/ 1907250 h 1907250"/>
              <a:gd name="connsiteX3" fmla="*/ 89278 w 1207902"/>
              <a:gd name="connsiteY3" fmla="*/ 1907250 h 1907250"/>
              <a:gd name="connsiteX4" fmla="*/ 0 w 1207902"/>
              <a:gd name="connsiteY4" fmla="*/ 1817972 h 1907250"/>
              <a:gd name="connsiteX5" fmla="*/ 0 w 1207902"/>
              <a:gd name="connsiteY5" fmla="*/ 89278 h 1907250"/>
              <a:gd name="connsiteX6" fmla="*/ 89278 w 1207902"/>
              <a:gd name="connsiteY6" fmla="*/ 0 h 19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902" h="1907250">
                <a:moveTo>
                  <a:pt x="89278" y="0"/>
                </a:moveTo>
                <a:lnTo>
                  <a:pt x="1207902" y="0"/>
                </a:lnTo>
                <a:lnTo>
                  <a:pt x="1207902" y="1907250"/>
                </a:lnTo>
                <a:lnTo>
                  <a:pt x="89278" y="1907250"/>
                </a:lnTo>
                <a:cubicBezTo>
                  <a:pt x="39971" y="1907250"/>
                  <a:pt x="0" y="1867279"/>
                  <a:pt x="0" y="1817972"/>
                </a:cubicBezTo>
                <a:lnTo>
                  <a:pt x="0" y="89278"/>
                </a:lnTo>
                <a:cubicBezTo>
                  <a:pt x="0" y="39971"/>
                  <a:pt x="39971" y="0"/>
                  <a:pt x="89278"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39">
            <a:extLst>
              <a:ext uri="{FF2B5EF4-FFF2-40B4-BE49-F238E27FC236}">
                <a16:creationId xmlns:a16="http://schemas.microsoft.com/office/drawing/2014/main" id="{2854DB0B-929D-9A44-6A13-5DBD685AF621}"/>
              </a:ext>
            </a:extLst>
          </p:cNvPr>
          <p:cNvSpPr/>
          <p:nvPr/>
        </p:nvSpPr>
        <p:spPr>
          <a:xfrm rot="10800000" flipV="1">
            <a:off x="6007170" y="3920379"/>
            <a:ext cx="401717" cy="34630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Thumbs Up Sign">
            <a:extLst>
              <a:ext uri="{FF2B5EF4-FFF2-40B4-BE49-F238E27FC236}">
                <a16:creationId xmlns:a16="http://schemas.microsoft.com/office/drawing/2014/main" id="{B5FBB2A8-4967-9405-7491-B533A523E6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4044" y="4784818"/>
            <a:ext cx="914400" cy="914400"/>
          </a:xfrm>
          <a:prstGeom prst="rect">
            <a:avLst/>
          </a:prstGeom>
        </p:spPr>
      </p:pic>
    </p:spTree>
    <p:extLst>
      <p:ext uri="{BB962C8B-B14F-4D97-AF65-F5344CB8AC3E}">
        <p14:creationId xmlns:p14="http://schemas.microsoft.com/office/powerpoint/2010/main" val="1845928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7FEF4-6AB8-E4E7-D2DE-0A23B42A037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5F972027-5DA4-3CF5-4F39-D0EF331E7056}"/>
              </a:ext>
            </a:extLst>
          </p:cNvPr>
          <p:cNvGrpSpPr/>
          <p:nvPr/>
        </p:nvGrpSpPr>
        <p:grpSpPr>
          <a:xfrm>
            <a:off x="8141534" y="653142"/>
            <a:ext cx="4050466" cy="5225596"/>
            <a:chOff x="6787509" y="496281"/>
            <a:chExt cx="4688825" cy="6049158"/>
          </a:xfrm>
        </p:grpSpPr>
        <p:sp>
          <p:nvSpPr>
            <p:cNvPr id="26" name="Freeform: Shape 10">
              <a:extLst>
                <a:ext uri="{FF2B5EF4-FFF2-40B4-BE49-F238E27FC236}">
                  <a16:creationId xmlns:a16="http://schemas.microsoft.com/office/drawing/2014/main" id="{E7A60A54-9EB2-5547-FC91-A7357325AEF1}"/>
                </a:ext>
              </a:extLst>
            </p:cNvPr>
            <p:cNvSpPr/>
            <p:nvPr/>
          </p:nvSpPr>
          <p:spPr>
            <a:xfrm>
              <a:off x="6787509" y="496281"/>
              <a:ext cx="4688825" cy="5513334"/>
            </a:xfrm>
            <a:custGeom>
              <a:avLst/>
              <a:gdLst>
                <a:gd name="connsiteX0" fmla="*/ 2156543 w 4688825"/>
                <a:gd name="connsiteY0" fmla="*/ 136 h 5513334"/>
                <a:gd name="connsiteX1" fmla="*/ 3634177 w 4688825"/>
                <a:gd name="connsiteY1" fmla="*/ 375304 h 5513334"/>
                <a:gd name="connsiteX2" fmla="*/ 4294514 w 4688825"/>
                <a:gd name="connsiteY2" fmla="*/ 1406851 h 5513334"/>
                <a:gd name="connsiteX3" fmla="*/ 4582346 w 4688825"/>
                <a:gd name="connsiteY3" fmla="*/ 3739375 h 5513334"/>
                <a:gd name="connsiteX4" fmla="*/ 3739596 w 4688825"/>
                <a:gd name="connsiteY4" fmla="*/ 4678549 h 5513334"/>
                <a:gd name="connsiteX5" fmla="*/ 3056480 w 4688825"/>
                <a:gd name="connsiteY5" fmla="*/ 5505269 h 5513334"/>
                <a:gd name="connsiteX6" fmla="*/ 2497700 w 4688825"/>
                <a:gd name="connsiteY6" fmla="*/ 5295876 h 5513334"/>
                <a:gd name="connsiteX7" fmla="*/ 1880045 w 4688825"/>
                <a:gd name="connsiteY7" fmla="*/ 4832197 h 5513334"/>
                <a:gd name="connsiteX8" fmla="*/ 1231798 w 4688825"/>
                <a:gd name="connsiteY8" fmla="*/ 4439855 h 5513334"/>
                <a:gd name="connsiteX9" fmla="*/ 474922 w 4688825"/>
                <a:gd name="connsiteY9" fmla="*/ 4128114 h 5513334"/>
                <a:gd name="connsiteX10" fmla="*/ 79387 w 4688825"/>
                <a:gd name="connsiteY10" fmla="*/ 2559334 h 5513334"/>
                <a:gd name="connsiteX11" fmla="*/ 4319 w 4688825"/>
                <a:gd name="connsiteY11" fmla="*/ 1626536 h 5513334"/>
                <a:gd name="connsiteX12" fmla="*/ 178106 w 4688825"/>
                <a:gd name="connsiteY12" fmla="*/ 708334 h 5513334"/>
                <a:gd name="connsiteX13" fmla="*/ 967202 w 4688825"/>
                <a:gd name="connsiteY13" fmla="*/ 123790 h 5513334"/>
                <a:gd name="connsiteX14" fmla="*/ 1929395 w 4688825"/>
                <a:gd name="connsiteY14" fmla="*/ 4138 h 5513334"/>
                <a:gd name="connsiteX15" fmla="*/ 2156543 w 4688825"/>
                <a:gd name="connsiteY15" fmla="*/ 136 h 55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8825" h="5513334">
                  <a:moveTo>
                    <a:pt x="2156543" y="136"/>
                  </a:moveTo>
                  <a:cubicBezTo>
                    <a:pt x="2685107" y="-3045"/>
                    <a:pt x="3200300" y="47516"/>
                    <a:pt x="3634177" y="375304"/>
                  </a:cubicBezTo>
                  <a:cubicBezTo>
                    <a:pt x="3961786" y="624175"/>
                    <a:pt x="4141036" y="1024340"/>
                    <a:pt x="4294514" y="1406851"/>
                  </a:cubicBezTo>
                  <a:cubicBezTo>
                    <a:pt x="4575094" y="2108685"/>
                    <a:pt x="4844077" y="2953053"/>
                    <a:pt x="4582346" y="3739375"/>
                  </a:cubicBezTo>
                  <a:cubicBezTo>
                    <a:pt x="4430171" y="4193500"/>
                    <a:pt x="4013024" y="4329305"/>
                    <a:pt x="3739596" y="4678549"/>
                  </a:cubicBezTo>
                  <a:cubicBezTo>
                    <a:pt x="3526568" y="4952593"/>
                    <a:pt x="3444887" y="5425723"/>
                    <a:pt x="3056480" y="5505269"/>
                  </a:cubicBezTo>
                  <a:cubicBezTo>
                    <a:pt x="2850182" y="5547098"/>
                    <a:pt x="2661031" y="5418592"/>
                    <a:pt x="2497700" y="5295876"/>
                  </a:cubicBezTo>
                  <a:cubicBezTo>
                    <a:pt x="2291589" y="5141718"/>
                    <a:pt x="2086156" y="4986355"/>
                    <a:pt x="1880045" y="4832197"/>
                  </a:cubicBezTo>
                  <a:cubicBezTo>
                    <a:pt x="1678091" y="4680375"/>
                    <a:pt x="1473371" y="4521183"/>
                    <a:pt x="1231798" y="4439855"/>
                  </a:cubicBezTo>
                  <a:cubicBezTo>
                    <a:pt x="972555" y="4353089"/>
                    <a:pt x="691866" y="4304482"/>
                    <a:pt x="474922" y="4128114"/>
                  </a:cubicBezTo>
                  <a:cubicBezTo>
                    <a:pt x="-9340" y="3734912"/>
                    <a:pt x="76622" y="3138921"/>
                    <a:pt x="79387" y="2559334"/>
                  </a:cubicBezTo>
                  <a:cubicBezTo>
                    <a:pt x="80498" y="2244413"/>
                    <a:pt x="21540" y="1938546"/>
                    <a:pt x="4319" y="1626536"/>
                  </a:cubicBezTo>
                  <a:cubicBezTo>
                    <a:pt x="-12901" y="1314527"/>
                    <a:pt x="16750" y="983141"/>
                    <a:pt x="178106" y="708334"/>
                  </a:cubicBezTo>
                  <a:cubicBezTo>
                    <a:pt x="350827" y="415864"/>
                    <a:pt x="653593" y="221854"/>
                    <a:pt x="967202" y="123790"/>
                  </a:cubicBezTo>
                  <a:cubicBezTo>
                    <a:pt x="1280811" y="25727"/>
                    <a:pt x="1606729" y="12807"/>
                    <a:pt x="1929395" y="4138"/>
                  </a:cubicBezTo>
                  <a:cubicBezTo>
                    <a:pt x="2005252" y="2142"/>
                    <a:pt x="2081034" y="591"/>
                    <a:pt x="2156543" y="13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 name="Graphic 7">
              <a:extLst>
                <a:ext uri="{FF2B5EF4-FFF2-40B4-BE49-F238E27FC236}">
                  <a16:creationId xmlns:a16="http://schemas.microsoft.com/office/drawing/2014/main" id="{2009836F-FE45-9186-473D-53A03088B206}"/>
                </a:ext>
              </a:extLst>
            </p:cNvPr>
            <p:cNvGrpSpPr/>
            <p:nvPr/>
          </p:nvGrpSpPr>
          <p:grpSpPr>
            <a:xfrm>
              <a:off x="7631691" y="653216"/>
              <a:ext cx="3168176" cy="5892223"/>
              <a:chOff x="-47422609" y="-3496882"/>
              <a:chExt cx="2678736" cy="4981955"/>
            </a:xfrm>
          </p:grpSpPr>
          <p:sp>
            <p:nvSpPr>
              <p:cNvPr id="28" name="Freeform 9">
                <a:extLst>
                  <a:ext uri="{FF2B5EF4-FFF2-40B4-BE49-F238E27FC236}">
                    <a16:creationId xmlns:a16="http://schemas.microsoft.com/office/drawing/2014/main" id="{CE542301-C0D9-D963-3E16-05C7BFEBA635}"/>
                  </a:ext>
                </a:extLst>
              </p:cNvPr>
              <p:cNvSpPr/>
              <p:nvPr/>
            </p:nvSpPr>
            <p:spPr>
              <a:xfrm>
                <a:off x="-47422609" y="-3496882"/>
                <a:ext cx="2580578" cy="4841781"/>
              </a:xfrm>
              <a:custGeom>
                <a:avLst/>
                <a:gdLst>
                  <a:gd name="connsiteX0" fmla="*/ 2389512 w 2580578"/>
                  <a:gd name="connsiteY0" fmla="*/ 615113 h 4841781"/>
                  <a:gd name="connsiteX1" fmla="*/ 2121301 w 2580578"/>
                  <a:gd name="connsiteY1" fmla="*/ 610448 h 4841781"/>
                  <a:gd name="connsiteX2" fmla="*/ 1878746 w 2580578"/>
                  <a:gd name="connsiteY2" fmla="*/ 706071 h 4841781"/>
                  <a:gd name="connsiteX3" fmla="*/ 1832100 w 2580578"/>
                  <a:gd name="connsiteY3" fmla="*/ 570800 h 4841781"/>
                  <a:gd name="connsiteX4" fmla="*/ 1666509 w 2580578"/>
                  <a:gd name="connsiteY4" fmla="*/ 570800 h 4841781"/>
                  <a:gd name="connsiteX5" fmla="*/ 1386637 w 2580578"/>
                  <a:gd name="connsiteY5" fmla="*/ 603451 h 4841781"/>
                  <a:gd name="connsiteX6" fmla="*/ 1183730 w 2580578"/>
                  <a:gd name="connsiteY6" fmla="*/ 603451 h 4841781"/>
                  <a:gd name="connsiteX7" fmla="*/ 1123091 w 2580578"/>
                  <a:gd name="connsiteY7" fmla="*/ 727061 h 4841781"/>
                  <a:gd name="connsiteX8" fmla="*/ 1123091 w 2580578"/>
                  <a:gd name="connsiteY8" fmla="*/ 813355 h 4841781"/>
                  <a:gd name="connsiteX9" fmla="*/ 1123091 w 2580578"/>
                  <a:gd name="connsiteY9" fmla="*/ 839010 h 4841781"/>
                  <a:gd name="connsiteX10" fmla="*/ 1099769 w 2580578"/>
                  <a:gd name="connsiteY10" fmla="*/ 839010 h 4841781"/>
                  <a:gd name="connsiteX11" fmla="*/ 1076446 w 2580578"/>
                  <a:gd name="connsiteY11" fmla="*/ 934633 h 4841781"/>
                  <a:gd name="connsiteX12" fmla="*/ 1081110 w 2580578"/>
                  <a:gd name="connsiteY12" fmla="*/ 1121214 h 4841781"/>
                  <a:gd name="connsiteX13" fmla="*/ 1214050 w 2580578"/>
                  <a:gd name="connsiteY13" fmla="*/ 1237827 h 4841781"/>
                  <a:gd name="connsiteX14" fmla="*/ 1118426 w 2580578"/>
                  <a:gd name="connsiteY14" fmla="*/ 1298467 h 4841781"/>
                  <a:gd name="connsiteX15" fmla="*/ 922516 w 2580578"/>
                  <a:gd name="connsiteY15" fmla="*/ 1298467 h 4841781"/>
                  <a:gd name="connsiteX16" fmla="*/ 642644 w 2580578"/>
                  <a:gd name="connsiteY16" fmla="*/ 1268147 h 4841781"/>
                  <a:gd name="connsiteX17" fmla="*/ 572676 w 2580578"/>
                  <a:gd name="connsiteY17" fmla="*/ 1212173 h 4841781"/>
                  <a:gd name="connsiteX18" fmla="*/ 500376 w 2580578"/>
                  <a:gd name="connsiteY18" fmla="*/ 1240160 h 4841781"/>
                  <a:gd name="connsiteX19" fmla="*/ 467724 w 2580578"/>
                  <a:gd name="connsiteY19" fmla="*/ 1179521 h 4841781"/>
                  <a:gd name="connsiteX20" fmla="*/ 439737 w 2580578"/>
                  <a:gd name="connsiteY20" fmla="*/ 897317 h 4841781"/>
                  <a:gd name="connsiteX21" fmla="*/ 444401 w 2580578"/>
                  <a:gd name="connsiteY21" fmla="*/ 813355 h 4841781"/>
                  <a:gd name="connsiteX22" fmla="*/ 400088 w 2580578"/>
                  <a:gd name="connsiteY22" fmla="*/ 743387 h 4841781"/>
                  <a:gd name="connsiteX23" fmla="*/ 446734 w 2580578"/>
                  <a:gd name="connsiteY23" fmla="*/ 659425 h 4841781"/>
                  <a:gd name="connsiteX24" fmla="*/ 451398 w 2580578"/>
                  <a:gd name="connsiteY24" fmla="*/ 524154 h 4841781"/>
                  <a:gd name="connsiteX25" fmla="*/ 533027 w 2580578"/>
                  <a:gd name="connsiteY25" fmla="*/ 470512 h 4841781"/>
                  <a:gd name="connsiteX26" fmla="*/ 607660 w 2580578"/>
                  <a:gd name="connsiteY26" fmla="*/ 451854 h 4841781"/>
                  <a:gd name="connsiteX27" fmla="*/ 796574 w 2580578"/>
                  <a:gd name="connsiteY27" fmla="*/ 293259 h 4841781"/>
                  <a:gd name="connsiteX28" fmla="*/ 787244 w 2580578"/>
                  <a:gd name="connsiteY28" fmla="*/ 281598 h 4841781"/>
                  <a:gd name="connsiteX29" fmla="*/ 749928 w 2580578"/>
                  <a:gd name="connsiteY29" fmla="*/ 332908 h 4841781"/>
                  <a:gd name="connsiteX30" fmla="*/ 679960 w 2580578"/>
                  <a:gd name="connsiteY30" fmla="*/ 391215 h 4841781"/>
                  <a:gd name="connsiteX31" fmla="*/ 558682 w 2580578"/>
                  <a:gd name="connsiteY31" fmla="*/ 440193 h 4841781"/>
                  <a:gd name="connsiteX32" fmla="*/ 670631 w 2580578"/>
                  <a:gd name="connsiteY32" fmla="*/ 374889 h 4841781"/>
                  <a:gd name="connsiteX33" fmla="*/ 766254 w 2580578"/>
                  <a:gd name="connsiteY33" fmla="*/ 239617 h 4841781"/>
                  <a:gd name="connsiteX34" fmla="*/ 719609 w 2580578"/>
                  <a:gd name="connsiteY34" fmla="*/ 206966 h 4841781"/>
                  <a:gd name="connsiteX35" fmla="*/ 703283 w 2580578"/>
                  <a:gd name="connsiteY35" fmla="*/ 206966 h 4841781"/>
                  <a:gd name="connsiteX36" fmla="*/ 738267 w 2580578"/>
                  <a:gd name="connsiteY36" fmla="*/ 178978 h 4841781"/>
                  <a:gd name="connsiteX37" fmla="*/ 796574 w 2580578"/>
                  <a:gd name="connsiteY37" fmla="*/ 202301 h 4841781"/>
                  <a:gd name="connsiteX38" fmla="*/ 789577 w 2580578"/>
                  <a:gd name="connsiteY38" fmla="*/ 178978 h 4841781"/>
                  <a:gd name="connsiteX39" fmla="*/ 780248 w 2580578"/>
                  <a:gd name="connsiteY39" fmla="*/ 183643 h 4841781"/>
                  <a:gd name="connsiteX40" fmla="*/ 770919 w 2580578"/>
                  <a:gd name="connsiteY40" fmla="*/ 171982 h 4841781"/>
                  <a:gd name="connsiteX41" fmla="*/ 719609 w 2580578"/>
                  <a:gd name="connsiteY41" fmla="*/ 162653 h 4841781"/>
                  <a:gd name="connsiteX42" fmla="*/ 696286 w 2580578"/>
                  <a:gd name="connsiteY42" fmla="*/ 102014 h 4841781"/>
                  <a:gd name="connsiteX43" fmla="*/ 332452 w 2580578"/>
                  <a:gd name="connsiteY43" fmla="*/ 1726 h 4841781"/>
                  <a:gd name="connsiteX44" fmla="*/ 290472 w 2580578"/>
                  <a:gd name="connsiteY44" fmla="*/ 29713 h 4841781"/>
                  <a:gd name="connsiteX45" fmla="*/ 246159 w 2580578"/>
                  <a:gd name="connsiteY45" fmla="*/ 29713 h 4841781"/>
                  <a:gd name="connsiteX46" fmla="*/ 183187 w 2580578"/>
                  <a:gd name="connsiteY46" fmla="*/ 76359 h 4841781"/>
                  <a:gd name="connsiteX47" fmla="*/ 232165 w 2580578"/>
                  <a:gd name="connsiteY47" fmla="*/ 349234 h 4841781"/>
                  <a:gd name="connsiteX48" fmla="*/ 257820 w 2580578"/>
                  <a:gd name="connsiteY48" fmla="*/ 370225 h 4841781"/>
                  <a:gd name="connsiteX49" fmla="*/ 276478 w 2580578"/>
                  <a:gd name="connsiteY49" fmla="*/ 451854 h 4841781"/>
                  <a:gd name="connsiteX50" fmla="*/ 234497 w 2580578"/>
                  <a:gd name="connsiteY50" fmla="*/ 463515 h 4841781"/>
                  <a:gd name="connsiteX51" fmla="*/ 211175 w 2580578"/>
                  <a:gd name="connsiteY51" fmla="*/ 587125 h 4841781"/>
                  <a:gd name="connsiteX52" fmla="*/ 171526 w 2580578"/>
                  <a:gd name="connsiteY52" fmla="*/ 687413 h 4841781"/>
                  <a:gd name="connsiteX53" fmla="*/ 124880 w 2580578"/>
                  <a:gd name="connsiteY53" fmla="*/ 687413 h 4841781"/>
                  <a:gd name="connsiteX54" fmla="*/ 82900 w 2580578"/>
                  <a:gd name="connsiteY54" fmla="*/ 710736 h 4841781"/>
                  <a:gd name="connsiteX55" fmla="*/ 5935 w 2580578"/>
                  <a:gd name="connsiteY55" fmla="*/ 864665 h 4841781"/>
                  <a:gd name="connsiteX56" fmla="*/ 8267 w 2580578"/>
                  <a:gd name="connsiteY56" fmla="*/ 899649 h 4841781"/>
                  <a:gd name="connsiteX57" fmla="*/ 82900 w 2580578"/>
                  <a:gd name="connsiteY57" fmla="*/ 932301 h 4841781"/>
                  <a:gd name="connsiteX58" fmla="*/ 269481 w 2580578"/>
                  <a:gd name="connsiteY58" fmla="*/ 999937 h 4841781"/>
                  <a:gd name="connsiteX59" fmla="*/ 283475 w 2580578"/>
                  <a:gd name="connsiteY59" fmla="*/ 1298467 h 4841781"/>
                  <a:gd name="connsiteX60" fmla="*/ 304465 w 2580578"/>
                  <a:gd name="connsiteY60" fmla="*/ 1363770 h 4841781"/>
                  <a:gd name="connsiteX61" fmla="*/ 299801 w 2580578"/>
                  <a:gd name="connsiteY61" fmla="*/ 1396422 h 4841781"/>
                  <a:gd name="connsiteX62" fmla="*/ 465392 w 2580578"/>
                  <a:gd name="connsiteY62" fmla="*/ 1508371 h 4841781"/>
                  <a:gd name="connsiteX63" fmla="*/ 526031 w 2580578"/>
                  <a:gd name="connsiteY63" fmla="*/ 1487380 h 4841781"/>
                  <a:gd name="connsiteX64" fmla="*/ 822228 w 2580578"/>
                  <a:gd name="connsiteY64" fmla="*/ 1550352 h 4841781"/>
                  <a:gd name="connsiteX65" fmla="*/ 752260 w 2580578"/>
                  <a:gd name="connsiteY65" fmla="*/ 1622652 h 4841781"/>
                  <a:gd name="connsiteX66" fmla="*/ 803570 w 2580578"/>
                  <a:gd name="connsiteY66" fmla="*/ 1984153 h 4841781"/>
                  <a:gd name="connsiteX67" fmla="*/ 808235 w 2580578"/>
                  <a:gd name="connsiteY67" fmla="*/ 2156741 h 4841781"/>
                  <a:gd name="connsiteX68" fmla="*/ 840887 w 2580578"/>
                  <a:gd name="connsiteY68" fmla="*/ 2184728 h 4841781"/>
                  <a:gd name="connsiteX69" fmla="*/ 768586 w 2580578"/>
                  <a:gd name="connsiteY69" fmla="*/ 2347987 h 4841781"/>
                  <a:gd name="connsiteX70" fmla="*/ 794241 w 2580578"/>
                  <a:gd name="connsiteY70" fmla="*/ 2914728 h 4841781"/>
                  <a:gd name="connsiteX71" fmla="*/ 731270 w 2580578"/>
                  <a:gd name="connsiteY71" fmla="*/ 3031341 h 4841781"/>
                  <a:gd name="connsiteX72" fmla="*/ 565679 w 2580578"/>
                  <a:gd name="connsiteY72" fmla="*/ 3350862 h 4841781"/>
                  <a:gd name="connsiteX73" fmla="*/ 561015 w 2580578"/>
                  <a:gd name="connsiteY73" fmla="*/ 3353194 h 4841781"/>
                  <a:gd name="connsiteX74" fmla="*/ 565679 w 2580578"/>
                  <a:gd name="connsiteY74" fmla="*/ 3691373 h 4841781"/>
                  <a:gd name="connsiteX75" fmla="*/ 612324 w 2580578"/>
                  <a:gd name="connsiteY75" fmla="*/ 3754344 h 4841781"/>
                  <a:gd name="connsiteX76" fmla="*/ 745264 w 2580578"/>
                  <a:gd name="connsiteY76" fmla="*/ 3793992 h 4841781"/>
                  <a:gd name="connsiteX77" fmla="*/ 1083442 w 2580578"/>
                  <a:gd name="connsiteY77" fmla="*/ 3686708 h 4841781"/>
                  <a:gd name="connsiteX78" fmla="*/ 1116094 w 2580578"/>
                  <a:gd name="connsiteY78" fmla="*/ 3684376 h 4841781"/>
                  <a:gd name="connsiteX79" fmla="*/ 1218714 w 2580578"/>
                  <a:gd name="connsiteY79" fmla="*/ 3786996 h 4841781"/>
                  <a:gd name="connsiteX80" fmla="*/ 1694497 w 2580578"/>
                  <a:gd name="connsiteY80" fmla="*/ 4234791 h 4841781"/>
                  <a:gd name="connsiteX81" fmla="*/ 1766796 w 2580578"/>
                  <a:gd name="connsiteY81" fmla="*/ 4293097 h 4841781"/>
                  <a:gd name="connsiteX82" fmla="*/ 1808778 w 2580578"/>
                  <a:gd name="connsiteY82" fmla="*/ 4286101 h 4841781"/>
                  <a:gd name="connsiteX83" fmla="*/ 1909065 w 2580578"/>
                  <a:gd name="connsiteY83" fmla="*/ 4386388 h 4841781"/>
                  <a:gd name="connsiteX84" fmla="*/ 2055998 w 2580578"/>
                  <a:gd name="connsiteY84" fmla="*/ 4754886 h 4841781"/>
                  <a:gd name="connsiteX85" fmla="*/ 2088650 w 2580578"/>
                  <a:gd name="connsiteY85" fmla="*/ 4841180 h 4841781"/>
                  <a:gd name="connsiteX86" fmla="*/ 2153953 w 2580578"/>
                  <a:gd name="connsiteY86" fmla="*/ 4773545 h 4841781"/>
                  <a:gd name="connsiteX87" fmla="*/ 2188937 w 2580578"/>
                  <a:gd name="connsiteY87" fmla="*/ 4673257 h 4841781"/>
                  <a:gd name="connsiteX88" fmla="*/ 2177276 w 2580578"/>
                  <a:gd name="connsiteY88" fmla="*/ 4575303 h 4841781"/>
                  <a:gd name="connsiteX89" fmla="*/ 2223921 w 2580578"/>
                  <a:gd name="connsiteY89" fmla="*/ 4409711 h 4841781"/>
                  <a:gd name="connsiteX90" fmla="*/ 2072324 w 2580578"/>
                  <a:gd name="connsiteY90" fmla="*/ 4286101 h 4841781"/>
                  <a:gd name="connsiteX91" fmla="*/ 2007020 w 2580578"/>
                  <a:gd name="connsiteY91" fmla="*/ 4295430 h 4841781"/>
                  <a:gd name="connsiteX92" fmla="*/ 1948714 w 2580578"/>
                  <a:gd name="connsiteY92" fmla="*/ 4195143 h 4841781"/>
                  <a:gd name="connsiteX93" fmla="*/ 1902068 w 2580578"/>
                  <a:gd name="connsiteY93" fmla="*/ 4085526 h 4841781"/>
                  <a:gd name="connsiteX94" fmla="*/ 1937052 w 2580578"/>
                  <a:gd name="connsiteY94" fmla="*/ 3994567 h 4841781"/>
                  <a:gd name="connsiteX95" fmla="*/ 1617531 w 2580578"/>
                  <a:gd name="connsiteY95" fmla="*/ 3654056 h 4841781"/>
                  <a:gd name="connsiteX96" fmla="*/ 1493922 w 2580578"/>
                  <a:gd name="connsiteY96" fmla="*/ 3474472 h 4841781"/>
                  <a:gd name="connsiteX97" fmla="*/ 1545231 w 2580578"/>
                  <a:gd name="connsiteY97" fmla="*/ 3348529 h 4841781"/>
                  <a:gd name="connsiteX98" fmla="*/ 1811110 w 2580578"/>
                  <a:gd name="connsiteY98" fmla="*/ 3171277 h 4841781"/>
                  <a:gd name="connsiteX99" fmla="*/ 2275231 w 2580578"/>
                  <a:gd name="connsiteY99" fmla="*/ 3171277 h 4841781"/>
                  <a:gd name="connsiteX100" fmla="*/ 2382516 w 2580578"/>
                  <a:gd name="connsiteY100" fmla="*/ 3180606 h 4841781"/>
                  <a:gd name="connsiteX101" fmla="*/ 2198266 w 2580578"/>
                  <a:gd name="connsiteY101" fmla="*/ 2984696 h 4841781"/>
                  <a:gd name="connsiteX102" fmla="*/ 2116637 w 2580578"/>
                  <a:gd name="connsiteY102" fmla="*/ 2928721 h 4841781"/>
                  <a:gd name="connsiteX103" fmla="*/ 2111972 w 2580578"/>
                  <a:gd name="connsiteY103" fmla="*/ 2889073 h 4841781"/>
                  <a:gd name="connsiteX104" fmla="*/ 2051333 w 2580578"/>
                  <a:gd name="connsiteY104" fmla="*/ 2837763 h 4841781"/>
                  <a:gd name="connsiteX105" fmla="*/ 1850758 w 2580578"/>
                  <a:gd name="connsiteY105" fmla="*/ 2912396 h 4841781"/>
                  <a:gd name="connsiteX106" fmla="*/ 1806445 w 2580578"/>
                  <a:gd name="connsiteY106" fmla="*/ 3010350 h 4841781"/>
                  <a:gd name="connsiteX107" fmla="*/ 1584880 w 2580578"/>
                  <a:gd name="connsiteY107" fmla="*/ 3082651 h 4841781"/>
                  <a:gd name="connsiteX108" fmla="*/ 1540567 w 2580578"/>
                  <a:gd name="connsiteY108" fmla="*/ 3077987 h 4841781"/>
                  <a:gd name="connsiteX109" fmla="*/ 1295679 w 2580578"/>
                  <a:gd name="connsiteY109" fmla="*/ 3140958 h 4841781"/>
                  <a:gd name="connsiteX110" fmla="*/ 1652515 w 2580578"/>
                  <a:gd name="connsiteY110" fmla="*/ 2581213 h 4841781"/>
                  <a:gd name="connsiteX111" fmla="*/ 1512579 w 2580578"/>
                  <a:gd name="connsiteY111" fmla="*/ 2217380 h 4841781"/>
                  <a:gd name="connsiteX112" fmla="*/ 1414625 w 2580578"/>
                  <a:gd name="connsiteY112" fmla="*/ 2124089 h 4841781"/>
                  <a:gd name="connsiteX113" fmla="*/ 1398298 w 2580578"/>
                  <a:gd name="connsiteY113" fmla="*/ 2072779 h 4841781"/>
                  <a:gd name="connsiteX114" fmla="*/ 1360982 w 2580578"/>
                  <a:gd name="connsiteY114" fmla="*/ 2012140 h 4841781"/>
                  <a:gd name="connsiteX115" fmla="*/ 1419289 w 2580578"/>
                  <a:gd name="connsiteY115" fmla="*/ 1897859 h 4841781"/>
                  <a:gd name="connsiteX116" fmla="*/ 1519577 w 2580578"/>
                  <a:gd name="connsiteY116" fmla="*/ 1785910 h 4841781"/>
                  <a:gd name="connsiteX117" fmla="*/ 1603538 w 2580578"/>
                  <a:gd name="connsiteY117" fmla="*/ 2063451 h 4841781"/>
                  <a:gd name="connsiteX118" fmla="*/ 1862419 w 2580578"/>
                  <a:gd name="connsiteY118" fmla="*/ 2268690 h 4841781"/>
                  <a:gd name="connsiteX119" fmla="*/ 1969704 w 2580578"/>
                  <a:gd name="connsiteY119" fmla="*/ 1939840 h 4841781"/>
                  <a:gd name="connsiteX120" fmla="*/ 1981365 w 2580578"/>
                  <a:gd name="connsiteY120" fmla="*/ 1769585 h 4841781"/>
                  <a:gd name="connsiteX121" fmla="*/ 2035007 w 2580578"/>
                  <a:gd name="connsiteY121" fmla="*/ 1645974 h 4841781"/>
                  <a:gd name="connsiteX122" fmla="*/ 2000023 w 2580578"/>
                  <a:gd name="connsiteY122" fmla="*/ 1617987 h 4841781"/>
                  <a:gd name="connsiteX123" fmla="*/ 2002356 w 2580578"/>
                  <a:gd name="connsiteY123" fmla="*/ 1417412 h 4841781"/>
                  <a:gd name="connsiteX124" fmla="*/ 2235582 w 2580578"/>
                  <a:gd name="connsiteY124" fmla="*/ 1389425 h 4841781"/>
                  <a:gd name="connsiteX125" fmla="*/ 2354528 w 2580578"/>
                  <a:gd name="connsiteY125" fmla="*/ 1093227 h 4841781"/>
                  <a:gd name="connsiteX126" fmla="*/ 2485135 w 2580578"/>
                  <a:gd name="connsiteY126" fmla="*/ 1006933 h 4841781"/>
                  <a:gd name="connsiteX127" fmla="*/ 2384847 w 2580578"/>
                  <a:gd name="connsiteY127" fmla="*/ 612780 h 4841781"/>
                  <a:gd name="connsiteX128" fmla="*/ 2193602 w 2580578"/>
                  <a:gd name="connsiteY128" fmla="*/ 4409711 h 4841781"/>
                  <a:gd name="connsiteX129" fmla="*/ 2207595 w 2580578"/>
                  <a:gd name="connsiteY129" fmla="*/ 4398049 h 4841781"/>
                  <a:gd name="connsiteX130" fmla="*/ 2188937 w 2580578"/>
                  <a:gd name="connsiteY130" fmla="*/ 4486676 h 4841781"/>
                  <a:gd name="connsiteX131" fmla="*/ 2177276 w 2580578"/>
                  <a:gd name="connsiteY131" fmla="*/ 4507666 h 4841781"/>
                  <a:gd name="connsiteX132" fmla="*/ 2191269 w 2580578"/>
                  <a:gd name="connsiteY132" fmla="*/ 4409711 h 4841781"/>
                  <a:gd name="connsiteX133" fmla="*/ 2118969 w 2580578"/>
                  <a:gd name="connsiteY133" fmla="*/ 4680255 h 4841781"/>
                  <a:gd name="connsiteX134" fmla="*/ 2132963 w 2580578"/>
                  <a:gd name="connsiteY134" fmla="*/ 4668593 h 4841781"/>
                  <a:gd name="connsiteX135" fmla="*/ 2111972 w 2580578"/>
                  <a:gd name="connsiteY135" fmla="*/ 4799200 h 4841781"/>
                  <a:gd name="connsiteX136" fmla="*/ 2097979 w 2580578"/>
                  <a:gd name="connsiteY136" fmla="*/ 4810861 h 4841781"/>
                  <a:gd name="connsiteX137" fmla="*/ 2118969 w 2580578"/>
                  <a:gd name="connsiteY137" fmla="*/ 4677922 h 4841781"/>
                  <a:gd name="connsiteX138" fmla="*/ 1834433 w 2580578"/>
                  <a:gd name="connsiteY138" fmla="*/ 631438 h 4841781"/>
                  <a:gd name="connsiteX139" fmla="*/ 1813442 w 2580578"/>
                  <a:gd name="connsiteY139" fmla="*/ 603451 h 4841781"/>
                  <a:gd name="connsiteX140" fmla="*/ 1787787 w 2580578"/>
                  <a:gd name="connsiteY140" fmla="*/ 587125 h 4841781"/>
                  <a:gd name="connsiteX141" fmla="*/ 1834433 w 2580578"/>
                  <a:gd name="connsiteY141" fmla="*/ 633770 h 4841781"/>
                  <a:gd name="connsiteX142" fmla="*/ 1162739 w 2580578"/>
                  <a:gd name="connsiteY142" fmla="*/ 659425 h 4841781"/>
                  <a:gd name="connsiteX143" fmla="*/ 1146414 w 2580578"/>
                  <a:gd name="connsiteY143" fmla="*/ 762045 h 4841781"/>
                  <a:gd name="connsiteX144" fmla="*/ 1162739 w 2580578"/>
                  <a:gd name="connsiteY144" fmla="*/ 659425 h 4841781"/>
                  <a:gd name="connsiteX145" fmla="*/ 1235040 w 2580578"/>
                  <a:gd name="connsiteY145" fmla="*/ 1263483 h 4841781"/>
                  <a:gd name="connsiteX146" fmla="*/ 1267691 w 2580578"/>
                  <a:gd name="connsiteY146" fmla="*/ 1158531 h 4841781"/>
                  <a:gd name="connsiteX147" fmla="*/ 1346988 w 2580578"/>
                  <a:gd name="connsiteY147" fmla="*/ 1121214 h 4841781"/>
                  <a:gd name="connsiteX148" fmla="*/ 1325998 w 2580578"/>
                  <a:gd name="connsiteY148" fmla="*/ 1111885 h 4841781"/>
                  <a:gd name="connsiteX149" fmla="*/ 1125423 w 2580578"/>
                  <a:gd name="connsiteY149" fmla="*/ 1118882 h 4841781"/>
                  <a:gd name="connsiteX150" fmla="*/ 1088107 w 2580578"/>
                  <a:gd name="connsiteY150" fmla="*/ 1074569 h 4841781"/>
                  <a:gd name="connsiteX151" fmla="*/ 1099769 w 2580578"/>
                  <a:gd name="connsiteY151" fmla="*/ 901981 h 4841781"/>
                  <a:gd name="connsiteX152" fmla="*/ 1111430 w 2580578"/>
                  <a:gd name="connsiteY152" fmla="*/ 890320 h 4841781"/>
                  <a:gd name="connsiteX153" fmla="*/ 1113762 w 2580578"/>
                  <a:gd name="connsiteY153" fmla="*/ 860001 h 4841781"/>
                  <a:gd name="connsiteX154" fmla="*/ 1181398 w 2580578"/>
                  <a:gd name="connsiteY154" fmla="*/ 818019 h 4841781"/>
                  <a:gd name="connsiteX155" fmla="*/ 1134753 w 2580578"/>
                  <a:gd name="connsiteY155" fmla="*/ 785368 h 4841781"/>
                  <a:gd name="connsiteX156" fmla="*/ 1186062 w 2580578"/>
                  <a:gd name="connsiteY156" fmla="*/ 785368 h 4841781"/>
                  <a:gd name="connsiteX157" fmla="*/ 1151078 w 2580578"/>
                  <a:gd name="connsiteY157" fmla="*/ 762045 h 4841781"/>
                  <a:gd name="connsiteX158" fmla="*/ 1272356 w 2580578"/>
                  <a:gd name="connsiteY158" fmla="*/ 685081 h 4841781"/>
                  <a:gd name="connsiteX159" fmla="*/ 1312004 w 2580578"/>
                  <a:gd name="connsiteY159" fmla="*/ 685081 h 4841781"/>
                  <a:gd name="connsiteX160" fmla="*/ 1351653 w 2580578"/>
                  <a:gd name="connsiteY160" fmla="*/ 806358 h 4841781"/>
                  <a:gd name="connsiteX161" fmla="*/ 1426286 w 2580578"/>
                  <a:gd name="connsiteY161" fmla="*/ 913642 h 4841781"/>
                  <a:gd name="connsiteX162" fmla="*/ 1437947 w 2580578"/>
                  <a:gd name="connsiteY162" fmla="*/ 943962 h 4841781"/>
                  <a:gd name="connsiteX163" fmla="*/ 1500918 w 2580578"/>
                  <a:gd name="connsiteY163" fmla="*/ 943962 h 4841781"/>
                  <a:gd name="connsiteX164" fmla="*/ 1398298 w 2580578"/>
                  <a:gd name="connsiteY164" fmla="*/ 1053579 h 4841781"/>
                  <a:gd name="connsiteX165" fmla="*/ 1416956 w 2580578"/>
                  <a:gd name="connsiteY165" fmla="*/ 1067572 h 4841781"/>
                  <a:gd name="connsiteX166" fmla="*/ 1388970 w 2580578"/>
                  <a:gd name="connsiteY166" fmla="*/ 1137540 h 4841781"/>
                  <a:gd name="connsiteX167" fmla="*/ 1381972 w 2580578"/>
                  <a:gd name="connsiteY167" fmla="*/ 1193515 h 4841781"/>
                  <a:gd name="connsiteX168" fmla="*/ 1391302 w 2580578"/>
                  <a:gd name="connsiteY168" fmla="*/ 1270480 h 4841781"/>
                  <a:gd name="connsiteX169" fmla="*/ 1232707 w 2580578"/>
                  <a:gd name="connsiteY169" fmla="*/ 1359106 h 4841781"/>
                  <a:gd name="connsiteX170" fmla="*/ 1160407 w 2580578"/>
                  <a:gd name="connsiteY170" fmla="*/ 1492045 h 4841781"/>
                  <a:gd name="connsiteX171" fmla="*/ 1137084 w 2580578"/>
                  <a:gd name="connsiteY171" fmla="*/ 1522364 h 4841781"/>
                  <a:gd name="connsiteX172" fmla="*/ 1172068 w 2580578"/>
                  <a:gd name="connsiteY172" fmla="*/ 1401086 h 4841781"/>
                  <a:gd name="connsiteX173" fmla="*/ 1237372 w 2580578"/>
                  <a:gd name="connsiteY173" fmla="*/ 1258818 h 4841781"/>
                  <a:gd name="connsiteX174" fmla="*/ 1790119 w 2580578"/>
                  <a:gd name="connsiteY174" fmla="*/ 1757923 h 4841781"/>
                  <a:gd name="connsiteX175" fmla="*/ 1661844 w 2580578"/>
                  <a:gd name="connsiteY175" fmla="*/ 1394090 h 4841781"/>
                  <a:gd name="connsiteX176" fmla="*/ 1591876 w 2580578"/>
                  <a:gd name="connsiteY176" fmla="*/ 1368435 h 4841781"/>
                  <a:gd name="connsiteX177" fmla="*/ 1435615 w 2580578"/>
                  <a:gd name="connsiteY177" fmla="*/ 1254154 h 4841781"/>
                  <a:gd name="connsiteX178" fmla="*/ 1407627 w 2580578"/>
                  <a:gd name="connsiteY178" fmla="*/ 1230831 h 4841781"/>
                  <a:gd name="connsiteX179" fmla="*/ 1407627 w 2580578"/>
                  <a:gd name="connsiteY179" fmla="*/ 1135208 h 4841781"/>
                  <a:gd name="connsiteX180" fmla="*/ 1421621 w 2580578"/>
                  <a:gd name="connsiteY180" fmla="*/ 1186518 h 4841781"/>
                  <a:gd name="connsiteX181" fmla="*/ 1624529 w 2580578"/>
                  <a:gd name="connsiteY181" fmla="*/ 1321789 h 4841781"/>
                  <a:gd name="connsiteX182" fmla="*/ 1769129 w 2580578"/>
                  <a:gd name="connsiteY182" fmla="*/ 1331118 h 4841781"/>
                  <a:gd name="connsiteX183" fmla="*/ 1853091 w 2580578"/>
                  <a:gd name="connsiteY183" fmla="*/ 1373099 h 4841781"/>
                  <a:gd name="connsiteX184" fmla="*/ 1855423 w 2580578"/>
                  <a:gd name="connsiteY184" fmla="*/ 1429074 h 4841781"/>
                  <a:gd name="connsiteX185" fmla="*/ 1839097 w 2580578"/>
                  <a:gd name="connsiteY185" fmla="*/ 1447731 h 4841781"/>
                  <a:gd name="connsiteX186" fmla="*/ 1804113 w 2580578"/>
                  <a:gd name="connsiteY186" fmla="*/ 1746262 h 4841781"/>
                  <a:gd name="connsiteX187" fmla="*/ 1792451 w 2580578"/>
                  <a:gd name="connsiteY187" fmla="*/ 1755591 h 4841781"/>
                  <a:gd name="connsiteX188" fmla="*/ 1267691 w 2580578"/>
                  <a:gd name="connsiteY188" fmla="*/ 1368435 h 4841781"/>
                  <a:gd name="connsiteX189" fmla="*/ 1414625 w 2580578"/>
                  <a:gd name="connsiteY189" fmla="*/ 1279809 h 4841781"/>
                  <a:gd name="connsiteX190" fmla="*/ 1444944 w 2580578"/>
                  <a:gd name="connsiteY190" fmla="*/ 1307795 h 4841781"/>
                  <a:gd name="connsiteX191" fmla="*/ 1349321 w 2580578"/>
                  <a:gd name="connsiteY191" fmla="*/ 1445400 h 4841781"/>
                  <a:gd name="connsiteX192" fmla="*/ 1312004 w 2580578"/>
                  <a:gd name="connsiteY192" fmla="*/ 1408083 h 4841781"/>
                  <a:gd name="connsiteX193" fmla="*/ 1258362 w 2580578"/>
                  <a:gd name="connsiteY193" fmla="*/ 1459393 h 4841781"/>
                  <a:gd name="connsiteX194" fmla="*/ 1270024 w 2580578"/>
                  <a:gd name="connsiteY194" fmla="*/ 1370767 h 4841781"/>
                  <a:gd name="connsiteX195" fmla="*/ 1461270 w 2580578"/>
                  <a:gd name="connsiteY195" fmla="*/ 1179521 h 4841781"/>
                  <a:gd name="connsiteX196" fmla="*/ 1479928 w 2580578"/>
                  <a:gd name="connsiteY196" fmla="*/ 1191182 h 4841781"/>
                  <a:gd name="connsiteX197" fmla="*/ 1589545 w 2580578"/>
                  <a:gd name="connsiteY197" fmla="*/ 1263483 h 4841781"/>
                  <a:gd name="connsiteX198" fmla="*/ 1720151 w 2580578"/>
                  <a:gd name="connsiteY198" fmla="*/ 1284473 h 4841781"/>
                  <a:gd name="connsiteX199" fmla="*/ 1603538 w 2580578"/>
                  <a:gd name="connsiteY199" fmla="*/ 1284473 h 4841781"/>
                  <a:gd name="connsiteX200" fmla="*/ 1463602 w 2580578"/>
                  <a:gd name="connsiteY200" fmla="*/ 1177189 h 4841781"/>
                  <a:gd name="connsiteX201" fmla="*/ 1834433 w 2580578"/>
                  <a:gd name="connsiteY201" fmla="*/ 1263483 h 4841781"/>
                  <a:gd name="connsiteX202" fmla="*/ 1640854 w 2580578"/>
                  <a:gd name="connsiteY202" fmla="*/ 1118882 h 4841781"/>
                  <a:gd name="connsiteX203" fmla="*/ 1652515 w 2580578"/>
                  <a:gd name="connsiteY203" fmla="*/ 1118882 h 4841781"/>
                  <a:gd name="connsiteX204" fmla="*/ 1876413 w 2580578"/>
                  <a:gd name="connsiteY204" fmla="*/ 1272811 h 4841781"/>
                  <a:gd name="connsiteX205" fmla="*/ 1834433 w 2580578"/>
                  <a:gd name="connsiteY205" fmla="*/ 1263483 h 4841781"/>
                  <a:gd name="connsiteX206" fmla="*/ 1706158 w 2580578"/>
                  <a:gd name="connsiteY206" fmla="*/ 936965 h 4841781"/>
                  <a:gd name="connsiteX207" fmla="*/ 1566222 w 2580578"/>
                  <a:gd name="connsiteY207" fmla="*/ 939298 h 4841781"/>
                  <a:gd name="connsiteX208" fmla="*/ 1440279 w 2580578"/>
                  <a:gd name="connsiteY208" fmla="*/ 853003 h 4841781"/>
                  <a:gd name="connsiteX209" fmla="*/ 1428618 w 2580578"/>
                  <a:gd name="connsiteY209" fmla="*/ 832013 h 4841781"/>
                  <a:gd name="connsiteX210" fmla="*/ 1503250 w 2580578"/>
                  <a:gd name="connsiteY210" fmla="*/ 880991 h 4841781"/>
                  <a:gd name="connsiteX211" fmla="*/ 1792451 w 2580578"/>
                  <a:gd name="connsiteY211" fmla="*/ 918307 h 4841781"/>
                  <a:gd name="connsiteX212" fmla="*/ 1920726 w 2580578"/>
                  <a:gd name="connsiteY212" fmla="*/ 939298 h 4841781"/>
                  <a:gd name="connsiteX213" fmla="*/ 1939385 w 2580578"/>
                  <a:gd name="connsiteY213" fmla="*/ 950959 h 4841781"/>
                  <a:gd name="connsiteX214" fmla="*/ 1706158 w 2580578"/>
                  <a:gd name="connsiteY214" fmla="*/ 934633 h 4841781"/>
                  <a:gd name="connsiteX215" fmla="*/ 1144082 w 2580578"/>
                  <a:gd name="connsiteY215" fmla="*/ 1310128 h 4841781"/>
                  <a:gd name="connsiteX216" fmla="*/ 1165072 w 2580578"/>
                  <a:gd name="connsiteY216" fmla="*/ 1305464 h 4841781"/>
                  <a:gd name="connsiteX217" fmla="*/ 1162739 w 2580578"/>
                  <a:gd name="connsiteY217" fmla="*/ 1340448 h 4841781"/>
                  <a:gd name="connsiteX218" fmla="*/ 1109098 w 2580578"/>
                  <a:gd name="connsiteY218" fmla="*/ 1398754 h 4841781"/>
                  <a:gd name="connsiteX219" fmla="*/ 1146414 w 2580578"/>
                  <a:gd name="connsiteY219" fmla="*/ 1312460 h 4841781"/>
                  <a:gd name="connsiteX220" fmla="*/ 446734 w 2580578"/>
                  <a:gd name="connsiteY220" fmla="*/ 601119 h 4841781"/>
                  <a:gd name="connsiteX221" fmla="*/ 388427 w 2580578"/>
                  <a:gd name="connsiteY221" fmla="*/ 731726 h 4841781"/>
                  <a:gd name="connsiteX222" fmla="*/ 351111 w 2580578"/>
                  <a:gd name="connsiteY222" fmla="*/ 706071 h 4841781"/>
                  <a:gd name="connsiteX223" fmla="*/ 381430 w 2580578"/>
                  <a:gd name="connsiteY223" fmla="*/ 575464 h 4841781"/>
                  <a:gd name="connsiteX224" fmla="*/ 404753 w 2580578"/>
                  <a:gd name="connsiteY224" fmla="*/ 591790 h 4841781"/>
                  <a:gd name="connsiteX225" fmla="*/ 409417 w 2580578"/>
                  <a:gd name="connsiteY225" fmla="*/ 563802 h 4841781"/>
                  <a:gd name="connsiteX226" fmla="*/ 346446 w 2580578"/>
                  <a:gd name="connsiteY226" fmla="*/ 526486 h 4841781"/>
                  <a:gd name="connsiteX227" fmla="*/ 425743 w 2580578"/>
                  <a:gd name="connsiteY227" fmla="*/ 531151 h 4841781"/>
                  <a:gd name="connsiteX228" fmla="*/ 446734 w 2580578"/>
                  <a:gd name="connsiteY228" fmla="*/ 603451 h 4841781"/>
                  <a:gd name="connsiteX229" fmla="*/ 330120 w 2580578"/>
                  <a:gd name="connsiteY229" fmla="*/ 584793 h 4841781"/>
                  <a:gd name="connsiteX230" fmla="*/ 369769 w 2580578"/>
                  <a:gd name="connsiteY230" fmla="*/ 568467 h 4841781"/>
                  <a:gd name="connsiteX231" fmla="*/ 348778 w 2580578"/>
                  <a:gd name="connsiteY231" fmla="*/ 608115 h 4841781"/>
                  <a:gd name="connsiteX232" fmla="*/ 327788 w 2580578"/>
                  <a:gd name="connsiteY232" fmla="*/ 584793 h 4841781"/>
                  <a:gd name="connsiteX233" fmla="*/ 749928 w 2580578"/>
                  <a:gd name="connsiteY233" fmla="*/ 230288 h 4841781"/>
                  <a:gd name="connsiteX234" fmla="*/ 600663 w 2580578"/>
                  <a:gd name="connsiteY234" fmla="*/ 391215 h 4841781"/>
                  <a:gd name="connsiteX235" fmla="*/ 698618 w 2580578"/>
                  <a:gd name="connsiteY235" fmla="*/ 220960 h 4841781"/>
                  <a:gd name="connsiteX236" fmla="*/ 749928 w 2580578"/>
                  <a:gd name="connsiteY236" fmla="*/ 230288 h 4841781"/>
                  <a:gd name="connsiteX237" fmla="*/ 255488 w 2580578"/>
                  <a:gd name="connsiteY237" fmla="*/ 337573 h 4841781"/>
                  <a:gd name="connsiteX238" fmla="*/ 194848 w 2580578"/>
                  <a:gd name="connsiteY238" fmla="*/ 118339 h 4841781"/>
                  <a:gd name="connsiteX239" fmla="*/ 290472 w 2580578"/>
                  <a:gd name="connsiteY239" fmla="*/ 46040 h 4841781"/>
                  <a:gd name="connsiteX240" fmla="*/ 285807 w 2580578"/>
                  <a:gd name="connsiteY240" fmla="*/ 83355 h 4841781"/>
                  <a:gd name="connsiteX241" fmla="*/ 227500 w 2580578"/>
                  <a:gd name="connsiteY241" fmla="*/ 102014 h 4841781"/>
                  <a:gd name="connsiteX242" fmla="*/ 239161 w 2580578"/>
                  <a:gd name="connsiteY242" fmla="*/ 276934 h 4841781"/>
                  <a:gd name="connsiteX243" fmla="*/ 255488 w 2580578"/>
                  <a:gd name="connsiteY243" fmla="*/ 337573 h 4841781"/>
                  <a:gd name="connsiteX244" fmla="*/ 250823 w 2580578"/>
                  <a:gd name="connsiteY244" fmla="*/ 274601 h 4841781"/>
                  <a:gd name="connsiteX245" fmla="*/ 278810 w 2580578"/>
                  <a:gd name="connsiteY245" fmla="*/ 97349 h 4841781"/>
                  <a:gd name="connsiteX246" fmla="*/ 250823 w 2580578"/>
                  <a:gd name="connsiteY246" fmla="*/ 274601 h 4841781"/>
                  <a:gd name="connsiteX247" fmla="*/ 320791 w 2580578"/>
                  <a:gd name="connsiteY247" fmla="*/ 22717 h 4841781"/>
                  <a:gd name="connsiteX248" fmla="*/ 584337 w 2580578"/>
                  <a:gd name="connsiteY248" fmla="*/ 60033 h 4841781"/>
                  <a:gd name="connsiteX249" fmla="*/ 705615 w 2580578"/>
                  <a:gd name="connsiteY249" fmla="*/ 139330 h 4841781"/>
                  <a:gd name="connsiteX250" fmla="*/ 679960 w 2580578"/>
                  <a:gd name="connsiteY250" fmla="*/ 216295 h 4841781"/>
                  <a:gd name="connsiteX251" fmla="*/ 451398 w 2580578"/>
                  <a:gd name="connsiteY251" fmla="*/ 505496 h 4841781"/>
                  <a:gd name="connsiteX252" fmla="*/ 423411 w 2580578"/>
                  <a:gd name="connsiteY252" fmla="*/ 505496 h 4841781"/>
                  <a:gd name="connsiteX253" fmla="*/ 402420 w 2580578"/>
                  <a:gd name="connsiteY253" fmla="*/ 510161 h 4841781"/>
                  <a:gd name="connsiteX254" fmla="*/ 367436 w 2580578"/>
                  <a:gd name="connsiteY254" fmla="*/ 477509 h 4841781"/>
                  <a:gd name="connsiteX255" fmla="*/ 302133 w 2580578"/>
                  <a:gd name="connsiteY255" fmla="*/ 444857 h 4841781"/>
                  <a:gd name="connsiteX256" fmla="*/ 297468 w 2580578"/>
                  <a:gd name="connsiteY256" fmla="*/ 423866 h 4841781"/>
                  <a:gd name="connsiteX257" fmla="*/ 320791 w 2580578"/>
                  <a:gd name="connsiteY257" fmla="*/ 22717 h 4841781"/>
                  <a:gd name="connsiteX258" fmla="*/ 292804 w 2580578"/>
                  <a:gd name="connsiteY258" fmla="*/ 465848 h 4841781"/>
                  <a:gd name="connsiteX259" fmla="*/ 365104 w 2580578"/>
                  <a:gd name="connsiteY259" fmla="*/ 512493 h 4841781"/>
                  <a:gd name="connsiteX260" fmla="*/ 241494 w 2580578"/>
                  <a:gd name="connsiteY260" fmla="*/ 500832 h 4841781"/>
                  <a:gd name="connsiteX261" fmla="*/ 292804 w 2580578"/>
                  <a:gd name="connsiteY261" fmla="*/ 465848 h 4841781"/>
                  <a:gd name="connsiteX262" fmla="*/ 269481 w 2580578"/>
                  <a:gd name="connsiteY262" fmla="*/ 505496 h 4841781"/>
                  <a:gd name="connsiteX263" fmla="*/ 327788 w 2580578"/>
                  <a:gd name="connsiteY263" fmla="*/ 566135 h 4841781"/>
                  <a:gd name="connsiteX264" fmla="*/ 225168 w 2580578"/>
                  <a:gd name="connsiteY264" fmla="*/ 549809 h 4841781"/>
                  <a:gd name="connsiteX265" fmla="*/ 267149 w 2580578"/>
                  <a:gd name="connsiteY265" fmla="*/ 505496 h 4841781"/>
                  <a:gd name="connsiteX266" fmla="*/ 330120 w 2580578"/>
                  <a:gd name="connsiteY266" fmla="*/ 615113 h 4841781"/>
                  <a:gd name="connsiteX267" fmla="*/ 227500 w 2580578"/>
                  <a:gd name="connsiteY267" fmla="*/ 591790 h 4841781"/>
                  <a:gd name="connsiteX268" fmla="*/ 330120 w 2580578"/>
                  <a:gd name="connsiteY268" fmla="*/ 615113 h 4841781"/>
                  <a:gd name="connsiteX269" fmla="*/ 306798 w 2580578"/>
                  <a:gd name="connsiteY269" fmla="*/ 671087 h 4841781"/>
                  <a:gd name="connsiteX270" fmla="*/ 215839 w 2580578"/>
                  <a:gd name="connsiteY270" fmla="*/ 636103 h 4841781"/>
                  <a:gd name="connsiteX271" fmla="*/ 306798 w 2580578"/>
                  <a:gd name="connsiteY271" fmla="*/ 671087 h 4841781"/>
                  <a:gd name="connsiteX272" fmla="*/ 278810 w 2580578"/>
                  <a:gd name="connsiteY272" fmla="*/ 694409 h 4841781"/>
                  <a:gd name="connsiteX273" fmla="*/ 313794 w 2580578"/>
                  <a:gd name="connsiteY273" fmla="*/ 682748 h 4841781"/>
                  <a:gd name="connsiteX274" fmla="*/ 309129 w 2580578"/>
                  <a:gd name="connsiteY274" fmla="*/ 631438 h 4841781"/>
                  <a:gd name="connsiteX275" fmla="*/ 344113 w 2580578"/>
                  <a:gd name="connsiteY275" fmla="*/ 631438 h 4841781"/>
                  <a:gd name="connsiteX276" fmla="*/ 355775 w 2580578"/>
                  <a:gd name="connsiteY276" fmla="*/ 738722 h 4841781"/>
                  <a:gd name="connsiteX277" fmla="*/ 383762 w 2580578"/>
                  <a:gd name="connsiteY277" fmla="*/ 780704 h 4841781"/>
                  <a:gd name="connsiteX278" fmla="*/ 334785 w 2580578"/>
                  <a:gd name="connsiteY278" fmla="*/ 752716 h 4841781"/>
                  <a:gd name="connsiteX279" fmla="*/ 243826 w 2580578"/>
                  <a:gd name="connsiteY279" fmla="*/ 724729 h 4841781"/>
                  <a:gd name="connsiteX280" fmla="*/ 271814 w 2580578"/>
                  <a:gd name="connsiteY280" fmla="*/ 701406 h 4841781"/>
                  <a:gd name="connsiteX281" fmla="*/ 197181 w 2580578"/>
                  <a:gd name="connsiteY281" fmla="*/ 685081 h 4841781"/>
                  <a:gd name="connsiteX282" fmla="*/ 283475 w 2580578"/>
                  <a:gd name="connsiteY282" fmla="*/ 696742 h 4841781"/>
                  <a:gd name="connsiteX283" fmla="*/ 178523 w 2580578"/>
                  <a:gd name="connsiteY283" fmla="*/ 734058 h 4841781"/>
                  <a:gd name="connsiteX284" fmla="*/ 372101 w 2580578"/>
                  <a:gd name="connsiteY284" fmla="*/ 785368 h 4841781"/>
                  <a:gd name="connsiteX285" fmla="*/ 430408 w 2580578"/>
                  <a:gd name="connsiteY285" fmla="*/ 822684 h 4841781"/>
                  <a:gd name="connsiteX286" fmla="*/ 379097 w 2580578"/>
                  <a:gd name="connsiteY286" fmla="*/ 813355 h 4841781"/>
                  <a:gd name="connsiteX287" fmla="*/ 171526 w 2580578"/>
                  <a:gd name="connsiteY287" fmla="*/ 743387 h 4841781"/>
                  <a:gd name="connsiteX288" fmla="*/ 180855 w 2580578"/>
                  <a:gd name="connsiteY288" fmla="*/ 731726 h 4841781"/>
                  <a:gd name="connsiteX289" fmla="*/ 101558 w 2580578"/>
                  <a:gd name="connsiteY289" fmla="*/ 913642 h 4841781"/>
                  <a:gd name="connsiteX290" fmla="*/ 26926 w 2580578"/>
                  <a:gd name="connsiteY290" fmla="*/ 876326 h 4841781"/>
                  <a:gd name="connsiteX291" fmla="*/ 103890 w 2580578"/>
                  <a:gd name="connsiteY291" fmla="*/ 736390 h 4841781"/>
                  <a:gd name="connsiteX292" fmla="*/ 423411 w 2580578"/>
                  <a:gd name="connsiteY292" fmla="*/ 846007 h 4841781"/>
                  <a:gd name="connsiteX293" fmla="*/ 365104 w 2580578"/>
                  <a:gd name="connsiteY293" fmla="*/ 1004601 h 4841781"/>
                  <a:gd name="connsiteX294" fmla="*/ 339449 w 2580578"/>
                  <a:gd name="connsiteY294" fmla="*/ 988275 h 4841781"/>
                  <a:gd name="connsiteX295" fmla="*/ 103890 w 2580578"/>
                  <a:gd name="connsiteY295" fmla="*/ 913642 h 4841781"/>
                  <a:gd name="connsiteX296" fmla="*/ 297468 w 2580578"/>
                  <a:gd name="connsiteY296" fmla="*/ 1039585 h 4841781"/>
                  <a:gd name="connsiteX297" fmla="*/ 376766 w 2580578"/>
                  <a:gd name="connsiteY297" fmla="*/ 1025592 h 4841781"/>
                  <a:gd name="connsiteX298" fmla="*/ 423411 w 2580578"/>
                  <a:gd name="connsiteY298" fmla="*/ 934633 h 4841781"/>
                  <a:gd name="connsiteX299" fmla="*/ 423411 w 2580578"/>
                  <a:gd name="connsiteY299" fmla="*/ 1074569 h 4841781"/>
                  <a:gd name="connsiteX300" fmla="*/ 451398 w 2580578"/>
                  <a:gd name="connsiteY300" fmla="*/ 1195847 h 4841781"/>
                  <a:gd name="connsiteX301" fmla="*/ 486382 w 2580578"/>
                  <a:gd name="connsiteY301" fmla="*/ 1258818 h 4841781"/>
                  <a:gd name="connsiteX302" fmla="*/ 341782 w 2580578"/>
                  <a:gd name="connsiteY302" fmla="*/ 1370767 h 4841781"/>
                  <a:gd name="connsiteX303" fmla="*/ 299801 w 2580578"/>
                  <a:gd name="connsiteY303" fmla="*/ 1037253 h 4841781"/>
                  <a:gd name="connsiteX304" fmla="*/ 486382 w 2580578"/>
                  <a:gd name="connsiteY304" fmla="*/ 1489713 h 4841781"/>
                  <a:gd name="connsiteX305" fmla="*/ 470056 w 2580578"/>
                  <a:gd name="connsiteY305" fmla="*/ 1489713 h 4841781"/>
                  <a:gd name="connsiteX306" fmla="*/ 379097 w 2580578"/>
                  <a:gd name="connsiteY306" fmla="*/ 1440735 h 4841781"/>
                  <a:gd name="connsiteX307" fmla="*/ 332452 w 2580578"/>
                  <a:gd name="connsiteY307" fmla="*/ 1401086 h 4841781"/>
                  <a:gd name="connsiteX308" fmla="*/ 339449 w 2580578"/>
                  <a:gd name="connsiteY308" fmla="*/ 1391757 h 4841781"/>
                  <a:gd name="connsiteX309" fmla="*/ 495711 w 2580578"/>
                  <a:gd name="connsiteY309" fmla="*/ 1277476 h 4841781"/>
                  <a:gd name="connsiteX310" fmla="*/ 516702 w 2580578"/>
                  <a:gd name="connsiteY310" fmla="*/ 1265815 h 4841781"/>
                  <a:gd name="connsiteX311" fmla="*/ 465392 w 2580578"/>
                  <a:gd name="connsiteY311" fmla="*/ 1324122 h 4841781"/>
                  <a:gd name="connsiteX312" fmla="*/ 488714 w 2580578"/>
                  <a:gd name="connsiteY312" fmla="*/ 1326454 h 4841781"/>
                  <a:gd name="connsiteX313" fmla="*/ 540024 w 2580578"/>
                  <a:gd name="connsiteY313" fmla="*/ 1293802 h 4841781"/>
                  <a:gd name="connsiteX314" fmla="*/ 488714 w 2580578"/>
                  <a:gd name="connsiteY314" fmla="*/ 1487380 h 4841781"/>
                  <a:gd name="connsiteX315" fmla="*/ 526031 w 2580578"/>
                  <a:gd name="connsiteY315" fmla="*/ 1464058 h 4841781"/>
                  <a:gd name="connsiteX316" fmla="*/ 561015 w 2580578"/>
                  <a:gd name="connsiteY316" fmla="*/ 1249489 h 4841781"/>
                  <a:gd name="connsiteX317" fmla="*/ 612324 w 2580578"/>
                  <a:gd name="connsiteY317" fmla="*/ 1265815 h 4841781"/>
                  <a:gd name="connsiteX318" fmla="*/ 586670 w 2580578"/>
                  <a:gd name="connsiteY318" fmla="*/ 1468722 h 4841781"/>
                  <a:gd name="connsiteX319" fmla="*/ 526031 w 2580578"/>
                  <a:gd name="connsiteY319" fmla="*/ 1461725 h 4841781"/>
                  <a:gd name="connsiteX320" fmla="*/ 1916062 w 2580578"/>
                  <a:gd name="connsiteY320" fmla="*/ 4178816 h 4841781"/>
                  <a:gd name="connsiteX321" fmla="*/ 1995359 w 2580578"/>
                  <a:gd name="connsiteY321" fmla="*/ 4318753 h 4841781"/>
                  <a:gd name="connsiteX322" fmla="*/ 2025678 w 2580578"/>
                  <a:gd name="connsiteY322" fmla="*/ 4328081 h 4841781"/>
                  <a:gd name="connsiteX323" fmla="*/ 2076988 w 2580578"/>
                  <a:gd name="connsiteY323" fmla="*/ 4465686 h 4841781"/>
                  <a:gd name="connsiteX324" fmla="*/ 2049001 w 2580578"/>
                  <a:gd name="connsiteY324" fmla="*/ 4600957 h 4841781"/>
                  <a:gd name="connsiteX325" fmla="*/ 1986030 w 2580578"/>
                  <a:gd name="connsiteY325" fmla="*/ 4456356 h 4841781"/>
                  <a:gd name="connsiteX326" fmla="*/ 1937052 w 2580578"/>
                  <a:gd name="connsiteY326" fmla="*/ 4384056 h 4841781"/>
                  <a:gd name="connsiteX327" fmla="*/ 1825103 w 2580578"/>
                  <a:gd name="connsiteY327" fmla="*/ 4269775 h 4841781"/>
                  <a:gd name="connsiteX328" fmla="*/ 1841429 w 2580578"/>
                  <a:gd name="connsiteY328" fmla="*/ 4223129 h 4841781"/>
                  <a:gd name="connsiteX329" fmla="*/ 1888075 w 2580578"/>
                  <a:gd name="connsiteY329" fmla="*/ 4132171 h 4841781"/>
                  <a:gd name="connsiteX330" fmla="*/ 1899736 w 2580578"/>
                  <a:gd name="connsiteY330" fmla="*/ 4125175 h 4841781"/>
                  <a:gd name="connsiteX331" fmla="*/ 1916062 w 2580578"/>
                  <a:gd name="connsiteY331" fmla="*/ 4181149 h 4841781"/>
                  <a:gd name="connsiteX332" fmla="*/ 1507915 w 2580578"/>
                  <a:gd name="connsiteY332" fmla="*/ 3577092 h 4841781"/>
                  <a:gd name="connsiteX333" fmla="*/ 1547563 w 2580578"/>
                  <a:gd name="connsiteY333" fmla="*/ 3616740 h 4841781"/>
                  <a:gd name="connsiteX334" fmla="*/ 1906732 w 2580578"/>
                  <a:gd name="connsiteY334" fmla="*/ 4001564 h 4841781"/>
                  <a:gd name="connsiteX335" fmla="*/ 1881078 w 2580578"/>
                  <a:gd name="connsiteY335" fmla="*/ 4052874 h 4841781"/>
                  <a:gd name="connsiteX336" fmla="*/ 1797116 w 2580578"/>
                  <a:gd name="connsiteY336" fmla="*/ 4178816 h 4841781"/>
                  <a:gd name="connsiteX337" fmla="*/ 1710822 w 2580578"/>
                  <a:gd name="connsiteY337" fmla="*/ 4218465 h 4841781"/>
                  <a:gd name="connsiteX338" fmla="*/ 1407627 w 2580578"/>
                  <a:gd name="connsiteY338" fmla="*/ 3926932 h 4841781"/>
                  <a:gd name="connsiteX339" fmla="*/ 1372643 w 2580578"/>
                  <a:gd name="connsiteY339" fmla="*/ 3901277 h 4841781"/>
                  <a:gd name="connsiteX340" fmla="*/ 1263027 w 2580578"/>
                  <a:gd name="connsiteY340" fmla="*/ 3791660 h 4841781"/>
                  <a:gd name="connsiteX341" fmla="*/ 1332995 w 2580578"/>
                  <a:gd name="connsiteY341" fmla="*/ 3831309 h 4841781"/>
                  <a:gd name="connsiteX342" fmla="*/ 1353986 w 2580578"/>
                  <a:gd name="connsiteY342" fmla="*/ 3835974 h 4841781"/>
                  <a:gd name="connsiteX343" fmla="*/ 1503250 w 2580578"/>
                  <a:gd name="connsiteY343" fmla="*/ 3577092 h 4841781"/>
                  <a:gd name="connsiteX344" fmla="*/ 2069991 w 2580578"/>
                  <a:gd name="connsiteY344" fmla="*/ 2891405 h 4841781"/>
                  <a:gd name="connsiteX345" fmla="*/ 2081652 w 2580578"/>
                  <a:gd name="connsiteY345" fmla="*/ 2912396 h 4841781"/>
                  <a:gd name="connsiteX346" fmla="*/ 1990694 w 2580578"/>
                  <a:gd name="connsiteY346" fmla="*/ 2861086 h 4841781"/>
                  <a:gd name="connsiteX347" fmla="*/ 1979033 w 2580578"/>
                  <a:gd name="connsiteY347" fmla="*/ 2847092 h 4841781"/>
                  <a:gd name="connsiteX348" fmla="*/ 2069991 w 2580578"/>
                  <a:gd name="connsiteY348" fmla="*/ 2889073 h 4841781"/>
                  <a:gd name="connsiteX349" fmla="*/ 1577883 w 2580578"/>
                  <a:gd name="connsiteY349" fmla="*/ 3112971 h 4841781"/>
                  <a:gd name="connsiteX350" fmla="*/ 1661844 w 2580578"/>
                  <a:gd name="connsiteY350" fmla="*/ 3091980 h 4841781"/>
                  <a:gd name="connsiteX351" fmla="*/ 1841429 w 2580578"/>
                  <a:gd name="connsiteY351" fmla="*/ 3024344 h 4841781"/>
                  <a:gd name="connsiteX352" fmla="*/ 1850758 w 2580578"/>
                  <a:gd name="connsiteY352" fmla="*/ 3003354 h 4841781"/>
                  <a:gd name="connsiteX353" fmla="*/ 1958043 w 2580578"/>
                  <a:gd name="connsiteY353" fmla="*/ 2982364 h 4841781"/>
                  <a:gd name="connsiteX354" fmla="*/ 2163282 w 2580578"/>
                  <a:gd name="connsiteY354" fmla="*/ 3131629 h 4841781"/>
                  <a:gd name="connsiteX355" fmla="*/ 1804113 w 2580578"/>
                  <a:gd name="connsiteY355" fmla="*/ 3154951 h 4841781"/>
                  <a:gd name="connsiteX356" fmla="*/ 1570886 w 2580578"/>
                  <a:gd name="connsiteY356" fmla="*/ 3280894 h 4841781"/>
                  <a:gd name="connsiteX357" fmla="*/ 1577883 w 2580578"/>
                  <a:gd name="connsiteY357" fmla="*/ 3115302 h 4841781"/>
                  <a:gd name="connsiteX358" fmla="*/ 1381972 w 2580578"/>
                  <a:gd name="connsiteY358" fmla="*/ 2156741 h 4841781"/>
                  <a:gd name="connsiteX359" fmla="*/ 1398298 w 2580578"/>
                  <a:gd name="connsiteY359" fmla="*/ 2166070 h 4841781"/>
                  <a:gd name="connsiteX360" fmla="*/ 1633858 w 2580578"/>
                  <a:gd name="connsiteY360" fmla="*/ 2513578 h 4841781"/>
                  <a:gd name="connsiteX361" fmla="*/ 1517244 w 2580578"/>
                  <a:gd name="connsiteY361" fmla="*/ 2835430 h 4841781"/>
                  <a:gd name="connsiteX362" fmla="*/ 906190 w 2580578"/>
                  <a:gd name="connsiteY362" fmla="*/ 3504791 h 4841781"/>
                  <a:gd name="connsiteX363" fmla="*/ 927180 w 2580578"/>
                  <a:gd name="connsiteY363" fmla="*/ 3465143 h 4841781"/>
                  <a:gd name="connsiteX364" fmla="*/ 985487 w 2580578"/>
                  <a:gd name="connsiteY364" fmla="*/ 3355526 h 4841781"/>
                  <a:gd name="connsiteX365" fmla="*/ 966829 w 2580578"/>
                  <a:gd name="connsiteY365" fmla="*/ 3367188 h 4841781"/>
                  <a:gd name="connsiteX366" fmla="*/ 892196 w 2580578"/>
                  <a:gd name="connsiteY366" fmla="*/ 3476804 h 4841781"/>
                  <a:gd name="connsiteX367" fmla="*/ 878203 w 2580578"/>
                  <a:gd name="connsiteY367" fmla="*/ 3525782 h 4841781"/>
                  <a:gd name="connsiteX368" fmla="*/ 861877 w 2580578"/>
                  <a:gd name="connsiteY368" fmla="*/ 3595750 h 4841781"/>
                  <a:gd name="connsiteX369" fmla="*/ 985487 w 2580578"/>
                  <a:gd name="connsiteY369" fmla="*/ 3509456 h 4841781"/>
                  <a:gd name="connsiteX370" fmla="*/ 924849 w 2580578"/>
                  <a:gd name="connsiteY370" fmla="*/ 3584088 h 4841781"/>
                  <a:gd name="connsiteX371" fmla="*/ 929513 w 2580578"/>
                  <a:gd name="connsiteY371" fmla="*/ 3600414 h 4841781"/>
                  <a:gd name="connsiteX372" fmla="*/ 983155 w 2580578"/>
                  <a:gd name="connsiteY372" fmla="*/ 3551437 h 4841781"/>
                  <a:gd name="connsiteX373" fmla="*/ 1081110 w 2580578"/>
                  <a:gd name="connsiteY373" fmla="*/ 3439488 h 4841781"/>
                  <a:gd name="connsiteX374" fmla="*/ 1085775 w 2580578"/>
                  <a:gd name="connsiteY374" fmla="*/ 3425494 h 4841781"/>
                  <a:gd name="connsiteX375" fmla="*/ 1298011 w 2580578"/>
                  <a:gd name="connsiteY375" fmla="*/ 3192268 h 4841781"/>
                  <a:gd name="connsiteX376" fmla="*/ 1298011 w 2580578"/>
                  <a:gd name="connsiteY376" fmla="*/ 3175942 h 4841781"/>
                  <a:gd name="connsiteX377" fmla="*/ 1325998 w 2580578"/>
                  <a:gd name="connsiteY377" fmla="*/ 3171277 h 4841781"/>
                  <a:gd name="connsiteX378" fmla="*/ 1561557 w 2580578"/>
                  <a:gd name="connsiteY378" fmla="*/ 3105974 h 4841781"/>
                  <a:gd name="connsiteX379" fmla="*/ 1561557 w 2580578"/>
                  <a:gd name="connsiteY379" fmla="*/ 3122300 h 4841781"/>
                  <a:gd name="connsiteX380" fmla="*/ 1507915 w 2580578"/>
                  <a:gd name="connsiteY380" fmla="*/ 3336868 h 4841781"/>
                  <a:gd name="connsiteX381" fmla="*/ 1486924 w 2580578"/>
                  <a:gd name="connsiteY381" fmla="*/ 3369520 h 4841781"/>
                  <a:gd name="connsiteX382" fmla="*/ 1423954 w 2580578"/>
                  <a:gd name="connsiteY382" fmla="*/ 3486134 h 4841781"/>
                  <a:gd name="connsiteX383" fmla="*/ 1309673 w 2580578"/>
                  <a:gd name="connsiteY383" fmla="*/ 3556102 h 4841781"/>
                  <a:gd name="connsiteX384" fmla="*/ 1074114 w 2580578"/>
                  <a:gd name="connsiteY384" fmla="*/ 3663385 h 4841781"/>
                  <a:gd name="connsiteX385" fmla="*/ 854881 w 2580578"/>
                  <a:gd name="connsiteY385" fmla="*/ 3754344 h 4841781"/>
                  <a:gd name="connsiteX386" fmla="*/ 640312 w 2580578"/>
                  <a:gd name="connsiteY386" fmla="*/ 3747347 h 4841781"/>
                  <a:gd name="connsiteX387" fmla="*/ 563347 w 2580578"/>
                  <a:gd name="connsiteY387" fmla="*/ 3560766 h 4841781"/>
                  <a:gd name="connsiteX388" fmla="*/ 661302 w 2580578"/>
                  <a:gd name="connsiteY388" fmla="*/ 3208593 h 4841781"/>
                  <a:gd name="connsiteX389" fmla="*/ 1050791 w 2580578"/>
                  <a:gd name="connsiteY389" fmla="*/ 2511245 h 4841781"/>
                  <a:gd name="connsiteX390" fmla="*/ 1067116 w 2580578"/>
                  <a:gd name="connsiteY390" fmla="*/ 2490255 h 4841781"/>
                  <a:gd name="connsiteX391" fmla="*/ 1076446 w 2580578"/>
                  <a:gd name="connsiteY391" fmla="*/ 2450606 h 4841781"/>
                  <a:gd name="connsiteX392" fmla="*/ 1099769 w 2580578"/>
                  <a:gd name="connsiteY392" fmla="*/ 2403961 h 4841781"/>
                  <a:gd name="connsiteX393" fmla="*/ 1085775 w 2580578"/>
                  <a:gd name="connsiteY393" fmla="*/ 2415622 h 4841781"/>
                  <a:gd name="connsiteX394" fmla="*/ 1034465 w 2580578"/>
                  <a:gd name="connsiteY394" fmla="*/ 2478594 h 4841781"/>
                  <a:gd name="connsiteX395" fmla="*/ 1006478 w 2580578"/>
                  <a:gd name="connsiteY395" fmla="*/ 2452939 h 4841781"/>
                  <a:gd name="connsiteX396" fmla="*/ 971494 w 2580578"/>
                  <a:gd name="connsiteY396" fmla="*/ 2457604 h 4841781"/>
                  <a:gd name="connsiteX397" fmla="*/ 936510 w 2580578"/>
                  <a:gd name="connsiteY397" fmla="*/ 2422620 h 4841781"/>
                  <a:gd name="connsiteX398" fmla="*/ 957500 w 2580578"/>
                  <a:gd name="connsiteY398" fmla="*/ 2480926 h 4841781"/>
                  <a:gd name="connsiteX399" fmla="*/ 896861 w 2580578"/>
                  <a:gd name="connsiteY399" fmla="*/ 2394632 h 4841781"/>
                  <a:gd name="connsiteX400" fmla="*/ 929513 w 2580578"/>
                  <a:gd name="connsiteY400" fmla="*/ 2462268 h 4841781"/>
                  <a:gd name="connsiteX401" fmla="*/ 994817 w 2580578"/>
                  <a:gd name="connsiteY401" fmla="*/ 2574217 h 4841781"/>
                  <a:gd name="connsiteX402" fmla="*/ 924849 w 2580578"/>
                  <a:gd name="connsiteY402" fmla="*/ 2693163 h 4841781"/>
                  <a:gd name="connsiteX403" fmla="*/ 805903 w 2580578"/>
                  <a:gd name="connsiteY403" fmla="*/ 2765462 h 4841781"/>
                  <a:gd name="connsiteX404" fmla="*/ 789577 w 2580578"/>
                  <a:gd name="connsiteY404" fmla="*/ 2742140 h 4841781"/>
                  <a:gd name="connsiteX405" fmla="*/ 768586 w 2580578"/>
                  <a:gd name="connsiteY405" fmla="*/ 2445942 h 4841781"/>
                  <a:gd name="connsiteX406" fmla="*/ 859545 w 2580578"/>
                  <a:gd name="connsiteY406" fmla="*/ 2194057 h 4841781"/>
                  <a:gd name="connsiteX407" fmla="*/ 1032132 w 2580578"/>
                  <a:gd name="connsiteY407" fmla="*/ 2217380 h 4841781"/>
                  <a:gd name="connsiteX408" fmla="*/ 1295679 w 2580578"/>
                  <a:gd name="connsiteY408" fmla="*/ 2189393 h 4841781"/>
                  <a:gd name="connsiteX409" fmla="*/ 1284018 w 2580578"/>
                  <a:gd name="connsiteY409" fmla="*/ 2259361 h 4841781"/>
                  <a:gd name="connsiteX410" fmla="*/ 1312004 w 2580578"/>
                  <a:gd name="connsiteY410" fmla="*/ 2243035 h 4841781"/>
                  <a:gd name="connsiteX411" fmla="*/ 1421621 w 2580578"/>
                  <a:gd name="connsiteY411" fmla="*/ 2303674 h 4841781"/>
                  <a:gd name="connsiteX412" fmla="*/ 1433282 w 2580578"/>
                  <a:gd name="connsiteY412" fmla="*/ 2317668 h 4841781"/>
                  <a:gd name="connsiteX413" fmla="*/ 1346988 w 2580578"/>
                  <a:gd name="connsiteY413" fmla="*/ 2317668 h 4841781"/>
                  <a:gd name="connsiteX414" fmla="*/ 1372643 w 2580578"/>
                  <a:gd name="connsiteY414" fmla="*/ 2329329 h 4841781"/>
                  <a:gd name="connsiteX415" fmla="*/ 1454273 w 2580578"/>
                  <a:gd name="connsiteY415" fmla="*/ 2303674 h 4841781"/>
                  <a:gd name="connsiteX416" fmla="*/ 1386637 w 2580578"/>
                  <a:gd name="connsiteY416" fmla="*/ 2240702 h 4841781"/>
                  <a:gd name="connsiteX417" fmla="*/ 1342324 w 2580578"/>
                  <a:gd name="connsiteY417" fmla="*/ 2187060 h 4841781"/>
                  <a:gd name="connsiteX418" fmla="*/ 1379641 w 2580578"/>
                  <a:gd name="connsiteY418" fmla="*/ 2161405 h 4841781"/>
                  <a:gd name="connsiteX419" fmla="*/ 2014017 w 2580578"/>
                  <a:gd name="connsiteY419" fmla="*/ 1673962 h 4841781"/>
                  <a:gd name="connsiteX420" fmla="*/ 1962707 w 2580578"/>
                  <a:gd name="connsiteY420" fmla="*/ 1771917 h 4841781"/>
                  <a:gd name="connsiteX421" fmla="*/ 1944049 w 2580578"/>
                  <a:gd name="connsiteY421" fmla="*/ 2005144 h 4841781"/>
                  <a:gd name="connsiteX422" fmla="*/ 1720151 w 2580578"/>
                  <a:gd name="connsiteY422" fmla="*/ 2212716 h 4841781"/>
                  <a:gd name="connsiteX423" fmla="*/ 1559225 w 2580578"/>
                  <a:gd name="connsiteY423" fmla="*/ 1811565 h 4841781"/>
                  <a:gd name="connsiteX424" fmla="*/ 1484593 w 2580578"/>
                  <a:gd name="connsiteY424" fmla="*/ 1624984 h 4841781"/>
                  <a:gd name="connsiteX425" fmla="*/ 1479928 w 2580578"/>
                  <a:gd name="connsiteY425" fmla="*/ 1643642 h 4841781"/>
                  <a:gd name="connsiteX426" fmla="*/ 1484593 w 2580578"/>
                  <a:gd name="connsiteY426" fmla="*/ 1706613 h 4841781"/>
                  <a:gd name="connsiteX427" fmla="*/ 1330663 w 2580578"/>
                  <a:gd name="connsiteY427" fmla="*/ 2007476 h 4841781"/>
                  <a:gd name="connsiteX428" fmla="*/ 1295679 w 2580578"/>
                  <a:gd name="connsiteY428" fmla="*/ 2114760 h 4841781"/>
                  <a:gd name="connsiteX429" fmla="*/ 980823 w 2580578"/>
                  <a:gd name="connsiteY429" fmla="*/ 2175399 h 4841781"/>
                  <a:gd name="connsiteX430" fmla="*/ 1004145 w 2580578"/>
                  <a:gd name="connsiteY430" fmla="*/ 2079776 h 4841781"/>
                  <a:gd name="connsiteX431" fmla="*/ 938842 w 2580578"/>
                  <a:gd name="connsiteY431" fmla="*/ 1825559 h 4841781"/>
                  <a:gd name="connsiteX432" fmla="*/ 924849 w 2580578"/>
                  <a:gd name="connsiteY432" fmla="*/ 1813898 h 4841781"/>
                  <a:gd name="connsiteX433" fmla="*/ 992484 w 2580578"/>
                  <a:gd name="connsiteY433" fmla="*/ 2019137 h 4841781"/>
                  <a:gd name="connsiteX434" fmla="*/ 966829 w 2580578"/>
                  <a:gd name="connsiteY434" fmla="*/ 2175399 h 4841781"/>
                  <a:gd name="connsiteX435" fmla="*/ 836222 w 2580578"/>
                  <a:gd name="connsiteY435" fmla="*/ 2135750 h 4841781"/>
                  <a:gd name="connsiteX436" fmla="*/ 833890 w 2580578"/>
                  <a:gd name="connsiteY436" fmla="*/ 2005144 h 4841781"/>
                  <a:gd name="connsiteX437" fmla="*/ 817564 w 2580578"/>
                  <a:gd name="connsiteY437" fmla="*/ 1781246 h 4841781"/>
                  <a:gd name="connsiteX438" fmla="*/ 829225 w 2580578"/>
                  <a:gd name="connsiteY438" fmla="*/ 1781246 h 4841781"/>
                  <a:gd name="connsiteX439" fmla="*/ 780248 w 2580578"/>
                  <a:gd name="connsiteY439" fmla="*/ 1631981 h 4841781"/>
                  <a:gd name="connsiteX440" fmla="*/ 973826 w 2580578"/>
                  <a:gd name="connsiteY440" fmla="*/ 1410416 h 4841781"/>
                  <a:gd name="connsiteX441" fmla="*/ 850216 w 2580578"/>
                  <a:gd name="connsiteY441" fmla="*/ 1531693 h 4841781"/>
                  <a:gd name="connsiteX442" fmla="*/ 635647 w 2580578"/>
                  <a:gd name="connsiteY442" fmla="*/ 1499042 h 4841781"/>
                  <a:gd name="connsiteX443" fmla="*/ 612324 w 2580578"/>
                  <a:gd name="connsiteY443" fmla="*/ 1492045 h 4841781"/>
                  <a:gd name="connsiteX444" fmla="*/ 640312 w 2580578"/>
                  <a:gd name="connsiteY444" fmla="*/ 1291470 h 4841781"/>
                  <a:gd name="connsiteX445" fmla="*/ 843219 w 2580578"/>
                  <a:gd name="connsiteY445" fmla="*/ 1314793 h 4841781"/>
                  <a:gd name="connsiteX446" fmla="*/ 1076446 w 2580578"/>
                  <a:gd name="connsiteY446" fmla="*/ 1321789 h 4841781"/>
                  <a:gd name="connsiteX447" fmla="*/ 1092771 w 2580578"/>
                  <a:gd name="connsiteY447" fmla="*/ 1403419 h 4841781"/>
                  <a:gd name="connsiteX448" fmla="*/ 1127755 w 2580578"/>
                  <a:gd name="connsiteY448" fmla="*/ 1417412 h 4841781"/>
                  <a:gd name="connsiteX449" fmla="*/ 1139417 w 2580578"/>
                  <a:gd name="connsiteY449" fmla="*/ 1401086 h 4841781"/>
                  <a:gd name="connsiteX450" fmla="*/ 1139417 w 2580578"/>
                  <a:gd name="connsiteY450" fmla="*/ 1419745 h 4841781"/>
                  <a:gd name="connsiteX451" fmla="*/ 1090439 w 2580578"/>
                  <a:gd name="connsiteY451" fmla="*/ 1587668 h 4841781"/>
                  <a:gd name="connsiteX452" fmla="*/ 1006478 w 2580578"/>
                  <a:gd name="connsiteY452" fmla="*/ 1699617 h 4841781"/>
                  <a:gd name="connsiteX453" fmla="*/ 1015807 w 2580578"/>
                  <a:gd name="connsiteY453" fmla="*/ 1711278 h 4841781"/>
                  <a:gd name="connsiteX454" fmla="*/ 1174401 w 2580578"/>
                  <a:gd name="connsiteY454" fmla="*/ 1522364 h 4841781"/>
                  <a:gd name="connsiteX455" fmla="*/ 1237372 w 2580578"/>
                  <a:gd name="connsiteY455" fmla="*/ 1419745 h 4841781"/>
                  <a:gd name="connsiteX456" fmla="*/ 1244369 w 2580578"/>
                  <a:gd name="connsiteY456" fmla="*/ 1433738 h 4841781"/>
                  <a:gd name="connsiteX457" fmla="*/ 1246701 w 2580578"/>
                  <a:gd name="connsiteY457" fmla="*/ 1501374 h 4841781"/>
                  <a:gd name="connsiteX458" fmla="*/ 1305008 w 2580578"/>
                  <a:gd name="connsiteY458" fmla="*/ 1450064 h 4841781"/>
                  <a:gd name="connsiteX459" fmla="*/ 1349321 w 2580578"/>
                  <a:gd name="connsiteY459" fmla="*/ 1471054 h 4841781"/>
                  <a:gd name="connsiteX460" fmla="*/ 1407627 w 2580578"/>
                  <a:gd name="connsiteY460" fmla="*/ 1403419 h 4841781"/>
                  <a:gd name="connsiteX461" fmla="*/ 1542899 w 2580578"/>
                  <a:gd name="connsiteY461" fmla="*/ 1361438 h 4841781"/>
                  <a:gd name="connsiteX462" fmla="*/ 1708490 w 2580578"/>
                  <a:gd name="connsiteY462" fmla="*/ 1482716 h 4841781"/>
                  <a:gd name="connsiteX463" fmla="*/ 1794784 w 2580578"/>
                  <a:gd name="connsiteY463" fmla="*/ 1872204 h 4841781"/>
                  <a:gd name="connsiteX464" fmla="*/ 1787787 w 2580578"/>
                  <a:gd name="connsiteY464" fmla="*/ 1921182 h 4841781"/>
                  <a:gd name="connsiteX465" fmla="*/ 1750471 w 2580578"/>
                  <a:gd name="connsiteY465" fmla="*/ 1925846 h 4841781"/>
                  <a:gd name="connsiteX466" fmla="*/ 1650183 w 2580578"/>
                  <a:gd name="connsiteY466" fmla="*/ 2040128 h 4841781"/>
                  <a:gd name="connsiteX467" fmla="*/ 1668842 w 2580578"/>
                  <a:gd name="connsiteY467" fmla="*/ 2033131 h 4841781"/>
                  <a:gd name="connsiteX468" fmla="*/ 1752803 w 2580578"/>
                  <a:gd name="connsiteY468" fmla="*/ 1949169 h 4841781"/>
                  <a:gd name="connsiteX469" fmla="*/ 1717819 w 2580578"/>
                  <a:gd name="connsiteY469" fmla="*/ 2019137 h 4841781"/>
                  <a:gd name="connsiteX470" fmla="*/ 1703826 w 2580578"/>
                  <a:gd name="connsiteY470" fmla="*/ 2047124 h 4841781"/>
                  <a:gd name="connsiteX471" fmla="*/ 1787787 w 2580578"/>
                  <a:gd name="connsiteY471" fmla="*/ 1944505 h 4841781"/>
                  <a:gd name="connsiteX472" fmla="*/ 1752803 w 2580578"/>
                  <a:gd name="connsiteY472" fmla="*/ 2198722 h 4841781"/>
                  <a:gd name="connsiteX473" fmla="*/ 1780790 w 2580578"/>
                  <a:gd name="connsiteY473" fmla="*/ 2222045 h 4841781"/>
                  <a:gd name="connsiteX474" fmla="*/ 1843762 w 2580578"/>
                  <a:gd name="connsiteY474" fmla="*/ 1506038 h 4841781"/>
                  <a:gd name="connsiteX475" fmla="*/ 1920726 w 2580578"/>
                  <a:gd name="connsiteY475" fmla="*/ 1596997 h 4841781"/>
                  <a:gd name="connsiteX476" fmla="*/ 2016349 w 2580578"/>
                  <a:gd name="connsiteY476" fmla="*/ 1676294 h 4841781"/>
                  <a:gd name="connsiteX477" fmla="*/ 2018682 w 2580578"/>
                  <a:gd name="connsiteY477" fmla="*/ 1328786 h 4841781"/>
                  <a:gd name="connsiteX478" fmla="*/ 1979033 w 2580578"/>
                  <a:gd name="connsiteY478" fmla="*/ 1601661 h 4841781"/>
                  <a:gd name="connsiteX479" fmla="*/ 1962707 w 2580578"/>
                  <a:gd name="connsiteY479" fmla="*/ 1592332 h 4841781"/>
                  <a:gd name="connsiteX480" fmla="*/ 1871748 w 2580578"/>
                  <a:gd name="connsiteY480" fmla="*/ 1482716 h 4841781"/>
                  <a:gd name="connsiteX481" fmla="*/ 1899736 w 2580578"/>
                  <a:gd name="connsiteY481" fmla="*/ 1261150 h 4841781"/>
                  <a:gd name="connsiteX482" fmla="*/ 1911397 w 2580578"/>
                  <a:gd name="connsiteY482" fmla="*/ 1233163 h 4841781"/>
                  <a:gd name="connsiteX483" fmla="*/ 1888075 w 2580578"/>
                  <a:gd name="connsiteY483" fmla="*/ 1223834 h 4841781"/>
                  <a:gd name="connsiteX484" fmla="*/ 1878746 w 2580578"/>
                  <a:gd name="connsiteY484" fmla="*/ 1240160 h 4841781"/>
                  <a:gd name="connsiteX485" fmla="*/ 1876413 w 2580578"/>
                  <a:gd name="connsiteY485" fmla="*/ 1195847 h 4841781"/>
                  <a:gd name="connsiteX486" fmla="*/ 1946381 w 2580578"/>
                  <a:gd name="connsiteY486" fmla="*/ 1191182 h 4841781"/>
                  <a:gd name="connsiteX487" fmla="*/ 1958043 w 2580578"/>
                  <a:gd name="connsiteY487" fmla="*/ 1146869 h 4841781"/>
                  <a:gd name="connsiteX488" fmla="*/ 2035007 w 2580578"/>
                  <a:gd name="connsiteY488" fmla="*/ 1146869 h 4841781"/>
                  <a:gd name="connsiteX489" fmla="*/ 2018682 w 2580578"/>
                  <a:gd name="connsiteY489" fmla="*/ 1090895 h 4841781"/>
                  <a:gd name="connsiteX490" fmla="*/ 2049001 w 2580578"/>
                  <a:gd name="connsiteY490" fmla="*/ 1093227 h 4841781"/>
                  <a:gd name="connsiteX491" fmla="*/ 2100311 w 2580578"/>
                  <a:gd name="connsiteY491" fmla="*/ 1188850 h 4841781"/>
                  <a:gd name="connsiteX492" fmla="*/ 2018682 w 2580578"/>
                  <a:gd name="connsiteY492" fmla="*/ 1326454 h 4841781"/>
                  <a:gd name="connsiteX493" fmla="*/ 2153953 w 2580578"/>
                  <a:gd name="connsiteY493" fmla="*/ 1020927 h 4841781"/>
                  <a:gd name="connsiteX494" fmla="*/ 2153953 w 2580578"/>
                  <a:gd name="connsiteY494" fmla="*/ 1016262 h 4841781"/>
                  <a:gd name="connsiteX495" fmla="*/ 2153953 w 2580578"/>
                  <a:gd name="connsiteY495" fmla="*/ 1020927 h 4841781"/>
                  <a:gd name="connsiteX496" fmla="*/ 2156285 w 2580578"/>
                  <a:gd name="connsiteY496" fmla="*/ 1011598 h 4841781"/>
                  <a:gd name="connsiteX497" fmla="*/ 1930055 w 2580578"/>
                  <a:gd name="connsiteY497" fmla="*/ 815688 h 4841781"/>
                  <a:gd name="connsiteX498" fmla="*/ 1587212 w 2580578"/>
                  <a:gd name="connsiteY498" fmla="*/ 766710 h 4841781"/>
                  <a:gd name="connsiteX499" fmla="*/ 1402963 w 2580578"/>
                  <a:gd name="connsiteY499" fmla="*/ 659425 h 4841781"/>
                  <a:gd name="connsiteX500" fmla="*/ 1430950 w 2580578"/>
                  <a:gd name="connsiteY500" fmla="*/ 661758 h 4841781"/>
                  <a:gd name="connsiteX501" fmla="*/ 1559225 w 2580578"/>
                  <a:gd name="connsiteY501" fmla="*/ 729394 h 4841781"/>
                  <a:gd name="connsiteX502" fmla="*/ 1797116 w 2580578"/>
                  <a:gd name="connsiteY502" fmla="*/ 790033 h 4841781"/>
                  <a:gd name="connsiteX503" fmla="*/ 2156285 w 2580578"/>
                  <a:gd name="connsiteY503" fmla="*/ 918307 h 4841781"/>
                  <a:gd name="connsiteX504" fmla="*/ 2156285 w 2580578"/>
                  <a:gd name="connsiteY504" fmla="*/ 1009266 h 4841781"/>
                  <a:gd name="connsiteX505" fmla="*/ 2487468 w 2580578"/>
                  <a:gd name="connsiteY505" fmla="*/ 969617 h 4841781"/>
                  <a:gd name="connsiteX506" fmla="*/ 2249576 w 2580578"/>
                  <a:gd name="connsiteY506" fmla="*/ 1062907 h 4841781"/>
                  <a:gd name="connsiteX507" fmla="*/ 2405838 w 2580578"/>
                  <a:gd name="connsiteY507" fmla="*/ 1004601 h 4841781"/>
                  <a:gd name="connsiteX508" fmla="*/ 2398841 w 2580578"/>
                  <a:gd name="connsiteY508" fmla="*/ 675752 h 4841781"/>
                  <a:gd name="connsiteX509" fmla="*/ 2016349 w 2580578"/>
                  <a:gd name="connsiteY509" fmla="*/ 729394 h 4841781"/>
                  <a:gd name="connsiteX510" fmla="*/ 1997691 w 2580578"/>
                  <a:gd name="connsiteY510" fmla="*/ 734058 h 4841781"/>
                  <a:gd name="connsiteX511" fmla="*/ 2226253 w 2580578"/>
                  <a:gd name="connsiteY511" fmla="*/ 610448 h 4841781"/>
                  <a:gd name="connsiteX512" fmla="*/ 2489799 w 2580578"/>
                  <a:gd name="connsiteY512" fmla="*/ 971949 h 4841781"/>
                  <a:gd name="connsiteX513" fmla="*/ 1083442 w 2580578"/>
                  <a:gd name="connsiteY513" fmla="*/ 3439488 h 4841781"/>
                  <a:gd name="connsiteX514" fmla="*/ 1360982 w 2580578"/>
                  <a:gd name="connsiteY514" fmla="*/ 3271565 h 4841781"/>
                  <a:gd name="connsiteX515" fmla="*/ 1514912 w 2580578"/>
                  <a:gd name="connsiteY515" fmla="*/ 3166613 h 4841781"/>
                  <a:gd name="connsiteX516" fmla="*/ 1538235 w 2580578"/>
                  <a:gd name="connsiteY516" fmla="*/ 3157284 h 4841781"/>
                  <a:gd name="connsiteX517" fmla="*/ 1092771 w 2580578"/>
                  <a:gd name="connsiteY517" fmla="*/ 3451150 h 4841781"/>
                  <a:gd name="connsiteX518" fmla="*/ 1083442 w 2580578"/>
                  <a:gd name="connsiteY518" fmla="*/ 3439488 h 4841781"/>
                  <a:gd name="connsiteX519" fmla="*/ 1181398 w 2580578"/>
                  <a:gd name="connsiteY519" fmla="*/ 1939840 h 4841781"/>
                  <a:gd name="connsiteX520" fmla="*/ 1153410 w 2580578"/>
                  <a:gd name="connsiteY520" fmla="*/ 1937508 h 4841781"/>
                  <a:gd name="connsiteX521" fmla="*/ 1020471 w 2580578"/>
                  <a:gd name="connsiteY521" fmla="*/ 1788243 h 4841781"/>
                  <a:gd name="connsiteX522" fmla="*/ 1034465 w 2580578"/>
                  <a:gd name="connsiteY522" fmla="*/ 1799904 h 4841781"/>
                  <a:gd name="connsiteX523" fmla="*/ 1181398 w 2580578"/>
                  <a:gd name="connsiteY523" fmla="*/ 1939840 h 4841781"/>
                  <a:gd name="connsiteX524" fmla="*/ 987819 w 2580578"/>
                  <a:gd name="connsiteY524" fmla="*/ 1832556 h 4841781"/>
                  <a:gd name="connsiteX525" fmla="*/ 1036797 w 2580578"/>
                  <a:gd name="connsiteY525" fmla="*/ 2096102 h 4841781"/>
                  <a:gd name="connsiteX526" fmla="*/ 1011142 w 2580578"/>
                  <a:gd name="connsiteY526" fmla="*/ 1944505 h 4841781"/>
                  <a:gd name="connsiteX527" fmla="*/ 973826 w 2580578"/>
                  <a:gd name="connsiteY527" fmla="*/ 1755591 h 4841781"/>
                  <a:gd name="connsiteX528" fmla="*/ 987819 w 2580578"/>
                  <a:gd name="connsiteY528" fmla="*/ 1832556 h 4841781"/>
                  <a:gd name="connsiteX529" fmla="*/ 973826 w 2580578"/>
                  <a:gd name="connsiteY529" fmla="*/ 1690288 h 4841781"/>
                  <a:gd name="connsiteX530" fmla="*/ 957500 w 2580578"/>
                  <a:gd name="connsiteY530" fmla="*/ 1704281 h 4841781"/>
                  <a:gd name="connsiteX531" fmla="*/ 1078778 w 2580578"/>
                  <a:gd name="connsiteY531" fmla="*/ 1492045 h 4841781"/>
                  <a:gd name="connsiteX532" fmla="*/ 1015807 w 2580578"/>
                  <a:gd name="connsiteY532" fmla="*/ 1608658 h 4841781"/>
                  <a:gd name="connsiteX533" fmla="*/ 976158 w 2580578"/>
                  <a:gd name="connsiteY533" fmla="*/ 1690288 h 4841781"/>
                  <a:gd name="connsiteX534" fmla="*/ 915519 w 2580578"/>
                  <a:gd name="connsiteY534" fmla="*/ 2009808 h 4841781"/>
                  <a:gd name="connsiteX535" fmla="*/ 906190 w 2580578"/>
                  <a:gd name="connsiteY535" fmla="*/ 2026134 h 4841781"/>
                  <a:gd name="connsiteX536" fmla="*/ 854881 w 2580578"/>
                  <a:gd name="connsiteY536" fmla="*/ 1876869 h 4841781"/>
                  <a:gd name="connsiteX537" fmla="*/ 873538 w 2580578"/>
                  <a:gd name="connsiteY537" fmla="*/ 1890862 h 4841781"/>
                  <a:gd name="connsiteX538" fmla="*/ 915519 w 2580578"/>
                  <a:gd name="connsiteY538" fmla="*/ 2009808 h 4841781"/>
                  <a:gd name="connsiteX539" fmla="*/ 1864752 w 2580578"/>
                  <a:gd name="connsiteY539" fmla="*/ 1727604 h 4841781"/>
                  <a:gd name="connsiteX540" fmla="*/ 1869417 w 2580578"/>
                  <a:gd name="connsiteY540" fmla="*/ 1727604 h 4841781"/>
                  <a:gd name="connsiteX541" fmla="*/ 1869417 w 2580578"/>
                  <a:gd name="connsiteY541" fmla="*/ 1853547 h 4841781"/>
                  <a:gd name="connsiteX542" fmla="*/ 1857755 w 2580578"/>
                  <a:gd name="connsiteY542" fmla="*/ 1853547 h 4841781"/>
                  <a:gd name="connsiteX543" fmla="*/ 1857755 w 2580578"/>
                  <a:gd name="connsiteY543" fmla="*/ 1746262 h 4841781"/>
                  <a:gd name="connsiteX544" fmla="*/ 1862419 w 2580578"/>
                  <a:gd name="connsiteY544" fmla="*/ 1725272 h 4841781"/>
                  <a:gd name="connsiteX545" fmla="*/ 1720151 w 2580578"/>
                  <a:gd name="connsiteY545" fmla="*/ 1820894 h 4841781"/>
                  <a:gd name="connsiteX546" fmla="*/ 1685167 w 2580578"/>
                  <a:gd name="connsiteY546" fmla="*/ 1760256 h 4841781"/>
                  <a:gd name="connsiteX547" fmla="*/ 1696828 w 2580578"/>
                  <a:gd name="connsiteY547" fmla="*/ 1757923 h 4841781"/>
                  <a:gd name="connsiteX548" fmla="*/ 1720151 w 2580578"/>
                  <a:gd name="connsiteY548" fmla="*/ 1820894 h 4841781"/>
                  <a:gd name="connsiteX549" fmla="*/ 1267691 w 2580578"/>
                  <a:gd name="connsiteY549" fmla="*/ 957955 h 4841781"/>
                  <a:gd name="connsiteX550" fmla="*/ 1195391 w 2580578"/>
                  <a:gd name="connsiteY550" fmla="*/ 1009266 h 4841781"/>
                  <a:gd name="connsiteX551" fmla="*/ 1113762 w 2580578"/>
                  <a:gd name="connsiteY551" fmla="*/ 1018594 h 4841781"/>
                  <a:gd name="connsiteX552" fmla="*/ 1209385 w 2580578"/>
                  <a:gd name="connsiteY552" fmla="*/ 988275 h 4841781"/>
                  <a:gd name="connsiteX553" fmla="*/ 1216382 w 2580578"/>
                  <a:gd name="connsiteY553" fmla="*/ 976614 h 4841781"/>
                  <a:gd name="connsiteX554" fmla="*/ 1118426 w 2580578"/>
                  <a:gd name="connsiteY554" fmla="*/ 960288 h 4841781"/>
                  <a:gd name="connsiteX555" fmla="*/ 1113762 w 2580578"/>
                  <a:gd name="connsiteY555" fmla="*/ 983610 h 4841781"/>
                  <a:gd name="connsiteX556" fmla="*/ 1106765 w 2580578"/>
                  <a:gd name="connsiteY556" fmla="*/ 948626 h 4841781"/>
                  <a:gd name="connsiteX557" fmla="*/ 1267691 w 2580578"/>
                  <a:gd name="connsiteY557" fmla="*/ 960288 h 4841781"/>
                  <a:gd name="connsiteX558" fmla="*/ 1342324 w 2580578"/>
                  <a:gd name="connsiteY558" fmla="*/ 855336 h 4841781"/>
                  <a:gd name="connsiteX559" fmla="*/ 1288682 w 2580578"/>
                  <a:gd name="connsiteY559" fmla="*/ 827349 h 4841781"/>
                  <a:gd name="connsiteX560" fmla="*/ 1249034 w 2580578"/>
                  <a:gd name="connsiteY560" fmla="*/ 855336 h 4841781"/>
                  <a:gd name="connsiteX561" fmla="*/ 1232707 w 2580578"/>
                  <a:gd name="connsiteY561" fmla="*/ 820352 h 4841781"/>
                  <a:gd name="connsiteX562" fmla="*/ 1342324 w 2580578"/>
                  <a:gd name="connsiteY562" fmla="*/ 855336 h 4841781"/>
                  <a:gd name="connsiteX563" fmla="*/ 1346988 w 2580578"/>
                  <a:gd name="connsiteY563" fmla="*/ 818019 h 4841781"/>
                  <a:gd name="connsiteX564" fmla="*/ 1307340 w 2580578"/>
                  <a:gd name="connsiteY564" fmla="*/ 799362 h 4841781"/>
                  <a:gd name="connsiteX565" fmla="*/ 1242036 w 2580578"/>
                  <a:gd name="connsiteY565" fmla="*/ 790033 h 4841781"/>
                  <a:gd name="connsiteX566" fmla="*/ 1246701 w 2580578"/>
                  <a:gd name="connsiteY566" fmla="*/ 771374 h 4841781"/>
                  <a:gd name="connsiteX567" fmla="*/ 1346988 w 2580578"/>
                  <a:gd name="connsiteY567" fmla="*/ 820352 h 4841781"/>
                  <a:gd name="connsiteX568" fmla="*/ 1106765 w 2580578"/>
                  <a:gd name="connsiteY568" fmla="*/ 906646 h 4841781"/>
                  <a:gd name="connsiteX569" fmla="*/ 1118426 w 2580578"/>
                  <a:gd name="connsiteY569" fmla="*/ 901981 h 4841781"/>
                  <a:gd name="connsiteX570" fmla="*/ 1106765 w 2580578"/>
                  <a:gd name="connsiteY570" fmla="*/ 906646 h 4841781"/>
                  <a:gd name="connsiteX571" fmla="*/ 337117 w 2580578"/>
                  <a:gd name="connsiteY571" fmla="*/ 964953 h 4841781"/>
                  <a:gd name="connsiteX572" fmla="*/ 138874 w 2580578"/>
                  <a:gd name="connsiteY572" fmla="*/ 901981 h 4841781"/>
                  <a:gd name="connsiteX573" fmla="*/ 101558 w 2580578"/>
                  <a:gd name="connsiteY573" fmla="*/ 894985 h 4841781"/>
                  <a:gd name="connsiteX574" fmla="*/ 82900 w 2580578"/>
                  <a:gd name="connsiteY574" fmla="*/ 832013 h 4841781"/>
                  <a:gd name="connsiteX575" fmla="*/ 341782 w 2580578"/>
                  <a:gd name="connsiteY575" fmla="*/ 922971 h 4841781"/>
                  <a:gd name="connsiteX576" fmla="*/ 372101 w 2580578"/>
                  <a:gd name="connsiteY576" fmla="*/ 869330 h 4841781"/>
                  <a:gd name="connsiteX577" fmla="*/ 115552 w 2580578"/>
                  <a:gd name="connsiteY577" fmla="*/ 780704 h 4841781"/>
                  <a:gd name="connsiteX578" fmla="*/ 108555 w 2580578"/>
                  <a:gd name="connsiteY578" fmla="*/ 797029 h 4841781"/>
                  <a:gd name="connsiteX579" fmla="*/ 348778 w 2580578"/>
                  <a:gd name="connsiteY579" fmla="*/ 876326 h 4841781"/>
                  <a:gd name="connsiteX580" fmla="*/ 362772 w 2580578"/>
                  <a:gd name="connsiteY580" fmla="*/ 899649 h 4841781"/>
                  <a:gd name="connsiteX581" fmla="*/ 99225 w 2580578"/>
                  <a:gd name="connsiteY581" fmla="*/ 811023 h 4841781"/>
                  <a:gd name="connsiteX582" fmla="*/ 106223 w 2580578"/>
                  <a:gd name="connsiteY582" fmla="*/ 769042 h 4841781"/>
                  <a:gd name="connsiteX583" fmla="*/ 397756 w 2580578"/>
                  <a:gd name="connsiteY583" fmla="*/ 862333 h 4841781"/>
                  <a:gd name="connsiteX584" fmla="*/ 365104 w 2580578"/>
                  <a:gd name="connsiteY584" fmla="*/ 936965 h 4841781"/>
                  <a:gd name="connsiteX585" fmla="*/ 103890 w 2580578"/>
                  <a:gd name="connsiteY585" fmla="*/ 843674 h 4841781"/>
                  <a:gd name="connsiteX586" fmla="*/ 87564 w 2580578"/>
                  <a:gd name="connsiteY586" fmla="*/ 855336 h 4841781"/>
                  <a:gd name="connsiteX587" fmla="*/ 346446 w 2580578"/>
                  <a:gd name="connsiteY587" fmla="*/ 950959 h 4841781"/>
                  <a:gd name="connsiteX588" fmla="*/ 341782 w 2580578"/>
                  <a:gd name="connsiteY588" fmla="*/ 962620 h 4841781"/>
                  <a:gd name="connsiteX589" fmla="*/ 549353 w 2580578"/>
                  <a:gd name="connsiteY589" fmla="*/ 1398754 h 4841781"/>
                  <a:gd name="connsiteX590" fmla="*/ 595999 w 2580578"/>
                  <a:gd name="connsiteY590" fmla="*/ 1270480 h 4841781"/>
                  <a:gd name="connsiteX591" fmla="*/ 556350 w 2580578"/>
                  <a:gd name="connsiteY591" fmla="*/ 1424409 h 4841781"/>
                  <a:gd name="connsiteX592" fmla="*/ 551686 w 2580578"/>
                  <a:gd name="connsiteY592" fmla="*/ 1398754 h 484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Lst>
                <a:rect l="l" t="t" r="r" b="b"/>
                <a:pathLst>
                  <a:path w="2580578" h="4841781">
                    <a:moveTo>
                      <a:pt x="2389512" y="615113"/>
                    </a:moveTo>
                    <a:cubicBezTo>
                      <a:pt x="2296221" y="584793"/>
                      <a:pt x="2214592" y="584793"/>
                      <a:pt x="2121301" y="610448"/>
                    </a:cubicBezTo>
                    <a:cubicBezTo>
                      <a:pt x="2072324" y="624441"/>
                      <a:pt x="1906732" y="708403"/>
                      <a:pt x="1878746" y="706071"/>
                    </a:cubicBezTo>
                    <a:cubicBezTo>
                      <a:pt x="1820439" y="703738"/>
                      <a:pt x="1888075" y="582461"/>
                      <a:pt x="1832100" y="570800"/>
                    </a:cubicBezTo>
                    <a:cubicBezTo>
                      <a:pt x="1801780" y="563802"/>
                      <a:pt x="1703826" y="568467"/>
                      <a:pt x="1666509" y="570800"/>
                    </a:cubicBezTo>
                    <a:cubicBezTo>
                      <a:pt x="1573219" y="577796"/>
                      <a:pt x="1479928" y="615113"/>
                      <a:pt x="1386637" y="603451"/>
                    </a:cubicBezTo>
                    <a:cubicBezTo>
                      <a:pt x="1312004" y="594122"/>
                      <a:pt x="1258362" y="542812"/>
                      <a:pt x="1183730" y="603451"/>
                    </a:cubicBezTo>
                    <a:cubicBezTo>
                      <a:pt x="1148746" y="633770"/>
                      <a:pt x="1127755" y="680416"/>
                      <a:pt x="1123091" y="727061"/>
                    </a:cubicBezTo>
                    <a:cubicBezTo>
                      <a:pt x="1123091" y="750384"/>
                      <a:pt x="1127755" y="792365"/>
                      <a:pt x="1123091" y="813355"/>
                    </a:cubicBezTo>
                    <a:cubicBezTo>
                      <a:pt x="1123091" y="820352"/>
                      <a:pt x="1099769" y="813355"/>
                      <a:pt x="1123091" y="839010"/>
                    </a:cubicBezTo>
                    <a:cubicBezTo>
                      <a:pt x="1116094" y="839010"/>
                      <a:pt x="1104433" y="836678"/>
                      <a:pt x="1099769" y="839010"/>
                    </a:cubicBezTo>
                    <a:cubicBezTo>
                      <a:pt x="1095104" y="841342"/>
                      <a:pt x="1078778" y="920640"/>
                      <a:pt x="1076446" y="934633"/>
                    </a:cubicBezTo>
                    <a:cubicBezTo>
                      <a:pt x="1071781" y="974282"/>
                      <a:pt x="1062452" y="1090895"/>
                      <a:pt x="1081110" y="1121214"/>
                    </a:cubicBezTo>
                    <a:cubicBezTo>
                      <a:pt x="1099769" y="1151534"/>
                      <a:pt x="1230375" y="1146869"/>
                      <a:pt x="1214050" y="1237827"/>
                    </a:cubicBezTo>
                    <a:cubicBezTo>
                      <a:pt x="1209385" y="1261150"/>
                      <a:pt x="1141749" y="1293802"/>
                      <a:pt x="1118426" y="1298467"/>
                    </a:cubicBezTo>
                    <a:cubicBezTo>
                      <a:pt x="1069449" y="1305464"/>
                      <a:pt x="976158" y="1300799"/>
                      <a:pt x="922516" y="1298467"/>
                    </a:cubicBezTo>
                    <a:cubicBezTo>
                      <a:pt x="868874" y="1298467"/>
                      <a:pt x="684625" y="1286805"/>
                      <a:pt x="642644" y="1268147"/>
                    </a:cubicBezTo>
                    <a:cubicBezTo>
                      <a:pt x="626318" y="1261150"/>
                      <a:pt x="609992" y="1214505"/>
                      <a:pt x="572676" y="1212173"/>
                    </a:cubicBezTo>
                    <a:cubicBezTo>
                      <a:pt x="540024" y="1209841"/>
                      <a:pt x="547021" y="1254154"/>
                      <a:pt x="500376" y="1240160"/>
                    </a:cubicBezTo>
                    <a:cubicBezTo>
                      <a:pt x="495711" y="1240160"/>
                      <a:pt x="470056" y="1188850"/>
                      <a:pt x="467724" y="1179521"/>
                    </a:cubicBezTo>
                    <a:cubicBezTo>
                      <a:pt x="439737" y="1107221"/>
                      <a:pt x="435072" y="976614"/>
                      <a:pt x="439737" y="897317"/>
                    </a:cubicBezTo>
                    <a:cubicBezTo>
                      <a:pt x="439737" y="864665"/>
                      <a:pt x="456063" y="850672"/>
                      <a:pt x="444401" y="813355"/>
                    </a:cubicBezTo>
                    <a:cubicBezTo>
                      <a:pt x="435072" y="787700"/>
                      <a:pt x="400088" y="769042"/>
                      <a:pt x="400088" y="743387"/>
                    </a:cubicBezTo>
                    <a:cubicBezTo>
                      <a:pt x="400088" y="736390"/>
                      <a:pt x="439737" y="675752"/>
                      <a:pt x="446734" y="659425"/>
                    </a:cubicBezTo>
                    <a:cubicBezTo>
                      <a:pt x="470056" y="605784"/>
                      <a:pt x="470056" y="580129"/>
                      <a:pt x="451398" y="524154"/>
                    </a:cubicBezTo>
                    <a:cubicBezTo>
                      <a:pt x="481718" y="517157"/>
                      <a:pt x="505040" y="482173"/>
                      <a:pt x="533027" y="470512"/>
                    </a:cubicBezTo>
                    <a:cubicBezTo>
                      <a:pt x="554017" y="461183"/>
                      <a:pt x="582005" y="461183"/>
                      <a:pt x="607660" y="451854"/>
                    </a:cubicBezTo>
                    <a:cubicBezTo>
                      <a:pt x="684625" y="426199"/>
                      <a:pt x="761590" y="367892"/>
                      <a:pt x="796574" y="293259"/>
                    </a:cubicBezTo>
                    <a:lnTo>
                      <a:pt x="787244" y="281598"/>
                    </a:lnTo>
                    <a:cubicBezTo>
                      <a:pt x="775583" y="302589"/>
                      <a:pt x="763922" y="316582"/>
                      <a:pt x="749928" y="332908"/>
                    </a:cubicBezTo>
                    <a:cubicBezTo>
                      <a:pt x="726606" y="358563"/>
                      <a:pt x="710280" y="372557"/>
                      <a:pt x="679960" y="391215"/>
                    </a:cubicBezTo>
                    <a:cubicBezTo>
                      <a:pt x="644976" y="414537"/>
                      <a:pt x="605328" y="442525"/>
                      <a:pt x="558682" y="440193"/>
                    </a:cubicBezTo>
                    <a:cubicBezTo>
                      <a:pt x="579673" y="395880"/>
                      <a:pt x="630983" y="398211"/>
                      <a:pt x="670631" y="374889"/>
                    </a:cubicBezTo>
                    <a:cubicBezTo>
                      <a:pt x="705615" y="351566"/>
                      <a:pt x="770919" y="283930"/>
                      <a:pt x="766254" y="239617"/>
                    </a:cubicBezTo>
                    <a:cubicBezTo>
                      <a:pt x="761590" y="209298"/>
                      <a:pt x="742931" y="211630"/>
                      <a:pt x="719609" y="206966"/>
                    </a:cubicBezTo>
                    <a:cubicBezTo>
                      <a:pt x="714944" y="206966"/>
                      <a:pt x="707947" y="206966"/>
                      <a:pt x="703283" y="206966"/>
                    </a:cubicBezTo>
                    <a:cubicBezTo>
                      <a:pt x="703283" y="178978"/>
                      <a:pt x="710280" y="174314"/>
                      <a:pt x="738267" y="178978"/>
                    </a:cubicBezTo>
                    <a:cubicBezTo>
                      <a:pt x="759257" y="181311"/>
                      <a:pt x="775583" y="197637"/>
                      <a:pt x="796574" y="202301"/>
                    </a:cubicBezTo>
                    <a:cubicBezTo>
                      <a:pt x="794241" y="197637"/>
                      <a:pt x="791909" y="181311"/>
                      <a:pt x="789577" y="178978"/>
                    </a:cubicBezTo>
                    <a:cubicBezTo>
                      <a:pt x="789577" y="178978"/>
                      <a:pt x="782580" y="183643"/>
                      <a:pt x="780248" y="183643"/>
                    </a:cubicBezTo>
                    <a:cubicBezTo>
                      <a:pt x="780248" y="183643"/>
                      <a:pt x="780248" y="174314"/>
                      <a:pt x="770919" y="171982"/>
                    </a:cubicBezTo>
                    <a:cubicBezTo>
                      <a:pt x="756925" y="167317"/>
                      <a:pt x="721941" y="164985"/>
                      <a:pt x="719609" y="162653"/>
                    </a:cubicBezTo>
                    <a:cubicBezTo>
                      <a:pt x="717276" y="160320"/>
                      <a:pt x="735935" y="134665"/>
                      <a:pt x="696286" y="102014"/>
                    </a:cubicBezTo>
                    <a:cubicBezTo>
                      <a:pt x="616989" y="39042"/>
                      <a:pt x="430408" y="-9935"/>
                      <a:pt x="332452" y="1726"/>
                    </a:cubicBezTo>
                    <a:cubicBezTo>
                      <a:pt x="299801" y="6391"/>
                      <a:pt x="302133" y="25049"/>
                      <a:pt x="290472" y="29713"/>
                    </a:cubicBezTo>
                    <a:cubicBezTo>
                      <a:pt x="278810" y="34378"/>
                      <a:pt x="260152" y="29713"/>
                      <a:pt x="246159" y="29713"/>
                    </a:cubicBezTo>
                    <a:cubicBezTo>
                      <a:pt x="215839" y="36710"/>
                      <a:pt x="194848" y="48371"/>
                      <a:pt x="183187" y="76359"/>
                    </a:cubicBezTo>
                    <a:cubicBezTo>
                      <a:pt x="148203" y="167317"/>
                      <a:pt x="171526" y="276934"/>
                      <a:pt x="232165" y="349234"/>
                    </a:cubicBezTo>
                    <a:cubicBezTo>
                      <a:pt x="239161" y="358563"/>
                      <a:pt x="250823" y="358563"/>
                      <a:pt x="257820" y="370225"/>
                    </a:cubicBezTo>
                    <a:cubicBezTo>
                      <a:pt x="260152" y="377221"/>
                      <a:pt x="278810" y="449521"/>
                      <a:pt x="276478" y="451854"/>
                    </a:cubicBezTo>
                    <a:cubicBezTo>
                      <a:pt x="276478" y="451854"/>
                      <a:pt x="243826" y="456518"/>
                      <a:pt x="234497" y="463515"/>
                    </a:cubicBezTo>
                    <a:cubicBezTo>
                      <a:pt x="211175" y="479841"/>
                      <a:pt x="215839" y="559138"/>
                      <a:pt x="211175" y="587125"/>
                    </a:cubicBezTo>
                    <a:cubicBezTo>
                      <a:pt x="204177" y="619777"/>
                      <a:pt x="178523" y="654761"/>
                      <a:pt x="171526" y="687413"/>
                    </a:cubicBezTo>
                    <a:cubicBezTo>
                      <a:pt x="155200" y="689745"/>
                      <a:pt x="138874" y="685081"/>
                      <a:pt x="124880" y="687413"/>
                    </a:cubicBezTo>
                    <a:cubicBezTo>
                      <a:pt x="122548" y="687413"/>
                      <a:pt x="82900" y="708403"/>
                      <a:pt x="82900" y="710736"/>
                    </a:cubicBezTo>
                    <a:cubicBezTo>
                      <a:pt x="73571" y="717732"/>
                      <a:pt x="10600" y="848339"/>
                      <a:pt x="5935" y="864665"/>
                    </a:cubicBezTo>
                    <a:cubicBezTo>
                      <a:pt x="1271" y="878658"/>
                      <a:pt x="-5727" y="890320"/>
                      <a:pt x="8267" y="899649"/>
                    </a:cubicBezTo>
                    <a:cubicBezTo>
                      <a:pt x="26926" y="911310"/>
                      <a:pt x="61910" y="925304"/>
                      <a:pt x="82900" y="932301"/>
                    </a:cubicBezTo>
                    <a:cubicBezTo>
                      <a:pt x="143539" y="957955"/>
                      <a:pt x="208842" y="976614"/>
                      <a:pt x="269481" y="999937"/>
                    </a:cubicBezTo>
                    <a:cubicBezTo>
                      <a:pt x="269481" y="1102556"/>
                      <a:pt x="264817" y="1198179"/>
                      <a:pt x="283475" y="1298467"/>
                    </a:cubicBezTo>
                    <a:cubicBezTo>
                      <a:pt x="288139" y="1319457"/>
                      <a:pt x="302133" y="1349777"/>
                      <a:pt x="304465" y="1363770"/>
                    </a:cubicBezTo>
                    <a:cubicBezTo>
                      <a:pt x="304465" y="1375432"/>
                      <a:pt x="297468" y="1384761"/>
                      <a:pt x="299801" y="1396422"/>
                    </a:cubicBezTo>
                    <a:cubicBezTo>
                      <a:pt x="304465" y="1443067"/>
                      <a:pt x="430408" y="1480384"/>
                      <a:pt x="465392" y="1508371"/>
                    </a:cubicBezTo>
                    <a:cubicBezTo>
                      <a:pt x="500376" y="1515368"/>
                      <a:pt x="505040" y="1485048"/>
                      <a:pt x="526031" y="1487380"/>
                    </a:cubicBezTo>
                    <a:cubicBezTo>
                      <a:pt x="621654" y="1520032"/>
                      <a:pt x="721941" y="1541022"/>
                      <a:pt x="822228" y="1550352"/>
                    </a:cubicBezTo>
                    <a:cubicBezTo>
                      <a:pt x="812899" y="1576006"/>
                      <a:pt x="756925" y="1599329"/>
                      <a:pt x="752260" y="1622652"/>
                    </a:cubicBezTo>
                    <a:cubicBezTo>
                      <a:pt x="775583" y="1743930"/>
                      <a:pt x="810567" y="1858211"/>
                      <a:pt x="803570" y="1984153"/>
                    </a:cubicBezTo>
                    <a:cubicBezTo>
                      <a:pt x="801238" y="2037795"/>
                      <a:pt x="773251" y="2112428"/>
                      <a:pt x="808235" y="2156741"/>
                    </a:cubicBezTo>
                    <a:cubicBezTo>
                      <a:pt x="815232" y="2166070"/>
                      <a:pt x="840887" y="2182396"/>
                      <a:pt x="840887" y="2184728"/>
                    </a:cubicBezTo>
                    <a:cubicBezTo>
                      <a:pt x="840887" y="2194057"/>
                      <a:pt x="777915" y="2322332"/>
                      <a:pt x="768586" y="2347987"/>
                    </a:cubicBezTo>
                    <a:cubicBezTo>
                      <a:pt x="696286" y="2543897"/>
                      <a:pt x="754593" y="2718817"/>
                      <a:pt x="794241" y="2914728"/>
                    </a:cubicBezTo>
                    <a:cubicBezTo>
                      <a:pt x="775583" y="2954376"/>
                      <a:pt x="754593" y="2994025"/>
                      <a:pt x="731270" y="3031341"/>
                    </a:cubicBezTo>
                    <a:cubicBezTo>
                      <a:pt x="672963" y="3136293"/>
                      <a:pt x="602995" y="3236581"/>
                      <a:pt x="565679" y="3350862"/>
                    </a:cubicBezTo>
                    <a:cubicBezTo>
                      <a:pt x="565679" y="3350862"/>
                      <a:pt x="563347" y="3353194"/>
                      <a:pt x="561015" y="3353194"/>
                    </a:cubicBezTo>
                    <a:cubicBezTo>
                      <a:pt x="519033" y="3462811"/>
                      <a:pt x="528363" y="3581756"/>
                      <a:pt x="565679" y="3691373"/>
                    </a:cubicBezTo>
                    <a:cubicBezTo>
                      <a:pt x="575008" y="3717028"/>
                      <a:pt x="584337" y="3745015"/>
                      <a:pt x="612324" y="3754344"/>
                    </a:cubicBezTo>
                    <a:cubicBezTo>
                      <a:pt x="647308" y="3766006"/>
                      <a:pt x="710280" y="3789328"/>
                      <a:pt x="745264" y="3793992"/>
                    </a:cubicBezTo>
                    <a:cubicBezTo>
                      <a:pt x="866542" y="3810318"/>
                      <a:pt x="971494" y="3719360"/>
                      <a:pt x="1083442" y="3686708"/>
                    </a:cubicBezTo>
                    <a:cubicBezTo>
                      <a:pt x="1095104" y="3682044"/>
                      <a:pt x="1102100" y="3677379"/>
                      <a:pt x="1116094" y="3684376"/>
                    </a:cubicBezTo>
                    <a:cubicBezTo>
                      <a:pt x="1130088" y="3691373"/>
                      <a:pt x="1200056" y="3770670"/>
                      <a:pt x="1218714" y="3786996"/>
                    </a:cubicBezTo>
                    <a:cubicBezTo>
                      <a:pt x="1374976" y="3933928"/>
                      <a:pt x="1533570" y="4097187"/>
                      <a:pt x="1694497" y="4234791"/>
                    </a:cubicBezTo>
                    <a:cubicBezTo>
                      <a:pt x="1706158" y="4246452"/>
                      <a:pt x="1757467" y="4293097"/>
                      <a:pt x="1766796" y="4293097"/>
                    </a:cubicBezTo>
                    <a:cubicBezTo>
                      <a:pt x="1783123" y="4295430"/>
                      <a:pt x="1790119" y="4276772"/>
                      <a:pt x="1808778" y="4286101"/>
                    </a:cubicBezTo>
                    <a:cubicBezTo>
                      <a:pt x="1815774" y="4288433"/>
                      <a:pt x="1899736" y="4374727"/>
                      <a:pt x="1909065" y="4386388"/>
                    </a:cubicBezTo>
                    <a:cubicBezTo>
                      <a:pt x="1981365" y="4472682"/>
                      <a:pt x="2035007" y="4645271"/>
                      <a:pt x="2055998" y="4754886"/>
                    </a:cubicBezTo>
                    <a:cubicBezTo>
                      <a:pt x="2060662" y="4778209"/>
                      <a:pt x="2058330" y="4831852"/>
                      <a:pt x="2088650" y="4841180"/>
                    </a:cubicBezTo>
                    <a:cubicBezTo>
                      <a:pt x="2114305" y="4848177"/>
                      <a:pt x="2144624" y="4792203"/>
                      <a:pt x="2153953" y="4773545"/>
                    </a:cubicBezTo>
                    <a:cubicBezTo>
                      <a:pt x="2163282" y="4754886"/>
                      <a:pt x="2186605" y="4691916"/>
                      <a:pt x="2188937" y="4673257"/>
                    </a:cubicBezTo>
                    <a:cubicBezTo>
                      <a:pt x="2193602" y="4635941"/>
                      <a:pt x="2174943" y="4610287"/>
                      <a:pt x="2177276" y="4575303"/>
                    </a:cubicBezTo>
                    <a:cubicBezTo>
                      <a:pt x="2179608" y="4528657"/>
                      <a:pt x="2223921" y="4472682"/>
                      <a:pt x="2223921" y="4409711"/>
                    </a:cubicBezTo>
                    <a:cubicBezTo>
                      <a:pt x="2223921" y="4332746"/>
                      <a:pt x="2142292" y="4286101"/>
                      <a:pt x="2072324" y="4286101"/>
                    </a:cubicBezTo>
                    <a:cubicBezTo>
                      <a:pt x="2060662" y="4286101"/>
                      <a:pt x="2009353" y="4297762"/>
                      <a:pt x="2007020" y="4295430"/>
                    </a:cubicBezTo>
                    <a:cubicBezTo>
                      <a:pt x="2000023" y="4290766"/>
                      <a:pt x="1955710" y="4209136"/>
                      <a:pt x="1948714" y="4195143"/>
                    </a:cubicBezTo>
                    <a:cubicBezTo>
                      <a:pt x="1939385" y="4176484"/>
                      <a:pt x="1904401" y="4099519"/>
                      <a:pt x="1902068" y="4085526"/>
                    </a:cubicBezTo>
                    <a:cubicBezTo>
                      <a:pt x="1899736" y="4057539"/>
                      <a:pt x="1948714" y="4022555"/>
                      <a:pt x="1937052" y="3994567"/>
                    </a:cubicBezTo>
                    <a:cubicBezTo>
                      <a:pt x="1829768" y="3880287"/>
                      <a:pt x="1715487" y="3775334"/>
                      <a:pt x="1617531" y="3654056"/>
                    </a:cubicBezTo>
                    <a:cubicBezTo>
                      <a:pt x="1596541" y="3628401"/>
                      <a:pt x="1493922" y="3495462"/>
                      <a:pt x="1493922" y="3474472"/>
                    </a:cubicBezTo>
                    <a:cubicBezTo>
                      <a:pt x="1493922" y="3465143"/>
                      <a:pt x="1538235" y="3355526"/>
                      <a:pt x="1545231" y="3348529"/>
                    </a:cubicBezTo>
                    <a:cubicBezTo>
                      <a:pt x="1582547" y="3306549"/>
                      <a:pt x="1757467" y="3194600"/>
                      <a:pt x="1811110" y="3171277"/>
                    </a:cubicBezTo>
                    <a:cubicBezTo>
                      <a:pt x="1925391" y="3124632"/>
                      <a:pt x="2163282" y="3124632"/>
                      <a:pt x="2275231" y="3171277"/>
                    </a:cubicBezTo>
                    <a:cubicBezTo>
                      <a:pt x="2296221" y="3180606"/>
                      <a:pt x="2396509" y="3255239"/>
                      <a:pt x="2382516" y="3180606"/>
                    </a:cubicBezTo>
                    <a:cubicBezTo>
                      <a:pt x="2375518" y="3138625"/>
                      <a:pt x="2237915" y="3015015"/>
                      <a:pt x="2198266" y="2984696"/>
                    </a:cubicBezTo>
                    <a:cubicBezTo>
                      <a:pt x="2184273" y="2973035"/>
                      <a:pt x="2118969" y="2933386"/>
                      <a:pt x="2116637" y="2928721"/>
                    </a:cubicBezTo>
                    <a:cubicBezTo>
                      <a:pt x="2109640" y="2917060"/>
                      <a:pt x="2116637" y="2898402"/>
                      <a:pt x="2111972" y="2889073"/>
                    </a:cubicBezTo>
                    <a:cubicBezTo>
                      <a:pt x="2111972" y="2886741"/>
                      <a:pt x="2055998" y="2840095"/>
                      <a:pt x="2051333" y="2837763"/>
                    </a:cubicBezTo>
                    <a:cubicBezTo>
                      <a:pt x="1983698" y="2795782"/>
                      <a:pt x="1883410" y="2842428"/>
                      <a:pt x="1850758" y="2912396"/>
                    </a:cubicBezTo>
                    <a:cubicBezTo>
                      <a:pt x="1836764" y="2942715"/>
                      <a:pt x="1836764" y="2994025"/>
                      <a:pt x="1806445" y="3010350"/>
                    </a:cubicBezTo>
                    <a:cubicBezTo>
                      <a:pt x="1752803" y="3043003"/>
                      <a:pt x="1645519" y="3052332"/>
                      <a:pt x="1584880" y="3082651"/>
                    </a:cubicBezTo>
                    <a:lnTo>
                      <a:pt x="1540567" y="3077987"/>
                    </a:lnTo>
                    <a:lnTo>
                      <a:pt x="1295679" y="3140958"/>
                    </a:lnTo>
                    <a:cubicBezTo>
                      <a:pt x="1440279" y="2975366"/>
                      <a:pt x="1591876" y="2798115"/>
                      <a:pt x="1652515" y="2581213"/>
                    </a:cubicBezTo>
                    <a:cubicBezTo>
                      <a:pt x="1668842" y="2455271"/>
                      <a:pt x="1591876" y="2310670"/>
                      <a:pt x="1512579" y="2217380"/>
                    </a:cubicBezTo>
                    <a:cubicBezTo>
                      <a:pt x="1491589" y="2191725"/>
                      <a:pt x="1426286" y="2142748"/>
                      <a:pt x="1414625" y="2124089"/>
                    </a:cubicBezTo>
                    <a:cubicBezTo>
                      <a:pt x="1407627" y="2114760"/>
                      <a:pt x="1405295" y="2089105"/>
                      <a:pt x="1398298" y="2072779"/>
                    </a:cubicBezTo>
                    <a:cubicBezTo>
                      <a:pt x="1384305" y="2049457"/>
                      <a:pt x="1358650" y="2040128"/>
                      <a:pt x="1360982" y="2012140"/>
                    </a:cubicBezTo>
                    <a:cubicBezTo>
                      <a:pt x="1360982" y="1979489"/>
                      <a:pt x="1400631" y="1923515"/>
                      <a:pt x="1419289" y="1897859"/>
                    </a:cubicBezTo>
                    <a:cubicBezTo>
                      <a:pt x="1430950" y="1881533"/>
                      <a:pt x="1507915" y="1783579"/>
                      <a:pt x="1519577" y="1785910"/>
                    </a:cubicBezTo>
                    <a:cubicBezTo>
                      <a:pt x="1561557" y="1872204"/>
                      <a:pt x="1568554" y="1972492"/>
                      <a:pt x="1603538" y="2063451"/>
                    </a:cubicBezTo>
                    <a:cubicBezTo>
                      <a:pt x="1638522" y="2152076"/>
                      <a:pt x="1743474" y="2345654"/>
                      <a:pt x="1862419" y="2268690"/>
                    </a:cubicBezTo>
                    <a:cubicBezTo>
                      <a:pt x="1941716" y="2217380"/>
                      <a:pt x="1960375" y="2026134"/>
                      <a:pt x="1969704" y="1939840"/>
                    </a:cubicBezTo>
                    <a:cubicBezTo>
                      <a:pt x="1976700" y="1888531"/>
                      <a:pt x="1969704" y="1818563"/>
                      <a:pt x="1981365" y="1769585"/>
                    </a:cubicBezTo>
                    <a:cubicBezTo>
                      <a:pt x="1990694" y="1729936"/>
                      <a:pt x="2055998" y="1692620"/>
                      <a:pt x="2035007" y="1645974"/>
                    </a:cubicBezTo>
                    <a:cubicBezTo>
                      <a:pt x="2030343" y="1631981"/>
                      <a:pt x="2004688" y="1624984"/>
                      <a:pt x="2000023" y="1617987"/>
                    </a:cubicBezTo>
                    <a:cubicBezTo>
                      <a:pt x="1983698" y="1590000"/>
                      <a:pt x="2009353" y="1457061"/>
                      <a:pt x="2002356" y="1417412"/>
                    </a:cubicBezTo>
                    <a:cubicBezTo>
                      <a:pt x="2072324" y="1431406"/>
                      <a:pt x="2181940" y="1447731"/>
                      <a:pt x="2235582" y="1389425"/>
                    </a:cubicBezTo>
                    <a:cubicBezTo>
                      <a:pt x="2310215" y="1307795"/>
                      <a:pt x="2279895" y="1151534"/>
                      <a:pt x="2354528" y="1093227"/>
                    </a:cubicBezTo>
                    <a:cubicBezTo>
                      <a:pt x="2394177" y="1062907"/>
                      <a:pt x="2445486" y="1041917"/>
                      <a:pt x="2485135" y="1006933"/>
                    </a:cubicBezTo>
                    <a:cubicBezTo>
                      <a:pt x="2655390" y="857668"/>
                      <a:pt x="2583090" y="680416"/>
                      <a:pt x="2384847" y="612780"/>
                    </a:cubicBezTo>
                    <a:close/>
                    <a:moveTo>
                      <a:pt x="2193602" y="4409711"/>
                    </a:moveTo>
                    <a:cubicBezTo>
                      <a:pt x="2198266" y="4400382"/>
                      <a:pt x="2193602" y="4395718"/>
                      <a:pt x="2207595" y="4398049"/>
                    </a:cubicBezTo>
                    <a:cubicBezTo>
                      <a:pt x="2202931" y="4428369"/>
                      <a:pt x="2198266" y="4458689"/>
                      <a:pt x="2188937" y="4486676"/>
                    </a:cubicBezTo>
                    <a:cubicBezTo>
                      <a:pt x="2188937" y="4493673"/>
                      <a:pt x="2188937" y="4507666"/>
                      <a:pt x="2177276" y="4507666"/>
                    </a:cubicBezTo>
                    <a:cubicBezTo>
                      <a:pt x="2177276" y="4477347"/>
                      <a:pt x="2177276" y="4437698"/>
                      <a:pt x="2191269" y="4409711"/>
                    </a:cubicBezTo>
                    <a:close/>
                    <a:moveTo>
                      <a:pt x="2118969" y="4680255"/>
                    </a:moveTo>
                    <a:cubicBezTo>
                      <a:pt x="2123634" y="4670925"/>
                      <a:pt x="2118969" y="4666260"/>
                      <a:pt x="2132963" y="4668593"/>
                    </a:cubicBezTo>
                    <a:cubicBezTo>
                      <a:pt x="2125966" y="4710574"/>
                      <a:pt x="2123634" y="4759551"/>
                      <a:pt x="2111972" y="4799200"/>
                    </a:cubicBezTo>
                    <a:cubicBezTo>
                      <a:pt x="2109640" y="4808529"/>
                      <a:pt x="2114305" y="4813193"/>
                      <a:pt x="2097979" y="4810861"/>
                    </a:cubicBezTo>
                    <a:cubicBezTo>
                      <a:pt x="2097979" y="4766547"/>
                      <a:pt x="2097979" y="4717570"/>
                      <a:pt x="2118969" y="4677922"/>
                    </a:cubicBezTo>
                    <a:close/>
                    <a:moveTo>
                      <a:pt x="1834433" y="631438"/>
                    </a:moveTo>
                    <a:cubicBezTo>
                      <a:pt x="1822771" y="626774"/>
                      <a:pt x="1825103" y="612780"/>
                      <a:pt x="1813442" y="603451"/>
                    </a:cubicBezTo>
                    <a:cubicBezTo>
                      <a:pt x="1804113" y="596454"/>
                      <a:pt x="1790119" y="596454"/>
                      <a:pt x="1787787" y="587125"/>
                    </a:cubicBezTo>
                    <a:cubicBezTo>
                      <a:pt x="1822771" y="584793"/>
                      <a:pt x="1839097" y="596454"/>
                      <a:pt x="1834433" y="633770"/>
                    </a:cubicBezTo>
                    <a:close/>
                    <a:moveTo>
                      <a:pt x="1162739" y="659425"/>
                    </a:moveTo>
                    <a:cubicBezTo>
                      <a:pt x="1148746" y="696742"/>
                      <a:pt x="1165072" y="729394"/>
                      <a:pt x="1146414" y="762045"/>
                    </a:cubicBezTo>
                    <a:cubicBezTo>
                      <a:pt x="1120759" y="743387"/>
                      <a:pt x="1146414" y="678083"/>
                      <a:pt x="1162739" y="659425"/>
                    </a:cubicBezTo>
                    <a:close/>
                    <a:moveTo>
                      <a:pt x="1235040" y="1263483"/>
                    </a:moveTo>
                    <a:cubicBezTo>
                      <a:pt x="1244369" y="1219170"/>
                      <a:pt x="1216382" y="1188850"/>
                      <a:pt x="1267691" y="1158531"/>
                    </a:cubicBezTo>
                    <a:cubicBezTo>
                      <a:pt x="1279353" y="1151534"/>
                      <a:pt x="1344657" y="1128211"/>
                      <a:pt x="1346988" y="1121214"/>
                    </a:cubicBezTo>
                    <a:cubicBezTo>
                      <a:pt x="1349321" y="1107221"/>
                      <a:pt x="1335327" y="1111885"/>
                      <a:pt x="1325998" y="1111885"/>
                    </a:cubicBezTo>
                    <a:cubicBezTo>
                      <a:pt x="1260695" y="1111885"/>
                      <a:pt x="1190727" y="1125879"/>
                      <a:pt x="1125423" y="1118882"/>
                    </a:cubicBezTo>
                    <a:cubicBezTo>
                      <a:pt x="1095104" y="1116550"/>
                      <a:pt x="1090439" y="1102556"/>
                      <a:pt x="1088107" y="1074569"/>
                    </a:cubicBezTo>
                    <a:cubicBezTo>
                      <a:pt x="1083442" y="1039585"/>
                      <a:pt x="1088107" y="932301"/>
                      <a:pt x="1099769" y="901981"/>
                    </a:cubicBezTo>
                    <a:cubicBezTo>
                      <a:pt x="1102100" y="894985"/>
                      <a:pt x="1111430" y="894985"/>
                      <a:pt x="1111430" y="890320"/>
                    </a:cubicBezTo>
                    <a:cubicBezTo>
                      <a:pt x="1111430" y="880991"/>
                      <a:pt x="1109098" y="866997"/>
                      <a:pt x="1113762" y="860001"/>
                    </a:cubicBezTo>
                    <a:cubicBezTo>
                      <a:pt x="1116094" y="855336"/>
                      <a:pt x="1179066" y="846007"/>
                      <a:pt x="1181398" y="818019"/>
                    </a:cubicBezTo>
                    <a:cubicBezTo>
                      <a:pt x="1181398" y="792365"/>
                      <a:pt x="1132420" y="818019"/>
                      <a:pt x="1134753" y="785368"/>
                    </a:cubicBezTo>
                    <a:lnTo>
                      <a:pt x="1186062" y="785368"/>
                    </a:lnTo>
                    <a:cubicBezTo>
                      <a:pt x="1190727" y="764378"/>
                      <a:pt x="1153410" y="778371"/>
                      <a:pt x="1151078" y="762045"/>
                    </a:cubicBezTo>
                    <a:cubicBezTo>
                      <a:pt x="1193059" y="745720"/>
                      <a:pt x="1225711" y="692077"/>
                      <a:pt x="1272356" y="685081"/>
                    </a:cubicBezTo>
                    <a:cubicBezTo>
                      <a:pt x="1277020" y="685081"/>
                      <a:pt x="1312004" y="685081"/>
                      <a:pt x="1312004" y="685081"/>
                    </a:cubicBezTo>
                    <a:cubicBezTo>
                      <a:pt x="1325998" y="694409"/>
                      <a:pt x="1339992" y="780704"/>
                      <a:pt x="1351653" y="806358"/>
                    </a:cubicBezTo>
                    <a:cubicBezTo>
                      <a:pt x="1365647" y="836678"/>
                      <a:pt x="1405295" y="890320"/>
                      <a:pt x="1426286" y="913642"/>
                    </a:cubicBezTo>
                    <a:cubicBezTo>
                      <a:pt x="1440279" y="927636"/>
                      <a:pt x="1472931" y="936965"/>
                      <a:pt x="1437947" y="943962"/>
                    </a:cubicBezTo>
                    <a:lnTo>
                      <a:pt x="1500918" y="943962"/>
                    </a:lnTo>
                    <a:cubicBezTo>
                      <a:pt x="1526573" y="1002269"/>
                      <a:pt x="1449609" y="1065240"/>
                      <a:pt x="1398298" y="1053579"/>
                    </a:cubicBezTo>
                    <a:cubicBezTo>
                      <a:pt x="1398298" y="1062907"/>
                      <a:pt x="1414625" y="1062907"/>
                      <a:pt x="1416956" y="1067572"/>
                    </a:cubicBezTo>
                    <a:cubicBezTo>
                      <a:pt x="1416956" y="1072237"/>
                      <a:pt x="1391302" y="1118882"/>
                      <a:pt x="1388970" y="1137540"/>
                    </a:cubicBezTo>
                    <a:cubicBezTo>
                      <a:pt x="1388970" y="1149202"/>
                      <a:pt x="1381972" y="1184186"/>
                      <a:pt x="1381972" y="1193515"/>
                    </a:cubicBezTo>
                    <a:cubicBezTo>
                      <a:pt x="1381972" y="1212173"/>
                      <a:pt x="1400631" y="1256486"/>
                      <a:pt x="1391302" y="1270480"/>
                    </a:cubicBezTo>
                    <a:cubicBezTo>
                      <a:pt x="1381972" y="1284473"/>
                      <a:pt x="1258362" y="1335783"/>
                      <a:pt x="1232707" y="1359106"/>
                    </a:cubicBezTo>
                    <a:cubicBezTo>
                      <a:pt x="1207052" y="1382428"/>
                      <a:pt x="1181398" y="1457061"/>
                      <a:pt x="1160407" y="1492045"/>
                    </a:cubicBezTo>
                    <a:cubicBezTo>
                      <a:pt x="1155743" y="1501374"/>
                      <a:pt x="1144082" y="1517700"/>
                      <a:pt x="1137084" y="1522364"/>
                    </a:cubicBezTo>
                    <a:cubicBezTo>
                      <a:pt x="1146414" y="1480384"/>
                      <a:pt x="1158075" y="1440735"/>
                      <a:pt x="1172068" y="1401086"/>
                    </a:cubicBezTo>
                    <a:cubicBezTo>
                      <a:pt x="1188394" y="1361438"/>
                      <a:pt x="1230375" y="1296134"/>
                      <a:pt x="1237372" y="1258818"/>
                    </a:cubicBezTo>
                    <a:close/>
                    <a:moveTo>
                      <a:pt x="1790119" y="1757923"/>
                    </a:moveTo>
                    <a:cubicBezTo>
                      <a:pt x="1780790" y="1671629"/>
                      <a:pt x="1743474" y="1438403"/>
                      <a:pt x="1661844" y="1394090"/>
                    </a:cubicBezTo>
                    <a:cubicBezTo>
                      <a:pt x="1643187" y="1384761"/>
                      <a:pt x="1612867" y="1377763"/>
                      <a:pt x="1591876" y="1368435"/>
                    </a:cubicBezTo>
                    <a:cubicBezTo>
                      <a:pt x="1517244" y="1333451"/>
                      <a:pt x="1486924" y="1314793"/>
                      <a:pt x="1435615" y="1254154"/>
                    </a:cubicBezTo>
                    <a:cubicBezTo>
                      <a:pt x="1430950" y="1247157"/>
                      <a:pt x="1407627" y="1235496"/>
                      <a:pt x="1407627" y="1230831"/>
                    </a:cubicBezTo>
                    <a:lnTo>
                      <a:pt x="1407627" y="1135208"/>
                    </a:lnTo>
                    <a:lnTo>
                      <a:pt x="1421621" y="1186518"/>
                    </a:lnTo>
                    <a:cubicBezTo>
                      <a:pt x="1461270" y="1256486"/>
                      <a:pt x="1542899" y="1312460"/>
                      <a:pt x="1624529" y="1321789"/>
                    </a:cubicBezTo>
                    <a:cubicBezTo>
                      <a:pt x="1673506" y="1328786"/>
                      <a:pt x="1720151" y="1314793"/>
                      <a:pt x="1769129" y="1331118"/>
                    </a:cubicBezTo>
                    <a:cubicBezTo>
                      <a:pt x="1778458" y="1333451"/>
                      <a:pt x="1850758" y="1370767"/>
                      <a:pt x="1853091" y="1373099"/>
                    </a:cubicBezTo>
                    <a:cubicBezTo>
                      <a:pt x="1857755" y="1380096"/>
                      <a:pt x="1857755" y="1417412"/>
                      <a:pt x="1855423" y="1429074"/>
                    </a:cubicBezTo>
                    <a:cubicBezTo>
                      <a:pt x="1855423" y="1440735"/>
                      <a:pt x="1843762" y="1438403"/>
                      <a:pt x="1839097" y="1447731"/>
                    </a:cubicBezTo>
                    <a:cubicBezTo>
                      <a:pt x="1808778" y="1494377"/>
                      <a:pt x="1815774" y="1676294"/>
                      <a:pt x="1804113" y="1746262"/>
                    </a:cubicBezTo>
                    <a:cubicBezTo>
                      <a:pt x="1804113" y="1755591"/>
                      <a:pt x="1808778" y="1755591"/>
                      <a:pt x="1792451" y="1755591"/>
                    </a:cubicBezTo>
                    <a:close/>
                    <a:moveTo>
                      <a:pt x="1267691" y="1368435"/>
                    </a:moveTo>
                    <a:cubicBezTo>
                      <a:pt x="1274689" y="1361438"/>
                      <a:pt x="1393634" y="1289138"/>
                      <a:pt x="1414625" y="1279809"/>
                    </a:cubicBezTo>
                    <a:cubicBezTo>
                      <a:pt x="1433282" y="1270480"/>
                      <a:pt x="1442611" y="1291470"/>
                      <a:pt x="1444944" y="1307795"/>
                    </a:cubicBezTo>
                    <a:cubicBezTo>
                      <a:pt x="1451940" y="1347444"/>
                      <a:pt x="1367979" y="1408083"/>
                      <a:pt x="1349321" y="1445400"/>
                    </a:cubicBezTo>
                    <a:lnTo>
                      <a:pt x="1312004" y="1408083"/>
                    </a:lnTo>
                    <a:lnTo>
                      <a:pt x="1258362" y="1459393"/>
                    </a:lnTo>
                    <a:cubicBezTo>
                      <a:pt x="1258362" y="1436070"/>
                      <a:pt x="1253698" y="1389425"/>
                      <a:pt x="1270024" y="1370767"/>
                    </a:cubicBezTo>
                    <a:close/>
                    <a:moveTo>
                      <a:pt x="1461270" y="1179521"/>
                    </a:moveTo>
                    <a:cubicBezTo>
                      <a:pt x="1472931" y="1167859"/>
                      <a:pt x="1472931" y="1186518"/>
                      <a:pt x="1479928" y="1191182"/>
                    </a:cubicBezTo>
                    <a:cubicBezTo>
                      <a:pt x="1512579" y="1219170"/>
                      <a:pt x="1549896" y="1247157"/>
                      <a:pt x="1589545" y="1263483"/>
                    </a:cubicBezTo>
                    <a:lnTo>
                      <a:pt x="1720151" y="1284473"/>
                    </a:lnTo>
                    <a:cubicBezTo>
                      <a:pt x="1682835" y="1279809"/>
                      <a:pt x="1636190" y="1289138"/>
                      <a:pt x="1603538" y="1284473"/>
                    </a:cubicBezTo>
                    <a:cubicBezTo>
                      <a:pt x="1552228" y="1277476"/>
                      <a:pt x="1493922" y="1216837"/>
                      <a:pt x="1463602" y="1177189"/>
                    </a:cubicBezTo>
                    <a:close/>
                    <a:moveTo>
                      <a:pt x="1834433" y="1263483"/>
                    </a:moveTo>
                    <a:cubicBezTo>
                      <a:pt x="1762132" y="1226166"/>
                      <a:pt x="1696828" y="1177189"/>
                      <a:pt x="1640854" y="1118882"/>
                    </a:cubicBezTo>
                    <a:lnTo>
                      <a:pt x="1652515" y="1118882"/>
                    </a:lnTo>
                    <a:cubicBezTo>
                      <a:pt x="1652515" y="1116550"/>
                      <a:pt x="1876413" y="1272811"/>
                      <a:pt x="1876413" y="1272811"/>
                    </a:cubicBezTo>
                    <a:cubicBezTo>
                      <a:pt x="1871748" y="1289138"/>
                      <a:pt x="1841429" y="1268147"/>
                      <a:pt x="1834433" y="1263483"/>
                    </a:cubicBezTo>
                    <a:close/>
                    <a:moveTo>
                      <a:pt x="1706158" y="936965"/>
                    </a:moveTo>
                    <a:cubicBezTo>
                      <a:pt x="1657180" y="936965"/>
                      <a:pt x="1615199" y="953291"/>
                      <a:pt x="1566222" y="939298"/>
                    </a:cubicBezTo>
                    <a:cubicBezTo>
                      <a:pt x="1521908" y="927636"/>
                      <a:pt x="1472931" y="883323"/>
                      <a:pt x="1440279" y="853003"/>
                    </a:cubicBezTo>
                    <a:cubicBezTo>
                      <a:pt x="1435615" y="848339"/>
                      <a:pt x="1423954" y="839010"/>
                      <a:pt x="1428618" y="832013"/>
                    </a:cubicBezTo>
                    <a:cubicBezTo>
                      <a:pt x="1433282" y="827349"/>
                      <a:pt x="1491589" y="876326"/>
                      <a:pt x="1503250" y="880991"/>
                    </a:cubicBezTo>
                    <a:cubicBezTo>
                      <a:pt x="1580215" y="922971"/>
                      <a:pt x="1703826" y="908978"/>
                      <a:pt x="1792451" y="918307"/>
                    </a:cubicBezTo>
                    <a:cubicBezTo>
                      <a:pt x="1827435" y="922971"/>
                      <a:pt x="1888075" y="929969"/>
                      <a:pt x="1920726" y="939298"/>
                    </a:cubicBezTo>
                    <a:cubicBezTo>
                      <a:pt x="1927723" y="941630"/>
                      <a:pt x="1937052" y="939298"/>
                      <a:pt x="1939385" y="950959"/>
                    </a:cubicBezTo>
                    <a:cubicBezTo>
                      <a:pt x="1862419" y="939298"/>
                      <a:pt x="1785455" y="932301"/>
                      <a:pt x="1706158" y="934633"/>
                    </a:cubicBezTo>
                    <a:close/>
                    <a:moveTo>
                      <a:pt x="1144082" y="1310128"/>
                    </a:moveTo>
                    <a:cubicBezTo>
                      <a:pt x="1148746" y="1305464"/>
                      <a:pt x="1160407" y="1300799"/>
                      <a:pt x="1165072" y="1305464"/>
                    </a:cubicBezTo>
                    <a:cubicBezTo>
                      <a:pt x="1165072" y="1305464"/>
                      <a:pt x="1165072" y="1333451"/>
                      <a:pt x="1162739" y="1340448"/>
                    </a:cubicBezTo>
                    <a:lnTo>
                      <a:pt x="1109098" y="1398754"/>
                    </a:lnTo>
                    <a:cubicBezTo>
                      <a:pt x="1116094" y="1380096"/>
                      <a:pt x="1132420" y="1326454"/>
                      <a:pt x="1146414" y="1312460"/>
                    </a:cubicBezTo>
                    <a:close/>
                    <a:moveTo>
                      <a:pt x="446734" y="601119"/>
                    </a:moveTo>
                    <a:cubicBezTo>
                      <a:pt x="444401" y="626774"/>
                      <a:pt x="402420" y="710736"/>
                      <a:pt x="388427" y="731726"/>
                    </a:cubicBezTo>
                    <a:cubicBezTo>
                      <a:pt x="376766" y="748051"/>
                      <a:pt x="355775" y="717732"/>
                      <a:pt x="351111" y="706071"/>
                    </a:cubicBezTo>
                    <a:cubicBezTo>
                      <a:pt x="334785" y="652429"/>
                      <a:pt x="372101" y="624441"/>
                      <a:pt x="381430" y="575464"/>
                    </a:cubicBezTo>
                    <a:cubicBezTo>
                      <a:pt x="397756" y="566135"/>
                      <a:pt x="390759" y="608115"/>
                      <a:pt x="404753" y="591790"/>
                    </a:cubicBezTo>
                    <a:cubicBezTo>
                      <a:pt x="404753" y="591790"/>
                      <a:pt x="411750" y="563802"/>
                      <a:pt x="409417" y="563802"/>
                    </a:cubicBezTo>
                    <a:cubicBezTo>
                      <a:pt x="404753" y="559138"/>
                      <a:pt x="348778" y="554473"/>
                      <a:pt x="346446" y="526486"/>
                    </a:cubicBezTo>
                    <a:cubicBezTo>
                      <a:pt x="365104" y="533483"/>
                      <a:pt x="416414" y="524154"/>
                      <a:pt x="425743" y="531151"/>
                    </a:cubicBezTo>
                    <a:cubicBezTo>
                      <a:pt x="435072" y="535816"/>
                      <a:pt x="449065" y="589457"/>
                      <a:pt x="446734" y="603451"/>
                    </a:cubicBezTo>
                    <a:close/>
                    <a:moveTo>
                      <a:pt x="330120" y="584793"/>
                    </a:moveTo>
                    <a:lnTo>
                      <a:pt x="369769" y="568467"/>
                    </a:lnTo>
                    <a:lnTo>
                      <a:pt x="348778" y="608115"/>
                    </a:lnTo>
                    <a:lnTo>
                      <a:pt x="327788" y="584793"/>
                    </a:lnTo>
                    <a:close/>
                    <a:moveTo>
                      <a:pt x="749928" y="230288"/>
                    </a:moveTo>
                    <a:cubicBezTo>
                      <a:pt x="777915" y="274601"/>
                      <a:pt x="647308" y="391215"/>
                      <a:pt x="600663" y="391215"/>
                    </a:cubicBezTo>
                    <a:lnTo>
                      <a:pt x="698618" y="220960"/>
                    </a:lnTo>
                    <a:cubicBezTo>
                      <a:pt x="707947" y="211630"/>
                      <a:pt x="747596" y="225624"/>
                      <a:pt x="749928" y="230288"/>
                    </a:cubicBezTo>
                    <a:close/>
                    <a:moveTo>
                      <a:pt x="255488" y="337573"/>
                    </a:moveTo>
                    <a:cubicBezTo>
                      <a:pt x="197181" y="286263"/>
                      <a:pt x="178523" y="190640"/>
                      <a:pt x="194848" y="118339"/>
                    </a:cubicBezTo>
                    <a:cubicBezTo>
                      <a:pt x="204177" y="67030"/>
                      <a:pt x="232165" y="32046"/>
                      <a:pt x="290472" y="46040"/>
                    </a:cubicBezTo>
                    <a:cubicBezTo>
                      <a:pt x="297468" y="46040"/>
                      <a:pt x="290472" y="81024"/>
                      <a:pt x="285807" y="83355"/>
                    </a:cubicBezTo>
                    <a:cubicBezTo>
                      <a:pt x="274145" y="90352"/>
                      <a:pt x="239161" y="78691"/>
                      <a:pt x="227500" y="102014"/>
                    </a:cubicBezTo>
                    <a:cubicBezTo>
                      <a:pt x="206510" y="171982"/>
                      <a:pt x="213507" y="211630"/>
                      <a:pt x="239161" y="276934"/>
                    </a:cubicBezTo>
                    <a:cubicBezTo>
                      <a:pt x="246159" y="295592"/>
                      <a:pt x="264817" y="307253"/>
                      <a:pt x="255488" y="337573"/>
                    </a:cubicBezTo>
                    <a:close/>
                    <a:moveTo>
                      <a:pt x="250823" y="274601"/>
                    </a:moveTo>
                    <a:cubicBezTo>
                      <a:pt x="234497" y="225624"/>
                      <a:pt x="197181" y="95017"/>
                      <a:pt x="278810" y="97349"/>
                    </a:cubicBezTo>
                    <a:lnTo>
                      <a:pt x="250823" y="274601"/>
                    </a:lnTo>
                    <a:close/>
                    <a:moveTo>
                      <a:pt x="320791" y="22717"/>
                    </a:moveTo>
                    <a:cubicBezTo>
                      <a:pt x="409417" y="18052"/>
                      <a:pt x="500376" y="27381"/>
                      <a:pt x="584337" y="60033"/>
                    </a:cubicBezTo>
                    <a:cubicBezTo>
                      <a:pt x="607660" y="69362"/>
                      <a:pt x="703283" y="116008"/>
                      <a:pt x="705615" y="139330"/>
                    </a:cubicBezTo>
                    <a:cubicBezTo>
                      <a:pt x="705615" y="146327"/>
                      <a:pt x="684625" y="204633"/>
                      <a:pt x="679960" y="216295"/>
                    </a:cubicBezTo>
                    <a:cubicBezTo>
                      <a:pt x="647308" y="297924"/>
                      <a:pt x="533027" y="472844"/>
                      <a:pt x="451398" y="505496"/>
                    </a:cubicBezTo>
                    <a:cubicBezTo>
                      <a:pt x="430408" y="514825"/>
                      <a:pt x="428075" y="505496"/>
                      <a:pt x="423411" y="505496"/>
                    </a:cubicBezTo>
                    <a:cubicBezTo>
                      <a:pt x="416414" y="505496"/>
                      <a:pt x="409417" y="510161"/>
                      <a:pt x="402420" y="510161"/>
                    </a:cubicBezTo>
                    <a:cubicBezTo>
                      <a:pt x="376766" y="510161"/>
                      <a:pt x="383762" y="491502"/>
                      <a:pt x="367436" y="477509"/>
                    </a:cubicBezTo>
                    <a:cubicBezTo>
                      <a:pt x="351111" y="463515"/>
                      <a:pt x="311462" y="454186"/>
                      <a:pt x="302133" y="444857"/>
                    </a:cubicBezTo>
                    <a:cubicBezTo>
                      <a:pt x="295136" y="437860"/>
                      <a:pt x="297468" y="428531"/>
                      <a:pt x="297468" y="423866"/>
                    </a:cubicBezTo>
                    <a:cubicBezTo>
                      <a:pt x="248491" y="304921"/>
                      <a:pt x="292804" y="143994"/>
                      <a:pt x="320791" y="22717"/>
                    </a:cubicBezTo>
                    <a:close/>
                    <a:moveTo>
                      <a:pt x="292804" y="465848"/>
                    </a:moveTo>
                    <a:cubicBezTo>
                      <a:pt x="299801" y="465848"/>
                      <a:pt x="379097" y="500832"/>
                      <a:pt x="365104" y="512493"/>
                    </a:cubicBezTo>
                    <a:cubicBezTo>
                      <a:pt x="318459" y="519489"/>
                      <a:pt x="288139" y="482173"/>
                      <a:pt x="241494" y="500832"/>
                    </a:cubicBezTo>
                    <a:cubicBezTo>
                      <a:pt x="222836" y="500832"/>
                      <a:pt x="253155" y="461183"/>
                      <a:pt x="292804" y="465848"/>
                    </a:cubicBezTo>
                    <a:close/>
                    <a:moveTo>
                      <a:pt x="269481" y="505496"/>
                    </a:moveTo>
                    <a:cubicBezTo>
                      <a:pt x="311462" y="505496"/>
                      <a:pt x="376766" y="573131"/>
                      <a:pt x="327788" y="566135"/>
                    </a:cubicBezTo>
                    <a:cubicBezTo>
                      <a:pt x="299801" y="561470"/>
                      <a:pt x="269481" y="517157"/>
                      <a:pt x="225168" y="549809"/>
                    </a:cubicBezTo>
                    <a:cubicBezTo>
                      <a:pt x="220504" y="524154"/>
                      <a:pt x="246159" y="505496"/>
                      <a:pt x="267149" y="505496"/>
                    </a:cubicBezTo>
                    <a:close/>
                    <a:moveTo>
                      <a:pt x="330120" y="615113"/>
                    </a:moveTo>
                    <a:cubicBezTo>
                      <a:pt x="292804" y="615113"/>
                      <a:pt x="267149" y="573131"/>
                      <a:pt x="227500" y="591790"/>
                    </a:cubicBezTo>
                    <a:cubicBezTo>
                      <a:pt x="234497" y="521822"/>
                      <a:pt x="316127" y="573131"/>
                      <a:pt x="330120" y="615113"/>
                    </a:cubicBezTo>
                    <a:close/>
                    <a:moveTo>
                      <a:pt x="306798" y="671087"/>
                    </a:moveTo>
                    <a:cubicBezTo>
                      <a:pt x="269481" y="659425"/>
                      <a:pt x="264817" y="624441"/>
                      <a:pt x="215839" y="636103"/>
                    </a:cubicBezTo>
                    <a:cubicBezTo>
                      <a:pt x="227500" y="559138"/>
                      <a:pt x="304465" y="615113"/>
                      <a:pt x="306798" y="671087"/>
                    </a:cubicBezTo>
                    <a:close/>
                    <a:moveTo>
                      <a:pt x="278810" y="694409"/>
                    </a:moveTo>
                    <a:cubicBezTo>
                      <a:pt x="283475" y="682748"/>
                      <a:pt x="302133" y="682748"/>
                      <a:pt x="313794" y="682748"/>
                    </a:cubicBezTo>
                    <a:cubicBezTo>
                      <a:pt x="320791" y="661758"/>
                      <a:pt x="325456" y="650097"/>
                      <a:pt x="309129" y="631438"/>
                    </a:cubicBezTo>
                    <a:lnTo>
                      <a:pt x="344113" y="631438"/>
                    </a:lnTo>
                    <a:cubicBezTo>
                      <a:pt x="325456" y="666422"/>
                      <a:pt x="330120" y="706071"/>
                      <a:pt x="355775" y="738722"/>
                    </a:cubicBezTo>
                    <a:cubicBezTo>
                      <a:pt x="358107" y="741055"/>
                      <a:pt x="425743" y="792365"/>
                      <a:pt x="383762" y="780704"/>
                    </a:cubicBezTo>
                    <a:cubicBezTo>
                      <a:pt x="372101" y="778371"/>
                      <a:pt x="344113" y="762045"/>
                      <a:pt x="334785" y="752716"/>
                    </a:cubicBezTo>
                    <a:cubicBezTo>
                      <a:pt x="320791" y="752716"/>
                      <a:pt x="248491" y="729394"/>
                      <a:pt x="243826" y="724729"/>
                    </a:cubicBezTo>
                    <a:cubicBezTo>
                      <a:pt x="232165" y="710736"/>
                      <a:pt x="274145" y="717732"/>
                      <a:pt x="271814" y="701406"/>
                    </a:cubicBezTo>
                    <a:cubicBezTo>
                      <a:pt x="264817" y="692077"/>
                      <a:pt x="211175" y="682748"/>
                      <a:pt x="197181" y="685081"/>
                    </a:cubicBezTo>
                    <a:cubicBezTo>
                      <a:pt x="201846" y="631438"/>
                      <a:pt x="269481" y="661758"/>
                      <a:pt x="283475" y="696742"/>
                    </a:cubicBezTo>
                    <a:close/>
                    <a:moveTo>
                      <a:pt x="178523" y="734058"/>
                    </a:moveTo>
                    <a:cubicBezTo>
                      <a:pt x="215839" y="729394"/>
                      <a:pt x="332452" y="769042"/>
                      <a:pt x="372101" y="785368"/>
                    </a:cubicBezTo>
                    <a:cubicBezTo>
                      <a:pt x="395424" y="794697"/>
                      <a:pt x="414081" y="799362"/>
                      <a:pt x="430408" y="822684"/>
                    </a:cubicBezTo>
                    <a:cubicBezTo>
                      <a:pt x="414081" y="832013"/>
                      <a:pt x="395424" y="818019"/>
                      <a:pt x="379097" y="813355"/>
                    </a:cubicBezTo>
                    <a:cubicBezTo>
                      <a:pt x="353443" y="806358"/>
                      <a:pt x="180855" y="752716"/>
                      <a:pt x="171526" y="743387"/>
                    </a:cubicBezTo>
                    <a:cubicBezTo>
                      <a:pt x="164529" y="734058"/>
                      <a:pt x="171526" y="734058"/>
                      <a:pt x="180855" y="731726"/>
                    </a:cubicBezTo>
                    <a:close/>
                    <a:moveTo>
                      <a:pt x="101558" y="913642"/>
                    </a:moveTo>
                    <a:cubicBezTo>
                      <a:pt x="82900" y="906646"/>
                      <a:pt x="26926" y="897317"/>
                      <a:pt x="26926" y="876326"/>
                    </a:cubicBezTo>
                    <a:cubicBezTo>
                      <a:pt x="43251" y="855336"/>
                      <a:pt x="80568" y="734058"/>
                      <a:pt x="103890" y="736390"/>
                    </a:cubicBezTo>
                    <a:lnTo>
                      <a:pt x="423411" y="846007"/>
                    </a:lnTo>
                    <a:cubicBezTo>
                      <a:pt x="432740" y="866997"/>
                      <a:pt x="372101" y="1004601"/>
                      <a:pt x="365104" y="1004601"/>
                    </a:cubicBezTo>
                    <a:cubicBezTo>
                      <a:pt x="353443" y="1004601"/>
                      <a:pt x="339449" y="988275"/>
                      <a:pt x="339449" y="988275"/>
                    </a:cubicBezTo>
                    <a:cubicBezTo>
                      <a:pt x="260152" y="964953"/>
                      <a:pt x="183187" y="941630"/>
                      <a:pt x="103890" y="913642"/>
                    </a:cubicBezTo>
                    <a:close/>
                    <a:moveTo>
                      <a:pt x="297468" y="1039585"/>
                    </a:moveTo>
                    <a:cubicBezTo>
                      <a:pt x="316127" y="1032588"/>
                      <a:pt x="365104" y="1039585"/>
                      <a:pt x="376766" y="1025592"/>
                    </a:cubicBezTo>
                    <a:cubicBezTo>
                      <a:pt x="393091" y="1009266"/>
                      <a:pt x="402420" y="950959"/>
                      <a:pt x="423411" y="934633"/>
                    </a:cubicBezTo>
                    <a:cubicBezTo>
                      <a:pt x="425743" y="981278"/>
                      <a:pt x="418746" y="1030256"/>
                      <a:pt x="423411" y="1074569"/>
                    </a:cubicBezTo>
                    <a:cubicBezTo>
                      <a:pt x="425743" y="1109553"/>
                      <a:pt x="439737" y="1163195"/>
                      <a:pt x="451398" y="1195847"/>
                    </a:cubicBezTo>
                    <a:cubicBezTo>
                      <a:pt x="460727" y="1219170"/>
                      <a:pt x="474721" y="1235496"/>
                      <a:pt x="486382" y="1258818"/>
                    </a:cubicBezTo>
                    <a:cubicBezTo>
                      <a:pt x="444401" y="1303131"/>
                      <a:pt x="397756" y="1347444"/>
                      <a:pt x="341782" y="1370767"/>
                    </a:cubicBezTo>
                    <a:cubicBezTo>
                      <a:pt x="292804" y="1272811"/>
                      <a:pt x="288139" y="1146869"/>
                      <a:pt x="299801" y="1037253"/>
                    </a:cubicBezTo>
                    <a:close/>
                    <a:moveTo>
                      <a:pt x="486382" y="1489713"/>
                    </a:moveTo>
                    <a:cubicBezTo>
                      <a:pt x="479385" y="1492045"/>
                      <a:pt x="477053" y="1492045"/>
                      <a:pt x="470056" y="1489713"/>
                    </a:cubicBezTo>
                    <a:cubicBezTo>
                      <a:pt x="458395" y="1485048"/>
                      <a:pt x="393091" y="1450064"/>
                      <a:pt x="379097" y="1440735"/>
                    </a:cubicBezTo>
                    <a:cubicBezTo>
                      <a:pt x="369769" y="1433738"/>
                      <a:pt x="334785" y="1410416"/>
                      <a:pt x="332452" y="1401086"/>
                    </a:cubicBezTo>
                    <a:cubicBezTo>
                      <a:pt x="327788" y="1391757"/>
                      <a:pt x="337117" y="1394090"/>
                      <a:pt x="339449" y="1391757"/>
                    </a:cubicBezTo>
                    <a:cubicBezTo>
                      <a:pt x="418746" y="1361438"/>
                      <a:pt x="435072" y="1326454"/>
                      <a:pt x="495711" y="1277476"/>
                    </a:cubicBezTo>
                    <a:cubicBezTo>
                      <a:pt x="502708" y="1272811"/>
                      <a:pt x="505040" y="1263483"/>
                      <a:pt x="516702" y="1265815"/>
                    </a:cubicBezTo>
                    <a:cubicBezTo>
                      <a:pt x="521366" y="1270480"/>
                      <a:pt x="474721" y="1324122"/>
                      <a:pt x="465392" y="1324122"/>
                    </a:cubicBezTo>
                    <a:cubicBezTo>
                      <a:pt x="465392" y="1335783"/>
                      <a:pt x="484049" y="1328786"/>
                      <a:pt x="488714" y="1326454"/>
                    </a:cubicBezTo>
                    <a:cubicBezTo>
                      <a:pt x="498043" y="1321789"/>
                      <a:pt x="535360" y="1289138"/>
                      <a:pt x="540024" y="1293802"/>
                    </a:cubicBezTo>
                    <a:cubicBezTo>
                      <a:pt x="540024" y="1326454"/>
                      <a:pt x="514369" y="1473387"/>
                      <a:pt x="488714" y="1487380"/>
                    </a:cubicBezTo>
                    <a:close/>
                    <a:moveTo>
                      <a:pt x="526031" y="1464058"/>
                    </a:moveTo>
                    <a:cubicBezTo>
                      <a:pt x="549353" y="1394090"/>
                      <a:pt x="549353" y="1321789"/>
                      <a:pt x="561015" y="1249489"/>
                    </a:cubicBezTo>
                    <a:cubicBezTo>
                      <a:pt x="568011" y="1214505"/>
                      <a:pt x="602995" y="1242492"/>
                      <a:pt x="612324" y="1265815"/>
                    </a:cubicBezTo>
                    <a:cubicBezTo>
                      <a:pt x="600663" y="1303131"/>
                      <a:pt x="609992" y="1445400"/>
                      <a:pt x="586670" y="1468722"/>
                    </a:cubicBezTo>
                    <a:cubicBezTo>
                      <a:pt x="572676" y="1482716"/>
                      <a:pt x="544689" y="1464058"/>
                      <a:pt x="526031" y="1461725"/>
                    </a:cubicBezTo>
                    <a:close/>
                    <a:moveTo>
                      <a:pt x="1916062" y="4178816"/>
                    </a:moveTo>
                    <a:cubicBezTo>
                      <a:pt x="1927723" y="4206804"/>
                      <a:pt x="1976700" y="4302427"/>
                      <a:pt x="1995359" y="4318753"/>
                    </a:cubicBezTo>
                    <a:cubicBezTo>
                      <a:pt x="2007020" y="4328081"/>
                      <a:pt x="2016349" y="4323417"/>
                      <a:pt x="2025678" y="4328081"/>
                    </a:cubicBezTo>
                    <a:cubicBezTo>
                      <a:pt x="2044337" y="4337411"/>
                      <a:pt x="2074656" y="4442363"/>
                      <a:pt x="2076988" y="4465686"/>
                    </a:cubicBezTo>
                    <a:cubicBezTo>
                      <a:pt x="2081652" y="4519328"/>
                      <a:pt x="2065327" y="4551980"/>
                      <a:pt x="2049001" y="4600957"/>
                    </a:cubicBezTo>
                    <a:lnTo>
                      <a:pt x="1986030" y="4456356"/>
                    </a:lnTo>
                    <a:cubicBezTo>
                      <a:pt x="1972036" y="4430702"/>
                      <a:pt x="1955710" y="4405047"/>
                      <a:pt x="1937052" y="4384056"/>
                    </a:cubicBezTo>
                    <a:cubicBezTo>
                      <a:pt x="1920726" y="4363065"/>
                      <a:pt x="1829768" y="4283769"/>
                      <a:pt x="1825103" y="4269775"/>
                    </a:cubicBezTo>
                    <a:cubicBezTo>
                      <a:pt x="1825103" y="4262778"/>
                      <a:pt x="1836764" y="4232459"/>
                      <a:pt x="1841429" y="4223129"/>
                    </a:cubicBezTo>
                    <a:cubicBezTo>
                      <a:pt x="1853091" y="4197475"/>
                      <a:pt x="1874081" y="4155494"/>
                      <a:pt x="1888075" y="4132171"/>
                    </a:cubicBezTo>
                    <a:cubicBezTo>
                      <a:pt x="1890407" y="4127507"/>
                      <a:pt x="1892739" y="4115846"/>
                      <a:pt x="1899736" y="4125175"/>
                    </a:cubicBezTo>
                    <a:cubicBezTo>
                      <a:pt x="1899736" y="4125175"/>
                      <a:pt x="1909065" y="4167155"/>
                      <a:pt x="1916062" y="4181149"/>
                    </a:cubicBezTo>
                    <a:close/>
                    <a:moveTo>
                      <a:pt x="1507915" y="3577092"/>
                    </a:moveTo>
                    <a:cubicBezTo>
                      <a:pt x="1519577" y="3567763"/>
                      <a:pt x="1542899" y="3612076"/>
                      <a:pt x="1547563" y="3616740"/>
                    </a:cubicBezTo>
                    <a:cubicBezTo>
                      <a:pt x="1661844" y="3749679"/>
                      <a:pt x="1783123" y="3877954"/>
                      <a:pt x="1906732" y="4001564"/>
                    </a:cubicBezTo>
                    <a:cubicBezTo>
                      <a:pt x="1916062" y="4022555"/>
                      <a:pt x="1890407" y="4038880"/>
                      <a:pt x="1881078" y="4052874"/>
                    </a:cubicBezTo>
                    <a:cubicBezTo>
                      <a:pt x="1862419" y="4083193"/>
                      <a:pt x="1820439" y="4160159"/>
                      <a:pt x="1797116" y="4178816"/>
                    </a:cubicBezTo>
                    <a:cubicBezTo>
                      <a:pt x="1787787" y="4188145"/>
                      <a:pt x="1720151" y="4220798"/>
                      <a:pt x="1710822" y="4218465"/>
                    </a:cubicBezTo>
                    <a:cubicBezTo>
                      <a:pt x="1605870" y="4125175"/>
                      <a:pt x="1510247" y="4022555"/>
                      <a:pt x="1407627" y="3926932"/>
                    </a:cubicBezTo>
                    <a:cubicBezTo>
                      <a:pt x="1398298" y="3917603"/>
                      <a:pt x="1381972" y="3910606"/>
                      <a:pt x="1372643" y="3901277"/>
                    </a:cubicBezTo>
                    <a:cubicBezTo>
                      <a:pt x="1335327" y="3866293"/>
                      <a:pt x="1300343" y="3828976"/>
                      <a:pt x="1263027" y="3791660"/>
                    </a:cubicBezTo>
                    <a:cubicBezTo>
                      <a:pt x="1288682" y="3791660"/>
                      <a:pt x="1314337" y="3817315"/>
                      <a:pt x="1332995" y="3831309"/>
                    </a:cubicBezTo>
                    <a:cubicBezTo>
                      <a:pt x="1339992" y="3835974"/>
                      <a:pt x="1351653" y="3833641"/>
                      <a:pt x="1353986" y="3835974"/>
                    </a:cubicBezTo>
                    <a:lnTo>
                      <a:pt x="1503250" y="3577092"/>
                    </a:lnTo>
                    <a:close/>
                    <a:moveTo>
                      <a:pt x="2069991" y="2891405"/>
                    </a:moveTo>
                    <a:cubicBezTo>
                      <a:pt x="2074656" y="2898402"/>
                      <a:pt x="2083985" y="2900734"/>
                      <a:pt x="2081652" y="2912396"/>
                    </a:cubicBezTo>
                    <a:lnTo>
                      <a:pt x="1990694" y="2861086"/>
                    </a:lnTo>
                    <a:lnTo>
                      <a:pt x="1979033" y="2847092"/>
                    </a:lnTo>
                    <a:cubicBezTo>
                      <a:pt x="2018682" y="2840095"/>
                      <a:pt x="2046668" y="2861086"/>
                      <a:pt x="2069991" y="2889073"/>
                    </a:cubicBezTo>
                    <a:close/>
                    <a:moveTo>
                      <a:pt x="1577883" y="3112971"/>
                    </a:moveTo>
                    <a:cubicBezTo>
                      <a:pt x="1605870" y="3108306"/>
                      <a:pt x="1636190" y="3101309"/>
                      <a:pt x="1661844" y="3091980"/>
                    </a:cubicBezTo>
                    <a:cubicBezTo>
                      <a:pt x="1689832" y="3082651"/>
                      <a:pt x="1832100" y="3036006"/>
                      <a:pt x="1841429" y="3024344"/>
                    </a:cubicBezTo>
                    <a:cubicBezTo>
                      <a:pt x="1846094" y="3017348"/>
                      <a:pt x="1843762" y="3010350"/>
                      <a:pt x="1850758" y="3003354"/>
                    </a:cubicBezTo>
                    <a:cubicBezTo>
                      <a:pt x="1871748" y="2984696"/>
                      <a:pt x="1932387" y="2977699"/>
                      <a:pt x="1958043" y="2982364"/>
                    </a:cubicBezTo>
                    <a:cubicBezTo>
                      <a:pt x="2016349" y="2989360"/>
                      <a:pt x="2128298" y="3080318"/>
                      <a:pt x="2163282" y="3131629"/>
                    </a:cubicBezTo>
                    <a:cubicBezTo>
                      <a:pt x="2044337" y="3117635"/>
                      <a:pt x="1918394" y="3108306"/>
                      <a:pt x="1804113" y="3154951"/>
                    </a:cubicBezTo>
                    <a:cubicBezTo>
                      <a:pt x="1722483" y="3187603"/>
                      <a:pt x="1654848" y="3252907"/>
                      <a:pt x="1570886" y="3280894"/>
                    </a:cubicBezTo>
                    <a:lnTo>
                      <a:pt x="1577883" y="3115302"/>
                    </a:lnTo>
                    <a:close/>
                    <a:moveTo>
                      <a:pt x="1381972" y="2156741"/>
                    </a:moveTo>
                    <a:cubicBezTo>
                      <a:pt x="1393634" y="2156741"/>
                      <a:pt x="1395966" y="2163738"/>
                      <a:pt x="1398298" y="2166070"/>
                    </a:cubicBezTo>
                    <a:cubicBezTo>
                      <a:pt x="1496254" y="2203387"/>
                      <a:pt x="1624529" y="2410958"/>
                      <a:pt x="1633858" y="2513578"/>
                    </a:cubicBezTo>
                    <a:cubicBezTo>
                      <a:pt x="1643187" y="2630191"/>
                      <a:pt x="1577883" y="2739808"/>
                      <a:pt x="1517244" y="2835430"/>
                    </a:cubicBezTo>
                    <a:cubicBezTo>
                      <a:pt x="1356318" y="3089648"/>
                      <a:pt x="1123091" y="3299552"/>
                      <a:pt x="906190" y="3504791"/>
                    </a:cubicBezTo>
                    <a:cubicBezTo>
                      <a:pt x="882867" y="3504791"/>
                      <a:pt x="922516" y="3469807"/>
                      <a:pt x="927180" y="3465143"/>
                    </a:cubicBezTo>
                    <a:cubicBezTo>
                      <a:pt x="920184" y="3446485"/>
                      <a:pt x="990152" y="3360191"/>
                      <a:pt x="985487" y="3355526"/>
                    </a:cubicBezTo>
                    <a:cubicBezTo>
                      <a:pt x="973826" y="3353194"/>
                      <a:pt x="971494" y="3360191"/>
                      <a:pt x="966829" y="3367188"/>
                    </a:cubicBezTo>
                    <a:cubicBezTo>
                      <a:pt x="948171" y="3388178"/>
                      <a:pt x="903858" y="3451150"/>
                      <a:pt x="892196" y="3476804"/>
                    </a:cubicBezTo>
                    <a:cubicBezTo>
                      <a:pt x="885200" y="3493130"/>
                      <a:pt x="885200" y="3511788"/>
                      <a:pt x="878203" y="3525782"/>
                    </a:cubicBezTo>
                    <a:cubicBezTo>
                      <a:pt x="873538" y="3532779"/>
                      <a:pt x="826893" y="3586421"/>
                      <a:pt x="861877" y="3595750"/>
                    </a:cubicBezTo>
                    <a:cubicBezTo>
                      <a:pt x="889865" y="3602747"/>
                      <a:pt x="957500" y="3523449"/>
                      <a:pt x="985487" y="3509456"/>
                    </a:cubicBezTo>
                    <a:cubicBezTo>
                      <a:pt x="978490" y="3537443"/>
                      <a:pt x="936510" y="3563098"/>
                      <a:pt x="924849" y="3584088"/>
                    </a:cubicBezTo>
                    <a:cubicBezTo>
                      <a:pt x="920184" y="3591086"/>
                      <a:pt x="915519" y="3602747"/>
                      <a:pt x="929513" y="3600414"/>
                    </a:cubicBezTo>
                    <a:cubicBezTo>
                      <a:pt x="943506" y="3581756"/>
                      <a:pt x="969161" y="3567763"/>
                      <a:pt x="983155" y="3551437"/>
                    </a:cubicBezTo>
                    <a:cubicBezTo>
                      <a:pt x="1018139" y="3516453"/>
                      <a:pt x="1039129" y="3465143"/>
                      <a:pt x="1081110" y="3439488"/>
                    </a:cubicBezTo>
                    <a:cubicBezTo>
                      <a:pt x="1081110" y="3432491"/>
                      <a:pt x="1081110" y="3430159"/>
                      <a:pt x="1085775" y="3425494"/>
                    </a:cubicBezTo>
                    <a:cubicBezTo>
                      <a:pt x="1127755" y="3360191"/>
                      <a:pt x="1272356" y="3264568"/>
                      <a:pt x="1298011" y="3192268"/>
                    </a:cubicBezTo>
                    <a:cubicBezTo>
                      <a:pt x="1298011" y="3187603"/>
                      <a:pt x="1295679" y="3178274"/>
                      <a:pt x="1298011" y="3175942"/>
                    </a:cubicBezTo>
                    <a:cubicBezTo>
                      <a:pt x="1298011" y="3175942"/>
                      <a:pt x="1316669" y="3175942"/>
                      <a:pt x="1325998" y="3171277"/>
                    </a:cubicBezTo>
                    <a:cubicBezTo>
                      <a:pt x="1402963" y="3145622"/>
                      <a:pt x="1479928" y="3110638"/>
                      <a:pt x="1561557" y="3105974"/>
                    </a:cubicBezTo>
                    <a:cubicBezTo>
                      <a:pt x="1561557" y="3110638"/>
                      <a:pt x="1561557" y="3117635"/>
                      <a:pt x="1561557" y="3122300"/>
                    </a:cubicBezTo>
                    <a:cubicBezTo>
                      <a:pt x="1561557" y="3159616"/>
                      <a:pt x="1521908" y="3299552"/>
                      <a:pt x="1507915" y="3336868"/>
                    </a:cubicBezTo>
                    <a:cubicBezTo>
                      <a:pt x="1503250" y="3348529"/>
                      <a:pt x="1493922" y="3360191"/>
                      <a:pt x="1486924" y="3369520"/>
                    </a:cubicBezTo>
                    <a:cubicBezTo>
                      <a:pt x="1475263" y="3406836"/>
                      <a:pt x="1451940" y="3460478"/>
                      <a:pt x="1423954" y="3486134"/>
                    </a:cubicBezTo>
                    <a:cubicBezTo>
                      <a:pt x="1398298" y="3509456"/>
                      <a:pt x="1342324" y="3537443"/>
                      <a:pt x="1309673" y="3556102"/>
                    </a:cubicBezTo>
                    <a:cubicBezTo>
                      <a:pt x="1235040" y="3595750"/>
                      <a:pt x="1153410" y="3633066"/>
                      <a:pt x="1074114" y="3663385"/>
                    </a:cubicBezTo>
                    <a:cubicBezTo>
                      <a:pt x="1055455" y="3682044"/>
                      <a:pt x="885200" y="3752012"/>
                      <a:pt x="854881" y="3754344"/>
                    </a:cubicBezTo>
                    <a:cubicBezTo>
                      <a:pt x="808235" y="3796325"/>
                      <a:pt x="691622" y="3773002"/>
                      <a:pt x="640312" y="3747347"/>
                    </a:cubicBezTo>
                    <a:cubicBezTo>
                      <a:pt x="586670" y="3719360"/>
                      <a:pt x="570344" y="3616740"/>
                      <a:pt x="563347" y="3560766"/>
                    </a:cubicBezTo>
                    <a:cubicBezTo>
                      <a:pt x="544689" y="3427827"/>
                      <a:pt x="602995" y="3322875"/>
                      <a:pt x="661302" y="3208593"/>
                    </a:cubicBezTo>
                    <a:cubicBezTo>
                      <a:pt x="784913" y="2973035"/>
                      <a:pt x="938842" y="2756134"/>
                      <a:pt x="1050791" y="2511245"/>
                    </a:cubicBezTo>
                    <a:cubicBezTo>
                      <a:pt x="1055455" y="2501917"/>
                      <a:pt x="1055455" y="2492588"/>
                      <a:pt x="1067116" y="2490255"/>
                    </a:cubicBezTo>
                    <a:cubicBezTo>
                      <a:pt x="1071781" y="2478594"/>
                      <a:pt x="1071781" y="2462268"/>
                      <a:pt x="1076446" y="2450606"/>
                    </a:cubicBezTo>
                    <a:cubicBezTo>
                      <a:pt x="1081110" y="2441277"/>
                      <a:pt x="1106765" y="2408626"/>
                      <a:pt x="1099769" y="2403961"/>
                    </a:cubicBezTo>
                    <a:cubicBezTo>
                      <a:pt x="1090439" y="2394632"/>
                      <a:pt x="1088107" y="2413291"/>
                      <a:pt x="1085775" y="2415622"/>
                    </a:cubicBezTo>
                    <a:cubicBezTo>
                      <a:pt x="1076446" y="2427284"/>
                      <a:pt x="1041462" y="2476261"/>
                      <a:pt x="1034465" y="2478594"/>
                    </a:cubicBezTo>
                    <a:cubicBezTo>
                      <a:pt x="1022803" y="2483259"/>
                      <a:pt x="1020471" y="2452939"/>
                      <a:pt x="1006478" y="2452939"/>
                    </a:cubicBezTo>
                    <a:cubicBezTo>
                      <a:pt x="997148" y="2452939"/>
                      <a:pt x="987819" y="2466933"/>
                      <a:pt x="971494" y="2457604"/>
                    </a:cubicBezTo>
                    <a:cubicBezTo>
                      <a:pt x="952835" y="2448275"/>
                      <a:pt x="957500" y="2422620"/>
                      <a:pt x="936510" y="2422620"/>
                    </a:cubicBezTo>
                    <a:lnTo>
                      <a:pt x="957500" y="2480926"/>
                    </a:lnTo>
                    <a:lnTo>
                      <a:pt x="896861" y="2394632"/>
                    </a:lnTo>
                    <a:cubicBezTo>
                      <a:pt x="901526" y="2417955"/>
                      <a:pt x="915519" y="2441277"/>
                      <a:pt x="929513" y="2462268"/>
                    </a:cubicBezTo>
                    <a:cubicBezTo>
                      <a:pt x="945839" y="2490255"/>
                      <a:pt x="999481" y="2543897"/>
                      <a:pt x="994817" y="2574217"/>
                    </a:cubicBezTo>
                    <a:cubicBezTo>
                      <a:pt x="992484" y="2590542"/>
                      <a:pt x="936510" y="2679169"/>
                      <a:pt x="924849" y="2693163"/>
                    </a:cubicBezTo>
                    <a:cubicBezTo>
                      <a:pt x="908522" y="2709488"/>
                      <a:pt x="824561" y="2770127"/>
                      <a:pt x="805903" y="2765462"/>
                    </a:cubicBezTo>
                    <a:cubicBezTo>
                      <a:pt x="794241" y="2765462"/>
                      <a:pt x="791909" y="2751469"/>
                      <a:pt x="789577" y="2742140"/>
                    </a:cubicBezTo>
                    <a:cubicBezTo>
                      <a:pt x="763922" y="2665175"/>
                      <a:pt x="754593" y="2522907"/>
                      <a:pt x="768586" y="2445942"/>
                    </a:cubicBezTo>
                    <a:cubicBezTo>
                      <a:pt x="782580" y="2359648"/>
                      <a:pt x="836222" y="2278019"/>
                      <a:pt x="859545" y="2194057"/>
                    </a:cubicBezTo>
                    <a:cubicBezTo>
                      <a:pt x="915519" y="2210383"/>
                      <a:pt x="978490" y="2203387"/>
                      <a:pt x="1032132" y="2217380"/>
                    </a:cubicBezTo>
                    <a:lnTo>
                      <a:pt x="1295679" y="2189393"/>
                    </a:lnTo>
                    <a:lnTo>
                      <a:pt x="1284018" y="2259361"/>
                    </a:lnTo>
                    <a:cubicBezTo>
                      <a:pt x="1298011" y="2261693"/>
                      <a:pt x="1300343" y="2245367"/>
                      <a:pt x="1312004" y="2243035"/>
                    </a:cubicBezTo>
                    <a:cubicBezTo>
                      <a:pt x="1321334" y="2243035"/>
                      <a:pt x="1405295" y="2292013"/>
                      <a:pt x="1421621" y="2303674"/>
                    </a:cubicBezTo>
                    <a:cubicBezTo>
                      <a:pt x="1428618" y="2308339"/>
                      <a:pt x="1435615" y="2303674"/>
                      <a:pt x="1433282" y="2317668"/>
                    </a:cubicBezTo>
                    <a:lnTo>
                      <a:pt x="1346988" y="2317668"/>
                    </a:lnTo>
                    <a:cubicBezTo>
                      <a:pt x="1346988" y="2326997"/>
                      <a:pt x="1367979" y="2326997"/>
                      <a:pt x="1372643" y="2329329"/>
                    </a:cubicBezTo>
                    <a:cubicBezTo>
                      <a:pt x="1402963" y="2331661"/>
                      <a:pt x="1435615" y="2331661"/>
                      <a:pt x="1454273" y="2303674"/>
                    </a:cubicBezTo>
                    <a:cubicBezTo>
                      <a:pt x="1454273" y="2292013"/>
                      <a:pt x="1398298" y="2254696"/>
                      <a:pt x="1386637" y="2240702"/>
                    </a:cubicBezTo>
                    <a:cubicBezTo>
                      <a:pt x="1379641" y="2233706"/>
                      <a:pt x="1344657" y="2189393"/>
                      <a:pt x="1342324" y="2187060"/>
                    </a:cubicBezTo>
                    <a:cubicBezTo>
                      <a:pt x="1339992" y="2175399"/>
                      <a:pt x="1372643" y="2161405"/>
                      <a:pt x="1379641" y="2161405"/>
                    </a:cubicBezTo>
                    <a:close/>
                    <a:moveTo>
                      <a:pt x="2014017" y="1673962"/>
                    </a:moveTo>
                    <a:cubicBezTo>
                      <a:pt x="2016349" y="1699617"/>
                      <a:pt x="1969704" y="1748595"/>
                      <a:pt x="1962707" y="1771917"/>
                    </a:cubicBezTo>
                    <a:cubicBezTo>
                      <a:pt x="1948714" y="1837220"/>
                      <a:pt x="1953378" y="1932843"/>
                      <a:pt x="1944049" y="2005144"/>
                    </a:cubicBezTo>
                    <a:cubicBezTo>
                      <a:pt x="1927723" y="2117092"/>
                      <a:pt x="1876413" y="2375974"/>
                      <a:pt x="1720151" y="2212716"/>
                    </a:cubicBezTo>
                    <a:cubicBezTo>
                      <a:pt x="1617531" y="2105431"/>
                      <a:pt x="1605870" y="1942172"/>
                      <a:pt x="1559225" y="1811565"/>
                    </a:cubicBezTo>
                    <a:cubicBezTo>
                      <a:pt x="1535902" y="1748595"/>
                      <a:pt x="1498586" y="1690288"/>
                      <a:pt x="1484593" y="1624984"/>
                    </a:cubicBezTo>
                    <a:cubicBezTo>
                      <a:pt x="1475263" y="1624984"/>
                      <a:pt x="1479928" y="1638978"/>
                      <a:pt x="1479928" y="1643642"/>
                    </a:cubicBezTo>
                    <a:cubicBezTo>
                      <a:pt x="1479928" y="1664633"/>
                      <a:pt x="1489257" y="1683291"/>
                      <a:pt x="1484593" y="1706613"/>
                    </a:cubicBezTo>
                    <a:cubicBezTo>
                      <a:pt x="1444944" y="1797572"/>
                      <a:pt x="1346988" y="1911853"/>
                      <a:pt x="1330663" y="2007476"/>
                    </a:cubicBezTo>
                    <a:cubicBezTo>
                      <a:pt x="1323666" y="2056453"/>
                      <a:pt x="1342324" y="2077444"/>
                      <a:pt x="1295679" y="2114760"/>
                    </a:cubicBezTo>
                    <a:cubicBezTo>
                      <a:pt x="1211717" y="2182396"/>
                      <a:pt x="1083442" y="2187060"/>
                      <a:pt x="980823" y="2175399"/>
                    </a:cubicBezTo>
                    <a:cubicBezTo>
                      <a:pt x="980823" y="2142748"/>
                      <a:pt x="999481" y="2112428"/>
                      <a:pt x="1004145" y="2079776"/>
                    </a:cubicBezTo>
                    <a:cubicBezTo>
                      <a:pt x="1013474" y="1984153"/>
                      <a:pt x="955168" y="1914185"/>
                      <a:pt x="938842" y="1825559"/>
                    </a:cubicBezTo>
                    <a:cubicBezTo>
                      <a:pt x="938842" y="1816230"/>
                      <a:pt x="929513" y="1809233"/>
                      <a:pt x="924849" y="1813898"/>
                    </a:cubicBezTo>
                    <a:cubicBezTo>
                      <a:pt x="915519" y="1825559"/>
                      <a:pt x="987819" y="1988818"/>
                      <a:pt x="992484" y="2019137"/>
                    </a:cubicBezTo>
                    <a:cubicBezTo>
                      <a:pt x="1001813" y="2070447"/>
                      <a:pt x="987819" y="2128754"/>
                      <a:pt x="966829" y="2175399"/>
                    </a:cubicBezTo>
                    <a:cubicBezTo>
                      <a:pt x="929513" y="2168403"/>
                      <a:pt x="861877" y="2166070"/>
                      <a:pt x="836222" y="2135750"/>
                    </a:cubicBezTo>
                    <a:cubicBezTo>
                      <a:pt x="810567" y="2105431"/>
                      <a:pt x="831558" y="2044792"/>
                      <a:pt x="833890" y="2005144"/>
                    </a:cubicBezTo>
                    <a:cubicBezTo>
                      <a:pt x="836222" y="1930511"/>
                      <a:pt x="833890" y="1853547"/>
                      <a:pt x="817564" y="1781246"/>
                    </a:cubicBezTo>
                    <a:lnTo>
                      <a:pt x="829225" y="1781246"/>
                    </a:lnTo>
                    <a:cubicBezTo>
                      <a:pt x="833890" y="1776581"/>
                      <a:pt x="787244" y="1650639"/>
                      <a:pt x="780248" y="1631981"/>
                    </a:cubicBezTo>
                    <a:cubicBezTo>
                      <a:pt x="845551" y="1562013"/>
                      <a:pt x="936510" y="1501374"/>
                      <a:pt x="973826" y="1410416"/>
                    </a:cubicBezTo>
                    <a:cubicBezTo>
                      <a:pt x="943506" y="1426741"/>
                      <a:pt x="875871" y="1527029"/>
                      <a:pt x="850216" y="1531693"/>
                    </a:cubicBezTo>
                    <a:cubicBezTo>
                      <a:pt x="787244" y="1520032"/>
                      <a:pt x="696286" y="1522364"/>
                      <a:pt x="635647" y="1499042"/>
                    </a:cubicBezTo>
                    <a:cubicBezTo>
                      <a:pt x="623986" y="1494377"/>
                      <a:pt x="635647" y="1480384"/>
                      <a:pt x="612324" y="1492045"/>
                    </a:cubicBezTo>
                    <a:cubicBezTo>
                      <a:pt x="649641" y="1431406"/>
                      <a:pt x="626318" y="1356773"/>
                      <a:pt x="640312" y="1291470"/>
                    </a:cubicBezTo>
                    <a:lnTo>
                      <a:pt x="843219" y="1314793"/>
                    </a:lnTo>
                    <a:cubicBezTo>
                      <a:pt x="908522" y="1326454"/>
                      <a:pt x="1018139" y="1307795"/>
                      <a:pt x="1076446" y="1321789"/>
                    </a:cubicBezTo>
                    <a:cubicBezTo>
                      <a:pt x="1118426" y="1331118"/>
                      <a:pt x="1102100" y="1373099"/>
                      <a:pt x="1092771" y="1403419"/>
                    </a:cubicBezTo>
                    <a:cubicBezTo>
                      <a:pt x="1099769" y="1403419"/>
                      <a:pt x="1125423" y="1419745"/>
                      <a:pt x="1127755" y="1417412"/>
                    </a:cubicBezTo>
                    <a:cubicBezTo>
                      <a:pt x="1127755" y="1417412"/>
                      <a:pt x="1127755" y="1398754"/>
                      <a:pt x="1139417" y="1401086"/>
                    </a:cubicBezTo>
                    <a:cubicBezTo>
                      <a:pt x="1139417" y="1408083"/>
                      <a:pt x="1139417" y="1412747"/>
                      <a:pt x="1139417" y="1419745"/>
                    </a:cubicBezTo>
                    <a:cubicBezTo>
                      <a:pt x="1134753" y="1450064"/>
                      <a:pt x="1102100" y="1562013"/>
                      <a:pt x="1090439" y="1587668"/>
                    </a:cubicBezTo>
                    <a:cubicBezTo>
                      <a:pt x="1076446" y="1617987"/>
                      <a:pt x="1011142" y="1673962"/>
                      <a:pt x="1006478" y="1699617"/>
                    </a:cubicBezTo>
                    <a:cubicBezTo>
                      <a:pt x="1006478" y="1706613"/>
                      <a:pt x="1008810" y="1711278"/>
                      <a:pt x="1015807" y="1711278"/>
                    </a:cubicBezTo>
                    <a:cubicBezTo>
                      <a:pt x="1048458" y="1636645"/>
                      <a:pt x="1127755" y="1583003"/>
                      <a:pt x="1174401" y="1522364"/>
                    </a:cubicBezTo>
                    <a:cubicBezTo>
                      <a:pt x="1190727" y="1501374"/>
                      <a:pt x="1221046" y="1426741"/>
                      <a:pt x="1237372" y="1419745"/>
                    </a:cubicBezTo>
                    <a:cubicBezTo>
                      <a:pt x="1249034" y="1415080"/>
                      <a:pt x="1246701" y="1426741"/>
                      <a:pt x="1244369" y="1433738"/>
                    </a:cubicBezTo>
                    <a:cubicBezTo>
                      <a:pt x="1244369" y="1443067"/>
                      <a:pt x="1230375" y="1501374"/>
                      <a:pt x="1246701" y="1501374"/>
                    </a:cubicBezTo>
                    <a:cubicBezTo>
                      <a:pt x="1253698" y="1501374"/>
                      <a:pt x="1295679" y="1454729"/>
                      <a:pt x="1305008" y="1450064"/>
                    </a:cubicBezTo>
                    <a:cubicBezTo>
                      <a:pt x="1332995" y="1440735"/>
                      <a:pt x="1325998" y="1478051"/>
                      <a:pt x="1349321" y="1471054"/>
                    </a:cubicBezTo>
                    <a:cubicBezTo>
                      <a:pt x="1353986" y="1471054"/>
                      <a:pt x="1393634" y="1415080"/>
                      <a:pt x="1407627" y="1403419"/>
                    </a:cubicBezTo>
                    <a:cubicBezTo>
                      <a:pt x="1449609" y="1366102"/>
                      <a:pt x="1486924" y="1342779"/>
                      <a:pt x="1542899" y="1361438"/>
                    </a:cubicBezTo>
                    <a:cubicBezTo>
                      <a:pt x="1615199" y="1384761"/>
                      <a:pt x="1675838" y="1412747"/>
                      <a:pt x="1708490" y="1482716"/>
                    </a:cubicBezTo>
                    <a:cubicBezTo>
                      <a:pt x="1741142" y="1552684"/>
                      <a:pt x="1797116" y="1795240"/>
                      <a:pt x="1794784" y="1872204"/>
                    </a:cubicBezTo>
                    <a:cubicBezTo>
                      <a:pt x="1794784" y="1879201"/>
                      <a:pt x="1790119" y="1918850"/>
                      <a:pt x="1787787" y="1921182"/>
                    </a:cubicBezTo>
                    <a:cubicBezTo>
                      <a:pt x="1787787" y="1921182"/>
                      <a:pt x="1764465" y="1918850"/>
                      <a:pt x="1750471" y="1925846"/>
                    </a:cubicBezTo>
                    <a:cubicBezTo>
                      <a:pt x="1741142" y="1930511"/>
                      <a:pt x="1643187" y="2035463"/>
                      <a:pt x="1650183" y="2040128"/>
                    </a:cubicBezTo>
                    <a:cubicBezTo>
                      <a:pt x="1659513" y="2047124"/>
                      <a:pt x="1664177" y="2037795"/>
                      <a:pt x="1668842" y="2033131"/>
                    </a:cubicBezTo>
                    <a:cubicBezTo>
                      <a:pt x="1675838" y="2026134"/>
                      <a:pt x="1743474" y="1937508"/>
                      <a:pt x="1752803" y="1949169"/>
                    </a:cubicBezTo>
                    <a:cubicBezTo>
                      <a:pt x="1745806" y="1972492"/>
                      <a:pt x="1729481" y="1998147"/>
                      <a:pt x="1717819" y="2019137"/>
                    </a:cubicBezTo>
                    <a:cubicBezTo>
                      <a:pt x="1713155" y="2026134"/>
                      <a:pt x="1694497" y="2035463"/>
                      <a:pt x="1703826" y="2047124"/>
                    </a:cubicBezTo>
                    <a:lnTo>
                      <a:pt x="1787787" y="1944505"/>
                    </a:lnTo>
                    <a:cubicBezTo>
                      <a:pt x="1780790" y="2023802"/>
                      <a:pt x="1741142" y="2119425"/>
                      <a:pt x="1752803" y="2198722"/>
                    </a:cubicBezTo>
                    <a:cubicBezTo>
                      <a:pt x="1752803" y="2212716"/>
                      <a:pt x="1764465" y="2233706"/>
                      <a:pt x="1780790" y="2222045"/>
                    </a:cubicBezTo>
                    <a:lnTo>
                      <a:pt x="1843762" y="1506038"/>
                    </a:lnTo>
                    <a:cubicBezTo>
                      <a:pt x="1869417" y="1531693"/>
                      <a:pt x="1892739" y="1571342"/>
                      <a:pt x="1920726" y="1596997"/>
                    </a:cubicBezTo>
                    <a:cubicBezTo>
                      <a:pt x="1939385" y="1613323"/>
                      <a:pt x="2014017" y="1659968"/>
                      <a:pt x="2016349" y="1676294"/>
                    </a:cubicBezTo>
                    <a:close/>
                    <a:moveTo>
                      <a:pt x="2018682" y="1328786"/>
                    </a:moveTo>
                    <a:cubicBezTo>
                      <a:pt x="1972036" y="1415080"/>
                      <a:pt x="1981365" y="1506038"/>
                      <a:pt x="1979033" y="1601661"/>
                    </a:cubicBezTo>
                    <a:cubicBezTo>
                      <a:pt x="1969704" y="1603994"/>
                      <a:pt x="1967371" y="1596997"/>
                      <a:pt x="1962707" y="1592332"/>
                    </a:cubicBezTo>
                    <a:cubicBezTo>
                      <a:pt x="1941716" y="1576006"/>
                      <a:pt x="1874081" y="1506038"/>
                      <a:pt x="1871748" y="1482716"/>
                    </a:cubicBezTo>
                    <a:cubicBezTo>
                      <a:pt x="1871748" y="1403419"/>
                      <a:pt x="1881078" y="1338115"/>
                      <a:pt x="1899736" y="1261150"/>
                    </a:cubicBezTo>
                    <a:cubicBezTo>
                      <a:pt x="1899736" y="1251821"/>
                      <a:pt x="1911397" y="1237827"/>
                      <a:pt x="1911397" y="1233163"/>
                    </a:cubicBezTo>
                    <a:cubicBezTo>
                      <a:pt x="1911397" y="1226166"/>
                      <a:pt x="1892739" y="1221502"/>
                      <a:pt x="1888075" y="1223834"/>
                    </a:cubicBezTo>
                    <a:cubicBezTo>
                      <a:pt x="1888075" y="1223834"/>
                      <a:pt x="1892739" y="1247157"/>
                      <a:pt x="1878746" y="1240160"/>
                    </a:cubicBezTo>
                    <a:cubicBezTo>
                      <a:pt x="1864752" y="1233163"/>
                      <a:pt x="1867084" y="1207508"/>
                      <a:pt x="1876413" y="1195847"/>
                    </a:cubicBezTo>
                    <a:cubicBezTo>
                      <a:pt x="1890407" y="1177189"/>
                      <a:pt x="1925391" y="1188850"/>
                      <a:pt x="1946381" y="1191182"/>
                    </a:cubicBezTo>
                    <a:cubicBezTo>
                      <a:pt x="1899736" y="1163195"/>
                      <a:pt x="1906732" y="1104889"/>
                      <a:pt x="1958043" y="1146869"/>
                    </a:cubicBezTo>
                    <a:cubicBezTo>
                      <a:pt x="1939385" y="1076901"/>
                      <a:pt x="2007020" y="1130544"/>
                      <a:pt x="2035007" y="1146869"/>
                    </a:cubicBezTo>
                    <a:cubicBezTo>
                      <a:pt x="2035007" y="1123547"/>
                      <a:pt x="1990694" y="1109553"/>
                      <a:pt x="2018682" y="1090895"/>
                    </a:cubicBezTo>
                    <a:cubicBezTo>
                      <a:pt x="2032675" y="1081566"/>
                      <a:pt x="2037340" y="1083898"/>
                      <a:pt x="2049001" y="1093227"/>
                    </a:cubicBezTo>
                    <a:cubicBezTo>
                      <a:pt x="2058330" y="1102556"/>
                      <a:pt x="2102643" y="1179521"/>
                      <a:pt x="2100311" y="1188850"/>
                    </a:cubicBezTo>
                    <a:cubicBezTo>
                      <a:pt x="2100311" y="1219170"/>
                      <a:pt x="2037340" y="1293802"/>
                      <a:pt x="2018682" y="1326454"/>
                    </a:cubicBezTo>
                    <a:close/>
                    <a:moveTo>
                      <a:pt x="2153953" y="1020927"/>
                    </a:moveTo>
                    <a:lnTo>
                      <a:pt x="2153953" y="1016262"/>
                    </a:lnTo>
                    <a:cubicBezTo>
                      <a:pt x="2158618" y="1016262"/>
                      <a:pt x="2158618" y="1020927"/>
                      <a:pt x="2153953" y="1020927"/>
                    </a:cubicBezTo>
                    <a:close/>
                    <a:moveTo>
                      <a:pt x="2156285" y="1011598"/>
                    </a:moveTo>
                    <a:cubicBezTo>
                      <a:pt x="2170279" y="869330"/>
                      <a:pt x="2044337" y="829681"/>
                      <a:pt x="1930055" y="815688"/>
                    </a:cubicBezTo>
                    <a:cubicBezTo>
                      <a:pt x="1815774" y="801694"/>
                      <a:pt x="1694497" y="822684"/>
                      <a:pt x="1587212" y="766710"/>
                    </a:cubicBezTo>
                    <a:lnTo>
                      <a:pt x="1402963" y="659425"/>
                    </a:lnTo>
                    <a:cubicBezTo>
                      <a:pt x="1412292" y="659425"/>
                      <a:pt x="1421621" y="659425"/>
                      <a:pt x="1430950" y="661758"/>
                    </a:cubicBezTo>
                    <a:cubicBezTo>
                      <a:pt x="1465934" y="673419"/>
                      <a:pt x="1519577" y="713067"/>
                      <a:pt x="1559225" y="729394"/>
                    </a:cubicBezTo>
                    <a:cubicBezTo>
                      <a:pt x="1636190" y="762045"/>
                      <a:pt x="1713155" y="778371"/>
                      <a:pt x="1797116" y="790033"/>
                    </a:cubicBezTo>
                    <a:cubicBezTo>
                      <a:pt x="1902068" y="806358"/>
                      <a:pt x="2109640" y="799362"/>
                      <a:pt x="2156285" y="918307"/>
                    </a:cubicBezTo>
                    <a:cubicBezTo>
                      <a:pt x="2165614" y="941630"/>
                      <a:pt x="2179608" y="988275"/>
                      <a:pt x="2156285" y="1009266"/>
                    </a:cubicBezTo>
                    <a:close/>
                    <a:moveTo>
                      <a:pt x="2487468" y="969617"/>
                    </a:moveTo>
                    <a:cubicBezTo>
                      <a:pt x="2426828" y="1041917"/>
                      <a:pt x="2338202" y="1053579"/>
                      <a:pt x="2249576" y="1062907"/>
                    </a:cubicBezTo>
                    <a:lnTo>
                      <a:pt x="2405838" y="1004601"/>
                    </a:lnTo>
                    <a:cubicBezTo>
                      <a:pt x="2510790" y="922971"/>
                      <a:pt x="2510790" y="748051"/>
                      <a:pt x="2398841" y="675752"/>
                    </a:cubicBezTo>
                    <a:cubicBezTo>
                      <a:pt x="2235582" y="570800"/>
                      <a:pt x="2151621" y="645432"/>
                      <a:pt x="2016349" y="729394"/>
                    </a:cubicBezTo>
                    <a:cubicBezTo>
                      <a:pt x="2011684" y="731726"/>
                      <a:pt x="2002356" y="741055"/>
                      <a:pt x="1997691" y="734058"/>
                    </a:cubicBezTo>
                    <a:cubicBezTo>
                      <a:pt x="2062995" y="673419"/>
                      <a:pt x="2132963" y="619777"/>
                      <a:pt x="2226253" y="610448"/>
                    </a:cubicBezTo>
                    <a:cubicBezTo>
                      <a:pt x="2433825" y="594122"/>
                      <a:pt x="2657723" y="769042"/>
                      <a:pt x="2489799" y="971949"/>
                    </a:cubicBezTo>
                    <a:close/>
                    <a:moveTo>
                      <a:pt x="1083442" y="3439488"/>
                    </a:moveTo>
                    <a:cubicBezTo>
                      <a:pt x="1174401" y="3383513"/>
                      <a:pt x="1270024" y="3329871"/>
                      <a:pt x="1360982" y="3271565"/>
                    </a:cubicBezTo>
                    <a:cubicBezTo>
                      <a:pt x="1412292" y="3238913"/>
                      <a:pt x="1465934" y="3194600"/>
                      <a:pt x="1514912" y="3166613"/>
                    </a:cubicBezTo>
                    <a:cubicBezTo>
                      <a:pt x="1521908" y="3161948"/>
                      <a:pt x="1526573" y="3154951"/>
                      <a:pt x="1538235" y="3157284"/>
                    </a:cubicBezTo>
                    <a:cubicBezTo>
                      <a:pt x="1407627" y="3276229"/>
                      <a:pt x="1242036" y="3355526"/>
                      <a:pt x="1092771" y="3451150"/>
                    </a:cubicBezTo>
                    <a:cubicBezTo>
                      <a:pt x="1081110" y="3451150"/>
                      <a:pt x="1083442" y="3448817"/>
                      <a:pt x="1083442" y="3439488"/>
                    </a:cubicBezTo>
                    <a:close/>
                    <a:moveTo>
                      <a:pt x="1181398" y="1939840"/>
                    </a:moveTo>
                    <a:cubicBezTo>
                      <a:pt x="1172068" y="1939840"/>
                      <a:pt x="1162739" y="1939840"/>
                      <a:pt x="1153410" y="1937508"/>
                    </a:cubicBezTo>
                    <a:cubicBezTo>
                      <a:pt x="1118426" y="1925846"/>
                      <a:pt x="1046126" y="1820894"/>
                      <a:pt x="1020471" y="1788243"/>
                    </a:cubicBezTo>
                    <a:cubicBezTo>
                      <a:pt x="1022803" y="1764920"/>
                      <a:pt x="1032132" y="1799904"/>
                      <a:pt x="1034465" y="1799904"/>
                    </a:cubicBezTo>
                    <a:cubicBezTo>
                      <a:pt x="1083442" y="1844217"/>
                      <a:pt x="1151078" y="1874537"/>
                      <a:pt x="1181398" y="1939840"/>
                    </a:cubicBezTo>
                    <a:close/>
                    <a:moveTo>
                      <a:pt x="987819" y="1832556"/>
                    </a:moveTo>
                    <a:cubicBezTo>
                      <a:pt x="1018139" y="1918850"/>
                      <a:pt x="1057787" y="2002811"/>
                      <a:pt x="1036797" y="2096102"/>
                    </a:cubicBezTo>
                    <a:lnTo>
                      <a:pt x="1011142" y="1944505"/>
                    </a:lnTo>
                    <a:cubicBezTo>
                      <a:pt x="997148" y="1883866"/>
                      <a:pt x="952835" y="1820894"/>
                      <a:pt x="973826" y="1755591"/>
                    </a:cubicBezTo>
                    <a:lnTo>
                      <a:pt x="987819" y="1832556"/>
                    </a:lnTo>
                    <a:close/>
                    <a:moveTo>
                      <a:pt x="973826" y="1690288"/>
                    </a:moveTo>
                    <a:cubicBezTo>
                      <a:pt x="969161" y="1697284"/>
                      <a:pt x="969161" y="1706613"/>
                      <a:pt x="957500" y="1704281"/>
                    </a:cubicBezTo>
                    <a:cubicBezTo>
                      <a:pt x="990152" y="1629649"/>
                      <a:pt x="1025136" y="1552684"/>
                      <a:pt x="1078778" y="1492045"/>
                    </a:cubicBezTo>
                    <a:cubicBezTo>
                      <a:pt x="1064785" y="1531693"/>
                      <a:pt x="1036797" y="1571342"/>
                      <a:pt x="1015807" y="1608658"/>
                    </a:cubicBezTo>
                    <a:cubicBezTo>
                      <a:pt x="1001813" y="1634313"/>
                      <a:pt x="990152" y="1664633"/>
                      <a:pt x="976158" y="1690288"/>
                    </a:cubicBezTo>
                    <a:close/>
                    <a:moveTo>
                      <a:pt x="915519" y="2009808"/>
                    </a:moveTo>
                    <a:cubicBezTo>
                      <a:pt x="915519" y="2019137"/>
                      <a:pt x="915519" y="2023802"/>
                      <a:pt x="906190" y="2026134"/>
                    </a:cubicBezTo>
                    <a:lnTo>
                      <a:pt x="854881" y="1876869"/>
                    </a:lnTo>
                    <a:cubicBezTo>
                      <a:pt x="866542" y="1874537"/>
                      <a:pt x="868874" y="1881533"/>
                      <a:pt x="873538" y="1890862"/>
                    </a:cubicBezTo>
                    <a:cubicBezTo>
                      <a:pt x="885200" y="1909521"/>
                      <a:pt x="913187" y="1988818"/>
                      <a:pt x="915519" y="2009808"/>
                    </a:cubicBezTo>
                    <a:close/>
                    <a:moveTo>
                      <a:pt x="1864752" y="1727604"/>
                    </a:moveTo>
                    <a:lnTo>
                      <a:pt x="1869417" y="1727604"/>
                    </a:lnTo>
                    <a:cubicBezTo>
                      <a:pt x="1869417" y="1727604"/>
                      <a:pt x="1869417" y="1853547"/>
                      <a:pt x="1869417" y="1853547"/>
                    </a:cubicBezTo>
                    <a:lnTo>
                      <a:pt x="1857755" y="1853547"/>
                    </a:lnTo>
                    <a:lnTo>
                      <a:pt x="1857755" y="1746262"/>
                    </a:lnTo>
                    <a:cubicBezTo>
                      <a:pt x="1857755" y="1743930"/>
                      <a:pt x="1864752" y="1732268"/>
                      <a:pt x="1862419" y="1725272"/>
                    </a:cubicBezTo>
                    <a:close/>
                    <a:moveTo>
                      <a:pt x="1720151" y="1820894"/>
                    </a:moveTo>
                    <a:lnTo>
                      <a:pt x="1685167" y="1760256"/>
                    </a:lnTo>
                    <a:cubicBezTo>
                      <a:pt x="1685167" y="1755591"/>
                      <a:pt x="1696828" y="1757923"/>
                      <a:pt x="1696828" y="1757923"/>
                    </a:cubicBezTo>
                    <a:cubicBezTo>
                      <a:pt x="1699161" y="1757923"/>
                      <a:pt x="1720151" y="1811565"/>
                      <a:pt x="1720151" y="1820894"/>
                    </a:cubicBezTo>
                    <a:close/>
                    <a:moveTo>
                      <a:pt x="1267691" y="957955"/>
                    </a:moveTo>
                    <a:cubicBezTo>
                      <a:pt x="1251366" y="981278"/>
                      <a:pt x="1221046" y="997604"/>
                      <a:pt x="1195391" y="1009266"/>
                    </a:cubicBezTo>
                    <a:cubicBezTo>
                      <a:pt x="1174401" y="1018594"/>
                      <a:pt x="1130088" y="1037253"/>
                      <a:pt x="1113762" y="1018594"/>
                    </a:cubicBezTo>
                    <a:cubicBezTo>
                      <a:pt x="1146414" y="1011598"/>
                      <a:pt x="1181398" y="1006933"/>
                      <a:pt x="1209385" y="988275"/>
                    </a:cubicBezTo>
                    <a:cubicBezTo>
                      <a:pt x="1214050" y="985943"/>
                      <a:pt x="1225711" y="983610"/>
                      <a:pt x="1216382" y="976614"/>
                    </a:cubicBezTo>
                    <a:cubicBezTo>
                      <a:pt x="1209385" y="969617"/>
                      <a:pt x="1125423" y="953291"/>
                      <a:pt x="1118426" y="960288"/>
                    </a:cubicBezTo>
                    <a:cubicBezTo>
                      <a:pt x="1116094" y="962620"/>
                      <a:pt x="1125423" y="983610"/>
                      <a:pt x="1113762" y="983610"/>
                    </a:cubicBezTo>
                    <a:lnTo>
                      <a:pt x="1106765" y="948626"/>
                    </a:lnTo>
                    <a:cubicBezTo>
                      <a:pt x="1162739" y="927636"/>
                      <a:pt x="1214050" y="974282"/>
                      <a:pt x="1267691" y="960288"/>
                    </a:cubicBezTo>
                    <a:close/>
                    <a:moveTo>
                      <a:pt x="1342324" y="855336"/>
                    </a:moveTo>
                    <a:cubicBezTo>
                      <a:pt x="1321334" y="862333"/>
                      <a:pt x="1300343" y="827349"/>
                      <a:pt x="1288682" y="827349"/>
                    </a:cubicBezTo>
                    <a:cubicBezTo>
                      <a:pt x="1286350" y="827349"/>
                      <a:pt x="1284018" y="864665"/>
                      <a:pt x="1249034" y="855336"/>
                    </a:cubicBezTo>
                    <a:cubicBezTo>
                      <a:pt x="1244369" y="855336"/>
                      <a:pt x="1232707" y="822684"/>
                      <a:pt x="1232707" y="820352"/>
                    </a:cubicBezTo>
                    <a:cubicBezTo>
                      <a:pt x="1286350" y="801694"/>
                      <a:pt x="1305008" y="815688"/>
                      <a:pt x="1342324" y="855336"/>
                    </a:cubicBezTo>
                    <a:close/>
                    <a:moveTo>
                      <a:pt x="1346988" y="818019"/>
                    </a:moveTo>
                    <a:cubicBezTo>
                      <a:pt x="1332995" y="818019"/>
                      <a:pt x="1323666" y="804026"/>
                      <a:pt x="1307340" y="799362"/>
                    </a:cubicBezTo>
                    <a:cubicBezTo>
                      <a:pt x="1291014" y="794697"/>
                      <a:pt x="1251366" y="794697"/>
                      <a:pt x="1242036" y="790033"/>
                    </a:cubicBezTo>
                    <a:cubicBezTo>
                      <a:pt x="1232707" y="783035"/>
                      <a:pt x="1235040" y="773706"/>
                      <a:pt x="1246701" y="771374"/>
                    </a:cubicBezTo>
                    <a:cubicBezTo>
                      <a:pt x="1277020" y="762045"/>
                      <a:pt x="1332995" y="787700"/>
                      <a:pt x="1346988" y="820352"/>
                    </a:cubicBezTo>
                    <a:close/>
                    <a:moveTo>
                      <a:pt x="1106765" y="906646"/>
                    </a:moveTo>
                    <a:cubicBezTo>
                      <a:pt x="1102100" y="906646"/>
                      <a:pt x="1109098" y="897317"/>
                      <a:pt x="1118426" y="901981"/>
                    </a:cubicBezTo>
                    <a:cubicBezTo>
                      <a:pt x="1123091" y="901981"/>
                      <a:pt x="1116094" y="911310"/>
                      <a:pt x="1106765" y="906646"/>
                    </a:cubicBezTo>
                    <a:close/>
                    <a:moveTo>
                      <a:pt x="337117" y="964953"/>
                    </a:moveTo>
                    <a:cubicBezTo>
                      <a:pt x="271814" y="943962"/>
                      <a:pt x="204177" y="925304"/>
                      <a:pt x="138874" y="901981"/>
                    </a:cubicBezTo>
                    <a:cubicBezTo>
                      <a:pt x="127213" y="897317"/>
                      <a:pt x="108555" y="899649"/>
                      <a:pt x="101558" y="894985"/>
                    </a:cubicBezTo>
                    <a:cubicBezTo>
                      <a:pt x="71239" y="883323"/>
                      <a:pt x="57245" y="857668"/>
                      <a:pt x="82900" y="832013"/>
                    </a:cubicBezTo>
                    <a:lnTo>
                      <a:pt x="341782" y="922971"/>
                    </a:lnTo>
                    <a:cubicBezTo>
                      <a:pt x="369769" y="925304"/>
                      <a:pt x="388427" y="892652"/>
                      <a:pt x="372101" y="869330"/>
                    </a:cubicBezTo>
                    <a:lnTo>
                      <a:pt x="115552" y="780704"/>
                    </a:lnTo>
                    <a:cubicBezTo>
                      <a:pt x="103890" y="776039"/>
                      <a:pt x="106223" y="792365"/>
                      <a:pt x="108555" y="797029"/>
                    </a:cubicBezTo>
                    <a:cubicBezTo>
                      <a:pt x="115552" y="808690"/>
                      <a:pt x="318459" y="866997"/>
                      <a:pt x="348778" y="876326"/>
                    </a:cubicBezTo>
                    <a:cubicBezTo>
                      <a:pt x="358107" y="876326"/>
                      <a:pt x="367436" y="894985"/>
                      <a:pt x="362772" y="899649"/>
                    </a:cubicBezTo>
                    <a:cubicBezTo>
                      <a:pt x="353443" y="908978"/>
                      <a:pt x="131878" y="818019"/>
                      <a:pt x="99225" y="811023"/>
                    </a:cubicBezTo>
                    <a:cubicBezTo>
                      <a:pt x="85232" y="806358"/>
                      <a:pt x="103890" y="769042"/>
                      <a:pt x="106223" y="769042"/>
                    </a:cubicBezTo>
                    <a:cubicBezTo>
                      <a:pt x="120216" y="762045"/>
                      <a:pt x="362772" y="850672"/>
                      <a:pt x="397756" y="862333"/>
                    </a:cubicBezTo>
                    <a:cubicBezTo>
                      <a:pt x="416414" y="873994"/>
                      <a:pt x="376766" y="936965"/>
                      <a:pt x="365104" y="936965"/>
                    </a:cubicBezTo>
                    <a:lnTo>
                      <a:pt x="103890" y="843674"/>
                    </a:lnTo>
                    <a:cubicBezTo>
                      <a:pt x="99225" y="841342"/>
                      <a:pt x="87564" y="853003"/>
                      <a:pt x="87564" y="855336"/>
                    </a:cubicBezTo>
                    <a:cubicBezTo>
                      <a:pt x="87564" y="869330"/>
                      <a:pt x="318459" y="936965"/>
                      <a:pt x="346446" y="950959"/>
                    </a:cubicBezTo>
                    <a:cubicBezTo>
                      <a:pt x="348778" y="955624"/>
                      <a:pt x="341782" y="960288"/>
                      <a:pt x="341782" y="962620"/>
                    </a:cubicBezTo>
                    <a:close/>
                    <a:moveTo>
                      <a:pt x="549353" y="1398754"/>
                    </a:moveTo>
                    <a:cubicBezTo>
                      <a:pt x="554017" y="1359106"/>
                      <a:pt x="568011" y="1298467"/>
                      <a:pt x="595999" y="1270480"/>
                    </a:cubicBezTo>
                    <a:lnTo>
                      <a:pt x="556350" y="1424409"/>
                    </a:lnTo>
                    <a:cubicBezTo>
                      <a:pt x="547021" y="1424409"/>
                      <a:pt x="549353" y="1405751"/>
                      <a:pt x="551686" y="1398754"/>
                    </a:cubicBezTo>
                    <a:close/>
                  </a:path>
                </a:pathLst>
              </a:custGeom>
              <a:solidFill>
                <a:schemeClr val="tx1"/>
              </a:solidFill>
              <a:ln w="23318" cap="flat">
                <a:noFill/>
                <a:prstDash val="solid"/>
                <a:miter/>
              </a:ln>
            </p:spPr>
            <p:txBody>
              <a:bodyPr rtlCol="0" anchor="ctr"/>
              <a:lstStyle/>
              <a:p>
                <a:endParaRPr lang="en-US"/>
              </a:p>
            </p:txBody>
          </p:sp>
          <p:sp>
            <p:nvSpPr>
              <p:cNvPr id="29" name="Freeform 10">
                <a:extLst>
                  <a:ext uri="{FF2B5EF4-FFF2-40B4-BE49-F238E27FC236}">
                    <a16:creationId xmlns:a16="http://schemas.microsoft.com/office/drawing/2014/main" id="{7BE0828B-FE61-B396-4ED2-57EB1C0672F2}"/>
                  </a:ext>
                </a:extLst>
              </p:cNvPr>
              <p:cNvSpPr/>
              <p:nvPr/>
            </p:nvSpPr>
            <p:spPr>
              <a:xfrm>
                <a:off x="-47395683" y="-3453944"/>
                <a:ext cx="2651811" cy="4939017"/>
              </a:xfrm>
              <a:custGeom>
                <a:avLst/>
                <a:gdLst>
                  <a:gd name="connsiteX0" fmla="*/ 2278625 w 2651811"/>
                  <a:gd name="connsiteY0" fmla="*/ 4863545 h 4939017"/>
                  <a:gd name="connsiteX1" fmla="*/ 1781852 w 2651811"/>
                  <a:gd name="connsiteY1" fmla="*/ 4935846 h 4939017"/>
                  <a:gd name="connsiteX2" fmla="*/ 1093833 w 2651811"/>
                  <a:gd name="connsiteY2" fmla="*/ 4905527 h 4939017"/>
                  <a:gd name="connsiteX3" fmla="*/ 979552 w 2651811"/>
                  <a:gd name="connsiteY3" fmla="*/ 4746932 h 4939017"/>
                  <a:gd name="connsiteX4" fmla="*/ 1788848 w 2651811"/>
                  <a:gd name="connsiteY4" fmla="*/ 4700287 h 4939017"/>
                  <a:gd name="connsiteX5" fmla="*/ 2033736 w 2651811"/>
                  <a:gd name="connsiteY5" fmla="*/ 4716613 h 4939017"/>
                  <a:gd name="connsiteX6" fmla="*/ 2066388 w 2651811"/>
                  <a:gd name="connsiteY6" fmla="*/ 4802907 h 4939017"/>
                  <a:gd name="connsiteX7" fmla="*/ 2131692 w 2651811"/>
                  <a:gd name="connsiteY7" fmla="*/ 4735271 h 4939017"/>
                  <a:gd name="connsiteX8" fmla="*/ 2280957 w 2651811"/>
                  <a:gd name="connsiteY8" fmla="*/ 4863545 h 4939017"/>
                  <a:gd name="connsiteX9" fmla="*/ 1793513 w 2651811"/>
                  <a:gd name="connsiteY9" fmla="*/ 247989 h 4939017"/>
                  <a:gd name="connsiteX10" fmla="*/ 1900798 w 2651811"/>
                  <a:gd name="connsiteY10" fmla="*/ 210673 h 4939017"/>
                  <a:gd name="connsiteX11" fmla="*/ 2171340 w 2651811"/>
                  <a:gd name="connsiteY11" fmla="*/ 418245 h 4939017"/>
                  <a:gd name="connsiteX12" fmla="*/ 2192331 w 2651811"/>
                  <a:gd name="connsiteY12" fmla="*/ 413580 h 4939017"/>
                  <a:gd name="connsiteX13" fmla="*/ 2243641 w 2651811"/>
                  <a:gd name="connsiteY13" fmla="*/ 215337 h 4939017"/>
                  <a:gd name="connsiteX14" fmla="*/ 1926452 w 2651811"/>
                  <a:gd name="connsiteY14" fmla="*/ 178021 h 4939017"/>
                  <a:gd name="connsiteX15" fmla="*/ 1788848 w 2651811"/>
                  <a:gd name="connsiteY15" fmla="*/ 231663 h 4939017"/>
                  <a:gd name="connsiteX16" fmla="*/ 1795846 w 2651811"/>
                  <a:gd name="connsiteY16" fmla="*/ 247989 h 4939017"/>
                  <a:gd name="connsiteX17" fmla="*/ 2644791 w 2651811"/>
                  <a:gd name="connsiteY17" fmla="*/ 859043 h 4939017"/>
                  <a:gd name="connsiteX18" fmla="*/ 2423225 w 2651811"/>
                  <a:gd name="connsiteY18" fmla="*/ 1064283 h 4939017"/>
                  <a:gd name="connsiteX19" fmla="*/ 2301947 w 2651811"/>
                  <a:gd name="connsiteY19" fmla="*/ 1292845 h 4939017"/>
                  <a:gd name="connsiteX20" fmla="*/ 2206324 w 2651811"/>
                  <a:gd name="connsiteY20" fmla="*/ 1374474 h 4939017"/>
                  <a:gd name="connsiteX21" fmla="*/ 2194663 w 2651811"/>
                  <a:gd name="connsiteY21" fmla="*/ 1388468 h 4939017"/>
                  <a:gd name="connsiteX22" fmla="*/ 2264631 w 2651811"/>
                  <a:gd name="connsiteY22" fmla="*/ 1353484 h 4939017"/>
                  <a:gd name="connsiteX23" fmla="*/ 2364919 w 2651811"/>
                  <a:gd name="connsiteY23" fmla="*/ 1178564 h 4939017"/>
                  <a:gd name="connsiteX24" fmla="*/ 2637794 w 2651811"/>
                  <a:gd name="connsiteY24" fmla="*/ 917350 h 4939017"/>
                  <a:gd name="connsiteX25" fmla="*/ 2644791 w 2651811"/>
                  <a:gd name="connsiteY25" fmla="*/ 861375 h 4939017"/>
                  <a:gd name="connsiteX26" fmla="*/ 2397570 w 2651811"/>
                  <a:gd name="connsiteY26" fmla="*/ 1449107 h 4939017"/>
                  <a:gd name="connsiteX27" fmla="*/ 2285622 w 2651811"/>
                  <a:gd name="connsiteY27" fmla="*/ 1533068 h 4939017"/>
                  <a:gd name="connsiteX28" fmla="*/ 2294951 w 2651811"/>
                  <a:gd name="connsiteY28" fmla="*/ 1547062 h 4939017"/>
                  <a:gd name="connsiteX29" fmla="*/ 2367251 w 2651811"/>
                  <a:gd name="connsiteY29" fmla="*/ 1516743 h 4939017"/>
                  <a:gd name="connsiteX30" fmla="*/ 2551500 w 2651811"/>
                  <a:gd name="connsiteY30" fmla="*/ 1260193 h 4939017"/>
                  <a:gd name="connsiteX31" fmla="*/ 2521180 w 2651811"/>
                  <a:gd name="connsiteY31" fmla="*/ 1318500 h 4939017"/>
                  <a:gd name="connsiteX32" fmla="*/ 2397570 w 2651811"/>
                  <a:gd name="connsiteY32" fmla="*/ 1449107 h 4939017"/>
                  <a:gd name="connsiteX33" fmla="*/ 1317731 w 2651811"/>
                  <a:gd name="connsiteY33" fmla="*/ 4030926 h 4939017"/>
                  <a:gd name="connsiteX34" fmla="*/ 1089168 w 2651811"/>
                  <a:gd name="connsiteY34" fmla="*/ 3876997 h 4939017"/>
                  <a:gd name="connsiteX35" fmla="*/ 1056517 w 2651811"/>
                  <a:gd name="connsiteY35" fmla="*/ 3902652 h 4939017"/>
                  <a:gd name="connsiteX36" fmla="*/ 1219775 w 2651811"/>
                  <a:gd name="connsiteY36" fmla="*/ 3998275 h 4939017"/>
                  <a:gd name="connsiteX37" fmla="*/ 1404024 w 2651811"/>
                  <a:gd name="connsiteY37" fmla="*/ 4089233 h 4939017"/>
                  <a:gd name="connsiteX38" fmla="*/ 1404024 w 2651811"/>
                  <a:gd name="connsiteY38" fmla="*/ 4079904 h 4939017"/>
                  <a:gd name="connsiteX39" fmla="*/ 1320063 w 2651811"/>
                  <a:gd name="connsiteY39" fmla="*/ 4030926 h 4939017"/>
                  <a:gd name="connsiteX40" fmla="*/ 284536 w 2651811"/>
                  <a:gd name="connsiteY40" fmla="*/ 1495752 h 4939017"/>
                  <a:gd name="connsiteX41" fmla="*/ 228562 w 2651811"/>
                  <a:gd name="connsiteY41" fmla="*/ 1407126 h 4939017"/>
                  <a:gd name="connsiteX42" fmla="*/ 195910 w 2651811"/>
                  <a:gd name="connsiteY42" fmla="*/ 1346487 h 4939017"/>
                  <a:gd name="connsiteX43" fmla="*/ 296198 w 2651811"/>
                  <a:gd name="connsiteY43" fmla="*/ 1535400 h 4939017"/>
                  <a:gd name="connsiteX44" fmla="*/ 349840 w 2651811"/>
                  <a:gd name="connsiteY44" fmla="*/ 1570384 h 4939017"/>
                  <a:gd name="connsiteX45" fmla="*/ 284536 w 2651811"/>
                  <a:gd name="connsiteY45" fmla="*/ 1495752 h 4939017"/>
                  <a:gd name="connsiteX46" fmla="*/ 681022 w 2651811"/>
                  <a:gd name="connsiteY46" fmla="*/ 317957 h 4939017"/>
                  <a:gd name="connsiteX47" fmla="*/ 723003 w 2651811"/>
                  <a:gd name="connsiteY47" fmla="*/ 289970 h 4939017"/>
                  <a:gd name="connsiteX48" fmla="*/ 760319 w 2651811"/>
                  <a:gd name="connsiteY48" fmla="*/ 238660 h 4939017"/>
                  <a:gd name="connsiteX49" fmla="*/ 769648 w 2651811"/>
                  <a:gd name="connsiteY49" fmla="*/ 250321 h 4939017"/>
                  <a:gd name="connsiteX50" fmla="*/ 778977 w 2651811"/>
                  <a:gd name="connsiteY50" fmla="*/ 168692 h 4939017"/>
                  <a:gd name="connsiteX51" fmla="*/ 769648 w 2651811"/>
                  <a:gd name="connsiteY51" fmla="*/ 159363 h 4939017"/>
                  <a:gd name="connsiteX52" fmla="*/ 711341 w 2651811"/>
                  <a:gd name="connsiteY52" fmla="*/ 136040 h 4939017"/>
                  <a:gd name="connsiteX53" fmla="*/ 695015 w 2651811"/>
                  <a:gd name="connsiteY53" fmla="*/ 164028 h 4939017"/>
                  <a:gd name="connsiteX54" fmla="*/ 741661 w 2651811"/>
                  <a:gd name="connsiteY54" fmla="*/ 196679 h 4939017"/>
                  <a:gd name="connsiteX55" fmla="*/ 646038 w 2651811"/>
                  <a:gd name="connsiteY55" fmla="*/ 331951 h 4939017"/>
                  <a:gd name="connsiteX56" fmla="*/ 534089 w 2651811"/>
                  <a:gd name="connsiteY56" fmla="*/ 397254 h 4939017"/>
                  <a:gd name="connsiteX57" fmla="*/ 655366 w 2651811"/>
                  <a:gd name="connsiteY57" fmla="*/ 348277 h 4939017"/>
                  <a:gd name="connsiteX58" fmla="*/ 681022 w 2651811"/>
                  <a:gd name="connsiteY58" fmla="*/ 320289 h 4939017"/>
                  <a:gd name="connsiteX59" fmla="*/ 578402 w 2651811"/>
                  <a:gd name="connsiteY59" fmla="*/ 217670 h 4939017"/>
                  <a:gd name="connsiteX60" fmla="*/ 410478 w 2651811"/>
                  <a:gd name="connsiteY60" fmla="*/ 439235 h 4939017"/>
                  <a:gd name="connsiteX61" fmla="*/ 396485 w 2651811"/>
                  <a:gd name="connsiteY61" fmla="*/ 462558 h 4939017"/>
                  <a:gd name="connsiteX62" fmla="*/ 375494 w 2651811"/>
                  <a:gd name="connsiteY62" fmla="*/ 467222 h 4939017"/>
                  <a:gd name="connsiteX63" fmla="*/ 340510 w 2651811"/>
                  <a:gd name="connsiteY63" fmla="*/ 434571 h 4939017"/>
                  <a:gd name="connsiteX64" fmla="*/ 275207 w 2651811"/>
                  <a:gd name="connsiteY64" fmla="*/ 401919 h 4939017"/>
                  <a:gd name="connsiteX65" fmla="*/ 270542 w 2651811"/>
                  <a:gd name="connsiteY65" fmla="*/ 380928 h 4939017"/>
                  <a:gd name="connsiteX66" fmla="*/ 324185 w 2651811"/>
                  <a:gd name="connsiteY66" fmla="*/ 77734 h 4939017"/>
                  <a:gd name="connsiteX67" fmla="*/ 317188 w 2651811"/>
                  <a:gd name="connsiteY67" fmla="*/ 133708 h 4939017"/>
                  <a:gd name="connsiteX68" fmla="*/ 324185 w 2651811"/>
                  <a:gd name="connsiteY68" fmla="*/ 145369 h 4939017"/>
                  <a:gd name="connsiteX69" fmla="*/ 333514 w 2651811"/>
                  <a:gd name="connsiteY69" fmla="*/ 131376 h 4939017"/>
                  <a:gd name="connsiteX70" fmla="*/ 352172 w 2651811"/>
                  <a:gd name="connsiteY70" fmla="*/ 133708 h 4939017"/>
                  <a:gd name="connsiteX71" fmla="*/ 363833 w 2651811"/>
                  <a:gd name="connsiteY71" fmla="*/ 87062 h 4939017"/>
                  <a:gd name="connsiteX72" fmla="*/ 552747 w 2651811"/>
                  <a:gd name="connsiteY72" fmla="*/ 103389 h 4939017"/>
                  <a:gd name="connsiteX73" fmla="*/ 461789 w 2651811"/>
                  <a:gd name="connsiteY73" fmla="*/ 63740 h 4939017"/>
                  <a:gd name="connsiteX74" fmla="*/ 520095 w 2651811"/>
                  <a:gd name="connsiteY74" fmla="*/ 52078 h 4939017"/>
                  <a:gd name="connsiteX75" fmla="*/ 433801 w 2651811"/>
                  <a:gd name="connsiteY75" fmla="*/ 17094 h 4939017"/>
                  <a:gd name="connsiteX76" fmla="*/ 639041 w 2651811"/>
                  <a:gd name="connsiteY76" fmla="*/ 77734 h 4939017"/>
                  <a:gd name="connsiteX77" fmla="*/ 580734 w 2651811"/>
                  <a:gd name="connsiteY77" fmla="*/ 213005 h 4939017"/>
                  <a:gd name="connsiteX78" fmla="*/ 557412 w 2651811"/>
                  <a:gd name="connsiteY78" fmla="*/ 129044 h 4939017"/>
                  <a:gd name="connsiteX79" fmla="*/ 513099 w 2651811"/>
                  <a:gd name="connsiteY79" fmla="*/ 224667 h 4939017"/>
                  <a:gd name="connsiteX80" fmla="*/ 473450 w 2651811"/>
                  <a:gd name="connsiteY80" fmla="*/ 303964 h 4939017"/>
                  <a:gd name="connsiteX81" fmla="*/ 485111 w 2651811"/>
                  <a:gd name="connsiteY81" fmla="*/ 310960 h 4939017"/>
                  <a:gd name="connsiteX82" fmla="*/ 534089 w 2651811"/>
                  <a:gd name="connsiteY82" fmla="*/ 208341 h 4939017"/>
                  <a:gd name="connsiteX83" fmla="*/ 559744 w 2651811"/>
                  <a:gd name="connsiteY83" fmla="*/ 129044 h 4939017"/>
                  <a:gd name="connsiteX84" fmla="*/ 76965 w 2651811"/>
                  <a:gd name="connsiteY84" fmla="*/ 693452 h 4939017"/>
                  <a:gd name="connsiteX85" fmla="*/ 0 w 2651811"/>
                  <a:gd name="connsiteY85" fmla="*/ 833388 h 4939017"/>
                  <a:gd name="connsiteX86" fmla="*/ 74632 w 2651811"/>
                  <a:gd name="connsiteY86" fmla="*/ 870704 h 4939017"/>
                  <a:gd name="connsiteX87" fmla="*/ 69968 w 2651811"/>
                  <a:gd name="connsiteY87" fmla="*/ 856711 h 4939017"/>
                  <a:gd name="connsiteX88" fmla="*/ 74632 w 2651811"/>
                  <a:gd name="connsiteY88" fmla="*/ 856711 h 4939017"/>
                  <a:gd name="connsiteX89" fmla="*/ 55974 w 2651811"/>
                  <a:gd name="connsiteY89" fmla="*/ 789075 h 4939017"/>
                  <a:gd name="connsiteX90" fmla="*/ 314856 w 2651811"/>
                  <a:gd name="connsiteY90" fmla="*/ 880033 h 4939017"/>
                  <a:gd name="connsiteX91" fmla="*/ 345175 w 2651811"/>
                  <a:gd name="connsiteY91" fmla="*/ 826391 h 4939017"/>
                  <a:gd name="connsiteX92" fmla="*/ 88626 w 2651811"/>
                  <a:gd name="connsiteY92" fmla="*/ 737766 h 4939017"/>
                  <a:gd name="connsiteX93" fmla="*/ 81629 w 2651811"/>
                  <a:gd name="connsiteY93" fmla="*/ 754091 h 4939017"/>
                  <a:gd name="connsiteX94" fmla="*/ 321853 w 2651811"/>
                  <a:gd name="connsiteY94" fmla="*/ 833388 h 4939017"/>
                  <a:gd name="connsiteX95" fmla="*/ 335846 w 2651811"/>
                  <a:gd name="connsiteY95" fmla="*/ 856711 h 4939017"/>
                  <a:gd name="connsiteX96" fmla="*/ 72300 w 2651811"/>
                  <a:gd name="connsiteY96" fmla="*/ 768085 h 4939017"/>
                  <a:gd name="connsiteX97" fmla="*/ 79297 w 2651811"/>
                  <a:gd name="connsiteY97" fmla="*/ 726104 h 4939017"/>
                  <a:gd name="connsiteX98" fmla="*/ 370830 w 2651811"/>
                  <a:gd name="connsiteY98" fmla="*/ 819395 h 4939017"/>
                  <a:gd name="connsiteX99" fmla="*/ 338179 w 2651811"/>
                  <a:gd name="connsiteY99" fmla="*/ 894027 h 4939017"/>
                  <a:gd name="connsiteX100" fmla="*/ 76965 w 2651811"/>
                  <a:gd name="connsiteY100" fmla="*/ 800736 h 4939017"/>
                  <a:gd name="connsiteX101" fmla="*/ 60638 w 2651811"/>
                  <a:gd name="connsiteY101" fmla="*/ 812398 h 4939017"/>
                  <a:gd name="connsiteX102" fmla="*/ 319520 w 2651811"/>
                  <a:gd name="connsiteY102" fmla="*/ 908021 h 4939017"/>
                  <a:gd name="connsiteX103" fmla="*/ 314856 w 2651811"/>
                  <a:gd name="connsiteY103" fmla="*/ 919682 h 4939017"/>
                  <a:gd name="connsiteX104" fmla="*/ 314856 w 2651811"/>
                  <a:gd name="connsiteY104" fmla="*/ 943005 h 4939017"/>
                  <a:gd name="connsiteX105" fmla="*/ 340510 w 2651811"/>
                  <a:gd name="connsiteY105" fmla="*/ 959331 h 4939017"/>
                  <a:gd name="connsiteX106" fmla="*/ 398817 w 2651811"/>
                  <a:gd name="connsiteY106" fmla="*/ 800736 h 4939017"/>
                  <a:gd name="connsiteX107" fmla="*/ 79297 w 2651811"/>
                  <a:gd name="connsiteY107" fmla="*/ 691120 h 4939017"/>
                  <a:gd name="connsiteX108" fmla="*/ 212236 w 2651811"/>
                  <a:gd name="connsiteY108" fmla="*/ 236328 h 4939017"/>
                  <a:gd name="connsiteX109" fmla="*/ 200574 w 2651811"/>
                  <a:gd name="connsiteY109" fmla="*/ 61408 h 4939017"/>
                  <a:gd name="connsiteX110" fmla="*/ 200574 w 2651811"/>
                  <a:gd name="connsiteY110" fmla="*/ 52078 h 4939017"/>
                  <a:gd name="connsiteX111" fmla="*/ 265878 w 2651811"/>
                  <a:gd name="connsiteY111" fmla="*/ 3101 h 4939017"/>
                  <a:gd name="connsiteX112" fmla="*/ 170255 w 2651811"/>
                  <a:gd name="connsiteY112" fmla="*/ 75401 h 4939017"/>
                  <a:gd name="connsiteX113" fmla="*/ 230894 w 2651811"/>
                  <a:gd name="connsiteY113" fmla="*/ 294635 h 4939017"/>
                  <a:gd name="connsiteX114" fmla="*/ 214568 w 2651811"/>
                  <a:gd name="connsiteY114" fmla="*/ 233996 h 4939017"/>
                  <a:gd name="connsiteX115" fmla="*/ 349840 w 2651811"/>
                  <a:gd name="connsiteY115" fmla="*/ 772750 h 4939017"/>
                  <a:gd name="connsiteX116" fmla="*/ 345175 w 2651811"/>
                  <a:gd name="connsiteY116" fmla="*/ 744762 h 4939017"/>
                  <a:gd name="connsiteX117" fmla="*/ 151597 w 2651811"/>
                  <a:gd name="connsiteY117" fmla="*/ 693452 h 4939017"/>
                  <a:gd name="connsiteX118" fmla="*/ 142268 w 2651811"/>
                  <a:gd name="connsiteY118" fmla="*/ 705113 h 4939017"/>
                  <a:gd name="connsiteX119" fmla="*/ 349840 w 2651811"/>
                  <a:gd name="connsiteY119" fmla="*/ 775081 h 4939017"/>
                  <a:gd name="connsiteX120" fmla="*/ 251885 w 2651811"/>
                  <a:gd name="connsiteY120" fmla="*/ 651471 h 4939017"/>
                  <a:gd name="connsiteX121" fmla="*/ 251885 w 2651811"/>
                  <a:gd name="connsiteY121" fmla="*/ 667798 h 4939017"/>
                  <a:gd name="connsiteX122" fmla="*/ 240223 w 2651811"/>
                  <a:gd name="connsiteY122" fmla="*/ 667798 h 4939017"/>
                  <a:gd name="connsiteX123" fmla="*/ 240223 w 2651811"/>
                  <a:gd name="connsiteY123" fmla="*/ 656136 h 4939017"/>
                  <a:gd name="connsiteX124" fmla="*/ 212236 w 2651811"/>
                  <a:gd name="connsiteY124" fmla="*/ 679459 h 4939017"/>
                  <a:gd name="connsiteX125" fmla="*/ 303195 w 2651811"/>
                  <a:gd name="connsiteY125" fmla="*/ 707446 h 4939017"/>
                  <a:gd name="connsiteX126" fmla="*/ 275207 w 2651811"/>
                  <a:gd name="connsiteY126" fmla="*/ 667798 h 4939017"/>
                  <a:gd name="connsiteX127" fmla="*/ 286869 w 2651811"/>
                  <a:gd name="connsiteY127" fmla="*/ 637478 h 4939017"/>
                  <a:gd name="connsiteX128" fmla="*/ 251885 w 2651811"/>
                  <a:gd name="connsiteY128" fmla="*/ 649139 h 4939017"/>
                  <a:gd name="connsiteX129" fmla="*/ 1049520 w 2651811"/>
                  <a:gd name="connsiteY129" fmla="*/ 3620447 h 4939017"/>
                  <a:gd name="connsiteX130" fmla="*/ 830287 w 2651811"/>
                  <a:gd name="connsiteY130" fmla="*/ 3711406 h 4939017"/>
                  <a:gd name="connsiteX131" fmla="*/ 676357 w 2651811"/>
                  <a:gd name="connsiteY131" fmla="*/ 3692748 h 4939017"/>
                  <a:gd name="connsiteX132" fmla="*/ 629712 w 2651811"/>
                  <a:gd name="connsiteY132" fmla="*/ 3615783 h 4939017"/>
                  <a:gd name="connsiteX133" fmla="*/ 583067 w 2651811"/>
                  <a:gd name="connsiteY133" fmla="*/ 3438531 h 4939017"/>
                  <a:gd name="connsiteX134" fmla="*/ 881597 w 2651811"/>
                  <a:gd name="connsiteY134" fmla="*/ 2827476 h 4939017"/>
                  <a:gd name="connsiteX135" fmla="*/ 942236 w 2651811"/>
                  <a:gd name="connsiteY135" fmla="*/ 2687540 h 4939017"/>
                  <a:gd name="connsiteX136" fmla="*/ 951565 w 2651811"/>
                  <a:gd name="connsiteY136" fmla="*/ 2689873 h 4939017"/>
                  <a:gd name="connsiteX137" fmla="*/ 890926 w 2651811"/>
                  <a:gd name="connsiteY137" fmla="*/ 2892780 h 4939017"/>
                  <a:gd name="connsiteX138" fmla="*/ 895590 w 2651811"/>
                  <a:gd name="connsiteY138" fmla="*/ 2911438 h 4939017"/>
                  <a:gd name="connsiteX139" fmla="*/ 1042523 w 2651811"/>
                  <a:gd name="connsiteY139" fmla="*/ 2475305 h 4939017"/>
                  <a:gd name="connsiteX140" fmla="*/ 1044855 w 2651811"/>
                  <a:gd name="connsiteY140" fmla="*/ 2447317 h 4939017"/>
                  <a:gd name="connsiteX141" fmla="*/ 1054184 w 2651811"/>
                  <a:gd name="connsiteY141" fmla="*/ 2407668 h 4939017"/>
                  <a:gd name="connsiteX142" fmla="*/ 1077507 w 2651811"/>
                  <a:gd name="connsiteY142" fmla="*/ 2361023 h 4939017"/>
                  <a:gd name="connsiteX143" fmla="*/ 1063513 w 2651811"/>
                  <a:gd name="connsiteY143" fmla="*/ 2372684 h 4939017"/>
                  <a:gd name="connsiteX144" fmla="*/ 1012204 w 2651811"/>
                  <a:gd name="connsiteY144" fmla="*/ 2435656 h 4939017"/>
                  <a:gd name="connsiteX145" fmla="*/ 984216 w 2651811"/>
                  <a:gd name="connsiteY145" fmla="*/ 2410001 h 4939017"/>
                  <a:gd name="connsiteX146" fmla="*/ 949232 w 2651811"/>
                  <a:gd name="connsiteY146" fmla="*/ 2414666 h 4939017"/>
                  <a:gd name="connsiteX147" fmla="*/ 914248 w 2651811"/>
                  <a:gd name="connsiteY147" fmla="*/ 2379682 h 4939017"/>
                  <a:gd name="connsiteX148" fmla="*/ 935239 w 2651811"/>
                  <a:gd name="connsiteY148" fmla="*/ 2437988 h 4939017"/>
                  <a:gd name="connsiteX149" fmla="*/ 874600 w 2651811"/>
                  <a:gd name="connsiteY149" fmla="*/ 2351694 h 4939017"/>
                  <a:gd name="connsiteX150" fmla="*/ 907252 w 2651811"/>
                  <a:gd name="connsiteY150" fmla="*/ 2419330 h 4939017"/>
                  <a:gd name="connsiteX151" fmla="*/ 972555 w 2651811"/>
                  <a:gd name="connsiteY151" fmla="*/ 2531279 h 4939017"/>
                  <a:gd name="connsiteX152" fmla="*/ 902587 w 2651811"/>
                  <a:gd name="connsiteY152" fmla="*/ 2650225 h 4939017"/>
                  <a:gd name="connsiteX153" fmla="*/ 783641 w 2651811"/>
                  <a:gd name="connsiteY153" fmla="*/ 2722524 h 4939017"/>
                  <a:gd name="connsiteX154" fmla="*/ 767316 w 2651811"/>
                  <a:gd name="connsiteY154" fmla="*/ 2699202 h 4939017"/>
                  <a:gd name="connsiteX155" fmla="*/ 746325 w 2651811"/>
                  <a:gd name="connsiteY155" fmla="*/ 2403004 h 4939017"/>
                  <a:gd name="connsiteX156" fmla="*/ 879264 w 2651811"/>
                  <a:gd name="connsiteY156" fmla="*/ 2239745 h 4939017"/>
                  <a:gd name="connsiteX157" fmla="*/ 1005207 w 2651811"/>
                  <a:gd name="connsiteY157" fmla="*/ 2204761 h 4939017"/>
                  <a:gd name="connsiteX158" fmla="*/ 918913 w 2651811"/>
                  <a:gd name="connsiteY158" fmla="*/ 2190768 h 4939017"/>
                  <a:gd name="connsiteX159" fmla="*/ 1009871 w 2651811"/>
                  <a:gd name="connsiteY159" fmla="*/ 2174442 h 4939017"/>
                  <a:gd name="connsiteX160" fmla="*/ 1273417 w 2651811"/>
                  <a:gd name="connsiteY160" fmla="*/ 2146455 h 4939017"/>
                  <a:gd name="connsiteX161" fmla="*/ 1261756 w 2651811"/>
                  <a:gd name="connsiteY161" fmla="*/ 2216423 h 4939017"/>
                  <a:gd name="connsiteX162" fmla="*/ 1289743 w 2651811"/>
                  <a:gd name="connsiteY162" fmla="*/ 2200097 h 4939017"/>
                  <a:gd name="connsiteX163" fmla="*/ 1399360 w 2651811"/>
                  <a:gd name="connsiteY163" fmla="*/ 2260736 h 4939017"/>
                  <a:gd name="connsiteX164" fmla="*/ 1411022 w 2651811"/>
                  <a:gd name="connsiteY164" fmla="*/ 2274729 h 4939017"/>
                  <a:gd name="connsiteX165" fmla="*/ 1324727 w 2651811"/>
                  <a:gd name="connsiteY165" fmla="*/ 2274729 h 4939017"/>
                  <a:gd name="connsiteX166" fmla="*/ 1350383 w 2651811"/>
                  <a:gd name="connsiteY166" fmla="*/ 2286391 h 4939017"/>
                  <a:gd name="connsiteX167" fmla="*/ 1432012 w 2651811"/>
                  <a:gd name="connsiteY167" fmla="*/ 2260736 h 4939017"/>
                  <a:gd name="connsiteX168" fmla="*/ 1364376 w 2651811"/>
                  <a:gd name="connsiteY168" fmla="*/ 2197764 h 4939017"/>
                  <a:gd name="connsiteX169" fmla="*/ 1320063 w 2651811"/>
                  <a:gd name="connsiteY169" fmla="*/ 2144122 h 4939017"/>
                  <a:gd name="connsiteX170" fmla="*/ 1357379 w 2651811"/>
                  <a:gd name="connsiteY170" fmla="*/ 2118467 h 4939017"/>
                  <a:gd name="connsiteX171" fmla="*/ 1373705 w 2651811"/>
                  <a:gd name="connsiteY171" fmla="*/ 2127796 h 4939017"/>
                  <a:gd name="connsiteX172" fmla="*/ 1497315 w 2651811"/>
                  <a:gd name="connsiteY172" fmla="*/ 2351694 h 4939017"/>
                  <a:gd name="connsiteX173" fmla="*/ 1515974 w 2651811"/>
                  <a:gd name="connsiteY173" fmla="*/ 2652556 h 4939017"/>
                  <a:gd name="connsiteX174" fmla="*/ 902587 w 2651811"/>
                  <a:gd name="connsiteY174" fmla="*/ 3426869 h 4939017"/>
                  <a:gd name="connsiteX175" fmla="*/ 960894 w 2651811"/>
                  <a:gd name="connsiteY175" fmla="*/ 3317252 h 4939017"/>
                  <a:gd name="connsiteX176" fmla="*/ 942236 w 2651811"/>
                  <a:gd name="connsiteY176" fmla="*/ 3328914 h 4939017"/>
                  <a:gd name="connsiteX177" fmla="*/ 867603 w 2651811"/>
                  <a:gd name="connsiteY177" fmla="*/ 3438531 h 4939017"/>
                  <a:gd name="connsiteX178" fmla="*/ 853609 w 2651811"/>
                  <a:gd name="connsiteY178" fmla="*/ 3487508 h 4939017"/>
                  <a:gd name="connsiteX179" fmla="*/ 837284 w 2651811"/>
                  <a:gd name="connsiteY179" fmla="*/ 3557476 h 4939017"/>
                  <a:gd name="connsiteX180" fmla="*/ 960894 w 2651811"/>
                  <a:gd name="connsiteY180" fmla="*/ 3471182 h 4939017"/>
                  <a:gd name="connsiteX181" fmla="*/ 900255 w 2651811"/>
                  <a:gd name="connsiteY181" fmla="*/ 3545815 h 4939017"/>
                  <a:gd name="connsiteX182" fmla="*/ 904919 w 2651811"/>
                  <a:gd name="connsiteY182" fmla="*/ 3562140 h 4939017"/>
                  <a:gd name="connsiteX183" fmla="*/ 958561 w 2651811"/>
                  <a:gd name="connsiteY183" fmla="*/ 3513163 h 4939017"/>
                  <a:gd name="connsiteX184" fmla="*/ 1056517 w 2651811"/>
                  <a:gd name="connsiteY184" fmla="*/ 3401214 h 4939017"/>
                  <a:gd name="connsiteX185" fmla="*/ 1065846 w 2651811"/>
                  <a:gd name="connsiteY185" fmla="*/ 3412876 h 4939017"/>
                  <a:gd name="connsiteX186" fmla="*/ 1511309 w 2651811"/>
                  <a:gd name="connsiteY186" fmla="*/ 3119010 h 4939017"/>
                  <a:gd name="connsiteX187" fmla="*/ 1487986 w 2651811"/>
                  <a:gd name="connsiteY187" fmla="*/ 3128339 h 4939017"/>
                  <a:gd name="connsiteX188" fmla="*/ 1334056 w 2651811"/>
                  <a:gd name="connsiteY188" fmla="*/ 3233291 h 4939017"/>
                  <a:gd name="connsiteX189" fmla="*/ 1056517 w 2651811"/>
                  <a:gd name="connsiteY189" fmla="*/ 3401214 h 4939017"/>
                  <a:gd name="connsiteX190" fmla="*/ 1061182 w 2651811"/>
                  <a:gd name="connsiteY190" fmla="*/ 3387220 h 4939017"/>
                  <a:gd name="connsiteX191" fmla="*/ 1273417 w 2651811"/>
                  <a:gd name="connsiteY191" fmla="*/ 3153994 h 4939017"/>
                  <a:gd name="connsiteX192" fmla="*/ 1536964 w 2651811"/>
                  <a:gd name="connsiteY192" fmla="*/ 3084026 h 4939017"/>
                  <a:gd name="connsiteX193" fmla="*/ 1483321 w 2651811"/>
                  <a:gd name="connsiteY193" fmla="*/ 3298595 h 4939017"/>
                  <a:gd name="connsiteX194" fmla="*/ 1462331 w 2651811"/>
                  <a:gd name="connsiteY194" fmla="*/ 3331246 h 4939017"/>
                  <a:gd name="connsiteX195" fmla="*/ 1168465 w 2651811"/>
                  <a:gd name="connsiteY195" fmla="*/ 3545815 h 4939017"/>
                  <a:gd name="connsiteX196" fmla="*/ 1047188 w 2651811"/>
                  <a:gd name="connsiteY196" fmla="*/ 3622780 h 4939017"/>
                  <a:gd name="connsiteX197" fmla="*/ 1320063 w 2651811"/>
                  <a:gd name="connsiteY197" fmla="*/ 2944090 h 4939017"/>
                  <a:gd name="connsiteX198" fmla="*/ 1336389 w 2651811"/>
                  <a:gd name="connsiteY198" fmla="*/ 2911438 h 4939017"/>
                  <a:gd name="connsiteX199" fmla="*/ 1357379 w 2651811"/>
                  <a:gd name="connsiteY199" fmla="*/ 2883451 h 4939017"/>
                  <a:gd name="connsiteX200" fmla="*/ 1420351 w 2651811"/>
                  <a:gd name="connsiteY200" fmla="*/ 2312046 h 4939017"/>
                  <a:gd name="connsiteX201" fmla="*/ 1492651 w 2651811"/>
                  <a:gd name="connsiteY201" fmla="*/ 2549937 h 4939017"/>
                  <a:gd name="connsiteX202" fmla="*/ 1331724 w 2651811"/>
                  <a:gd name="connsiteY202" fmla="*/ 2911438 h 4939017"/>
                  <a:gd name="connsiteX203" fmla="*/ 1308401 w 2651811"/>
                  <a:gd name="connsiteY203" fmla="*/ 2937093 h 4939017"/>
                  <a:gd name="connsiteX204" fmla="*/ 1320063 w 2651811"/>
                  <a:gd name="connsiteY204" fmla="*/ 2946422 h 4939017"/>
                  <a:gd name="connsiteX205" fmla="*/ 1280415 w 2651811"/>
                  <a:gd name="connsiteY205" fmla="*/ 2983739 h 4939017"/>
                  <a:gd name="connsiteX206" fmla="*/ 1301405 w 2651811"/>
                  <a:gd name="connsiteY206" fmla="*/ 2965081 h 4939017"/>
                  <a:gd name="connsiteX207" fmla="*/ 1306070 w 2651811"/>
                  <a:gd name="connsiteY207" fmla="*/ 2951087 h 4939017"/>
                  <a:gd name="connsiteX208" fmla="*/ 1280415 w 2651811"/>
                  <a:gd name="connsiteY208" fmla="*/ 2986071 h 4939017"/>
                  <a:gd name="connsiteX209" fmla="*/ 823290 w 2651811"/>
                  <a:gd name="connsiteY209" fmla="*/ 3023387 h 4939017"/>
                  <a:gd name="connsiteX210" fmla="*/ 769648 w 2651811"/>
                  <a:gd name="connsiteY210" fmla="*/ 3146997 h 4939017"/>
                  <a:gd name="connsiteX211" fmla="*/ 774312 w 2651811"/>
                  <a:gd name="connsiteY211" fmla="*/ 3165655 h 4939017"/>
                  <a:gd name="connsiteX212" fmla="*/ 823290 w 2651811"/>
                  <a:gd name="connsiteY212" fmla="*/ 3023387 h 4939017"/>
                  <a:gd name="connsiteX213" fmla="*/ 1508976 w 2651811"/>
                  <a:gd name="connsiteY213" fmla="*/ 3639106 h 4939017"/>
                  <a:gd name="connsiteX214" fmla="*/ 1525303 w 2651811"/>
                  <a:gd name="connsiteY214" fmla="*/ 3664761 h 4939017"/>
                  <a:gd name="connsiteX215" fmla="*/ 1851820 w 2651811"/>
                  <a:gd name="connsiteY215" fmla="*/ 4012268 h 4939017"/>
                  <a:gd name="connsiteX216" fmla="*/ 1767858 w 2651811"/>
                  <a:gd name="connsiteY216" fmla="*/ 4138211 h 4939017"/>
                  <a:gd name="connsiteX217" fmla="*/ 1681564 w 2651811"/>
                  <a:gd name="connsiteY217" fmla="*/ 4177860 h 4939017"/>
                  <a:gd name="connsiteX218" fmla="*/ 1378369 w 2651811"/>
                  <a:gd name="connsiteY218" fmla="*/ 3886326 h 4939017"/>
                  <a:gd name="connsiteX219" fmla="*/ 1327060 w 2651811"/>
                  <a:gd name="connsiteY219" fmla="*/ 3795367 h 4939017"/>
                  <a:gd name="connsiteX220" fmla="*/ 1476325 w 2651811"/>
                  <a:gd name="connsiteY220" fmla="*/ 3536486 h 4939017"/>
                  <a:gd name="connsiteX221" fmla="*/ 1515974 w 2651811"/>
                  <a:gd name="connsiteY221" fmla="*/ 3576134 h 4939017"/>
                  <a:gd name="connsiteX222" fmla="*/ 1557954 w 2651811"/>
                  <a:gd name="connsiteY222" fmla="*/ 3667092 h 4939017"/>
                  <a:gd name="connsiteX223" fmla="*/ 1504312 w 2651811"/>
                  <a:gd name="connsiteY223" fmla="*/ 3639106 h 4939017"/>
                  <a:gd name="connsiteX224" fmla="*/ 1427347 w 2651811"/>
                  <a:gd name="connsiteY224" fmla="*/ 3872332 h 4939017"/>
                  <a:gd name="connsiteX225" fmla="*/ 1380702 w 2651811"/>
                  <a:gd name="connsiteY225" fmla="*/ 3814026 h 4939017"/>
                  <a:gd name="connsiteX226" fmla="*/ 1427347 w 2651811"/>
                  <a:gd name="connsiteY226" fmla="*/ 3872332 h 4939017"/>
                  <a:gd name="connsiteX227" fmla="*/ 1476325 w 2651811"/>
                  <a:gd name="connsiteY227" fmla="*/ 3928307 h 4939017"/>
                  <a:gd name="connsiteX228" fmla="*/ 1455335 w 2651811"/>
                  <a:gd name="connsiteY228" fmla="*/ 3907316 h 4939017"/>
                  <a:gd name="connsiteX229" fmla="*/ 1429679 w 2651811"/>
                  <a:gd name="connsiteY229" fmla="*/ 3881661 h 4939017"/>
                  <a:gd name="connsiteX230" fmla="*/ 1476325 w 2651811"/>
                  <a:gd name="connsiteY230" fmla="*/ 3930639 h 493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651811" h="4939017">
                    <a:moveTo>
                      <a:pt x="2278625" y="4863545"/>
                    </a:moveTo>
                    <a:cubicBezTo>
                      <a:pt x="2159679" y="4912524"/>
                      <a:pt x="1914791" y="4931182"/>
                      <a:pt x="1781852" y="4935846"/>
                    </a:cubicBezTo>
                    <a:cubicBezTo>
                      <a:pt x="1564951" y="4942843"/>
                      <a:pt x="1306070" y="4940511"/>
                      <a:pt x="1093833" y="4905527"/>
                    </a:cubicBezTo>
                    <a:cubicBezTo>
                      <a:pt x="981884" y="4886868"/>
                      <a:pt x="702012" y="4821565"/>
                      <a:pt x="979552" y="4746932"/>
                    </a:cubicBezTo>
                    <a:cubicBezTo>
                      <a:pt x="1217443" y="4683962"/>
                      <a:pt x="1541628" y="4688625"/>
                      <a:pt x="1788848" y="4700287"/>
                    </a:cubicBezTo>
                    <a:cubicBezTo>
                      <a:pt x="1870478" y="4704951"/>
                      <a:pt x="1952107" y="4704951"/>
                      <a:pt x="2033736" y="4716613"/>
                    </a:cubicBezTo>
                    <a:cubicBezTo>
                      <a:pt x="2038401" y="4739935"/>
                      <a:pt x="2036069" y="4793577"/>
                      <a:pt x="2066388" y="4802907"/>
                    </a:cubicBezTo>
                    <a:cubicBezTo>
                      <a:pt x="2092043" y="4809903"/>
                      <a:pt x="2122363" y="4753930"/>
                      <a:pt x="2131692" y="4735271"/>
                    </a:cubicBezTo>
                    <a:cubicBezTo>
                      <a:pt x="2194663" y="4735271"/>
                      <a:pt x="2448881" y="4795910"/>
                      <a:pt x="2280957" y="4863545"/>
                    </a:cubicBezTo>
                    <a:close/>
                    <a:moveTo>
                      <a:pt x="1793513" y="247989"/>
                    </a:moveTo>
                    <a:cubicBezTo>
                      <a:pt x="1826165" y="240992"/>
                      <a:pt x="1863481" y="220002"/>
                      <a:pt x="1900798" y="210673"/>
                    </a:cubicBezTo>
                    <a:cubicBezTo>
                      <a:pt x="2057059" y="173357"/>
                      <a:pt x="2308944" y="203676"/>
                      <a:pt x="2171340" y="418245"/>
                    </a:cubicBezTo>
                    <a:cubicBezTo>
                      <a:pt x="2176005" y="425241"/>
                      <a:pt x="2187666" y="418245"/>
                      <a:pt x="2192331" y="413580"/>
                    </a:cubicBezTo>
                    <a:cubicBezTo>
                      <a:pt x="2236644" y="376264"/>
                      <a:pt x="2285622" y="266647"/>
                      <a:pt x="2243641" y="215337"/>
                    </a:cubicBezTo>
                    <a:cubicBezTo>
                      <a:pt x="2180670" y="140705"/>
                      <a:pt x="2010414" y="154699"/>
                      <a:pt x="1926452" y="178021"/>
                    </a:cubicBezTo>
                    <a:cubicBezTo>
                      <a:pt x="1910127" y="182686"/>
                      <a:pt x="1793513" y="224667"/>
                      <a:pt x="1788848" y="231663"/>
                    </a:cubicBezTo>
                    <a:cubicBezTo>
                      <a:pt x="1786516" y="236328"/>
                      <a:pt x="1784184" y="250321"/>
                      <a:pt x="1795846" y="247989"/>
                    </a:cubicBezTo>
                    <a:close/>
                    <a:moveTo>
                      <a:pt x="2644791" y="859043"/>
                    </a:moveTo>
                    <a:cubicBezTo>
                      <a:pt x="2619136" y="982654"/>
                      <a:pt x="2514184" y="1005976"/>
                      <a:pt x="2423225" y="1064283"/>
                    </a:cubicBezTo>
                    <a:cubicBezTo>
                      <a:pt x="2304280" y="1141248"/>
                      <a:pt x="2353257" y="1194889"/>
                      <a:pt x="2301947" y="1292845"/>
                    </a:cubicBezTo>
                    <a:cubicBezTo>
                      <a:pt x="2278625" y="1337158"/>
                      <a:pt x="2243641" y="1348819"/>
                      <a:pt x="2206324" y="1374474"/>
                    </a:cubicBezTo>
                    <a:cubicBezTo>
                      <a:pt x="2203992" y="1374474"/>
                      <a:pt x="2183002" y="1379139"/>
                      <a:pt x="2194663" y="1388468"/>
                    </a:cubicBezTo>
                    <a:cubicBezTo>
                      <a:pt x="2199328" y="1393132"/>
                      <a:pt x="2255302" y="1360480"/>
                      <a:pt x="2264631" y="1353484"/>
                    </a:cubicBezTo>
                    <a:cubicBezTo>
                      <a:pt x="2332267" y="1304506"/>
                      <a:pt x="2334599" y="1246200"/>
                      <a:pt x="2364919" y="1178564"/>
                    </a:cubicBezTo>
                    <a:cubicBezTo>
                      <a:pt x="2420893" y="1054953"/>
                      <a:pt x="2577155" y="1045624"/>
                      <a:pt x="2637794" y="917350"/>
                    </a:cubicBezTo>
                    <a:cubicBezTo>
                      <a:pt x="2644791" y="903356"/>
                      <a:pt x="2661116" y="873037"/>
                      <a:pt x="2644791" y="861375"/>
                    </a:cubicBezTo>
                    <a:close/>
                    <a:moveTo>
                      <a:pt x="2397570" y="1449107"/>
                    </a:moveTo>
                    <a:cubicBezTo>
                      <a:pt x="2362586" y="1479426"/>
                      <a:pt x="2322938" y="1502749"/>
                      <a:pt x="2285622" y="1533068"/>
                    </a:cubicBezTo>
                    <a:cubicBezTo>
                      <a:pt x="2285622" y="1537733"/>
                      <a:pt x="2290286" y="1547062"/>
                      <a:pt x="2294951" y="1547062"/>
                    </a:cubicBezTo>
                    <a:cubicBezTo>
                      <a:pt x="2304280" y="1547062"/>
                      <a:pt x="2355590" y="1521407"/>
                      <a:pt x="2367251" y="1516743"/>
                    </a:cubicBezTo>
                    <a:cubicBezTo>
                      <a:pt x="2455877" y="1467765"/>
                      <a:pt x="2553833" y="1369809"/>
                      <a:pt x="2551500" y="1260193"/>
                    </a:cubicBezTo>
                    <a:cubicBezTo>
                      <a:pt x="2535174" y="1274187"/>
                      <a:pt x="2532842" y="1299841"/>
                      <a:pt x="2521180" y="1318500"/>
                    </a:cubicBezTo>
                    <a:cubicBezTo>
                      <a:pt x="2497858" y="1360480"/>
                      <a:pt x="2437219" y="1416455"/>
                      <a:pt x="2397570" y="1449107"/>
                    </a:cubicBezTo>
                    <a:close/>
                    <a:moveTo>
                      <a:pt x="1317731" y="4030926"/>
                    </a:moveTo>
                    <a:cubicBezTo>
                      <a:pt x="1238433" y="3998275"/>
                      <a:pt x="1161469" y="3914313"/>
                      <a:pt x="1089168" y="3876997"/>
                    </a:cubicBezTo>
                    <a:cubicBezTo>
                      <a:pt x="1058849" y="3860671"/>
                      <a:pt x="1028529" y="3876997"/>
                      <a:pt x="1056517" y="3902652"/>
                    </a:cubicBezTo>
                    <a:cubicBezTo>
                      <a:pt x="1086836" y="3930639"/>
                      <a:pt x="1177795" y="3977284"/>
                      <a:pt x="1219775" y="3998275"/>
                    </a:cubicBezTo>
                    <a:cubicBezTo>
                      <a:pt x="1280415" y="4030926"/>
                      <a:pt x="1343385" y="4058914"/>
                      <a:pt x="1404024" y="4089233"/>
                    </a:cubicBezTo>
                    <a:cubicBezTo>
                      <a:pt x="1420351" y="4089233"/>
                      <a:pt x="1408689" y="4082236"/>
                      <a:pt x="1404024" y="4079904"/>
                    </a:cubicBezTo>
                    <a:cubicBezTo>
                      <a:pt x="1378369" y="4061246"/>
                      <a:pt x="1343385" y="4047252"/>
                      <a:pt x="1320063" y="4030926"/>
                    </a:cubicBezTo>
                    <a:close/>
                    <a:moveTo>
                      <a:pt x="284536" y="1495752"/>
                    </a:moveTo>
                    <a:cubicBezTo>
                      <a:pt x="261213" y="1467765"/>
                      <a:pt x="244888" y="1439777"/>
                      <a:pt x="228562" y="1407126"/>
                    </a:cubicBezTo>
                    <a:cubicBezTo>
                      <a:pt x="226229" y="1400129"/>
                      <a:pt x="207572" y="1332494"/>
                      <a:pt x="195910" y="1346487"/>
                    </a:cubicBezTo>
                    <a:cubicBezTo>
                      <a:pt x="202907" y="1428116"/>
                      <a:pt x="235558" y="1484091"/>
                      <a:pt x="296198" y="1535400"/>
                    </a:cubicBezTo>
                    <a:cubicBezTo>
                      <a:pt x="303195" y="1540065"/>
                      <a:pt x="345175" y="1575049"/>
                      <a:pt x="349840" y="1570384"/>
                    </a:cubicBezTo>
                    <a:cubicBezTo>
                      <a:pt x="356837" y="1563388"/>
                      <a:pt x="291533" y="1505081"/>
                      <a:pt x="284536" y="1495752"/>
                    </a:cubicBezTo>
                    <a:close/>
                    <a:moveTo>
                      <a:pt x="681022" y="317957"/>
                    </a:moveTo>
                    <a:lnTo>
                      <a:pt x="723003" y="289970"/>
                    </a:lnTo>
                    <a:cubicBezTo>
                      <a:pt x="736996" y="273644"/>
                      <a:pt x="748657" y="259651"/>
                      <a:pt x="760319" y="238660"/>
                    </a:cubicBezTo>
                    <a:lnTo>
                      <a:pt x="769648" y="250321"/>
                    </a:lnTo>
                    <a:cubicBezTo>
                      <a:pt x="783641" y="220002"/>
                      <a:pt x="792971" y="203676"/>
                      <a:pt x="778977" y="168692"/>
                    </a:cubicBezTo>
                    <a:cubicBezTo>
                      <a:pt x="776645" y="161695"/>
                      <a:pt x="769648" y="159363"/>
                      <a:pt x="769648" y="159363"/>
                    </a:cubicBezTo>
                    <a:cubicBezTo>
                      <a:pt x="748657" y="157030"/>
                      <a:pt x="732332" y="140705"/>
                      <a:pt x="711341" y="136040"/>
                    </a:cubicBezTo>
                    <a:cubicBezTo>
                      <a:pt x="702012" y="143037"/>
                      <a:pt x="690351" y="150034"/>
                      <a:pt x="695015" y="164028"/>
                    </a:cubicBezTo>
                    <a:cubicBezTo>
                      <a:pt x="718338" y="168692"/>
                      <a:pt x="736996" y="164028"/>
                      <a:pt x="741661" y="196679"/>
                    </a:cubicBezTo>
                    <a:cubicBezTo>
                      <a:pt x="746325" y="240992"/>
                      <a:pt x="683354" y="308628"/>
                      <a:pt x="646038" y="331951"/>
                    </a:cubicBezTo>
                    <a:cubicBezTo>
                      <a:pt x="606389" y="357606"/>
                      <a:pt x="555079" y="355273"/>
                      <a:pt x="534089" y="397254"/>
                    </a:cubicBezTo>
                    <a:cubicBezTo>
                      <a:pt x="580734" y="399587"/>
                      <a:pt x="620382" y="371599"/>
                      <a:pt x="655366" y="348277"/>
                    </a:cubicBezTo>
                    <a:lnTo>
                      <a:pt x="681022" y="320289"/>
                    </a:lnTo>
                    <a:close/>
                    <a:moveTo>
                      <a:pt x="578402" y="217670"/>
                    </a:moveTo>
                    <a:cubicBezTo>
                      <a:pt x="531757" y="299299"/>
                      <a:pt x="473450" y="369267"/>
                      <a:pt x="410478" y="439235"/>
                    </a:cubicBezTo>
                    <a:cubicBezTo>
                      <a:pt x="403482" y="446232"/>
                      <a:pt x="396485" y="450896"/>
                      <a:pt x="396485" y="462558"/>
                    </a:cubicBezTo>
                    <a:cubicBezTo>
                      <a:pt x="389488" y="462558"/>
                      <a:pt x="382492" y="467222"/>
                      <a:pt x="375494" y="467222"/>
                    </a:cubicBezTo>
                    <a:cubicBezTo>
                      <a:pt x="349840" y="467222"/>
                      <a:pt x="356837" y="448564"/>
                      <a:pt x="340510" y="434571"/>
                    </a:cubicBezTo>
                    <a:cubicBezTo>
                      <a:pt x="324185" y="420577"/>
                      <a:pt x="284536" y="411248"/>
                      <a:pt x="275207" y="401919"/>
                    </a:cubicBezTo>
                    <a:cubicBezTo>
                      <a:pt x="268211" y="394922"/>
                      <a:pt x="270542" y="385593"/>
                      <a:pt x="270542" y="380928"/>
                    </a:cubicBezTo>
                    <a:lnTo>
                      <a:pt x="324185" y="77734"/>
                    </a:lnTo>
                    <a:cubicBezTo>
                      <a:pt x="356837" y="84731"/>
                      <a:pt x="324185" y="117382"/>
                      <a:pt x="317188" y="133708"/>
                    </a:cubicBezTo>
                    <a:cubicBezTo>
                      <a:pt x="317188" y="140705"/>
                      <a:pt x="312524" y="150034"/>
                      <a:pt x="324185" y="145369"/>
                    </a:cubicBezTo>
                    <a:cubicBezTo>
                      <a:pt x="331182" y="145369"/>
                      <a:pt x="328849" y="133708"/>
                      <a:pt x="333514" y="131376"/>
                    </a:cubicBezTo>
                    <a:cubicBezTo>
                      <a:pt x="338179" y="129044"/>
                      <a:pt x="349840" y="136040"/>
                      <a:pt x="352172" y="133708"/>
                    </a:cubicBezTo>
                    <a:cubicBezTo>
                      <a:pt x="352172" y="133708"/>
                      <a:pt x="361501" y="94060"/>
                      <a:pt x="363833" y="87062"/>
                    </a:cubicBezTo>
                    <a:cubicBezTo>
                      <a:pt x="426805" y="98724"/>
                      <a:pt x="489776" y="105721"/>
                      <a:pt x="552747" y="103389"/>
                    </a:cubicBezTo>
                    <a:cubicBezTo>
                      <a:pt x="531757" y="82398"/>
                      <a:pt x="489776" y="70737"/>
                      <a:pt x="461789" y="63740"/>
                    </a:cubicBezTo>
                    <a:cubicBezTo>
                      <a:pt x="473450" y="45082"/>
                      <a:pt x="510766" y="75401"/>
                      <a:pt x="520095" y="52078"/>
                    </a:cubicBezTo>
                    <a:cubicBezTo>
                      <a:pt x="492108" y="45082"/>
                      <a:pt x="452460" y="40417"/>
                      <a:pt x="433801" y="17094"/>
                    </a:cubicBezTo>
                    <a:cubicBezTo>
                      <a:pt x="471118" y="7766"/>
                      <a:pt x="629712" y="42750"/>
                      <a:pt x="639041" y="77734"/>
                    </a:cubicBezTo>
                    <a:cubicBezTo>
                      <a:pt x="646038" y="96392"/>
                      <a:pt x="592396" y="192014"/>
                      <a:pt x="580734" y="213005"/>
                    </a:cubicBezTo>
                    <a:close/>
                    <a:moveTo>
                      <a:pt x="557412" y="129044"/>
                    </a:moveTo>
                    <a:cubicBezTo>
                      <a:pt x="536421" y="152366"/>
                      <a:pt x="527092" y="194347"/>
                      <a:pt x="513099" y="224667"/>
                    </a:cubicBezTo>
                    <a:cubicBezTo>
                      <a:pt x="503769" y="247989"/>
                      <a:pt x="478115" y="285305"/>
                      <a:pt x="473450" y="303964"/>
                    </a:cubicBezTo>
                    <a:cubicBezTo>
                      <a:pt x="471118" y="315625"/>
                      <a:pt x="480446" y="315625"/>
                      <a:pt x="485111" y="310960"/>
                    </a:cubicBezTo>
                    <a:cubicBezTo>
                      <a:pt x="489776" y="306296"/>
                      <a:pt x="527092" y="220002"/>
                      <a:pt x="534089" y="208341"/>
                    </a:cubicBezTo>
                    <a:cubicBezTo>
                      <a:pt x="545750" y="182686"/>
                      <a:pt x="557412" y="154699"/>
                      <a:pt x="559744" y="129044"/>
                    </a:cubicBezTo>
                    <a:close/>
                    <a:moveTo>
                      <a:pt x="76965" y="693452"/>
                    </a:moveTo>
                    <a:cubicBezTo>
                      <a:pt x="53642" y="693452"/>
                      <a:pt x="16325" y="812398"/>
                      <a:pt x="0" y="833388"/>
                    </a:cubicBezTo>
                    <a:cubicBezTo>
                      <a:pt x="0" y="854379"/>
                      <a:pt x="58307" y="863708"/>
                      <a:pt x="74632" y="870704"/>
                    </a:cubicBezTo>
                    <a:lnTo>
                      <a:pt x="69968" y="856711"/>
                    </a:lnTo>
                    <a:lnTo>
                      <a:pt x="74632" y="856711"/>
                    </a:lnTo>
                    <a:cubicBezTo>
                      <a:pt x="44313" y="842718"/>
                      <a:pt x="30319" y="814730"/>
                      <a:pt x="55974" y="789075"/>
                    </a:cubicBezTo>
                    <a:lnTo>
                      <a:pt x="314856" y="880033"/>
                    </a:lnTo>
                    <a:cubicBezTo>
                      <a:pt x="342843" y="882366"/>
                      <a:pt x="361501" y="849714"/>
                      <a:pt x="345175" y="826391"/>
                    </a:cubicBezTo>
                    <a:lnTo>
                      <a:pt x="88626" y="737766"/>
                    </a:lnTo>
                    <a:cubicBezTo>
                      <a:pt x="76965" y="733101"/>
                      <a:pt x="79297" y="749427"/>
                      <a:pt x="81629" y="754091"/>
                    </a:cubicBezTo>
                    <a:cubicBezTo>
                      <a:pt x="88626" y="765752"/>
                      <a:pt x="291533" y="824059"/>
                      <a:pt x="321853" y="833388"/>
                    </a:cubicBezTo>
                    <a:cubicBezTo>
                      <a:pt x="331182" y="833388"/>
                      <a:pt x="340510" y="852046"/>
                      <a:pt x="335846" y="856711"/>
                    </a:cubicBezTo>
                    <a:cubicBezTo>
                      <a:pt x="326517" y="866040"/>
                      <a:pt x="104952" y="775081"/>
                      <a:pt x="72300" y="768085"/>
                    </a:cubicBezTo>
                    <a:cubicBezTo>
                      <a:pt x="58307" y="763420"/>
                      <a:pt x="76965" y="726104"/>
                      <a:pt x="79297" y="726104"/>
                    </a:cubicBezTo>
                    <a:cubicBezTo>
                      <a:pt x="93291" y="719107"/>
                      <a:pt x="335846" y="807734"/>
                      <a:pt x="370830" y="819395"/>
                    </a:cubicBezTo>
                    <a:cubicBezTo>
                      <a:pt x="389488" y="831056"/>
                      <a:pt x="349840" y="894027"/>
                      <a:pt x="338179" y="894027"/>
                    </a:cubicBezTo>
                    <a:lnTo>
                      <a:pt x="76965" y="800736"/>
                    </a:lnTo>
                    <a:cubicBezTo>
                      <a:pt x="72300" y="798404"/>
                      <a:pt x="60638" y="810065"/>
                      <a:pt x="60638" y="812398"/>
                    </a:cubicBezTo>
                    <a:cubicBezTo>
                      <a:pt x="60638" y="826391"/>
                      <a:pt x="291533" y="894027"/>
                      <a:pt x="319520" y="908021"/>
                    </a:cubicBezTo>
                    <a:cubicBezTo>
                      <a:pt x="321853" y="912686"/>
                      <a:pt x="314856" y="917350"/>
                      <a:pt x="314856" y="919682"/>
                    </a:cubicBezTo>
                    <a:cubicBezTo>
                      <a:pt x="314856" y="926679"/>
                      <a:pt x="314856" y="936008"/>
                      <a:pt x="314856" y="943005"/>
                    </a:cubicBezTo>
                    <a:cubicBezTo>
                      <a:pt x="314856" y="943005"/>
                      <a:pt x="328849" y="961663"/>
                      <a:pt x="340510" y="959331"/>
                    </a:cubicBezTo>
                    <a:cubicBezTo>
                      <a:pt x="349840" y="959331"/>
                      <a:pt x="410478" y="821727"/>
                      <a:pt x="398817" y="800736"/>
                    </a:cubicBezTo>
                    <a:lnTo>
                      <a:pt x="79297" y="691120"/>
                    </a:lnTo>
                    <a:close/>
                    <a:moveTo>
                      <a:pt x="212236" y="236328"/>
                    </a:moveTo>
                    <a:cubicBezTo>
                      <a:pt x="186581" y="168692"/>
                      <a:pt x="181917" y="131376"/>
                      <a:pt x="200574" y="61408"/>
                    </a:cubicBezTo>
                    <a:cubicBezTo>
                      <a:pt x="200574" y="61408"/>
                      <a:pt x="195910" y="59076"/>
                      <a:pt x="200574" y="52078"/>
                    </a:cubicBezTo>
                    <a:cubicBezTo>
                      <a:pt x="214568" y="26424"/>
                      <a:pt x="242556" y="17094"/>
                      <a:pt x="265878" y="3101"/>
                    </a:cubicBezTo>
                    <a:cubicBezTo>
                      <a:pt x="205239" y="-10892"/>
                      <a:pt x="179584" y="24092"/>
                      <a:pt x="170255" y="75401"/>
                    </a:cubicBezTo>
                    <a:cubicBezTo>
                      <a:pt x="156261" y="150034"/>
                      <a:pt x="172588" y="245657"/>
                      <a:pt x="230894" y="294635"/>
                    </a:cubicBezTo>
                    <a:cubicBezTo>
                      <a:pt x="240223" y="264315"/>
                      <a:pt x="221565" y="254986"/>
                      <a:pt x="214568" y="233996"/>
                    </a:cubicBezTo>
                    <a:close/>
                    <a:moveTo>
                      <a:pt x="349840" y="772750"/>
                    </a:moveTo>
                    <a:lnTo>
                      <a:pt x="345175" y="744762"/>
                    </a:lnTo>
                    <a:cubicBezTo>
                      <a:pt x="305526" y="728436"/>
                      <a:pt x="191245" y="688788"/>
                      <a:pt x="151597" y="693452"/>
                    </a:cubicBezTo>
                    <a:cubicBezTo>
                      <a:pt x="144600" y="693452"/>
                      <a:pt x="135271" y="695784"/>
                      <a:pt x="142268" y="705113"/>
                    </a:cubicBezTo>
                    <a:cubicBezTo>
                      <a:pt x="149265" y="712110"/>
                      <a:pt x="324185" y="765752"/>
                      <a:pt x="349840" y="775081"/>
                    </a:cubicBezTo>
                    <a:close/>
                    <a:moveTo>
                      <a:pt x="251885" y="651471"/>
                    </a:moveTo>
                    <a:cubicBezTo>
                      <a:pt x="251885" y="656136"/>
                      <a:pt x="251885" y="663133"/>
                      <a:pt x="251885" y="667798"/>
                    </a:cubicBezTo>
                    <a:lnTo>
                      <a:pt x="240223" y="667798"/>
                    </a:lnTo>
                    <a:cubicBezTo>
                      <a:pt x="240223" y="665465"/>
                      <a:pt x="240223" y="658468"/>
                      <a:pt x="240223" y="656136"/>
                    </a:cubicBezTo>
                    <a:cubicBezTo>
                      <a:pt x="240223" y="672462"/>
                      <a:pt x="198243" y="665465"/>
                      <a:pt x="212236" y="679459"/>
                    </a:cubicBezTo>
                    <a:cubicBezTo>
                      <a:pt x="216901" y="684123"/>
                      <a:pt x="291533" y="709778"/>
                      <a:pt x="303195" y="707446"/>
                    </a:cubicBezTo>
                    <a:cubicBezTo>
                      <a:pt x="296198" y="702782"/>
                      <a:pt x="277540" y="677126"/>
                      <a:pt x="275207" y="667798"/>
                    </a:cubicBezTo>
                    <a:cubicBezTo>
                      <a:pt x="275207" y="653804"/>
                      <a:pt x="282204" y="646807"/>
                      <a:pt x="286869" y="637478"/>
                    </a:cubicBezTo>
                    <a:cubicBezTo>
                      <a:pt x="275207" y="637478"/>
                      <a:pt x="256549" y="637478"/>
                      <a:pt x="251885" y="649139"/>
                    </a:cubicBezTo>
                    <a:close/>
                    <a:moveTo>
                      <a:pt x="1049520" y="3620447"/>
                    </a:moveTo>
                    <a:cubicBezTo>
                      <a:pt x="1030862" y="3639106"/>
                      <a:pt x="860606" y="3709074"/>
                      <a:pt x="830287" y="3711406"/>
                    </a:cubicBezTo>
                    <a:cubicBezTo>
                      <a:pt x="802300" y="3713738"/>
                      <a:pt x="697348" y="3711406"/>
                      <a:pt x="676357" y="3692748"/>
                    </a:cubicBezTo>
                    <a:cubicBezTo>
                      <a:pt x="667028" y="3685751"/>
                      <a:pt x="636709" y="3629777"/>
                      <a:pt x="629712" y="3615783"/>
                    </a:cubicBezTo>
                    <a:cubicBezTo>
                      <a:pt x="606389" y="3562140"/>
                      <a:pt x="592396" y="3496837"/>
                      <a:pt x="583067" y="3438531"/>
                    </a:cubicBezTo>
                    <a:cubicBezTo>
                      <a:pt x="674025" y="3230959"/>
                      <a:pt x="783641" y="3032716"/>
                      <a:pt x="881597" y="2827476"/>
                    </a:cubicBezTo>
                    <a:cubicBezTo>
                      <a:pt x="902587" y="2783163"/>
                      <a:pt x="918913" y="2729522"/>
                      <a:pt x="942236" y="2687540"/>
                    </a:cubicBezTo>
                    <a:cubicBezTo>
                      <a:pt x="946900" y="2680544"/>
                      <a:pt x="953897" y="2678211"/>
                      <a:pt x="951565" y="2689873"/>
                    </a:cubicBezTo>
                    <a:cubicBezTo>
                      <a:pt x="942236" y="2755177"/>
                      <a:pt x="897923" y="2825145"/>
                      <a:pt x="890926" y="2892780"/>
                    </a:cubicBezTo>
                    <a:cubicBezTo>
                      <a:pt x="890926" y="2899777"/>
                      <a:pt x="883929" y="2911438"/>
                      <a:pt x="895590" y="2911438"/>
                    </a:cubicBezTo>
                    <a:cubicBezTo>
                      <a:pt x="942236" y="2764506"/>
                      <a:pt x="998210" y="2622237"/>
                      <a:pt x="1042523" y="2475305"/>
                    </a:cubicBezTo>
                    <a:cubicBezTo>
                      <a:pt x="1044855" y="2463643"/>
                      <a:pt x="1042523" y="2454314"/>
                      <a:pt x="1044855" y="2447317"/>
                    </a:cubicBezTo>
                    <a:cubicBezTo>
                      <a:pt x="1049520" y="2435656"/>
                      <a:pt x="1049520" y="2419330"/>
                      <a:pt x="1054184" y="2407668"/>
                    </a:cubicBezTo>
                    <a:cubicBezTo>
                      <a:pt x="1058849" y="2398339"/>
                      <a:pt x="1084504" y="2365688"/>
                      <a:pt x="1077507" y="2361023"/>
                    </a:cubicBezTo>
                    <a:cubicBezTo>
                      <a:pt x="1068178" y="2351694"/>
                      <a:pt x="1065846" y="2370353"/>
                      <a:pt x="1063513" y="2372684"/>
                    </a:cubicBezTo>
                    <a:cubicBezTo>
                      <a:pt x="1054184" y="2384346"/>
                      <a:pt x="1019200" y="2433323"/>
                      <a:pt x="1012204" y="2435656"/>
                    </a:cubicBezTo>
                    <a:cubicBezTo>
                      <a:pt x="1000542" y="2440321"/>
                      <a:pt x="998210" y="2410001"/>
                      <a:pt x="984216" y="2410001"/>
                    </a:cubicBezTo>
                    <a:cubicBezTo>
                      <a:pt x="974887" y="2410001"/>
                      <a:pt x="965558" y="2423994"/>
                      <a:pt x="949232" y="2414666"/>
                    </a:cubicBezTo>
                    <a:cubicBezTo>
                      <a:pt x="930574" y="2405337"/>
                      <a:pt x="935239" y="2379682"/>
                      <a:pt x="914248" y="2379682"/>
                    </a:cubicBezTo>
                    <a:lnTo>
                      <a:pt x="935239" y="2437988"/>
                    </a:lnTo>
                    <a:lnTo>
                      <a:pt x="874600" y="2351694"/>
                    </a:lnTo>
                    <a:cubicBezTo>
                      <a:pt x="879264" y="2375017"/>
                      <a:pt x="893258" y="2398339"/>
                      <a:pt x="907252" y="2419330"/>
                    </a:cubicBezTo>
                    <a:cubicBezTo>
                      <a:pt x="923577" y="2447317"/>
                      <a:pt x="977220" y="2500959"/>
                      <a:pt x="972555" y="2531279"/>
                    </a:cubicBezTo>
                    <a:cubicBezTo>
                      <a:pt x="970223" y="2547604"/>
                      <a:pt x="914248" y="2636231"/>
                      <a:pt x="902587" y="2650225"/>
                    </a:cubicBezTo>
                    <a:cubicBezTo>
                      <a:pt x="886262" y="2666550"/>
                      <a:pt x="802300" y="2727189"/>
                      <a:pt x="783641" y="2722524"/>
                    </a:cubicBezTo>
                    <a:cubicBezTo>
                      <a:pt x="771980" y="2722524"/>
                      <a:pt x="769648" y="2708531"/>
                      <a:pt x="767316" y="2699202"/>
                    </a:cubicBezTo>
                    <a:cubicBezTo>
                      <a:pt x="741661" y="2622237"/>
                      <a:pt x="732332" y="2479969"/>
                      <a:pt x="746325" y="2403004"/>
                    </a:cubicBezTo>
                    <a:cubicBezTo>
                      <a:pt x="785974" y="2356359"/>
                      <a:pt x="816293" y="2260736"/>
                      <a:pt x="879264" y="2239745"/>
                    </a:cubicBezTo>
                    <a:cubicBezTo>
                      <a:pt x="918913" y="2225752"/>
                      <a:pt x="970223" y="2230417"/>
                      <a:pt x="1005207" y="2204761"/>
                    </a:cubicBezTo>
                    <a:lnTo>
                      <a:pt x="918913" y="2190768"/>
                    </a:lnTo>
                    <a:cubicBezTo>
                      <a:pt x="949232" y="2176774"/>
                      <a:pt x="984216" y="2195433"/>
                      <a:pt x="1009871" y="2174442"/>
                    </a:cubicBezTo>
                    <a:lnTo>
                      <a:pt x="1273417" y="2146455"/>
                    </a:lnTo>
                    <a:lnTo>
                      <a:pt x="1261756" y="2216423"/>
                    </a:lnTo>
                    <a:cubicBezTo>
                      <a:pt x="1275750" y="2218755"/>
                      <a:pt x="1278082" y="2202429"/>
                      <a:pt x="1289743" y="2200097"/>
                    </a:cubicBezTo>
                    <a:cubicBezTo>
                      <a:pt x="1299072" y="2200097"/>
                      <a:pt x="1383034" y="2249074"/>
                      <a:pt x="1399360" y="2260736"/>
                    </a:cubicBezTo>
                    <a:cubicBezTo>
                      <a:pt x="1406357" y="2265401"/>
                      <a:pt x="1413353" y="2260736"/>
                      <a:pt x="1411022" y="2274729"/>
                    </a:cubicBezTo>
                    <a:lnTo>
                      <a:pt x="1324727" y="2274729"/>
                    </a:lnTo>
                    <a:cubicBezTo>
                      <a:pt x="1324727" y="2284058"/>
                      <a:pt x="1345718" y="2284058"/>
                      <a:pt x="1350383" y="2286391"/>
                    </a:cubicBezTo>
                    <a:cubicBezTo>
                      <a:pt x="1380702" y="2288723"/>
                      <a:pt x="1413353" y="2288723"/>
                      <a:pt x="1432012" y="2260736"/>
                    </a:cubicBezTo>
                    <a:cubicBezTo>
                      <a:pt x="1432012" y="2249074"/>
                      <a:pt x="1376038" y="2211758"/>
                      <a:pt x="1364376" y="2197764"/>
                    </a:cubicBezTo>
                    <a:cubicBezTo>
                      <a:pt x="1357379" y="2190768"/>
                      <a:pt x="1322395" y="2146455"/>
                      <a:pt x="1320063" y="2144122"/>
                    </a:cubicBezTo>
                    <a:cubicBezTo>
                      <a:pt x="1317731" y="2132461"/>
                      <a:pt x="1350383" y="2118467"/>
                      <a:pt x="1357379" y="2118467"/>
                    </a:cubicBezTo>
                    <a:cubicBezTo>
                      <a:pt x="1369040" y="2118467"/>
                      <a:pt x="1371373" y="2125465"/>
                      <a:pt x="1373705" y="2127796"/>
                    </a:cubicBezTo>
                    <a:cubicBezTo>
                      <a:pt x="1411022" y="2202429"/>
                      <a:pt x="1459999" y="2277062"/>
                      <a:pt x="1497315" y="2351694"/>
                    </a:cubicBezTo>
                    <a:cubicBezTo>
                      <a:pt x="1555622" y="2470640"/>
                      <a:pt x="1567283" y="2524282"/>
                      <a:pt x="1515974" y="2652556"/>
                    </a:cubicBezTo>
                    <a:cubicBezTo>
                      <a:pt x="1401692" y="2941758"/>
                      <a:pt x="1117156" y="3207636"/>
                      <a:pt x="902587" y="3426869"/>
                    </a:cubicBezTo>
                    <a:cubicBezTo>
                      <a:pt x="895590" y="3408211"/>
                      <a:pt x="965558" y="3321917"/>
                      <a:pt x="960894" y="3317252"/>
                    </a:cubicBezTo>
                    <a:cubicBezTo>
                      <a:pt x="949232" y="3314921"/>
                      <a:pt x="946900" y="3321917"/>
                      <a:pt x="942236" y="3328914"/>
                    </a:cubicBezTo>
                    <a:cubicBezTo>
                      <a:pt x="923577" y="3349905"/>
                      <a:pt x="879264" y="3412876"/>
                      <a:pt x="867603" y="3438531"/>
                    </a:cubicBezTo>
                    <a:cubicBezTo>
                      <a:pt x="860606" y="3454857"/>
                      <a:pt x="860606" y="3473515"/>
                      <a:pt x="853609" y="3487508"/>
                    </a:cubicBezTo>
                    <a:cubicBezTo>
                      <a:pt x="848945" y="3494505"/>
                      <a:pt x="802300" y="3548147"/>
                      <a:pt x="837284" y="3557476"/>
                    </a:cubicBezTo>
                    <a:cubicBezTo>
                      <a:pt x="865271" y="3564473"/>
                      <a:pt x="932907" y="3485176"/>
                      <a:pt x="960894" y="3471182"/>
                    </a:cubicBezTo>
                    <a:cubicBezTo>
                      <a:pt x="953897" y="3499170"/>
                      <a:pt x="911916" y="3524825"/>
                      <a:pt x="900255" y="3545815"/>
                    </a:cubicBezTo>
                    <a:cubicBezTo>
                      <a:pt x="895590" y="3552812"/>
                      <a:pt x="890926" y="3564473"/>
                      <a:pt x="904919" y="3562140"/>
                    </a:cubicBezTo>
                    <a:cubicBezTo>
                      <a:pt x="918913" y="3543483"/>
                      <a:pt x="944568" y="3529489"/>
                      <a:pt x="958561" y="3513163"/>
                    </a:cubicBezTo>
                    <a:cubicBezTo>
                      <a:pt x="993545" y="3478179"/>
                      <a:pt x="1014536" y="3426869"/>
                      <a:pt x="1056517" y="3401214"/>
                    </a:cubicBezTo>
                    <a:cubicBezTo>
                      <a:pt x="1056517" y="3410543"/>
                      <a:pt x="1056517" y="3415208"/>
                      <a:pt x="1065846" y="3412876"/>
                    </a:cubicBezTo>
                    <a:cubicBezTo>
                      <a:pt x="1215111" y="3317252"/>
                      <a:pt x="1380702" y="3240288"/>
                      <a:pt x="1511309" y="3119010"/>
                    </a:cubicBezTo>
                    <a:cubicBezTo>
                      <a:pt x="1501980" y="3119010"/>
                      <a:pt x="1497315" y="3123675"/>
                      <a:pt x="1487986" y="3128339"/>
                    </a:cubicBezTo>
                    <a:cubicBezTo>
                      <a:pt x="1439008" y="3156326"/>
                      <a:pt x="1385367" y="3200639"/>
                      <a:pt x="1334056" y="3233291"/>
                    </a:cubicBezTo>
                    <a:cubicBezTo>
                      <a:pt x="1243098" y="3291598"/>
                      <a:pt x="1147475" y="3345240"/>
                      <a:pt x="1056517" y="3401214"/>
                    </a:cubicBezTo>
                    <a:cubicBezTo>
                      <a:pt x="1056517" y="3394218"/>
                      <a:pt x="1056517" y="3391885"/>
                      <a:pt x="1061182" y="3387220"/>
                    </a:cubicBezTo>
                    <a:cubicBezTo>
                      <a:pt x="1103162" y="3321917"/>
                      <a:pt x="1247763" y="3226294"/>
                      <a:pt x="1273417" y="3153994"/>
                    </a:cubicBezTo>
                    <a:lnTo>
                      <a:pt x="1536964" y="3084026"/>
                    </a:lnTo>
                    <a:cubicBezTo>
                      <a:pt x="1536964" y="3121342"/>
                      <a:pt x="1497315" y="3261278"/>
                      <a:pt x="1483321" y="3298595"/>
                    </a:cubicBezTo>
                    <a:cubicBezTo>
                      <a:pt x="1478657" y="3310256"/>
                      <a:pt x="1469328" y="3321917"/>
                      <a:pt x="1462331" y="3331246"/>
                    </a:cubicBezTo>
                    <a:cubicBezTo>
                      <a:pt x="1378369" y="3417540"/>
                      <a:pt x="1273417" y="3480511"/>
                      <a:pt x="1168465" y="3545815"/>
                    </a:cubicBezTo>
                    <a:cubicBezTo>
                      <a:pt x="1126485" y="3571470"/>
                      <a:pt x="1077507" y="3592460"/>
                      <a:pt x="1047188" y="3622780"/>
                    </a:cubicBezTo>
                    <a:close/>
                    <a:moveTo>
                      <a:pt x="1320063" y="2944090"/>
                    </a:moveTo>
                    <a:cubicBezTo>
                      <a:pt x="1320063" y="2944090"/>
                      <a:pt x="1331724" y="2918435"/>
                      <a:pt x="1336389" y="2911438"/>
                    </a:cubicBezTo>
                    <a:cubicBezTo>
                      <a:pt x="1343385" y="2902109"/>
                      <a:pt x="1352715" y="2892780"/>
                      <a:pt x="1357379" y="2883451"/>
                    </a:cubicBezTo>
                    <a:cubicBezTo>
                      <a:pt x="1471660" y="2710863"/>
                      <a:pt x="1585942" y="2493962"/>
                      <a:pt x="1420351" y="2312046"/>
                    </a:cubicBezTo>
                    <a:cubicBezTo>
                      <a:pt x="1457667" y="2391343"/>
                      <a:pt x="1499647" y="2456646"/>
                      <a:pt x="1492651" y="2549937"/>
                    </a:cubicBezTo>
                    <a:cubicBezTo>
                      <a:pt x="1485654" y="2643227"/>
                      <a:pt x="1385367" y="2829809"/>
                      <a:pt x="1331724" y="2911438"/>
                    </a:cubicBezTo>
                    <a:cubicBezTo>
                      <a:pt x="1327060" y="2918435"/>
                      <a:pt x="1313066" y="2925432"/>
                      <a:pt x="1308401" y="2937093"/>
                    </a:cubicBezTo>
                    <a:cubicBezTo>
                      <a:pt x="1303737" y="2946422"/>
                      <a:pt x="1315399" y="2948755"/>
                      <a:pt x="1320063" y="2946422"/>
                    </a:cubicBezTo>
                    <a:close/>
                    <a:moveTo>
                      <a:pt x="1280415" y="2983739"/>
                    </a:moveTo>
                    <a:cubicBezTo>
                      <a:pt x="1285079" y="2979074"/>
                      <a:pt x="1299072" y="2967412"/>
                      <a:pt x="1301405" y="2965081"/>
                    </a:cubicBezTo>
                    <a:cubicBezTo>
                      <a:pt x="1301405" y="2962748"/>
                      <a:pt x="1310734" y="2953419"/>
                      <a:pt x="1306070" y="2951087"/>
                    </a:cubicBezTo>
                    <a:cubicBezTo>
                      <a:pt x="1294408" y="2958083"/>
                      <a:pt x="1280415" y="2969745"/>
                      <a:pt x="1280415" y="2986071"/>
                    </a:cubicBezTo>
                    <a:close/>
                    <a:moveTo>
                      <a:pt x="823290" y="3023387"/>
                    </a:moveTo>
                    <a:cubicBezTo>
                      <a:pt x="799967" y="3058371"/>
                      <a:pt x="778977" y="3107348"/>
                      <a:pt x="769648" y="3146997"/>
                    </a:cubicBezTo>
                    <a:cubicBezTo>
                      <a:pt x="769648" y="3151662"/>
                      <a:pt x="764983" y="3167987"/>
                      <a:pt x="774312" y="3165655"/>
                    </a:cubicBezTo>
                    <a:lnTo>
                      <a:pt x="823290" y="3023387"/>
                    </a:lnTo>
                    <a:close/>
                    <a:moveTo>
                      <a:pt x="1508976" y="3639106"/>
                    </a:moveTo>
                    <a:lnTo>
                      <a:pt x="1525303" y="3664761"/>
                    </a:lnTo>
                    <a:lnTo>
                      <a:pt x="1851820" y="4012268"/>
                    </a:lnTo>
                    <a:cubicBezTo>
                      <a:pt x="1833161" y="4042588"/>
                      <a:pt x="1791181" y="4119553"/>
                      <a:pt x="1767858" y="4138211"/>
                    </a:cubicBezTo>
                    <a:cubicBezTo>
                      <a:pt x="1758529" y="4147540"/>
                      <a:pt x="1690894" y="4180191"/>
                      <a:pt x="1681564" y="4177860"/>
                    </a:cubicBezTo>
                    <a:cubicBezTo>
                      <a:pt x="1576612" y="4084569"/>
                      <a:pt x="1480990" y="3981949"/>
                      <a:pt x="1378369" y="3886326"/>
                    </a:cubicBezTo>
                    <a:cubicBezTo>
                      <a:pt x="1378369" y="3872332"/>
                      <a:pt x="1331724" y="3797700"/>
                      <a:pt x="1327060" y="3795367"/>
                    </a:cubicBezTo>
                    <a:lnTo>
                      <a:pt x="1476325" y="3536486"/>
                    </a:lnTo>
                    <a:cubicBezTo>
                      <a:pt x="1487986" y="3527156"/>
                      <a:pt x="1511309" y="3571470"/>
                      <a:pt x="1515974" y="3576134"/>
                    </a:cubicBezTo>
                    <a:cubicBezTo>
                      <a:pt x="1515974" y="3613451"/>
                      <a:pt x="1560287" y="3636773"/>
                      <a:pt x="1557954" y="3667092"/>
                    </a:cubicBezTo>
                    <a:cubicBezTo>
                      <a:pt x="1550958" y="3657764"/>
                      <a:pt x="1513641" y="3632108"/>
                      <a:pt x="1504312" y="3639106"/>
                    </a:cubicBezTo>
                    <a:close/>
                    <a:moveTo>
                      <a:pt x="1427347" y="3872332"/>
                    </a:moveTo>
                    <a:cubicBezTo>
                      <a:pt x="1422683" y="3849010"/>
                      <a:pt x="1392363" y="3837348"/>
                      <a:pt x="1380702" y="3814026"/>
                    </a:cubicBezTo>
                    <a:cubicBezTo>
                      <a:pt x="1390031" y="3837348"/>
                      <a:pt x="1406357" y="3858339"/>
                      <a:pt x="1427347" y="3872332"/>
                    </a:cubicBezTo>
                    <a:close/>
                    <a:moveTo>
                      <a:pt x="1476325" y="3928307"/>
                    </a:moveTo>
                    <a:cubicBezTo>
                      <a:pt x="1473992" y="3916645"/>
                      <a:pt x="1459999" y="3911981"/>
                      <a:pt x="1455335" y="3907316"/>
                    </a:cubicBezTo>
                    <a:cubicBezTo>
                      <a:pt x="1448337" y="3897987"/>
                      <a:pt x="1448337" y="3879329"/>
                      <a:pt x="1429679" y="3881661"/>
                    </a:cubicBezTo>
                    <a:cubicBezTo>
                      <a:pt x="1427347" y="3883994"/>
                      <a:pt x="1462331" y="3935303"/>
                      <a:pt x="1476325" y="3930639"/>
                    </a:cubicBezTo>
                    <a:close/>
                  </a:path>
                </a:pathLst>
              </a:custGeom>
              <a:solidFill>
                <a:schemeClr val="accent4"/>
              </a:solidFill>
              <a:ln w="23318"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A8AFF7CC-57AA-48D8-2944-FFA85A7DE5BF}"/>
              </a:ext>
            </a:extLst>
          </p:cNvPr>
          <p:cNvSpPr>
            <a:spLocks noGrp="1"/>
          </p:cNvSpPr>
          <p:nvPr>
            <p:ph type="title"/>
          </p:nvPr>
        </p:nvSpPr>
        <p:spPr/>
        <p:txBody>
          <a:bodyPr/>
          <a:lstStyle/>
          <a:p>
            <a:r>
              <a:rPr lang="en-US" dirty="0"/>
              <a:t>Championing Short-Term Memory: A client story</a:t>
            </a:r>
          </a:p>
        </p:txBody>
      </p:sp>
      <p:sp>
        <p:nvSpPr>
          <p:cNvPr id="11" name="TextBox 10">
            <a:extLst>
              <a:ext uri="{FF2B5EF4-FFF2-40B4-BE49-F238E27FC236}">
                <a16:creationId xmlns:a16="http://schemas.microsoft.com/office/drawing/2014/main" id="{509E744B-E5BE-7019-3427-61FB257BAE0B}"/>
              </a:ext>
            </a:extLst>
          </p:cNvPr>
          <p:cNvSpPr txBox="1"/>
          <p:nvPr/>
        </p:nvSpPr>
        <p:spPr>
          <a:xfrm>
            <a:off x="384048" y="1348695"/>
            <a:ext cx="8386449" cy="4462760"/>
          </a:xfrm>
          <a:prstGeom prst="rect">
            <a:avLst/>
          </a:prstGeom>
          <a:noFill/>
        </p:spPr>
        <p:txBody>
          <a:bodyPr wrap="square" lIns="0" rIns="0" rtlCol="0" anchor="t">
            <a:spAutoFit/>
          </a:bodyPr>
          <a:lstStyle/>
          <a:p>
            <a:pPr marL="457200" indent="-457200">
              <a:spcAft>
                <a:spcPts val="1200"/>
              </a:spcAft>
              <a:buFont typeface="+mj-lt"/>
              <a:buAutoNum type="arabicPeriod"/>
            </a:pPr>
            <a:r>
              <a:rPr lang="en-US" sz="2400" b="1" dirty="0">
                <a:solidFill>
                  <a:srgbClr val="75686B"/>
                </a:solidFill>
                <a:effectLst/>
                <a:latin typeface="Arial" panose="020B0604020202020204" pitchFamily="34" charset="0"/>
              </a:rPr>
              <a:t>Light finetuning and short-term memory markedly improved multi-step tasks </a:t>
            </a:r>
            <a:r>
              <a:rPr lang="en-US" sz="2400" dirty="0">
                <a:solidFill>
                  <a:srgbClr val="75686B"/>
                </a:solidFill>
                <a:effectLst/>
                <a:latin typeface="Arial" panose="020B0604020202020204" pitchFamily="34" charset="0"/>
              </a:rPr>
              <a:t>(portfolios, personalized advice, FAQs). Not human-level yet, but agents now follow complex instructions accurately, giving businesses an edge.</a:t>
            </a:r>
          </a:p>
          <a:p>
            <a:pPr marL="457200" indent="-457200">
              <a:spcAft>
                <a:spcPts val="1200"/>
              </a:spcAft>
              <a:buFont typeface="+mj-lt"/>
              <a:buAutoNum type="arabicPeriod"/>
            </a:pPr>
            <a:r>
              <a:rPr lang="en-US" sz="2400" b="1" dirty="0">
                <a:solidFill>
                  <a:srgbClr val="75686B"/>
                </a:solidFill>
                <a:effectLst/>
                <a:latin typeface="Arial" panose="020B0604020202020204" pitchFamily="34" charset="0"/>
              </a:rPr>
              <a:t>Small tweaks, big gains. </a:t>
            </a:r>
            <a:r>
              <a:rPr lang="en-US" sz="2400" dirty="0">
                <a:solidFill>
                  <a:srgbClr val="75686B"/>
                </a:solidFill>
                <a:effectLst/>
                <a:latin typeface="Arial" panose="020B0604020202020204" pitchFamily="34" charset="0"/>
              </a:rPr>
              <a:t>With light finetuning and short-term memory, agents handle multi-step, personalized tasks accurately—still shy of human, but already delivering competitive value.</a:t>
            </a:r>
          </a:p>
          <a:p>
            <a:pPr marL="457200" indent="-457200">
              <a:spcAft>
                <a:spcPts val="1200"/>
              </a:spcAft>
              <a:buFont typeface="+mj-lt"/>
              <a:buAutoNum type="arabicPeriod"/>
            </a:pPr>
            <a:r>
              <a:rPr lang="en-US" sz="2400" b="1" dirty="0">
                <a:solidFill>
                  <a:srgbClr val="75686B"/>
                </a:solidFill>
                <a:effectLst/>
                <a:latin typeface="Arial" panose="020B0604020202020204" pitchFamily="34" charset="0"/>
              </a:rPr>
              <a:t>Light finetuning + memory</a:t>
            </a:r>
            <a:r>
              <a:rPr lang="en-US" sz="2400" dirty="0">
                <a:solidFill>
                  <a:srgbClr val="75686B"/>
                </a:solidFill>
                <a:effectLst/>
                <a:latin typeface="Arial" panose="020B0604020202020204" pitchFamily="34" charset="0"/>
              </a:rPr>
              <a:t> → accurate multi-step, personalized outputs—useful now, if not human-level.</a:t>
            </a:r>
          </a:p>
        </p:txBody>
      </p:sp>
    </p:spTree>
    <p:extLst>
      <p:ext uri="{BB962C8B-B14F-4D97-AF65-F5344CB8AC3E}">
        <p14:creationId xmlns:p14="http://schemas.microsoft.com/office/powerpoint/2010/main" val="462152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593-B5D0-45CC-FC95-FB689BC64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77E37-BB51-CD24-A682-25AF3C5FFC20}"/>
              </a:ext>
            </a:extLst>
          </p:cNvPr>
          <p:cNvSpPr>
            <a:spLocks noGrp="1"/>
          </p:cNvSpPr>
          <p:nvPr>
            <p:ph type="title"/>
          </p:nvPr>
        </p:nvSpPr>
        <p:spPr/>
        <p:txBody>
          <a:bodyPr/>
          <a:lstStyle/>
          <a:p>
            <a:r>
              <a:rPr lang="en-US" dirty="0"/>
              <a:t>Guiding Short-Term Memory for Better Outcomes</a:t>
            </a:r>
          </a:p>
        </p:txBody>
      </p:sp>
      <p:sp>
        <p:nvSpPr>
          <p:cNvPr id="3" name="Text Placeholder 2">
            <a:extLst>
              <a:ext uri="{FF2B5EF4-FFF2-40B4-BE49-F238E27FC236}">
                <a16:creationId xmlns:a16="http://schemas.microsoft.com/office/drawing/2014/main" id="{49B58555-5B8F-7256-56F1-D77B888E10DC}"/>
              </a:ext>
            </a:extLst>
          </p:cNvPr>
          <p:cNvSpPr>
            <a:spLocks noGrp="1"/>
          </p:cNvSpPr>
          <p:nvPr>
            <p:ph type="body" sz="quarter" idx="10"/>
          </p:nvPr>
        </p:nvSpPr>
        <p:spPr>
          <a:xfrm>
            <a:off x="384174" y="1231900"/>
            <a:ext cx="8597659" cy="4957763"/>
          </a:xfrm>
        </p:spPr>
        <p:txBody>
          <a:bodyPr/>
          <a:lstStyle/>
          <a:p>
            <a:r>
              <a:rPr lang="en-US" dirty="0"/>
              <a:t>Users must take an active role in guiding the memory process; but we as designers can abstract this.</a:t>
            </a:r>
            <a:br>
              <a:rPr lang="en-US" dirty="0"/>
            </a:br>
            <a:endParaRPr lang="en-US" dirty="0"/>
          </a:p>
          <a:p>
            <a:r>
              <a:rPr lang="en-US" dirty="0"/>
              <a:t>Build thoughtful prompts super aligned with the task.</a:t>
            </a:r>
            <a:br>
              <a:rPr lang="en-US" dirty="0"/>
            </a:br>
            <a:endParaRPr lang="en-US" dirty="0"/>
          </a:p>
          <a:p>
            <a:r>
              <a:rPr lang="en-US" dirty="0"/>
              <a:t>Include by design buttons like “Summarize key points” that calls a more elaborate prompt.</a:t>
            </a:r>
            <a:br>
              <a:rPr lang="en-US" dirty="0"/>
            </a:br>
            <a:endParaRPr lang="en-US" dirty="0"/>
          </a:p>
          <a:p>
            <a:r>
              <a:rPr lang="en-US" dirty="0"/>
              <a:t>Be deliberate, for example, don’t provide an entire chat history, instead summaries of key interactions.</a:t>
            </a:r>
            <a:br>
              <a:rPr lang="en-US" dirty="0"/>
            </a:br>
            <a:endParaRPr lang="en-US" dirty="0"/>
          </a:p>
          <a:p>
            <a:r>
              <a:rPr lang="en-US" dirty="0"/>
              <a:t>Break down complex tasks into simple smaller focused tasks. More manageable pieces are key for successful and consistent results.</a:t>
            </a:r>
          </a:p>
        </p:txBody>
      </p:sp>
      <p:grpSp>
        <p:nvGrpSpPr>
          <p:cNvPr id="13" name="Group 12">
            <a:extLst>
              <a:ext uri="{FF2B5EF4-FFF2-40B4-BE49-F238E27FC236}">
                <a16:creationId xmlns:a16="http://schemas.microsoft.com/office/drawing/2014/main" id="{9F2DBF72-989C-D217-216B-609A0A56FEED}"/>
              </a:ext>
            </a:extLst>
          </p:cNvPr>
          <p:cNvGrpSpPr/>
          <p:nvPr/>
        </p:nvGrpSpPr>
        <p:grpSpPr>
          <a:xfrm>
            <a:off x="8887012" y="0"/>
            <a:ext cx="2920813" cy="5963581"/>
            <a:chOff x="7455379" y="0"/>
            <a:chExt cx="2920813" cy="5963581"/>
          </a:xfrm>
        </p:grpSpPr>
        <p:pic>
          <p:nvPicPr>
            <p:cNvPr id="4" name="Picture 3">
              <a:extLst>
                <a:ext uri="{FF2B5EF4-FFF2-40B4-BE49-F238E27FC236}">
                  <a16:creationId xmlns:a16="http://schemas.microsoft.com/office/drawing/2014/main" id="{EE1499FA-084C-FC8B-CFE8-1B38660915E2}"/>
                </a:ext>
              </a:extLst>
            </p:cNvPr>
            <p:cNvPicPr>
              <a:picLocks noChangeAspect="1"/>
            </p:cNvPicPr>
            <p:nvPr/>
          </p:nvPicPr>
          <p:blipFill>
            <a:blip r:embed="rId3"/>
            <a:stretch>
              <a:fillRect/>
            </a:stretch>
          </p:blipFill>
          <p:spPr>
            <a:xfrm>
              <a:off x="7455379" y="0"/>
              <a:ext cx="2920813" cy="5963581"/>
            </a:xfrm>
            <a:prstGeom prst="rect">
              <a:avLst/>
            </a:prstGeom>
          </p:spPr>
        </p:pic>
        <p:sp>
          <p:nvSpPr>
            <p:cNvPr id="6" name="Rectangle : coins arrondis 5">
              <a:extLst>
                <a:ext uri="{FF2B5EF4-FFF2-40B4-BE49-F238E27FC236}">
                  <a16:creationId xmlns:a16="http://schemas.microsoft.com/office/drawing/2014/main" id="{D3FFA1AE-2485-56EF-7445-26A54DC8274E}"/>
                </a:ext>
              </a:extLst>
            </p:cNvPr>
            <p:cNvSpPr/>
            <p:nvPr/>
          </p:nvSpPr>
          <p:spPr>
            <a:xfrm>
              <a:off x="7952714" y="2611464"/>
              <a:ext cx="1867546" cy="2859438"/>
            </a:xfrm>
            <a:prstGeom prst="roundRect">
              <a:avLst>
                <a:gd name="adj" fmla="val 6086"/>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grpSp>
      <p:sp>
        <p:nvSpPr>
          <p:cNvPr id="14" name="TextBox 13">
            <a:extLst>
              <a:ext uri="{FF2B5EF4-FFF2-40B4-BE49-F238E27FC236}">
                <a16:creationId xmlns:a16="http://schemas.microsoft.com/office/drawing/2014/main" id="{FBEE9A53-4BD4-C7C0-2017-3D39DCB4BDC9}"/>
              </a:ext>
            </a:extLst>
          </p:cNvPr>
          <p:cNvSpPr txBox="1"/>
          <p:nvPr/>
        </p:nvSpPr>
        <p:spPr>
          <a:xfrm>
            <a:off x="9308837" y="5655922"/>
            <a:ext cx="2018566" cy="369332"/>
          </a:xfrm>
          <a:prstGeom prst="rect">
            <a:avLst/>
          </a:prstGeom>
          <a:noFill/>
        </p:spPr>
        <p:txBody>
          <a:bodyPr wrap="none" rtlCol="0">
            <a:spAutoFit/>
          </a:bodyPr>
          <a:lstStyle/>
          <a:p>
            <a:r>
              <a:rPr lang="en-US" dirty="0"/>
              <a:t>A Good LLM User</a:t>
            </a:r>
          </a:p>
        </p:txBody>
      </p:sp>
    </p:spTree>
    <p:extLst>
      <p:ext uri="{BB962C8B-B14F-4D97-AF65-F5344CB8AC3E}">
        <p14:creationId xmlns:p14="http://schemas.microsoft.com/office/powerpoint/2010/main" val="4220262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B60F-5CC9-AC62-6ACE-6143FADA8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79192-DF25-ED61-65E6-384BB3D6ECF4}"/>
              </a:ext>
            </a:extLst>
          </p:cNvPr>
          <p:cNvSpPr>
            <a:spLocks noGrp="1"/>
          </p:cNvSpPr>
          <p:nvPr>
            <p:ph type="title"/>
          </p:nvPr>
        </p:nvSpPr>
        <p:spPr>
          <a:xfrm>
            <a:off x="135507" y="197148"/>
            <a:ext cx="11594895" cy="500124"/>
          </a:xfrm>
        </p:spPr>
        <p:txBody>
          <a:bodyPr/>
          <a:lstStyle/>
          <a:p>
            <a:r>
              <a:rPr lang="en-US" dirty="0"/>
              <a:t>The Ideal Partnership</a:t>
            </a:r>
          </a:p>
        </p:txBody>
      </p:sp>
      <p:sp>
        <p:nvSpPr>
          <p:cNvPr id="3" name="Text Placeholder 2">
            <a:extLst>
              <a:ext uri="{FF2B5EF4-FFF2-40B4-BE49-F238E27FC236}">
                <a16:creationId xmlns:a16="http://schemas.microsoft.com/office/drawing/2014/main" id="{0B222712-4DF7-3C9A-7FFC-7F53A68F4672}"/>
              </a:ext>
            </a:extLst>
          </p:cNvPr>
          <p:cNvSpPr>
            <a:spLocks noGrp="1"/>
          </p:cNvSpPr>
          <p:nvPr>
            <p:ph type="body" sz="quarter" idx="10"/>
          </p:nvPr>
        </p:nvSpPr>
        <p:spPr>
          <a:xfrm>
            <a:off x="135507" y="730010"/>
            <a:ext cx="6809850" cy="6398923"/>
          </a:xfrm>
        </p:spPr>
        <p:txBody>
          <a:bodyPr/>
          <a:lstStyle/>
          <a:p>
            <a:r>
              <a:rPr lang="en-US" dirty="0"/>
              <a:t>AI agents thrive on managing and analyzing large quantities of data</a:t>
            </a:r>
            <a:br>
              <a:rPr lang="en-US" dirty="0"/>
            </a:br>
            <a:endParaRPr lang="en-US" dirty="0"/>
          </a:p>
          <a:p>
            <a:r>
              <a:rPr lang="en-US" dirty="0"/>
              <a:t>They still need human oversight to guide their priorities.</a:t>
            </a:r>
            <a:br>
              <a:rPr lang="en-US" dirty="0"/>
            </a:br>
            <a:endParaRPr lang="en-US" dirty="0"/>
          </a:p>
          <a:p>
            <a:r>
              <a:rPr lang="en-US" dirty="0"/>
              <a:t>We’re moving into an era of hybrid collaboration. </a:t>
            </a:r>
          </a:p>
          <a:p>
            <a:pPr lvl="1"/>
            <a:r>
              <a:rPr lang="en-US" dirty="0"/>
              <a:t>Humans prioritize, provide decision making and direction.</a:t>
            </a:r>
          </a:p>
          <a:p>
            <a:pPr lvl="1"/>
            <a:r>
              <a:rPr lang="en-US" dirty="0"/>
              <a:t>LLMs act on well structured defined tasks across large amounts of data.</a:t>
            </a:r>
          </a:p>
          <a:p>
            <a:pPr lvl="1"/>
            <a:r>
              <a:rPr lang="en-US" dirty="0"/>
              <a:t>e.g., humans build structured groups of data and provide it to LLMs memory.</a:t>
            </a:r>
          </a:p>
          <a:p>
            <a:pPr lvl="1"/>
            <a:r>
              <a:rPr lang="en-US" dirty="0"/>
              <a:t>Prioritizing data sources and quantifying reliability is best. Do not leave it up to agent.</a:t>
            </a:r>
          </a:p>
        </p:txBody>
      </p:sp>
      <p:grpSp>
        <p:nvGrpSpPr>
          <p:cNvPr id="13" name="Group 12">
            <a:extLst>
              <a:ext uri="{FF2B5EF4-FFF2-40B4-BE49-F238E27FC236}">
                <a16:creationId xmlns:a16="http://schemas.microsoft.com/office/drawing/2014/main" id="{97CDDA18-784C-2D08-2682-67ECF86770A8}"/>
              </a:ext>
            </a:extLst>
          </p:cNvPr>
          <p:cNvGrpSpPr/>
          <p:nvPr/>
        </p:nvGrpSpPr>
        <p:grpSpPr>
          <a:xfrm>
            <a:off x="6772199" y="164409"/>
            <a:ext cx="2920813" cy="5963581"/>
            <a:chOff x="7455379" y="0"/>
            <a:chExt cx="2920813" cy="5963581"/>
          </a:xfrm>
        </p:grpSpPr>
        <p:pic>
          <p:nvPicPr>
            <p:cNvPr id="4" name="Picture 3">
              <a:extLst>
                <a:ext uri="{FF2B5EF4-FFF2-40B4-BE49-F238E27FC236}">
                  <a16:creationId xmlns:a16="http://schemas.microsoft.com/office/drawing/2014/main" id="{AC18C86D-C2A9-8CA5-A050-9A7C7745CBDD}"/>
                </a:ext>
              </a:extLst>
            </p:cNvPr>
            <p:cNvPicPr>
              <a:picLocks noChangeAspect="1"/>
            </p:cNvPicPr>
            <p:nvPr/>
          </p:nvPicPr>
          <p:blipFill>
            <a:blip r:embed="rId3"/>
            <a:stretch>
              <a:fillRect/>
            </a:stretch>
          </p:blipFill>
          <p:spPr>
            <a:xfrm>
              <a:off x="7455379" y="0"/>
              <a:ext cx="2920813" cy="5963581"/>
            </a:xfrm>
            <a:prstGeom prst="rect">
              <a:avLst/>
            </a:prstGeom>
          </p:spPr>
        </p:pic>
        <p:sp>
          <p:nvSpPr>
            <p:cNvPr id="6" name="Rectangle : coins arrondis 5">
              <a:extLst>
                <a:ext uri="{FF2B5EF4-FFF2-40B4-BE49-F238E27FC236}">
                  <a16:creationId xmlns:a16="http://schemas.microsoft.com/office/drawing/2014/main" id="{4C909C70-373E-8C84-BE77-A8CBECD665A6}"/>
                </a:ext>
              </a:extLst>
            </p:cNvPr>
            <p:cNvSpPr/>
            <p:nvPr/>
          </p:nvSpPr>
          <p:spPr>
            <a:xfrm>
              <a:off x="7952714" y="2611464"/>
              <a:ext cx="1867546" cy="2859438"/>
            </a:xfrm>
            <a:prstGeom prst="roundRect">
              <a:avLst>
                <a:gd name="adj" fmla="val 6086"/>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grpSp>
      <p:sp>
        <p:nvSpPr>
          <p:cNvPr id="14" name="TextBox 13">
            <a:extLst>
              <a:ext uri="{FF2B5EF4-FFF2-40B4-BE49-F238E27FC236}">
                <a16:creationId xmlns:a16="http://schemas.microsoft.com/office/drawing/2014/main" id="{12F7BF49-08D2-6751-EA4D-70CBD56C838B}"/>
              </a:ext>
            </a:extLst>
          </p:cNvPr>
          <p:cNvSpPr txBox="1"/>
          <p:nvPr/>
        </p:nvSpPr>
        <p:spPr>
          <a:xfrm>
            <a:off x="7194024" y="5820331"/>
            <a:ext cx="2018566" cy="369332"/>
          </a:xfrm>
          <a:prstGeom prst="rect">
            <a:avLst/>
          </a:prstGeom>
          <a:noFill/>
        </p:spPr>
        <p:txBody>
          <a:bodyPr wrap="none" rtlCol="0">
            <a:spAutoFit/>
          </a:bodyPr>
          <a:lstStyle/>
          <a:p>
            <a:r>
              <a:rPr lang="en-US" dirty="0"/>
              <a:t>A Good LLM User</a:t>
            </a:r>
          </a:p>
        </p:txBody>
      </p:sp>
      <p:pic>
        <p:nvPicPr>
          <p:cNvPr id="8" name="Picture 7">
            <a:extLst>
              <a:ext uri="{FF2B5EF4-FFF2-40B4-BE49-F238E27FC236}">
                <a16:creationId xmlns:a16="http://schemas.microsoft.com/office/drawing/2014/main" id="{31289366-3579-D977-2E15-031AA495CDE5}"/>
              </a:ext>
            </a:extLst>
          </p:cNvPr>
          <p:cNvPicPr>
            <a:picLocks noChangeAspect="1"/>
          </p:cNvPicPr>
          <p:nvPr/>
        </p:nvPicPr>
        <p:blipFill>
          <a:blip r:embed="rId3"/>
          <a:stretch>
            <a:fillRect/>
          </a:stretch>
        </p:blipFill>
        <p:spPr>
          <a:xfrm>
            <a:off x="9271187" y="164409"/>
            <a:ext cx="2920813" cy="5963581"/>
          </a:xfrm>
          <a:prstGeom prst="rect">
            <a:avLst/>
          </a:prstGeom>
        </p:spPr>
      </p:pic>
      <p:sp>
        <p:nvSpPr>
          <p:cNvPr id="9" name="Rectangle : coins arrondis 5">
            <a:extLst>
              <a:ext uri="{FF2B5EF4-FFF2-40B4-BE49-F238E27FC236}">
                <a16:creationId xmlns:a16="http://schemas.microsoft.com/office/drawing/2014/main" id="{55A8D3F3-764B-20A8-BAE2-3AD9C9DDAF64}"/>
              </a:ext>
            </a:extLst>
          </p:cNvPr>
          <p:cNvSpPr/>
          <p:nvPr/>
        </p:nvSpPr>
        <p:spPr>
          <a:xfrm>
            <a:off x="9768522" y="2775873"/>
            <a:ext cx="1867546" cy="2859438"/>
          </a:xfrm>
          <a:prstGeom prst="roundRect">
            <a:avLst>
              <a:gd name="adj" fmla="val 6086"/>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12" name="TextBox 11">
            <a:extLst>
              <a:ext uri="{FF2B5EF4-FFF2-40B4-BE49-F238E27FC236}">
                <a16:creationId xmlns:a16="http://schemas.microsoft.com/office/drawing/2014/main" id="{1B4A53FA-02C6-6A35-DFC8-7248486102AE}"/>
              </a:ext>
            </a:extLst>
          </p:cNvPr>
          <p:cNvSpPr txBox="1"/>
          <p:nvPr/>
        </p:nvSpPr>
        <p:spPr>
          <a:xfrm>
            <a:off x="9693012" y="5820331"/>
            <a:ext cx="1984518" cy="369332"/>
          </a:xfrm>
          <a:prstGeom prst="rect">
            <a:avLst/>
          </a:prstGeom>
          <a:noFill/>
        </p:spPr>
        <p:txBody>
          <a:bodyPr wrap="none" rtlCol="0">
            <a:spAutoFit/>
          </a:bodyPr>
          <a:lstStyle/>
          <a:p>
            <a:r>
              <a:rPr lang="en-US" dirty="0"/>
              <a:t>Your LLM Partner</a:t>
            </a:r>
          </a:p>
        </p:txBody>
      </p:sp>
    </p:spTree>
    <p:extLst>
      <p:ext uri="{BB962C8B-B14F-4D97-AF65-F5344CB8AC3E}">
        <p14:creationId xmlns:p14="http://schemas.microsoft.com/office/powerpoint/2010/main" val="1364014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B7DA-C64E-2B9B-FBAE-A6A84B5F60BA}"/>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236B895B-0523-5429-D8AB-BF0DE75516BB}"/>
              </a:ext>
            </a:extLst>
          </p:cNvPr>
          <p:cNvGrpSpPr/>
          <p:nvPr/>
        </p:nvGrpSpPr>
        <p:grpSpPr>
          <a:xfrm>
            <a:off x="1909003" y="1155293"/>
            <a:ext cx="3657600" cy="2469438"/>
            <a:chOff x="1416290" y="1645209"/>
            <a:chExt cx="3657600" cy="2469438"/>
          </a:xfrm>
        </p:grpSpPr>
        <p:sp>
          <p:nvSpPr>
            <p:cNvPr id="5" name="Rectangle 4">
              <a:extLst>
                <a:ext uri="{FF2B5EF4-FFF2-40B4-BE49-F238E27FC236}">
                  <a16:creationId xmlns:a16="http://schemas.microsoft.com/office/drawing/2014/main" id="{91BBBC19-74A4-F86E-BCCB-ADC4087FF949}"/>
                </a:ext>
              </a:extLst>
            </p:cNvPr>
            <p:cNvSpPr/>
            <p:nvPr/>
          </p:nvSpPr>
          <p:spPr>
            <a:xfrm>
              <a:off x="1573403"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Uplift performance of Pods</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 by augmenting agile ways of working and PDLC processes with GenAI</a:t>
              </a:r>
            </a:p>
          </p:txBody>
        </p:sp>
        <p:sp>
          <p:nvSpPr>
            <p:cNvPr id="3" name="Rectangle: Rounded Corners 2">
              <a:extLst>
                <a:ext uri="{FF2B5EF4-FFF2-40B4-BE49-F238E27FC236}">
                  <a16:creationId xmlns:a16="http://schemas.microsoft.com/office/drawing/2014/main" id="{96425E62-B910-E06D-8E7A-7A04E4109E8D}"/>
                </a:ext>
              </a:extLst>
            </p:cNvPr>
            <p:cNvSpPr/>
            <p:nvPr/>
          </p:nvSpPr>
          <p:spPr>
            <a:xfrm>
              <a:off x="1416290"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D4AB37E5-F623-619F-7150-92C118D661D9}"/>
                </a:ext>
              </a:extLst>
            </p:cNvPr>
            <p:cNvGrpSpPr/>
            <p:nvPr/>
          </p:nvGrpSpPr>
          <p:grpSpPr>
            <a:xfrm>
              <a:off x="2879199" y="1645209"/>
              <a:ext cx="731782" cy="710943"/>
              <a:chOff x="2879199" y="1645209"/>
              <a:chExt cx="731782" cy="710943"/>
            </a:xfrm>
          </p:grpSpPr>
          <p:sp>
            <p:nvSpPr>
              <p:cNvPr id="9" name="Rectangle 8">
                <a:extLst>
                  <a:ext uri="{FF2B5EF4-FFF2-40B4-BE49-F238E27FC236}">
                    <a16:creationId xmlns:a16="http://schemas.microsoft.com/office/drawing/2014/main" id="{051F54B0-51B4-47D1-64AD-941F16B47054}"/>
                  </a:ext>
                </a:extLst>
              </p:cNvPr>
              <p:cNvSpPr/>
              <p:nvPr/>
            </p:nvSpPr>
            <p:spPr>
              <a:xfrm>
                <a:off x="2879199" y="1645209"/>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Graphic 7" descr="Artificial Intelligence outline">
                <a:extLst>
                  <a:ext uri="{FF2B5EF4-FFF2-40B4-BE49-F238E27FC236}">
                    <a16:creationId xmlns:a16="http://schemas.microsoft.com/office/drawing/2014/main" id="{ED7AC099-119A-D6C0-5913-CC8F54C44F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922157" y="1677747"/>
                <a:ext cx="645866" cy="645866"/>
              </a:xfrm>
              <a:prstGeom prst="rect">
                <a:avLst/>
              </a:prstGeom>
            </p:spPr>
          </p:pic>
        </p:grpSp>
      </p:grpSp>
      <p:grpSp>
        <p:nvGrpSpPr>
          <p:cNvPr id="24" name="Group 23">
            <a:extLst>
              <a:ext uri="{FF2B5EF4-FFF2-40B4-BE49-F238E27FC236}">
                <a16:creationId xmlns:a16="http://schemas.microsoft.com/office/drawing/2014/main" id="{548435DD-C3E6-6724-7F94-7F9A1064CDBD}"/>
              </a:ext>
            </a:extLst>
          </p:cNvPr>
          <p:cNvGrpSpPr/>
          <p:nvPr/>
        </p:nvGrpSpPr>
        <p:grpSpPr>
          <a:xfrm>
            <a:off x="6625397" y="1168236"/>
            <a:ext cx="3657600" cy="2456495"/>
            <a:chOff x="6235797" y="1658152"/>
            <a:chExt cx="3657600" cy="2456495"/>
          </a:xfrm>
        </p:grpSpPr>
        <p:sp>
          <p:nvSpPr>
            <p:cNvPr id="14" name="Rectangle 13">
              <a:extLst>
                <a:ext uri="{FF2B5EF4-FFF2-40B4-BE49-F238E27FC236}">
                  <a16:creationId xmlns:a16="http://schemas.microsoft.com/office/drawing/2014/main" id="{1113C35A-7893-C1C2-C2F3-70C4960B129C}"/>
                </a:ext>
              </a:extLst>
            </p:cNvPr>
            <p:cNvSpPr/>
            <p:nvPr/>
          </p:nvSpPr>
          <p:spPr>
            <a:xfrm>
              <a:off x="6392910" y="2092503"/>
              <a:ext cx="3343374" cy="1968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450"/>
                  </a:solidFill>
                  <a:effectLst/>
                  <a:uLnTx/>
                  <a:uFillTx/>
                  <a:latin typeface="Graphik" panose="020B0503030202060203" pitchFamily="34" charset="0"/>
                  <a:ea typeface="+mn-ea"/>
                  <a:cs typeface="+mn-cs"/>
                </a:rPr>
                <a:t>Accelerate AI-driven business outcomes </a:t>
              </a:r>
              <a:r>
                <a:rPr kumimoji="0" lang="en-US" sz="1800" b="0" i="0" u="none" strike="noStrike" kern="1200" cap="none" spc="0" normalizeH="0" baseline="0" noProof="0">
                  <a:ln>
                    <a:noFill/>
                  </a:ln>
                  <a:solidFill>
                    <a:srgbClr val="006450"/>
                  </a:solidFill>
                  <a:effectLst/>
                  <a:uLnTx/>
                  <a:uFillTx/>
                  <a:latin typeface="Graphik" panose="020B0503030202060203" pitchFamily="34" charset="0"/>
                  <a:ea typeface="+mn-ea"/>
                  <a:cs typeface="+mn-cs"/>
                </a:rPr>
                <a:t>by rapidly building advanced AI engineering skills</a:t>
              </a:r>
            </a:p>
          </p:txBody>
        </p:sp>
        <p:sp>
          <p:nvSpPr>
            <p:cNvPr id="15" name="Rectangle: Rounded Corners 14">
              <a:extLst>
                <a:ext uri="{FF2B5EF4-FFF2-40B4-BE49-F238E27FC236}">
                  <a16:creationId xmlns:a16="http://schemas.microsoft.com/office/drawing/2014/main" id="{376A8CE4-1086-4364-158D-7660D6900C58}"/>
                </a:ext>
              </a:extLst>
            </p:cNvPr>
            <p:cNvSpPr/>
            <p:nvPr/>
          </p:nvSpPr>
          <p:spPr>
            <a:xfrm>
              <a:off x="6235797" y="2028181"/>
              <a:ext cx="3657600" cy="2086466"/>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A13CC8EA-7825-C46E-8F67-ED1F8E832A85}"/>
                </a:ext>
              </a:extLst>
            </p:cNvPr>
            <p:cNvGrpSpPr/>
            <p:nvPr/>
          </p:nvGrpSpPr>
          <p:grpSpPr>
            <a:xfrm>
              <a:off x="7691618" y="1658152"/>
              <a:ext cx="731782" cy="710943"/>
              <a:chOff x="7691618" y="1658152"/>
              <a:chExt cx="731782" cy="710943"/>
            </a:xfrm>
          </p:grpSpPr>
          <p:sp>
            <p:nvSpPr>
              <p:cNvPr id="17" name="Rectangle 16">
                <a:extLst>
                  <a:ext uri="{FF2B5EF4-FFF2-40B4-BE49-F238E27FC236}">
                    <a16:creationId xmlns:a16="http://schemas.microsoft.com/office/drawing/2014/main" id="{05172227-8EA2-32B0-6460-7AFBC01BBE93}"/>
                  </a:ext>
                </a:extLst>
              </p:cNvPr>
              <p:cNvSpPr/>
              <p:nvPr/>
            </p:nvSpPr>
            <p:spPr>
              <a:xfrm>
                <a:off x="7691618" y="1658152"/>
                <a:ext cx="731782" cy="710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Graphic 19" descr="Bar graph with upward trend outline">
                <a:extLst>
                  <a:ext uri="{FF2B5EF4-FFF2-40B4-BE49-F238E27FC236}">
                    <a16:creationId xmlns:a16="http://schemas.microsoft.com/office/drawing/2014/main" id="{668CA5B4-99C8-E66E-39F9-ED41E305BF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79829" y="1740715"/>
                <a:ext cx="597036" cy="597036"/>
              </a:xfrm>
              <a:prstGeom prst="rect">
                <a:avLst/>
              </a:prstGeom>
            </p:spPr>
          </p:pic>
        </p:grpSp>
      </p:grpSp>
      <p:grpSp>
        <p:nvGrpSpPr>
          <p:cNvPr id="6" name="Group 5">
            <a:extLst>
              <a:ext uri="{FF2B5EF4-FFF2-40B4-BE49-F238E27FC236}">
                <a16:creationId xmlns:a16="http://schemas.microsoft.com/office/drawing/2014/main" id="{136E7A51-EA96-837D-5D69-F17939F432AF}"/>
              </a:ext>
            </a:extLst>
          </p:cNvPr>
          <p:cNvGrpSpPr/>
          <p:nvPr/>
        </p:nvGrpSpPr>
        <p:grpSpPr>
          <a:xfrm>
            <a:off x="-1" y="4627622"/>
            <a:ext cx="12192000" cy="1600791"/>
            <a:chOff x="75852" y="4578184"/>
            <a:chExt cx="12192000" cy="1600791"/>
          </a:xfrm>
        </p:grpSpPr>
        <p:sp>
          <p:nvSpPr>
            <p:cNvPr id="26" name="Rectangle 25">
              <a:extLst>
                <a:ext uri="{FF2B5EF4-FFF2-40B4-BE49-F238E27FC236}">
                  <a16:creationId xmlns:a16="http://schemas.microsoft.com/office/drawing/2014/main" id="{3829C166-678C-56CD-66A5-F26B56B6C99A}"/>
                </a:ext>
              </a:extLst>
            </p:cNvPr>
            <p:cNvSpPr/>
            <p:nvPr/>
          </p:nvSpPr>
          <p:spPr>
            <a:xfrm>
              <a:off x="75852" y="4578184"/>
              <a:ext cx="12192000" cy="160079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FFFFFF"/>
                </a:solidFill>
                <a:effectLst/>
                <a:uLnTx/>
                <a:uFillTx/>
                <a:latin typeface="Graphik" panose="020B0503030202060203" pitchFamily="34" charset="0"/>
                <a:ea typeface="+mn-ea"/>
                <a:cs typeface="+mn-cs"/>
              </a:endParaRPr>
            </a:p>
          </p:txBody>
        </p:sp>
        <p:sp>
          <p:nvSpPr>
            <p:cNvPr id="4" name="Rectangle 3">
              <a:extLst>
                <a:ext uri="{FF2B5EF4-FFF2-40B4-BE49-F238E27FC236}">
                  <a16:creationId xmlns:a16="http://schemas.microsoft.com/office/drawing/2014/main" id="{7E19A088-5E7E-19F4-3007-9C9A9429F308}"/>
                </a:ext>
              </a:extLst>
            </p:cNvPr>
            <p:cNvSpPr/>
            <p:nvPr/>
          </p:nvSpPr>
          <p:spPr>
            <a:xfrm>
              <a:off x="3068077" y="4674851"/>
              <a:ext cx="7923257" cy="14443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Train entire Pods, i.e. POs, SMs, BAs, Engineers, Testers, etc.</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Align content and practice to real Pod backlog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Use Citizens environments, tools, platforms, and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Graphik" panose="020B0503030202060203" pitchFamily="34" charset="0"/>
                  <a:ea typeface="+mn-ea"/>
                  <a:cs typeface="+mn-cs"/>
                </a:rPr>
                <a:t>Measure skills acquisition and learning outcomes</a:t>
              </a:r>
            </a:p>
          </p:txBody>
        </p:sp>
      </p:grpSp>
      <p:grpSp>
        <p:nvGrpSpPr>
          <p:cNvPr id="30" name="Group 29">
            <a:extLst>
              <a:ext uri="{FF2B5EF4-FFF2-40B4-BE49-F238E27FC236}">
                <a16:creationId xmlns:a16="http://schemas.microsoft.com/office/drawing/2014/main" id="{20393BA9-E906-8867-62E8-1FAA2848B9FA}"/>
              </a:ext>
            </a:extLst>
          </p:cNvPr>
          <p:cNvGrpSpPr/>
          <p:nvPr/>
        </p:nvGrpSpPr>
        <p:grpSpPr>
          <a:xfrm>
            <a:off x="3737803" y="4126429"/>
            <a:ext cx="4563688" cy="597860"/>
            <a:chOff x="3899651" y="2735416"/>
            <a:chExt cx="4563688" cy="597860"/>
          </a:xfrm>
        </p:grpSpPr>
        <p:sp>
          <p:nvSpPr>
            <p:cNvPr id="29" name="Isosceles Triangle 28">
              <a:extLst>
                <a:ext uri="{FF2B5EF4-FFF2-40B4-BE49-F238E27FC236}">
                  <a16:creationId xmlns:a16="http://schemas.microsoft.com/office/drawing/2014/main" id="{F3DB2DFB-A5A1-983E-B56F-B18080EB79C9}"/>
                </a:ext>
              </a:extLst>
            </p:cNvPr>
            <p:cNvSpPr/>
            <p:nvPr/>
          </p:nvSpPr>
          <p:spPr>
            <a:xfrm rot="10800000">
              <a:off x="3899651" y="2842825"/>
              <a:ext cx="4563688" cy="49045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Isosceles Triangle 26">
              <a:extLst>
                <a:ext uri="{FF2B5EF4-FFF2-40B4-BE49-F238E27FC236}">
                  <a16:creationId xmlns:a16="http://schemas.microsoft.com/office/drawing/2014/main" id="{AF44565A-7B72-1D0A-212D-DD66873D31CD}"/>
                </a:ext>
              </a:extLst>
            </p:cNvPr>
            <p:cNvSpPr/>
            <p:nvPr/>
          </p:nvSpPr>
          <p:spPr>
            <a:xfrm rot="10800000">
              <a:off x="3899651" y="2735416"/>
              <a:ext cx="4563688" cy="490451"/>
            </a:xfrm>
            <a:prstGeom prst="triangle">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itle 1">
            <a:extLst>
              <a:ext uri="{FF2B5EF4-FFF2-40B4-BE49-F238E27FC236}">
                <a16:creationId xmlns:a16="http://schemas.microsoft.com/office/drawing/2014/main" id="{1C97B481-C03B-D96F-8633-6C49F5B77031}"/>
              </a:ext>
            </a:extLst>
          </p:cNvPr>
          <p:cNvSpPr>
            <a:spLocks noGrp="1"/>
          </p:cNvSpPr>
          <p:nvPr>
            <p:ph type="title"/>
          </p:nvPr>
        </p:nvSpPr>
        <p:spPr/>
        <p:txBody>
          <a:bodyPr/>
          <a:lstStyle/>
          <a:p>
            <a:r>
              <a:rPr lang="en-US"/>
              <a:t>Goals and Approach of AI Academy Program</a:t>
            </a:r>
          </a:p>
        </p:txBody>
      </p:sp>
      <p:sp>
        <p:nvSpPr>
          <p:cNvPr id="7" name="Text Placeholder 6">
            <a:extLst>
              <a:ext uri="{FF2B5EF4-FFF2-40B4-BE49-F238E27FC236}">
                <a16:creationId xmlns:a16="http://schemas.microsoft.com/office/drawing/2014/main" id="{D38F3499-171B-9D09-EC56-FBC5A9D9824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0021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A0CE-33FC-058D-101F-85D51EACD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A3415-1F38-6362-256D-B9827ADCDE29}"/>
              </a:ext>
            </a:extLst>
          </p:cNvPr>
          <p:cNvSpPr>
            <a:spLocks noGrp="1"/>
          </p:cNvSpPr>
          <p:nvPr>
            <p:ph type="title"/>
          </p:nvPr>
        </p:nvSpPr>
        <p:spPr/>
        <p:txBody>
          <a:bodyPr/>
          <a:lstStyle/>
          <a:p>
            <a:r>
              <a:rPr lang="en-US" dirty="0"/>
              <a:t>Looking Ahead: The Future of Short-Term Memory</a:t>
            </a:r>
          </a:p>
        </p:txBody>
      </p:sp>
      <p:sp>
        <p:nvSpPr>
          <p:cNvPr id="4" name="Shape">
            <a:extLst>
              <a:ext uri="{FF2B5EF4-FFF2-40B4-BE49-F238E27FC236}">
                <a16:creationId xmlns:a16="http://schemas.microsoft.com/office/drawing/2014/main" id="{C0DAABCB-A4C7-BA5C-7ED9-E0361E0CF6FC}"/>
              </a:ext>
            </a:extLst>
          </p:cNvPr>
          <p:cNvSpPr/>
          <p:nvPr/>
        </p:nvSpPr>
        <p:spPr>
          <a:xfrm>
            <a:off x="5817019" y="1307240"/>
            <a:ext cx="2554309" cy="1022059"/>
          </a:xfrm>
          <a:custGeom>
            <a:avLst/>
            <a:gdLst/>
            <a:ahLst/>
            <a:cxnLst>
              <a:cxn ang="0">
                <a:pos x="wd2" y="hd2"/>
              </a:cxn>
              <a:cxn ang="5400000">
                <a:pos x="wd2" y="hd2"/>
              </a:cxn>
              <a:cxn ang="10800000">
                <a:pos x="wd2" y="hd2"/>
              </a:cxn>
              <a:cxn ang="16200000">
                <a:pos x="wd2" y="hd2"/>
              </a:cxn>
            </a:cxnLst>
            <a:rect l="0" t="0" r="r" b="b"/>
            <a:pathLst>
              <a:path w="21586" h="21600" extrusionOk="0">
                <a:moveTo>
                  <a:pt x="17289" y="21600"/>
                </a:moveTo>
                <a:lnTo>
                  <a:pt x="0" y="21600"/>
                </a:lnTo>
                <a:lnTo>
                  <a:pt x="0" y="0"/>
                </a:lnTo>
                <a:lnTo>
                  <a:pt x="17274" y="0"/>
                </a:lnTo>
                <a:cubicBezTo>
                  <a:pt x="19653" y="0"/>
                  <a:pt x="21586" y="4832"/>
                  <a:pt x="21586" y="10782"/>
                </a:cubicBezTo>
                <a:lnTo>
                  <a:pt x="21586" y="10782"/>
                </a:lnTo>
                <a:cubicBezTo>
                  <a:pt x="21600" y="16768"/>
                  <a:pt x="19668" y="21600"/>
                  <a:pt x="17289" y="21600"/>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0AC6D9A9-CF13-CA96-65E4-34B57043C6E8}"/>
              </a:ext>
            </a:extLst>
          </p:cNvPr>
          <p:cNvSpPr/>
          <p:nvPr/>
        </p:nvSpPr>
        <p:spPr>
          <a:xfrm>
            <a:off x="5817019" y="3627779"/>
            <a:ext cx="2554309" cy="1022059"/>
          </a:xfrm>
          <a:custGeom>
            <a:avLst/>
            <a:gdLst/>
            <a:ahLst/>
            <a:cxnLst>
              <a:cxn ang="0">
                <a:pos x="wd2" y="hd2"/>
              </a:cxn>
              <a:cxn ang="5400000">
                <a:pos x="wd2" y="hd2"/>
              </a:cxn>
              <a:cxn ang="10800000">
                <a:pos x="wd2" y="hd2"/>
              </a:cxn>
              <a:cxn ang="16200000">
                <a:pos x="wd2" y="hd2"/>
              </a:cxn>
            </a:cxnLst>
            <a:rect l="0" t="0" r="r" b="b"/>
            <a:pathLst>
              <a:path w="21586" h="21600" extrusionOk="0">
                <a:moveTo>
                  <a:pt x="17289" y="21600"/>
                </a:moveTo>
                <a:lnTo>
                  <a:pt x="0" y="21600"/>
                </a:lnTo>
                <a:lnTo>
                  <a:pt x="0" y="0"/>
                </a:lnTo>
                <a:lnTo>
                  <a:pt x="17274" y="0"/>
                </a:lnTo>
                <a:cubicBezTo>
                  <a:pt x="19653" y="0"/>
                  <a:pt x="21586" y="4832"/>
                  <a:pt x="21586" y="10782"/>
                </a:cubicBezTo>
                <a:lnTo>
                  <a:pt x="21586" y="10782"/>
                </a:lnTo>
                <a:cubicBezTo>
                  <a:pt x="21600" y="16768"/>
                  <a:pt x="19668" y="21600"/>
                  <a:pt x="17289"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0BE408E0-C81A-A04F-7AB3-02D8C1627FD4}"/>
              </a:ext>
            </a:extLst>
          </p:cNvPr>
          <p:cNvSpPr/>
          <p:nvPr/>
        </p:nvSpPr>
        <p:spPr>
          <a:xfrm>
            <a:off x="5817019" y="2467510"/>
            <a:ext cx="2554309" cy="1022059"/>
          </a:xfrm>
          <a:custGeom>
            <a:avLst/>
            <a:gdLst/>
            <a:ahLst/>
            <a:cxnLst>
              <a:cxn ang="0">
                <a:pos x="wd2" y="hd2"/>
              </a:cxn>
              <a:cxn ang="5400000">
                <a:pos x="wd2" y="hd2"/>
              </a:cxn>
              <a:cxn ang="10800000">
                <a:pos x="wd2" y="hd2"/>
              </a:cxn>
              <a:cxn ang="16200000">
                <a:pos x="wd2" y="hd2"/>
              </a:cxn>
            </a:cxnLst>
            <a:rect l="0" t="0" r="r" b="b"/>
            <a:pathLst>
              <a:path w="21586" h="21600" extrusionOk="0">
                <a:moveTo>
                  <a:pt x="17289" y="21600"/>
                </a:moveTo>
                <a:lnTo>
                  <a:pt x="0" y="21600"/>
                </a:lnTo>
                <a:lnTo>
                  <a:pt x="0" y="0"/>
                </a:lnTo>
                <a:lnTo>
                  <a:pt x="17274" y="0"/>
                </a:lnTo>
                <a:cubicBezTo>
                  <a:pt x="19653" y="0"/>
                  <a:pt x="21586" y="4832"/>
                  <a:pt x="21586" y="10782"/>
                </a:cubicBezTo>
                <a:lnTo>
                  <a:pt x="21586" y="10782"/>
                </a:lnTo>
                <a:cubicBezTo>
                  <a:pt x="21600" y="16768"/>
                  <a:pt x="19668" y="21600"/>
                  <a:pt x="17289" y="2160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7" name="Freeform: Shape 34">
            <a:extLst>
              <a:ext uri="{FF2B5EF4-FFF2-40B4-BE49-F238E27FC236}">
                <a16:creationId xmlns:a16="http://schemas.microsoft.com/office/drawing/2014/main" id="{8291A04D-B1CC-70F2-EE17-63EDF0DE4B75}"/>
              </a:ext>
            </a:extLst>
          </p:cNvPr>
          <p:cNvSpPr/>
          <p:nvPr/>
        </p:nvSpPr>
        <p:spPr>
          <a:xfrm>
            <a:off x="5817019" y="1307241"/>
            <a:ext cx="1771775" cy="1022059"/>
          </a:xfrm>
          <a:custGeom>
            <a:avLst/>
            <a:gdLst>
              <a:gd name="connsiteX0" fmla="*/ 0 w 1771775"/>
              <a:gd name="connsiteY0" fmla="*/ 0 h 1022059"/>
              <a:gd name="connsiteX1" fmla="*/ 892922 w 1771775"/>
              <a:gd name="connsiteY1" fmla="*/ 0 h 1022059"/>
              <a:gd name="connsiteX2" fmla="*/ 894568 w 1771775"/>
              <a:gd name="connsiteY2" fmla="*/ 793 h 1022059"/>
              <a:gd name="connsiteX3" fmla="*/ 1738222 w 1771775"/>
              <a:gd name="connsiteY3" fmla="*/ 930385 h 1022059"/>
              <a:gd name="connsiteX4" fmla="*/ 1771775 w 1771775"/>
              <a:gd name="connsiteY4" fmla="*/ 1022059 h 1022059"/>
              <a:gd name="connsiteX5" fmla="*/ 0 w 1771775"/>
              <a:gd name="connsiteY5" fmla="*/ 1022059 h 102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1775" h="1022059">
                <a:moveTo>
                  <a:pt x="0" y="0"/>
                </a:moveTo>
                <a:lnTo>
                  <a:pt x="892922" y="0"/>
                </a:lnTo>
                <a:lnTo>
                  <a:pt x="894568" y="793"/>
                </a:lnTo>
                <a:cubicBezTo>
                  <a:pt x="1270856" y="205205"/>
                  <a:pt x="1570243" y="533238"/>
                  <a:pt x="1738222" y="930385"/>
                </a:cubicBezTo>
                <a:lnTo>
                  <a:pt x="1771775" y="1022059"/>
                </a:lnTo>
                <a:lnTo>
                  <a:pt x="0" y="1022059"/>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8" name="Freeform: Shape 35">
            <a:extLst>
              <a:ext uri="{FF2B5EF4-FFF2-40B4-BE49-F238E27FC236}">
                <a16:creationId xmlns:a16="http://schemas.microsoft.com/office/drawing/2014/main" id="{3CC6DE08-C1D1-11D8-3255-101F7B6BD406}"/>
              </a:ext>
            </a:extLst>
          </p:cNvPr>
          <p:cNvSpPr/>
          <p:nvPr/>
        </p:nvSpPr>
        <p:spPr>
          <a:xfrm>
            <a:off x="5817019" y="2467511"/>
            <a:ext cx="1887289" cy="1022059"/>
          </a:xfrm>
          <a:custGeom>
            <a:avLst/>
            <a:gdLst>
              <a:gd name="connsiteX0" fmla="*/ 0 w 1887289"/>
              <a:gd name="connsiteY0" fmla="*/ 0 h 1022059"/>
              <a:gd name="connsiteX1" fmla="*/ 1816307 w 1887289"/>
              <a:gd name="connsiteY1" fmla="*/ 0 h 1022059"/>
              <a:gd name="connsiteX2" fmla="*/ 1848751 w 1887289"/>
              <a:gd name="connsiteY2" fmla="*/ 126182 h 1022059"/>
              <a:gd name="connsiteX3" fmla="*/ 1887289 w 1887289"/>
              <a:gd name="connsiteY3" fmla="*/ 508472 h 1022059"/>
              <a:gd name="connsiteX4" fmla="*/ 1848751 w 1887289"/>
              <a:gd name="connsiteY4" fmla="*/ 890763 h 1022059"/>
              <a:gd name="connsiteX5" fmla="*/ 1814991 w 1887289"/>
              <a:gd name="connsiteY5" fmla="*/ 1022059 h 1022059"/>
              <a:gd name="connsiteX6" fmla="*/ 0 w 1887289"/>
              <a:gd name="connsiteY6" fmla="*/ 1022059 h 102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289" h="1022059">
                <a:moveTo>
                  <a:pt x="0" y="0"/>
                </a:moveTo>
                <a:lnTo>
                  <a:pt x="1816307" y="0"/>
                </a:lnTo>
                <a:lnTo>
                  <a:pt x="1848751" y="126182"/>
                </a:lnTo>
                <a:cubicBezTo>
                  <a:pt x="1874019" y="249665"/>
                  <a:pt x="1887289" y="377519"/>
                  <a:pt x="1887289" y="508472"/>
                </a:cubicBezTo>
                <a:cubicBezTo>
                  <a:pt x="1887289" y="639425"/>
                  <a:pt x="1874019" y="767279"/>
                  <a:pt x="1848751" y="890763"/>
                </a:cubicBezTo>
                <a:lnTo>
                  <a:pt x="1814991" y="1022059"/>
                </a:lnTo>
                <a:lnTo>
                  <a:pt x="0" y="1022059"/>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9" name="Freeform: Shape 36">
            <a:extLst>
              <a:ext uri="{FF2B5EF4-FFF2-40B4-BE49-F238E27FC236}">
                <a16:creationId xmlns:a16="http://schemas.microsoft.com/office/drawing/2014/main" id="{B495C1D8-D5B9-CCAC-EEED-12EA1D8E9225}"/>
              </a:ext>
            </a:extLst>
          </p:cNvPr>
          <p:cNvSpPr/>
          <p:nvPr/>
        </p:nvSpPr>
        <p:spPr>
          <a:xfrm>
            <a:off x="5817019" y="3627780"/>
            <a:ext cx="1769903" cy="1022059"/>
          </a:xfrm>
          <a:custGeom>
            <a:avLst/>
            <a:gdLst>
              <a:gd name="connsiteX0" fmla="*/ 0 w 1769903"/>
              <a:gd name="connsiteY0" fmla="*/ 0 h 1022059"/>
              <a:gd name="connsiteX1" fmla="*/ 1769903 w 1769903"/>
              <a:gd name="connsiteY1" fmla="*/ 0 h 1022059"/>
              <a:gd name="connsiteX2" fmla="*/ 1738222 w 1769903"/>
              <a:gd name="connsiteY2" fmla="*/ 86560 h 1022059"/>
              <a:gd name="connsiteX3" fmla="*/ 894568 w 1769903"/>
              <a:gd name="connsiteY3" fmla="*/ 1016152 h 1022059"/>
              <a:gd name="connsiteX4" fmla="*/ 882306 w 1769903"/>
              <a:gd name="connsiteY4" fmla="*/ 1022059 h 1022059"/>
              <a:gd name="connsiteX5" fmla="*/ 0 w 1769903"/>
              <a:gd name="connsiteY5" fmla="*/ 1022059 h 102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903" h="1022059">
                <a:moveTo>
                  <a:pt x="0" y="0"/>
                </a:moveTo>
                <a:lnTo>
                  <a:pt x="1769903" y="0"/>
                </a:lnTo>
                <a:lnTo>
                  <a:pt x="1738222" y="86560"/>
                </a:lnTo>
                <a:cubicBezTo>
                  <a:pt x="1570243" y="483707"/>
                  <a:pt x="1270856" y="811741"/>
                  <a:pt x="894568" y="1016152"/>
                </a:cubicBezTo>
                <a:lnTo>
                  <a:pt x="882306" y="1022059"/>
                </a:lnTo>
                <a:lnTo>
                  <a:pt x="0" y="1022059"/>
                </a:lnTo>
                <a:close/>
              </a:path>
            </a:pathLst>
          </a:custGeom>
          <a:solidFill>
            <a:schemeClr val="tx1">
              <a:lumMod val="75000"/>
              <a:lumOff val="25000"/>
              <a:alpha val="25000"/>
            </a:schemeClr>
          </a:solidFill>
          <a:ln w="12700">
            <a:miter lim="400000"/>
          </a:ln>
        </p:spPr>
        <p:txBody>
          <a:bodyPr wrap="square" lIns="38100" tIns="38100" rIns="38100" bIns="38100" anchor="ctr">
            <a:noAutofit/>
          </a:bodyPr>
          <a:lstStyle/>
          <a:p>
            <a:endParaRPr sz="3000">
              <a:solidFill>
                <a:srgbClr val="FFFFFF"/>
              </a:solidFill>
            </a:endParaRPr>
          </a:p>
        </p:txBody>
      </p:sp>
      <p:sp>
        <p:nvSpPr>
          <p:cNvPr id="10" name="Rectangle">
            <a:extLst>
              <a:ext uri="{FF2B5EF4-FFF2-40B4-BE49-F238E27FC236}">
                <a16:creationId xmlns:a16="http://schemas.microsoft.com/office/drawing/2014/main" id="{9A4CE82B-F581-EBF2-6E3D-4E8AE0B6A623}"/>
              </a:ext>
            </a:extLst>
          </p:cNvPr>
          <p:cNvSpPr/>
          <p:nvPr/>
        </p:nvSpPr>
        <p:spPr>
          <a:xfrm>
            <a:off x="5646392" y="4480918"/>
            <a:ext cx="341256" cy="1375263"/>
          </a:xfrm>
          <a:prstGeom prst="rect">
            <a:avLst/>
          </a:pr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1" name="Freeform: Shape 28">
            <a:extLst>
              <a:ext uri="{FF2B5EF4-FFF2-40B4-BE49-F238E27FC236}">
                <a16:creationId xmlns:a16="http://schemas.microsoft.com/office/drawing/2014/main" id="{018CE4CC-1519-AAE7-54B5-997034DD5996}"/>
              </a:ext>
            </a:extLst>
          </p:cNvPr>
          <p:cNvSpPr/>
          <p:nvPr/>
        </p:nvSpPr>
        <p:spPr>
          <a:xfrm>
            <a:off x="5646393" y="4480918"/>
            <a:ext cx="341256" cy="1182770"/>
          </a:xfrm>
          <a:custGeom>
            <a:avLst/>
            <a:gdLst>
              <a:gd name="connsiteX0" fmla="*/ 341256 w 341256"/>
              <a:gd name="connsiteY0" fmla="*/ 0 h 1182770"/>
              <a:gd name="connsiteX1" fmla="*/ 341256 w 341256"/>
              <a:gd name="connsiteY1" fmla="*/ 1182770 h 1182770"/>
              <a:gd name="connsiteX2" fmla="*/ 0 w 341256"/>
              <a:gd name="connsiteY2" fmla="*/ 174062 h 1182770"/>
              <a:gd name="connsiteX3" fmla="*/ 0 w 341256"/>
              <a:gd name="connsiteY3" fmla="*/ 1 h 1182770"/>
            </a:gdLst>
            <a:ahLst/>
            <a:cxnLst>
              <a:cxn ang="0">
                <a:pos x="connsiteX0" y="connsiteY0"/>
              </a:cxn>
              <a:cxn ang="0">
                <a:pos x="connsiteX1" y="connsiteY1"/>
              </a:cxn>
              <a:cxn ang="0">
                <a:pos x="connsiteX2" y="connsiteY2"/>
              </a:cxn>
              <a:cxn ang="0">
                <a:pos x="connsiteX3" y="connsiteY3"/>
              </a:cxn>
            </a:cxnLst>
            <a:rect l="l" t="t" r="r" b="b"/>
            <a:pathLst>
              <a:path w="341256" h="1182770">
                <a:moveTo>
                  <a:pt x="341256" y="0"/>
                </a:moveTo>
                <a:lnTo>
                  <a:pt x="341256" y="1182770"/>
                </a:lnTo>
                <a:lnTo>
                  <a:pt x="0" y="174062"/>
                </a:lnTo>
                <a:lnTo>
                  <a:pt x="0" y="1"/>
                </a:lnTo>
                <a:close/>
              </a:path>
            </a:pathLst>
          </a:custGeom>
          <a:solidFill>
            <a:schemeClr val="tx1">
              <a:lumMod val="75000"/>
              <a:lumOff val="25000"/>
              <a:alpha val="16000"/>
            </a:schemeClr>
          </a:solidFill>
          <a:ln w="12700">
            <a:miter lim="400000"/>
          </a:ln>
        </p:spPr>
        <p:txBody>
          <a:bodyPr wrap="square" lIns="38100" tIns="38100" rIns="38100" bIns="38100" anchor="ctr">
            <a:noAutofit/>
          </a:bodyPr>
          <a:lstStyle/>
          <a:p>
            <a:endParaRPr lang="en-US" sz="3000">
              <a:solidFill>
                <a:srgbClr val="FFFFFF"/>
              </a:solidFill>
            </a:endParaRPr>
          </a:p>
        </p:txBody>
      </p:sp>
      <p:sp>
        <p:nvSpPr>
          <p:cNvPr id="12" name="Shape">
            <a:extLst>
              <a:ext uri="{FF2B5EF4-FFF2-40B4-BE49-F238E27FC236}">
                <a16:creationId xmlns:a16="http://schemas.microsoft.com/office/drawing/2014/main" id="{41DCF64C-163F-F103-E3C3-AB8EA833DB9B}"/>
              </a:ext>
            </a:extLst>
          </p:cNvPr>
          <p:cNvSpPr/>
          <p:nvPr/>
        </p:nvSpPr>
        <p:spPr>
          <a:xfrm>
            <a:off x="4554372" y="4480918"/>
            <a:ext cx="2503112" cy="1376971"/>
          </a:xfrm>
          <a:custGeom>
            <a:avLst/>
            <a:gdLst/>
            <a:ahLst/>
            <a:cxnLst>
              <a:cxn ang="0">
                <a:pos x="wd2" y="hd2"/>
              </a:cxn>
              <a:cxn ang="5400000">
                <a:pos x="wd2" y="hd2"/>
              </a:cxn>
              <a:cxn ang="10800000">
                <a:pos x="wd2" y="hd2"/>
              </a:cxn>
              <a:cxn ang="16200000">
                <a:pos x="wd2" y="hd2"/>
              </a:cxn>
            </a:cxnLst>
            <a:rect l="0" t="0" r="r" b="b"/>
            <a:pathLst>
              <a:path w="21600" h="21600" extrusionOk="0">
                <a:moveTo>
                  <a:pt x="18655" y="21600"/>
                </a:moveTo>
                <a:lnTo>
                  <a:pt x="21600" y="21600"/>
                </a:lnTo>
                <a:lnTo>
                  <a:pt x="17139" y="0"/>
                </a:lnTo>
                <a:lnTo>
                  <a:pt x="14194" y="0"/>
                </a:lnTo>
                <a:lnTo>
                  <a:pt x="15872" y="8137"/>
                </a:lnTo>
                <a:lnTo>
                  <a:pt x="5728" y="8137"/>
                </a:lnTo>
                <a:lnTo>
                  <a:pt x="7406" y="0"/>
                </a:lnTo>
                <a:lnTo>
                  <a:pt x="4461" y="0"/>
                </a:lnTo>
                <a:lnTo>
                  <a:pt x="0" y="21600"/>
                </a:lnTo>
                <a:lnTo>
                  <a:pt x="2930" y="21600"/>
                </a:lnTo>
                <a:lnTo>
                  <a:pt x="4609" y="13463"/>
                </a:lnTo>
                <a:lnTo>
                  <a:pt x="16977" y="13463"/>
                </a:lnTo>
                <a:close/>
              </a:path>
            </a:pathLst>
          </a:custGeom>
          <a:solidFill>
            <a:schemeClr val="bg1">
              <a:lumMod val="85000"/>
            </a:schemeClr>
          </a:solidFill>
          <a:ln w="12700">
            <a:miter lim="400000"/>
          </a:ln>
        </p:spPr>
        <p:txBody>
          <a:bodyPr lIns="38100" tIns="38100" rIns="38100" bIns="38100" anchor="ctr"/>
          <a:lstStyle/>
          <a:p>
            <a:pPr>
              <a:defRPr sz="3000">
                <a:solidFill>
                  <a:srgbClr val="FFFFFF"/>
                </a:solidFill>
              </a:defRPr>
            </a:pPr>
            <a:endParaRPr/>
          </a:p>
        </p:txBody>
      </p:sp>
      <p:sp>
        <p:nvSpPr>
          <p:cNvPr id="13" name="Circle">
            <a:extLst>
              <a:ext uri="{FF2B5EF4-FFF2-40B4-BE49-F238E27FC236}">
                <a16:creationId xmlns:a16="http://schemas.microsoft.com/office/drawing/2014/main" id="{73A207DD-D984-A494-621B-8B23C62468E7}"/>
              </a:ext>
            </a:extLst>
          </p:cNvPr>
          <p:cNvSpPr/>
          <p:nvPr/>
        </p:nvSpPr>
        <p:spPr>
          <a:xfrm>
            <a:off x="4093678" y="1256052"/>
            <a:ext cx="3439859" cy="3439860"/>
          </a:xfrm>
          <a:prstGeom prst="ellipse">
            <a:avLst/>
          </a:prstGeom>
          <a:solidFill>
            <a:srgbClr val="FFFFFF"/>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D70D8514-5248-8D66-2F26-C68FE5108514}"/>
              </a:ext>
            </a:extLst>
          </p:cNvPr>
          <p:cNvSpPr/>
          <p:nvPr/>
        </p:nvSpPr>
        <p:spPr>
          <a:xfrm>
            <a:off x="4127802" y="1307239"/>
            <a:ext cx="3354545" cy="33545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571"/>
                </a:moveTo>
                <a:cubicBezTo>
                  <a:pt x="6262" y="2571"/>
                  <a:pt x="2571" y="6262"/>
                  <a:pt x="2571" y="10800"/>
                </a:cubicBezTo>
                <a:cubicBezTo>
                  <a:pt x="2571" y="15338"/>
                  <a:pt x="6262" y="19029"/>
                  <a:pt x="10800" y="19029"/>
                </a:cubicBezTo>
                <a:cubicBezTo>
                  <a:pt x="15338" y="19029"/>
                  <a:pt x="19029" y="15338"/>
                  <a:pt x="19029" y="10800"/>
                </a:cubicBezTo>
                <a:cubicBezTo>
                  <a:pt x="19029" y="6262"/>
                  <a:pt x="15338" y="2571"/>
                  <a:pt x="10800" y="257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A4C0D9-BEEA-0CD9-1AC6-052BFD89F079}"/>
              </a:ext>
            </a:extLst>
          </p:cNvPr>
          <p:cNvSpPr/>
          <p:nvPr/>
        </p:nvSpPr>
        <p:spPr>
          <a:xfrm>
            <a:off x="4861502" y="2023876"/>
            <a:ext cx="1904210" cy="190421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8" y="21600"/>
                  <a:pt x="0" y="16761"/>
                  <a:pt x="0" y="10800"/>
                </a:cubicBezTo>
                <a:cubicBezTo>
                  <a:pt x="0" y="4839"/>
                  <a:pt x="4839" y="0"/>
                  <a:pt x="10800" y="0"/>
                </a:cubicBezTo>
                <a:cubicBezTo>
                  <a:pt x="16761" y="0"/>
                  <a:pt x="21600" y="4839"/>
                  <a:pt x="21600" y="10800"/>
                </a:cubicBezTo>
                <a:cubicBezTo>
                  <a:pt x="21600" y="16761"/>
                  <a:pt x="16761" y="21600"/>
                  <a:pt x="10800" y="21600"/>
                </a:cubicBezTo>
                <a:close/>
                <a:moveTo>
                  <a:pt x="10800" y="4529"/>
                </a:moveTo>
                <a:cubicBezTo>
                  <a:pt x="7335" y="4529"/>
                  <a:pt x="4529" y="7336"/>
                  <a:pt x="4529" y="10800"/>
                </a:cubicBezTo>
                <a:cubicBezTo>
                  <a:pt x="4529" y="14264"/>
                  <a:pt x="7335" y="17071"/>
                  <a:pt x="10800" y="17071"/>
                </a:cubicBezTo>
                <a:cubicBezTo>
                  <a:pt x="14265" y="17071"/>
                  <a:pt x="17071" y="14264"/>
                  <a:pt x="17071" y="10800"/>
                </a:cubicBezTo>
                <a:cubicBezTo>
                  <a:pt x="17071" y="7355"/>
                  <a:pt x="14265" y="4529"/>
                  <a:pt x="10800" y="452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6" name="Circle">
            <a:extLst>
              <a:ext uri="{FF2B5EF4-FFF2-40B4-BE49-F238E27FC236}">
                <a16:creationId xmlns:a16="http://schemas.microsoft.com/office/drawing/2014/main" id="{F7798E28-1A95-F2D7-2E7C-9855EB384FA4}"/>
              </a:ext>
            </a:extLst>
          </p:cNvPr>
          <p:cNvSpPr/>
          <p:nvPr/>
        </p:nvSpPr>
        <p:spPr>
          <a:xfrm>
            <a:off x="5578140" y="2740514"/>
            <a:ext cx="477758" cy="477758"/>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A5C4E86E-9F61-0E99-D38A-F34A42019194}"/>
              </a:ext>
            </a:extLst>
          </p:cNvPr>
          <p:cNvSpPr/>
          <p:nvPr/>
        </p:nvSpPr>
        <p:spPr>
          <a:xfrm>
            <a:off x="4093678" y="1000110"/>
            <a:ext cx="365212" cy="643467"/>
          </a:xfrm>
          <a:custGeom>
            <a:avLst/>
            <a:gdLst/>
            <a:ahLst/>
            <a:cxnLst>
              <a:cxn ang="0">
                <a:pos x="wd2" y="hd2"/>
              </a:cxn>
              <a:cxn ang="5400000">
                <a:pos x="wd2" y="hd2"/>
              </a:cxn>
              <a:cxn ang="10800000">
                <a:pos x="wd2" y="hd2"/>
              </a:cxn>
              <a:cxn ang="16200000">
                <a:pos x="wd2" y="hd2"/>
              </a:cxn>
            </a:cxnLst>
            <a:rect l="0" t="0" r="r" b="b"/>
            <a:pathLst>
              <a:path w="21504" h="21268" extrusionOk="0">
                <a:moveTo>
                  <a:pt x="21002" y="15854"/>
                </a:moveTo>
                <a:lnTo>
                  <a:pt x="21504" y="21268"/>
                </a:lnTo>
                <a:lnTo>
                  <a:pt x="808" y="9650"/>
                </a:lnTo>
                <a:lnTo>
                  <a:pt x="4" y="965"/>
                </a:lnTo>
                <a:cubicBezTo>
                  <a:pt x="-96" y="119"/>
                  <a:pt x="1712" y="-332"/>
                  <a:pt x="2817" y="288"/>
                </a:cubicBezTo>
                <a:lnTo>
                  <a:pt x="13467" y="6267"/>
                </a:lnTo>
                <a:cubicBezTo>
                  <a:pt x="17887" y="8804"/>
                  <a:pt x="20600" y="12188"/>
                  <a:pt x="21002" y="15854"/>
                </a:cubicBezTo>
                <a:close/>
              </a:path>
            </a:pathLst>
          </a:custGeom>
          <a:solidFill>
            <a:srgbClr val="929497"/>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2D8FB196-A32C-272A-322B-6F7ACFEB0E87}"/>
              </a:ext>
            </a:extLst>
          </p:cNvPr>
          <p:cNvSpPr/>
          <p:nvPr/>
        </p:nvSpPr>
        <p:spPr>
          <a:xfrm>
            <a:off x="3820672" y="1273113"/>
            <a:ext cx="643467" cy="365216"/>
          </a:xfrm>
          <a:custGeom>
            <a:avLst/>
            <a:gdLst/>
            <a:ahLst/>
            <a:cxnLst>
              <a:cxn ang="0">
                <a:pos x="wd2" y="hd2"/>
              </a:cxn>
              <a:cxn ang="5400000">
                <a:pos x="wd2" y="hd2"/>
              </a:cxn>
              <a:cxn ang="10800000">
                <a:pos x="wd2" y="hd2"/>
              </a:cxn>
              <a:cxn ang="16200000">
                <a:pos x="wd2" y="hd2"/>
              </a:cxn>
            </a:cxnLst>
            <a:rect l="0" t="0" r="r" b="b"/>
            <a:pathLst>
              <a:path w="21268" h="21503" extrusionOk="0">
                <a:moveTo>
                  <a:pt x="15854" y="21001"/>
                </a:moveTo>
                <a:lnTo>
                  <a:pt x="21268" y="21503"/>
                </a:lnTo>
                <a:lnTo>
                  <a:pt x="9650" y="807"/>
                </a:lnTo>
                <a:lnTo>
                  <a:pt x="965" y="4"/>
                </a:lnTo>
                <a:cubicBezTo>
                  <a:pt x="119" y="-97"/>
                  <a:pt x="-332" y="1711"/>
                  <a:pt x="288" y="2817"/>
                </a:cubicBezTo>
                <a:lnTo>
                  <a:pt x="6266" y="13466"/>
                </a:lnTo>
                <a:cubicBezTo>
                  <a:pt x="8804" y="17886"/>
                  <a:pt x="12244" y="20599"/>
                  <a:pt x="15854" y="21001"/>
                </a:cubicBezTo>
                <a:close/>
              </a:path>
            </a:pathLst>
          </a:custGeom>
          <a:solidFill>
            <a:srgbClr val="929497"/>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5D5158E2-F861-1B03-F654-E3B632086DE9}"/>
              </a:ext>
            </a:extLst>
          </p:cNvPr>
          <p:cNvSpPr/>
          <p:nvPr/>
        </p:nvSpPr>
        <p:spPr>
          <a:xfrm>
            <a:off x="3991301" y="1170737"/>
            <a:ext cx="1834677" cy="1832973"/>
          </a:xfrm>
          <a:custGeom>
            <a:avLst/>
            <a:gdLst/>
            <a:ahLst/>
            <a:cxnLst>
              <a:cxn ang="0">
                <a:pos x="wd2" y="hd2"/>
              </a:cxn>
              <a:cxn ang="5400000">
                <a:pos x="wd2" y="hd2"/>
              </a:cxn>
              <a:cxn ang="10800000">
                <a:pos x="wd2" y="hd2"/>
              </a:cxn>
              <a:cxn ang="16200000">
                <a:pos x="wd2" y="hd2"/>
              </a:cxn>
            </a:cxnLst>
            <a:rect l="0" t="0" r="r" b="b"/>
            <a:pathLst>
              <a:path w="21565" h="21565" extrusionOk="0">
                <a:moveTo>
                  <a:pt x="321" y="161"/>
                </a:moveTo>
                <a:lnTo>
                  <a:pt x="642" y="482"/>
                </a:lnTo>
                <a:lnTo>
                  <a:pt x="481" y="642"/>
                </a:lnTo>
                <a:lnTo>
                  <a:pt x="160" y="321"/>
                </a:lnTo>
                <a:lnTo>
                  <a:pt x="0" y="482"/>
                </a:lnTo>
                <a:lnTo>
                  <a:pt x="20958" y="21459"/>
                </a:lnTo>
                <a:cubicBezTo>
                  <a:pt x="21099" y="21600"/>
                  <a:pt x="21319" y="21600"/>
                  <a:pt x="21460" y="21459"/>
                </a:cubicBezTo>
                <a:lnTo>
                  <a:pt x="21460" y="21459"/>
                </a:lnTo>
                <a:cubicBezTo>
                  <a:pt x="21600" y="21319"/>
                  <a:pt x="21600" y="21098"/>
                  <a:pt x="21460" y="20958"/>
                </a:cubicBezTo>
                <a:lnTo>
                  <a:pt x="501" y="0"/>
                </a:lnTo>
                <a:lnTo>
                  <a:pt x="321" y="161"/>
                </a:lnTo>
                <a:close/>
              </a:path>
            </a:pathLst>
          </a:custGeom>
          <a:solidFill>
            <a:srgbClr val="C8CACB"/>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CA068E8A-8896-7B1A-DA35-E1E9C1355F56}"/>
              </a:ext>
            </a:extLst>
          </p:cNvPr>
          <p:cNvSpPr/>
          <p:nvPr/>
        </p:nvSpPr>
        <p:spPr>
          <a:xfrm>
            <a:off x="4349620" y="2126252"/>
            <a:ext cx="1489581" cy="886261"/>
          </a:xfrm>
          <a:custGeom>
            <a:avLst/>
            <a:gdLst/>
            <a:ahLst/>
            <a:cxnLst>
              <a:cxn ang="0">
                <a:pos x="wd2" y="hd2"/>
              </a:cxn>
              <a:cxn ang="5400000">
                <a:pos x="wd2" y="hd2"/>
              </a:cxn>
              <a:cxn ang="10800000">
                <a:pos x="wd2" y="hd2"/>
              </a:cxn>
              <a:cxn ang="16200000">
                <a:pos x="wd2" y="hd2"/>
              </a:cxn>
            </a:cxnLst>
            <a:rect l="0" t="0" r="r" b="b"/>
            <a:pathLst>
              <a:path w="21551" h="21493" extrusionOk="0">
                <a:moveTo>
                  <a:pt x="21353" y="20110"/>
                </a:moveTo>
                <a:lnTo>
                  <a:pt x="444" y="0"/>
                </a:lnTo>
                <a:cubicBezTo>
                  <a:pt x="296" y="414"/>
                  <a:pt x="148" y="869"/>
                  <a:pt x="0" y="1283"/>
                </a:cubicBezTo>
                <a:lnTo>
                  <a:pt x="20909" y="21393"/>
                </a:lnTo>
                <a:cubicBezTo>
                  <a:pt x="21131" y="21600"/>
                  <a:pt x="21403" y="21476"/>
                  <a:pt x="21501" y="21103"/>
                </a:cubicBezTo>
                <a:cubicBezTo>
                  <a:pt x="21600" y="20731"/>
                  <a:pt x="21551" y="20317"/>
                  <a:pt x="21353" y="20110"/>
                </a:cubicBezTo>
                <a:close/>
              </a:path>
            </a:pathLst>
          </a:custGeom>
          <a:solidFill>
            <a:schemeClr val="tx1">
              <a:lumMod val="75000"/>
              <a:lumOff val="25000"/>
              <a:alpha val="16000"/>
            </a:schemeClr>
          </a:solidFill>
          <a:ln w="12700">
            <a:miter lim="400000"/>
          </a:ln>
        </p:spPr>
        <p:txBody>
          <a:bodyPr wrap="square" lIns="38100" tIns="38100" rIns="38100" bIns="38100" anchor="ctr">
            <a:noAutofit/>
          </a:bodyPr>
          <a:lstStyle/>
          <a:p>
            <a:endParaRPr sz="3000">
              <a:solidFill>
                <a:srgbClr val="FFFFFF"/>
              </a:solidFill>
            </a:endParaRPr>
          </a:p>
        </p:txBody>
      </p:sp>
      <p:grpSp>
        <p:nvGrpSpPr>
          <p:cNvPr id="21" name="Group 20">
            <a:extLst>
              <a:ext uri="{FF2B5EF4-FFF2-40B4-BE49-F238E27FC236}">
                <a16:creationId xmlns:a16="http://schemas.microsoft.com/office/drawing/2014/main" id="{D3FCC484-E60D-CE09-776B-6512C1FC95DC}"/>
              </a:ext>
            </a:extLst>
          </p:cNvPr>
          <p:cNvGrpSpPr/>
          <p:nvPr/>
        </p:nvGrpSpPr>
        <p:grpSpPr>
          <a:xfrm>
            <a:off x="8927481" y="2304865"/>
            <a:ext cx="2926080" cy="2164720"/>
            <a:chOff x="8921977" y="876302"/>
            <a:chExt cx="2926080" cy="2164720"/>
          </a:xfrm>
        </p:grpSpPr>
        <p:sp>
          <p:nvSpPr>
            <p:cNvPr id="22" name="TextBox 21">
              <a:extLst>
                <a:ext uri="{FF2B5EF4-FFF2-40B4-BE49-F238E27FC236}">
                  <a16:creationId xmlns:a16="http://schemas.microsoft.com/office/drawing/2014/main" id="{19DD0664-2DAC-A755-5386-5B4530BA1E9D}"/>
                </a:ext>
              </a:extLst>
            </p:cNvPr>
            <p:cNvSpPr txBox="1"/>
            <p:nvPr/>
          </p:nvSpPr>
          <p:spPr>
            <a:xfrm>
              <a:off x="8921977" y="876302"/>
              <a:ext cx="2926080" cy="646331"/>
            </a:xfrm>
            <a:prstGeom prst="rect">
              <a:avLst/>
            </a:prstGeom>
            <a:noFill/>
          </p:spPr>
          <p:txBody>
            <a:bodyPr wrap="square" lIns="0" rIns="0" rtlCol="0" anchor="b">
              <a:spAutoFit/>
            </a:bodyPr>
            <a:lstStyle/>
            <a:p>
              <a:r>
                <a:rPr lang="en-US" b="1" cap="all" noProof="1">
                  <a:solidFill>
                    <a:schemeClr val="accent2">
                      <a:lumMod val="75000"/>
                    </a:schemeClr>
                  </a:solidFill>
                </a:rPr>
                <a:t>Varied-Size Window Attention</a:t>
              </a:r>
            </a:p>
          </p:txBody>
        </p:sp>
        <p:sp>
          <p:nvSpPr>
            <p:cNvPr id="23" name="TextBox 22">
              <a:extLst>
                <a:ext uri="{FF2B5EF4-FFF2-40B4-BE49-F238E27FC236}">
                  <a16:creationId xmlns:a16="http://schemas.microsoft.com/office/drawing/2014/main" id="{6F171339-DE61-ADF0-2A02-67FCA06AE7AF}"/>
                </a:ext>
              </a:extLst>
            </p:cNvPr>
            <p:cNvSpPr txBox="1"/>
            <p:nvPr/>
          </p:nvSpPr>
          <p:spPr>
            <a:xfrm>
              <a:off x="8921977" y="1471362"/>
              <a:ext cx="2926080" cy="1569660"/>
            </a:xfrm>
            <a:prstGeom prst="rect">
              <a:avLst/>
            </a:prstGeom>
            <a:noFill/>
          </p:spPr>
          <p:txBody>
            <a:bodyPr wrap="square" lIns="0" rIns="0" rtlCol="0" anchor="t">
              <a:spAutoFit/>
            </a:bodyPr>
            <a:lstStyle/>
            <a:p>
              <a:r>
                <a:rPr lang="en-US" sz="1600" dirty="0">
                  <a:solidFill>
                    <a:srgbClr val="75686B"/>
                  </a:solidFill>
                  <a:effectLst/>
                  <a:latin typeface="Arial" panose="020B0604020202020204" pitchFamily="34" charset="0"/>
                </a:rPr>
                <a:t>Dynamic focus is like wearing glasses that let you blur distractions and concentrate on specific details, such as a noisy crowd versus a quiet room with one person speaking.</a:t>
              </a:r>
              <a:endParaRPr lang="en-US" sz="1600" noProof="1">
                <a:solidFill>
                  <a:schemeClr val="tx1">
                    <a:lumMod val="65000"/>
                    <a:lumOff val="35000"/>
                  </a:schemeClr>
                </a:solidFill>
              </a:endParaRPr>
            </a:p>
          </p:txBody>
        </p:sp>
      </p:grpSp>
      <p:grpSp>
        <p:nvGrpSpPr>
          <p:cNvPr id="24" name="Group 23">
            <a:extLst>
              <a:ext uri="{FF2B5EF4-FFF2-40B4-BE49-F238E27FC236}">
                <a16:creationId xmlns:a16="http://schemas.microsoft.com/office/drawing/2014/main" id="{3F313472-E43D-08A1-3E62-AED8C61ECA49}"/>
              </a:ext>
            </a:extLst>
          </p:cNvPr>
          <p:cNvGrpSpPr/>
          <p:nvPr/>
        </p:nvGrpSpPr>
        <p:grpSpPr>
          <a:xfrm>
            <a:off x="8927481" y="4649838"/>
            <a:ext cx="2926080" cy="1682521"/>
            <a:chOff x="8921977" y="3750128"/>
            <a:chExt cx="2926080" cy="1682521"/>
          </a:xfrm>
        </p:grpSpPr>
        <p:sp>
          <p:nvSpPr>
            <p:cNvPr id="25" name="TextBox 24">
              <a:extLst>
                <a:ext uri="{FF2B5EF4-FFF2-40B4-BE49-F238E27FC236}">
                  <a16:creationId xmlns:a16="http://schemas.microsoft.com/office/drawing/2014/main" id="{46A98D74-03E3-4FFA-E77E-3927FA00A2A4}"/>
                </a:ext>
              </a:extLst>
            </p:cNvPr>
            <p:cNvSpPr txBox="1"/>
            <p:nvPr/>
          </p:nvSpPr>
          <p:spPr>
            <a:xfrm>
              <a:off x="8921977" y="3750128"/>
              <a:ext cx="2926080" cy="369332"/>
            </a:xfrm>
            <a:prstGeom prst="rect">
              <a:avLst/>
            </a:prstGeom>
            <a:noFill/>
          </p:spPr>
          <p:txBody>
            <a:bodyPr wrap="square" lIns="0" rIns="0" rtlCol="0" anchor="b">
              <a:spAutoFit/>
            </a:bodyPr>
            <a:lstStyle/>
            <a:p>
              <a:r>
                <a:rPr lang="en-US" b="1" cap="all" noProof="1">
                  <a:solidFill>
                    <a:schemeClr val="accent3">
                      <a:lumMod val="75000"/>
                    </a:schemeClr>
                  </a:solidFill>
                </a:rPr>
                <a:t>Retrieval Attention</a:t>
              </a:r>
            </a:p>
          </p:txBody>
        </p:sp>
        <p:sp>
          <p:nvSpPr>
            <p:cNvPr id="26" name="TextBox 25">
              <a:extLst>
                <a:ext uri="{FF2B5EF4-FFF2-40B4-BE49-F238E27FC236}">
                  <a16:creationId xmlns:a16="http://schemas.microsoft.com/office/drawing/2014/main" id="{A9B38FCD-DB87-AD1D-3229-8B8011CA4C5D}"/>
                </a:ext>
              </a:extLst>
            </p:cNvPr>
            <p:cNvSpPr txBox="1"/>
            <p:nvPr/>
          </p:nvSpPr>
          <p:spPr>
            <a:xfrm>
              <a:off x="8921977" y="4109210"/>
              <a:ext cx="2926080" cy="1323439"/>
            </a:xfrm>
            <a:prstGeom prst="rect">
              <a:avLst/>
            </a:prstGeom>
            <a:noFill/>
          </p:spPr>
          <p:txBody>
            <a:bodyPr wrap="square" lIns="0" rIns="0" rtlCol="0" anchor="t">
              <a:spAutoFit/>
            </a:bodyPr>
            <a:lstStyle/>
            <a:p>
              <a:r>
                <a:rPr lang="en-US" sz="1600" dirty="0">
                  <a:solidFill>
                    <a:srgbClr val="75686B"/>
                  </a:solidFill>
                  <a:effectLst/>
                  <a:latin typeface="Arial" panose="020B0604020202020204" pitchFamily="34" charset="0"/>
                </a:rPr>
                <a:t>Many models slow down by processing the whole context, but retrieval attention lets them focus on key details instead of every word.</a:t>
              </a:r>
              <a:endParaRPr lang="en-US" sz="1600" noProof="1">
                <a:solidFill>
                  <a:schemeClr val="tx1">
                    <a:lumMod val="65000"/>
                    <a:lumOff val="35000"/>
                  </a:schemeClr>
                </a:solidFill>
              </a:endParaRPr>
            </a:p>
          </p:txBody>
        </p:sp>
      </p:grpSp>
      <p:grpSp>
        <p:nvGrpSpPr>
          <p:cNvPr id="27" name="Group 26">
            <a:extLst>
              <a:ext uri="{FF2B5EF4-FFF2-40B4-BE49-F238E27FC236}">
                <a16:creationId xmlns:a16="http://schemas.microsoft.com/office/drawing/2014/main" id="{0DC8F185-93C4-83A8-FE33-5337E09FF62C}"/>
              </a:ext>
            </a:extLst>
          </p:cNvPr>
          <p:cNvGrpSpPr/>
          <p:nvPr/>
        </p:nvGrpSpPr>
        <p:grpSpPr>
          <a:xfrm>
            <a:off x="8927481" y="727507"/>
            <a:ext cx="2926080" cy="1444041"/>
            <a:chOff x="8921977" y="1559058"/>
            <a:chExt cx="2926080" cy="1444041"/>
          </a:xfrm>
        </p:grpSpPr>
        <p:sp>
          <p:nvSpPr>
            <p:cNvPr id="28" name="TextBox 27">
              <a:extLst>
                <a:ext uri="{FF2B5EF4-FFF2-40B4-BE49-F238E27FC236}">
                  <a16:creationId xmlns:a16="http://schemas.microsoft.com/office/drawing/2014/main" id="{59A52012-DBEF-B6AF-F968-A4FD74087A94}"/>
                </a:ext>
              </a:extLst>
            </p:cNvPr>
            <p:cNvSpPr txBox="1"/>
            <p:nvPr/>
          </p:nvSpPr>
          <p:spPr>
            <a:xfrm>
              <a:off x="8921977" y="1559058"/>
              <a:ext cx="2926080" cy="369332"/>
            </a:xfrm>
            <a:prstGeom prst="rect">
              <a:avLst/>
            </a:prstGeom>
            <a:noFill/>
          </p:spPr>
          <p:txBody>
            <a:bodyPr wrap="square" lIns="0" rIns="0" rtlCol="0" anchor="b">
              <a:spAutoFit/>
            </a:bodyPr>
            <a:lstStyle/>
            <a:p>
              <a:r>
                <a:rPr lang="en-US" b="1" cap="all" noProof="1">
                  <a:solidFill>
                    <a:schemeClr val="accent5"/>
                  </a:solidFill>
                </a:rPr>
                <a:t>LandMark Attention</a:t>
              </a:r>
            </a:p>
          </p:txBody>
        </p:sp>
        <p:sp>
          <p:nvSpPr>
            <p:cNvPr id="29" name="TextBox 28">
              <a:extLst>
                <a:ext uri="{FF2B5EF4-FFF2-40B4-BE49-F238E27FC236}">
                  <a16:creationId xmlns:a16="http://schemas.microsoft.com/office/drawing/2014/main" id="{DE47945F-42B9-0CA4-653C-B7F0C364B24E}"/>
                </a:ext>
              </a:extLst>
            </p:cNvPr>
            <p:cNvSpPr txBox="1"/>
            <p:nvPr/>
          </p:nvSpPr>
          <p:spPr>
            <a:xfrm>
              <a:off x="8921977" y="1925881"/>
              <a:ext cx="2926080" cy="1077218"/>
            </a:xfrm>
            <a:prstGeom prst="rect">
              <a:avLst/>
            </a:prstGeom>
            <a:noFill/>
          </p:spPr>
          <p:txBody>
            <a:bodyPr wrap="square" lIns="0" rIns="0" rtlCol="0" anchor="t">
              <a:spAutoFit/>
            </a:bodyPr>
            <a:lstStyle/>
            <a:p>
              <a:r>
                <a:rPr lang="en-US" sz="1600" dirty="0">
                  <a:solidFill>
                    <a:srgbClr val="75686B"/>
                  </a:solidFill>
                  <a:effectLst/>
                  <a:latin typeface="Arial" panose="020B0604020202020204" pitchFamily="34" charset="0"/>
                </a:rPr>
                <a:t>Attention creates a mental map of key landmarks, organizing long texts by these important points.</a:t>
              </a:r>
              <a:endParaRPr lang="en-US" sz="1600" noProof="1">
                <a:solidFill>
                  <a:schemeClr val="tx1">
                    <a:lumMod val="65000"/>
                    <a:lumOff val="35000"/>
                  </a:schemeClr>
                </a:solidFill>
              </a:endParaRPr>
            </a:p>
          </p:txBody>
        </p:sp>
      </p:grpSp>
      <p:grpSp>
        <p:nvGrpSpPr>
          <p:cNvPr id="30" name="Group 29">
            <a:extLst>
              <a:ext uri="{FF2B5EF4-FFF2-40B4-BE49-F238E27FC236}">
                <a16:creationId xmlns:a16="http://schemas.microsoft.com/office/drawing/2014/main" id="{081F6DEE-E761-E312-6938-BD389549D68E}"/>
              </a:ext>
            </a:extLst>
          </p:cNvPr>
          <p:cNvGrpSpPr/>
          <p:nvPr/>
        </p:nvGrpSpPr>
        <p:grpSpPr>
          <a:xfrm>
            <a:off x="338438" y="2259427"/>
            <a:ext cx="3822211" cy="3013701"/>
            <a:chOff x="332936" y="2627766"/>
            <a:chExt cx="2926080" cy="3013701"/>
          </a:xfrm>
        </p:grpSpPr>
        <p:sp>
          <p:nvSpPr>
            <p:cNvPr id="31" name="TextBox 30">
              <a:extLst>
                <a:ext uri="{FF2B5EF4-FFF2-40B4-BE49-F238E27FC236}">
                  <a16:creationId xmlns:a16="http://schemas.microsoft.com/office/drawing/2014/main" id="{E640AD9A-FA55-8C8A-A3F4-A57280BA1051}"/>
                </a:ext>
              </a:extLst>
            </p:cNvPr>
            <p:cNvSpPr txBox="1"/>
            <p:nvPr/>
          </p:nvSpPr>
          <p:spPr>
            <a:xfrm>
              <a:off x="332936" y="2627766"/>
              <a:ext cx="2926080" cy="461665"/>
            </a:xfrm>
            <a:prstGeom prst="rect">
              <a:avLst/>
            </a:prstGeom>
            <a:noFill/>
          </p:spPr>
          <p:txBody>
            <a:bodyPr wrap="square" lIns="0" rIns="0" rtlCol="0" anchor="b">
              <a:spAutoFit/>
            </a:bodyPr>
            <a:lstStyle/>
            <a:p>
              <a:r>
                <a:rPr lang="en-US" sz="2400" b="1" cap="all" noProof="1"/>
                <a:t>A Leap Forward</a:t>
              </a:r>
            </a:p>
          </p:txBody>
        </p:sp>
        <p:sp>
          <p:nvSpPr>
            <p:cNvPr id="32" name="TextBox 31">
              <a:extLst>
                <a:ext uri="{FF2B5EF4-FFF2-40B4-BE49-F238E27FC236}">
                  <a16:creationId xmlns:a16="http://schemas.microsoft.com/office/drawing/2014/main" id="{3FD67FF5-6C46-C988-ED88-9905237F3329}"/>
                </a:ext>
              </a:extLst>
            </p:cNvPr>
            <p:cNvSpPr txBox="1"/>
            <p:nvPr/>
          </p:nvSpPr>
          <p:spPr>
            <a:xfrm>
              <a:off x="332937" y="3086922"/>
              <a:ext cx="2874809" cy="2554545"/>
            </a:xfrm>
            <a:prstGeom prst="rect">
              <a:avLst/>
            </a:prstGeom>
            <a:noFill/>
          </p:spPr>
          <p:txBody>
            <a:bodyPr wrap="square" lIns="0" rIns="0" rtlCol="0" anchor="t">
              <a:spAutoFit/>
            </a:bodyPr>
            <a:lstStyle/>
            <a:p>
              <a:pPr>
                <a:spcAft>
                  <a:spcPts val="1200"/>
                </a:spcAft>
              </a:pPr>
              <a:r>
                <a:rPr lang="en-US" sz="2000" dirty="0">
                  <a:solidFill>
                    <a:srgbClr val="75686B"/>
                  </a:solidFill>
                  <a:effectLst/>
                  <a:latin typeface="Arial" panose="020B0604020202020204" pitchFamily="34" charset="0"/>
                </a:rPr>
                <a:t>These three recent advancements improve AI's handling of context and memory: landmark attention organizes long spans, VSA enhances task flexibility, and retrieval attention manages context window memory efficiently.</a:t>
              </a:r>
              <a:endParaRPr lang="en-US" sz="2000" noProof="1">
                <a:solidFill>
                  <a:schemeClr val="tx1">
                    <a:lumMod val="65000"/>
                    <a:lumOff val="35000"/>
                  </a:schemeClr>
                </a:solidFill>
              </a:endParaRPr>
            </a:p>
          </p:txBody>
        </p:sp>
      </p:grpSp>
      <p:pic>
        <p:nvPicPr>
          <p:cNvPr id="33" name="Graphic 32" descr="Window with solid fill">
            <a:extLst>
              <a:ext uri="{FF2B5EF4-FFF2-40B4-BE49-F238E27FC236}">
                <a16:creationId xmlns:a16="http://schemas.microsoft.com/office/drawing/2014/main" id="{1130CDD4-3E82-A0F4-5FA1-3E7188D93D6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91245" y="2700029"/>
            <a:ext cx="639263" cy="639263"/>
          </a:xfrm>
          <a:prstGeom prst="rect">
            <a:avLst/>
          </a:prstGeom>
        </p:spPr>
      </p:pic>
      <p:pic>
        <p:nvPicPr>
          <p:cNvPr id="34" name="Graphic 33" descr="Crane with solid fill">
            <a:extLst>
              <a:ext uri="{FF2B5EF4-FFF2-40B4-BE49-F238E27FC236}">
                <a16:creationId xmlns:a16="http://schemas.microsoft.com/office/drawing/2014/main" id="{690B8797-3E89-E315-C99F-D47A1FCA332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659653" y="3795106"/>
            <a:ext cx="639263" cy="639263"/>
          </a:xfrm>
          <a:prstGeom prst="rect">
            <a:avLst/>
          </a:prstGeom>
        </p:spPr>
      </p:pic>
      <p:pic>
        <p:nvPicPr>
          <p:cNvPr id="35" name="Graphic 34" descr="Lighthouse scene with solid fill">
            <a:extLst>
              <a:ext uri="{FF2B5EF4-FFF2-40B4-BE49-F238E27FC236}">
                <a16:creationId xmlns:a16="http://schemas.microsoft.com/office/drawing/2014/main" id="{9A620B76-91F4-AE80-A26D-648C7893560C}"/>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614612" y="1554318"/>
            <a:ext cx="494119" cy="494119"/>
          </a:xfrm>
          <a:prstGeom prst="rect">
            <a:avLst/>
          </a:prstGeom>
        </p:spPr>
      </p:pic>
      <p:sp>
        <p:nvSpPr>
          <p:cNvPr id="39" name="TextBox 38">
            <a:extLst>
              <a:ext uri="{FF2B5EF4-FFF2-40B4-BE49-F238E27FC236}">
                <a16:creationId xmlns:a16="http://schemas.microsoft.com/office/drawing/2014/main" id="{837ED049-2B17-ED5D-91CD-B8D96C511F4B}"/>
              </a:ext>
            </a:extLst>
          </p:cNvPr>
          <p:cNvSpPr txBox="1"/>
          <p:nvPr/>
        </p:nvSpPr>
        <p:spPr>
          <a:xfrm>
            <a:off x="-108353" y="6169887"/>
            <a:ext cx="7165837" cy="646331"/>
          </a:xfrm>
          <a:prstGeom prst="rect">
            <a:avLst/>
          </a:prstGeom>
          <a:noFill/>
        </p:spPr>
        <p:txBody>
          <a:bodyPr wrap="square">
            <a:spAutoFit/>
          </a:bodyPr>
          <a:lstStyle/>
          <a:p>
            <a:r>
              <a:rPr lang="en-US" dirty="0">
                <a:hlinkClick r:id="rId6"/>
              </a:rPr>
              <a:t>https://arxiv.org/pdf/2305.16300</a:t>
            </a:r>
            <a:r>
              <a:rPr lang="en-US" dirty="0"/>
              <a:t>; </a:t>
            </a:r>
            <a:r>
              <a:rPr lang="en-US" dirty="0">
                <a:hlinkClick r:id="rId7"/>
              </a:rPr>
              <a:t>https://arxiv.org/pdf/2204.08446</a:t>
            </a:r>
            <a:r>
              <a:rPr lang="en-US" dirty="0"/>
              <a:t>; </a:t>
            </a:r>
            <a:r>
              <a:rPr lang="en-US" dirty="0">
                <a:hlinkClick r:id="rId8"/>
              </a:rPr>
              <a:t>https://arxiv.org/pdf/2409.10516</a:t>
            </a:r>
            <a:r>
              <a:rPr lang="en-US" dirty="0"/>
              <a:t>; </a:t>
            </a:r>
          </a:p>
        </p:txBody>
      </p:sp>
    </p:spTree>
    <p:extLst>
      <p:ext uri="{BB962C8B-B14F-4D97-AF65-F5344CB8AC3E}">
        <p14:creationId xmlns:p14="http://schemas.microsoft.com/office/powerpoint/2010/main" val="1219397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Long Term Memory</a:t>
            </a:r>
          </a:p>
        </p:txBody>
      </p:sp>
    </p:spTree>
    <p:extLst>
      <p:ext uri="{BB962C8B-B14F-4D97-AF65-F5344CB8AC3E}">
        <p14:creationId xmlns:p14="http://schemas.microsoft.com/office/powerpoint/2010/main" val="1280722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picture frame&#10;&#10;AI-generated content may be incorrect.">
            <a:extLst>
              <a:ext uri="{FF2B5EF4-FFF2-40B4-BE49-F238E27FC236}">
                <a16:creationId xmlns:a16="http://schemas.microsoft.com/office/drawing/2014/main" id="{62AF7B9B-BEB1-C6DF-D084-2E864B8C770F}"/>
              </a:ext>
            </a:extLst>
          </p:cNvPr>
          <p:cNvPicPr>
            <a:picLocks noGrp="1" noChangeAspect="1"/>
          </p:cNvPicPr>
          <p:nvPr>
            <p:ph type="pic" sz="quarter" idx="17"/>
          </p:nvPr>
        </p:nvPicPr>
        <p:blipFill>
          <a:blip r:embed="rId3"/>
          <a:srcRect l="4050" r="4050"/>
          <a:stretch/>
        </p:blipFill>
        <p:spPr/>
      </p:pic>
      <p:sp>
        <p:nvSpPr>
          <p:cNvPr id="21" name="Content Placeholder 20">
            <a:extLst>
              <a:ext uri="{FF2B5EF4-FFF2-40B4-BE49-F238E27FC236}">
                <a16:creationId xmlns:a16="http://schemas.microsoft.com/office/drawing/2014/main" id="{53AB80FF-1B5C-BC91-2531-173B14D2DA79}"/>
              </a:ext>
            </a:extLst>
          </p:cNvPr>
          <p:cNvSpPr>
            <a:spLocks noGrp="1"/>
          </p:cNvSpPr>
          <p:nvPr>
            <p:ph sz="quarter" idx="18"/>
          </p:nvPr>
        </p:nvSpPr>
        <p:spPr>
          <a:xfrm>
            <a:off x="384048" y="1393825"/>
            <a:ext cx="7099300" cy="5464175"/>
          </a:xfrm>
        </p:spPr>
        <p:txBody>
          <a:bodyPr/>
          <a:lstStyle/>
          <a:p>
            <a:r>
              <a:rPr lang="en-US" sz="2200" dirty="0">
                <a:solidFill>
                  <a:srgbClr val="000000"/>
                </a:solidFill>
                <a:latin typeface="Graphik" panose="020B0503030202060203" pitchFamily="34" charset="77"/>
              </a:rPr>
              <a:t>Picture recalling key decisions like a major product shift.</a:t>
            </a:r>
          </a:p>
          <a:p>
            <a:pPr lvl="1">
              <a:spcBef>
                <a:spcPts val="1000"/>
              </a:spcBef>
            </a:pPr>
            <a:r>
              <a:rPr lang="en-US" sz="2200" dirty="0">
                <a:solidFill>
                  <a:srgbClr val="000000"/>
                </a:solidFill>
                <a:latin typeface="Graphik" panose="020B0503030202060203" pitchFamily="34" charset="77"/>
              </a:rPr>
              <a:t>Were these choices guided by your company's past data?</a:t>
            </a:r>
          </a:p>
          <a:p>
            <a:pPr lvl="1">
              <a:spcBef>
                <a:spcPts val="1000"/>
              </a:spcBef>
            </a:pPr>
            <a:r>
              <a:rPr lang="en-US" sz="2200" dirty="0">
                <a:solidFill>
                  <a:srgbClr val="000000"/>
                </a:solidFill>
                <a:latin typeface="Graphik" panose="020B0503030202060203" pitchFamily="34" charset="77"/>
              </a:rPr>
              <a:t>Did you receive feedback on their results?</a:t>
            </a:r>
            <a:br>
              <a:rPr lang="en-US" sz="2200" dirty="0">
                <a:solidFill>
                  <a:srgbClr val="000000"/>
                </a:solidFill>
                <a:latin typeface="Graphik" panose="020B0503030202060203" pitchFamily="34" charset="77"/>
              </a:rPr>
            </a:br>
            <a:endParaRPr lang="en-US" sz="2200" dirty="0">
              <a:solidFill>
                <a:srgbClr val="000000"/>
              </a:solidFill>
              <a:latin typeface="Graphik" panose="020B0503030202060203" pitchFamily="34" charset="77"/>
            </a:endParaRPr>
          </a:p>
          <a:p>
            <a:r>
              <a:rPr lang="en-US" sz="2200" dirty="0">
                <a:solidFill>
                  <a:srgbClr val="000000"/>
                </a:solidFill>
                <a:latin typeface="Graphik" panose="020B0503030202060203" pitchFamily="34" charset="77"/>
              </a:rPr>
              <a:t>Long-term memory lets AI offer insights before decisions are made.</a:t>
            </a:r>
            <a:br>
              <a:rPr lang="en-US" sz="2200" dirty="0">
                <a:solidFill>
                  <a:srgbClr val="000000"/>
                </a:solidFill>
                <a:latin typeface="Graphik" panose="020B0503030202060203" pitchFamily="34" charset="77"/>
              </a:rPr>
            </a:br>
            <a:endParaRPr lang="en-US" sz="2200" dirty="0">
              <a:solidFill>
                <a:srgbClr val="000000"/>
              </a:solidFill>
              <a:latin typeface="Graphik" panose="020B0503030202060203" pitchFamily="34" charset="77"/>
            </a:endParaRPr>
          </a:p>
          <a:p>
            <a:r>
              <a:rPr lang="en-US" sz="2200" noProof="1">
                <a:solidFill>
                  <a:srgbClr val="000000"/>
                </a:solidFill>
                <a:latin typeface="Graphik" panose="020B0503030202060203" pitchFamily="34" charset="77"/>
              </a:rPr>
              <a:t>AI will identify patterns in business, highlight operational inefficiencies, and amplify your organizations strengths.</a:t>
            </a:r>
            <a:endParaRPr lang="en-US" sz="2200" noProof="1">
              <a:latin typeface="Graphik" panose="020B0503030202060203" pitchFamily="34" charset="77"/>
            </a:endParaRPr>
          </a:p>
          <a:p>
            <a:pPr marL="0" lvl="0" indent="0">
              <a:lnSpc>
                <a:spcPct val="100000"/>
              </a:lnSpc>
              <a:spcBef>
                <a:spcPts val="0"/>
              </a:spcBef>
              <a:spcAft>
                <a:spcPts val="0"/>
              </a:spcAft>
              <a:buNone/>
              <a:defRPr/>
            </a:pPr>
            <a:endParaRPr lang="en-US" sz="2200" dirty="0">
              <a:latin typeface="Graphik" panose="020B0503030202060203" pitchFamily="34" charset="77"/>
            </a:endParaRPr>
          </a:p>
          <a:p>
            <a:pPr marL="0" indent="0">
              <a:buNone/>
            </a:pPr>
            <a:endParaRPr lang="en-US" sz="2200" dirty="0">
              <a:latin typeface="Graphik" panose="020B0503030202060203" pitchFamily="34" charset="77"/>
            </a:endParaRPr>
          </a:p>
        </p:txBody>
      </p:sp>
      <p:sp>
        <p:nvSpPr>
          <p:cNvPr id="20" name="Title 19">
            <a:extLst>
              <a:ext uri="{FF2B5EF4-FFF2-40B4-BE49-F238E27FC236}">
                <a16:creationId xmlns:a16="http://schemas.microsoft.com/office/drawing/2014/main" id="{F2A7D46E-5EC1-42E6-1783-AC481D0AFD4A}"/>
              </a:ext>
            </a:extLst>
          </p:cNvPr>
          <p:cNvSpPr>
            <a:spLocks noGrp="1"/>
          </p:cNvSpPr>
          <p:nvPr>
            <p:ph type="title"/>
          </p:nvPr>
        </p:nvSpPr>
        <p:spPr/>
        <p:txBody>
          <a:bodyPr/>
          <a:lstStyle/>
          <a:p>
            <a:r>
              <a:rPr kumimoji="0" lang="en-US" sz="2800" b="0" i="0" u="none" strike="noStrike" kern="1200" cap="none" spc="0" normalizeH="0" baseline="0" noProof="0" dirty="0">
                <a:ln>
                  <a:noFill/>
                </a:ln>
                <a:solidFill>
                  <a:srgbClr val="231F20"/>
                </a:solidFill>
                <a:effectLst/>
                <a:uLnTx/>
                <a:uFillTx/>
                <a:latin typeface="Graphik-Light" panose="020B0403030202060203" pitchFamily="34" charset="77"/>
                <a:ea typeface="+mj-ea"/>
                <a:cs typeface="Arial"/>
              </a:rPr>
              <a:t>The Power of Long-Term Memory: From Tools to Partners</a:t>
            </a:r>
            <a:endParaRPr lang="en-US" dirty="0"/>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2B7600-67E3-4D97-B453-880E2742B98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white and black logo&#10;&#10;AI-generated content may be incorrect.">
            <a:extLst>
              <a:ext uri="{FF2B5EF4-FFF2-40B4-BE49-F238E27FC236}">
                <a16:creationId xmlns:a16="http://schemas.microsoft.com/office/drawing/2014/main" id="{C238375F-B879-82DE-4A0C-30C39ADCFCC8}"/>
              </a:ext>
            </a:extLst>
          </p:cNvPr>
          <p:cNvPicPr>
            <a:picLocks noChangeAspect="1"/>
          </p:cNvPicPr>
          <p:nvPr/>
        </p:nvPicPr>
        <p:blipFill>
          <a:blip r:embed="rId4"/>
          <a:stretch>
            <a:fillRect/>
          </a:stretch>
        </p:blipFill>
        <p:spPr>
          <a:xfrm>
            <a:off x="7735711" y="1393825"/>
            <a:ext cx="3618089" cy="2035175"/>
          </a:xfrm>
          <a:prstGeom prst="rect">
            <a:avLst/>
          </a:prstGeom>
        </p:spPr>
      </p:pic>
      <p:sp>
        <p:nvSpPr>
          <p:cNvPr id="16" name="TextBox 15">
            <a:extLst>
              <a:ext uri="{FF2B5EF4-FFF2-40B4-BE49-F238E27FC236}">
                <a16:creationId xmlns:a16="http://schemas.microsoft.com/office/drawing/2014/main" id="{7A0AF76A-71A0-7A0E-1A5E-108A4CD5638D}"/>
              </a:ext>
            </a:extLst>
          </p:cNvPr>
          <p:cNvSpPr txBox="1"/>
          <p:nvPr/>
        </p:nvSpPr>
        <p:spPr>
          <a:xfrm>
            <a:off x="7653307" y="4702626"/>
            <a:ext cx="4368799" cy="1477328"/>
          </a:xfrm>
          <a:prstGeom prst="rect">
            <a:avLst/>
          </a:prstGeom>
          <a:noFill/>
        </p:spPr>
        <p:txBody>
          <a:bodyPr wrap="square" rtlCol="0">
            <a:spAutoFit/>
          </a:bodyPr>
          <a:lstStyle/>
          <a:p>
            <a:r>
              <a:rPr lang="en-US" dirty="0">
                <a:latin typeface="Graphik" panose="020B0503030202060203" pitchFamily="34" charset="77"/>
              </a:rPr>
              <a:t>The power of such memory extends beyond reactive decision making, it can help identify broad organizational actionable insights and direct you to be a more successful partner.</a:t>
            </a:r>
          </a:p>
        </p:txBody>
      </p:sp>
    </p:spTree>
    <p:extLst>
      <p:ext uri="{BB962C8B-B14F-4D97-AF65-F5344CB8AC3E}">
        <p14:creationId xmlns:p14="http://schemas.microsoft.com/office/powerpoint/2010/main" val="233149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120E4-F292-1B80-3908-C71ABE4DC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2F039-D149-A38D-D232-31BCA3237D9E}"/>
              </a:ext>
            </a:extLst>
          </p:cNvPr>
          <p:cNvSpPr>
            <a:spLocks noGrp="1"/>
          </p:cNvSpPr>
          <p:nvPr>
            <p:ph type="title"/>
          </p:nvPr>
        </p:nvSpPr>
        <p:spPr/>
        <p:txBody>
          <a:bodyPr/>
          <a:lstStyle/>
          <a:p>
            <a:r>
              <a:rPr lang="en-US" dirty="0"/>
              <a:t>Why Long-Term Memory Matters for Business Processes</a:t>
            </a:r>
          </a:p>
        </p:txBody>
      </p:sp>
      <p:sp>
        <p:nvSpPr>
          <p:cNvPr id="3" name="Text Placeholder 2">
            <a:extLst>
              <a:ext uri="{FF2B5EF4-FFF2-40B4-BE49-F238E27FC236}">
                <a16:creationId xmlns:a16="http://schemas.microsoft.com/office/drawing/2014/main" id="{AB418827-F54A-772B-49B6-5C993E89FBE5}"/>
              </a:ext>
            </a:extLst>
          </p:cNvPr>
          <p:cNvSpPr>
            <a:spLocks noGrp="1"/>
          </p:cNvSpPr>
          <p:nvPr>
            <p:ph type="body" sz="quarter" idx="10"/>
          </p:nvPr>
        </p:nvSpPr>
        <p:spPr>
          <a:xfrm>
            <a:off x="384048" y="1611120"/>
            <a:ext cx="5322358" cy="4957763"/>
          </a:xfrm>
        </p:spPr>
        <p:txBody>
          <a:bodyPr/>
          <a:lstStyle/>
          <a:p>
            <a:pPr>
              <a:spcBef>
                <a:spcPts val="576"/>
              </a:spcBef>
            </a:pPr>
            <a:r>
              <a:rPr lang="en-US" dirty="0">
                <a:solidFill>
                  <a:srgbClr val="231F20"/>
                </a:solidFill>
                <a:effectLst/>
                <a:latin typeface="Graphik" panose="020B0503030202060203" pitchFamily="34" charset="77"/>
              </a:rPr>
              <a:t>Using LTM in agents improves decision-making and results.</a:t>
            </a:r>
          </a:p>
          <a:p>
            <a:pPr marL="800100" indent="-342900">
              <a:spcBef>
                <a:spcPts val="480"/>
              </a:spcBef>
            </a:pPr>
            <a:r>
              <a:rPr lang="en-US" sz="2000" dirty="0">
                <a:solidFill>
                  <a:srgbClr val="231F20"/>
                </a:solidFill>
                <a:effectLst/>
                <a:latin typeface="Graphik" panose="020B0503030202060203" pitchFamily="34" charset="77"/>
              </a:rPr>
              <a:t>Customer interactions build on past experiences.</a:t>
            </a:r>
          </a:p>
          <a:p>
            <a:pPr marL="800100" indent="-342900">
              <a:spcBef>
                <a:spcPts val="480"/>
              </a:spcBef>
            </a:pPr>
            <a:endParaRPr lang="en-US" sz="2000" dirty="0">
              <a:solidFill>
                <a:srgbClr val="231F20"/>
              </a:solidFill>
              <a:effectLst/>
              <a:latin typeface="Graphik" panose="020B0503030202060203" pitchFamily="34" charset="77"/>
            </a:endParaRPr>
          </a:p>
          <a:p>
            <a:pPr marL="800100" indent="-342900">
              <a:spcBef>
                <a:spcPts val="480"/>
              </a:spcBef>
            </a:pPr>
            <a:r>
              <a:rPr lang="en-US" sz="2000" dirty="0">
                <a:solidFill>
                  <a:srgbClr val="231F20"/>
                </a:solidFill>
                <a:effectLst/>
                <a:latin typeface="Graphik" panose="020B0503030202060203" pitchFamily="34" charset="77"/>
              </a:rPr>
              <a:t>Advisors understand preferences and solve issues smoothly.</a:t>
            </a:r>
          </a:p>
        </p:txBody>
      </p:sp>
      <p:sp>
        <p:nvSpPr>
          <p:cNvPr id="39" name="TextBox 38">
            <a:extLst>
              <a:ext uri="{FF2B5EF4-FFF2-40B4-BE49-F238E27FC236}">
                <a16:creationId xmlns:a16="http://schemas.microsoft.com/office/drawing/2014/main" id="{56EFDF61-96C3-CC14-9F89-D309119C146F}"/>
              </a:ext>
            </a:extLst>
          </p:cNvPr>
          <p:cNvSpPr txBox="1"/>
          <p:nvPr/>
        </p:nvSpPr>
        <p:spPr>
          <a:xfrm>
            <a:off x="8213795" y="1781678"/>
            <a:ext cx="3148472" cy="523220"/>
          </a:xfrm>
          <a:prstGeom prst="rect">
            <a:avLst/>
          </a:prstGeom>
          <a:noFill/>
        </p:spPr>
        <p:txBody>
          <a:bodyPr wrap="square" lIns="0" rIns="0" rtlCol="0" anchor="b">
            <a:spAutoFit/>
          </a:bodyPr>
          <a:lstStyle/>
          <a:p>
            <a:pPr algn="ctr"/>
            <a:r>
              <a:rPr lang="en-US" sz="2800" b="1" noProof="1">
                <a:solidFill>
                  <a:srgbClr val="F15F47">
                    <a:lumMod val="75000"/>
                  </a:srgbClr>
                </a:solidFill>
                <a:latin typeface="Calibri" panose="020F0502020204030204"/>
              </a:rPr>
              <a:t>Not Using Memory</a:t>
            </a:r>
          </a:p>
        </p:txBody>
      </p:sp>
      <p:sp>
        <p:nvSpPr>
          <p:cNvPr id="40" name="TextBox 39">
            <a:extLst>
              <a:ext uri="{FF2B5EF4-FFF2-40B4-BE49-F238E27FC236}">
                <a16:creationId xmlns:a16="http://schemas.microsoft.com/office/drawing/2014/main" id="{02202BCC-52B9-29C2-051A-30486D593CF3}"/>
              </a:ext>
            </a:extLst>
          </p:cNvPr>
          <p:cNvSpPr txBox="1"/>
          <p:nvPr/>
        </p:nvSpPr>
        <p:spPr>
          <a:xfrm>
            <a:off x="7666107" y="2304898"/>
            <a:ext cx="4141718" cy="3570208"/>
          </a:xfrm>
          <a:prstGeom prst="rect">
            <a:avLst/>
          </a:prstGeom>
          <a:noFill/>
        </p:spPr>
        <p:txBody>
          <a:bodyPr wrap="square" lIns="0" rIns="0" rtlCol="0" anchor="t">
            <a:spAutoFit/>
          </a:bodyPr>
          <a:lstStyle/>
          <a:p>
            <a:pPr>
              <a:spcAft>
                <a:spcPts val="1200"/>
              </a:spcAft>
            </a:pPr>
            <a:r>
              <a:rPr lang="en-US" sz="2400" noProof="1">
                <a:solidFill>
                  <a:srgbClr val="000000">
                    <a:lumMod val="65000"/>
                    <a:lumOff val="35000"/>
                  </a:srgbClr>
                </a:solidFill>
                <a:latin typeface="Calibri" panose="020F0502020204030204"/>
              </a:rPr>
              <a:t>Customer uses airline wifi when logging into to banking portal. Banking portal flags as unusual login activity from unsecure wifi. The account is locked. The customer calls and walks through a long process to unlock the account.</a:t>
            </a:r>
          </a:p>
          <a:p>
            <a:pPr>
              <a:spcAft>
                <a:spcPts val="1200"/>
              </a:spcAft>
            </a:pPr>
            <a:r>
              <a:rPr lang="en-US" sz="2400" b="1" u="sng" noProof="1">
                <a:solidFill>
                  <a:srgbClr val="000000">
                    <a:lumMod val="65000"/>
                    <a:lumOff val="35000"/>
                  </a:srgbClr>
                </a:solidFill>
                <a:latin typeface="Calibri" panose="020F0502020204030204"/>
              </a:rPr>
              <a:t>What could we do with LTM?</a:t>
            </a:r>
          </a:p>
        </p:txBody>
      </p:sp>
      <p:grpSp>
        <p:nvGrpSpPr>
          <p:cNvPr id="42" name="Group 41">
            <a:extLst>
              <a:ext uri="{FF2B5EF4-FFF2-40B4-BE49-F238E27FC236}">
                <a16:creationId xmlns:a16="http://schemas.microsoft.com/office/drawing/2014/main" id="{46986F48-13F8-7DAD-8BF7-0E008DDF7E3D}"/>
              </a:ext>
            </a:extLst>
          </p:cNvPr>
          <p:cNvGrpSpPr>
            <a:grpSpLocks noChangeAspect="1"/>
          </p:cNvGrpSpPr>
          <p:nvPr/>
        </p:nvGrpSpPr>
        <p:grpSpPr>
          <a:xfrm>
            <a:off x="5895370" y="1827845"/>
            <a:ext cx="1568041" cy="1882936"/>
            <a:chOff x="3298041" y="1827844"/>
            <a:chExt cx="2666769" cy="3202311"/>
          </a:xfrm>
        </p:grpSpPr>
        <p:sp>
          <p:nvSpPr>
            <p:cNvPr id="49" name="Isosceles Triangle 2">
              <a:extLst>
                <a:ext uri="{FF2B5EF4-FFF2-40B4-BE49-F238E27FC236}">
                  <a16:creationId xmlns:a16="http://schemas.microsoft.com/office/drawing/2014/main" id="{37DB340B-DA55-BDD0-6F95-641A240B060E}"/>
                </a:ext>
              </a:extLst>
            </p:cNvPr>
            <p:cNvSpPr/>
            <p:nvPr/>
          </p:nvSpPr>
          <p:spPr>
            <a:xfrm rot="16200000">
              <a:off x="3400911" y="2368211"/>
              <a:ext cx="2461027" cy="2121575"/>
            </a:xfrm>
            <a:prstGeom prst="triangle">
              <a:avLst/>
            </a:prstGeom>
            <a:solidFill>
              <a:srgbClr val="F15F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0" name="Freeform: Shape 26">
              <a:extLst>
                <a:ext uri="{FF2B5EF4-FFF2-40B4-BE49-F238E27FC236}">
                  <a16:creationId xmlns:a16="http://schemas.microsoft.com/office/drawing/2014/main" id="{E04C15F6-0FF3-D470-9802-732F804AC3F9}"/>
                </a:ext>
              </a:extLst>
            </p:cNvPr>
            <p:cNvSpPr/>
            <p:nvPr/>
          </p:nvSpPr>
          <p:spPr>
            <a:xfrm rot="16200000">
              <a:off x="3386365" y="2368212"/>
              <a:ext cx="2547629" cy="2121575"/>
            </a:xfrm>
            <a:custGeom>
              <a:avLst/>
              <a:gdLst>
                <a:gd name="connsiteX0" fmla="*/ 2385056 w 2547629"/>
                <a:gd name="connsiteY0" fmla="*/ 2034323 h 2121575"/>
                <a:gd name="connsiteX1" fmla="*/ 1264175 w 2547629"/>
                <a:gd name="connsiteY1" fmla="*/ 154065 h 2121575"/>
                <a:gd name="connsiteX2" fmla="*/ 164389 w 2547629"/>
                <a:gd name="connsiteY2" fmla="*/ 2041527 h 2121575"/>
                <a:gd name="connsiteX3" fmla="*/ 2547629 w 2547629"/>
                <a:gd name="connsiteY3" fmla="*/ 2121575 h 2121575"/>
                <a:gd name="connsiteX4" fmla="*/ 0 w 2547629"/>
                <a:gd name="connsiteY4" fmla="*/ 2121575 h 2121575"/>
                <a:gd name="connsiteX5" fmla="*/ 1273815 w 2547629"/>
                <a:gd name="connsiteY5" fmla="*/ 0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2385056" y="2034323"/>
                  </a:moveTo>
                  <a:lnTo>
                    <a:pt x="1264175" y="154065"/>
                  </a:lnTo>
                  <a:lnTo>
                    <a:pt x="164389" y="2041527"/>
                  </a:lnTo>
                  <a:close/>
                  <a:moveTo>
                    <a:pt x="2547629" y="2121575"/>
                  </a:moveTo>
                  <a:lnTo>
                    <a:pt x="0" y="2121575"/>
                  </a:lnTo>
                  <a:lnTo>
                    <a:pt x="1273815" y="0"/>
                  </a:lnTo>
                  <a:close/>
                </a:path>
              </a:pathLst>
            </a:custGeom>
            <a:solidFill>
              <a:srgbClr val="000000">
                <a:alpha val="19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1" name="Freeform: Shape 28">
              <a:extLst>
                <a:ext uri="{FF2B5EF4-FFF2-40B4-BE49-F238E27FC236}">
                  <a16:creationId xmlns:a16="http://schemas.microsoft.com/office/drawing/2014/main" id="{B0963250-7DF2-1D58-0809-F3DB5A5600E9}"/>
                </a:ext>
              </a:extLst>
            </p:cNvPr>
            <p:cNvSpPr/>
            <p:nvPr/>
          </p:nvSpPr>
          <p:spPr>
            <a:xfrm rot="16200000">
              <a:off x="3030270" y="2095615"/>
              <a:ext cx="3202311" cy="2666769"/>
            </a:xfrm>
            <a:custGeom>
              <a:avLst/>
              <a:gdLst>
                <a:gd name="connsiteX0" fmla="*/ 4109816 w 8234943"/>
                <a:gd name="connsiteY0" fmla="*/ 1118 h 6857764"/>
                <a:gd name="connsiteX1" fmla="*/ 3734644 w 8234943"/>
                <a:gd name="connsiteY1" fmla="*/ 178062 h 6857764"/>
                <a:gd name="connsiteX2" fmla="*/ 19979 w 8234943"/>
                <a:gd name="connsiteY2" fmla="*/ 6418972 h 6857764"/>
                <a:gd name="connsiteX3" fmla="*/ 16274 w 8234943"/>
                <a:gd name="connsiteY3" fmla="*/ 6662140 h 6857764"/>
                <a:gd name="connsiteX4" fmla="*/ 201088 w 8234943"/>
                <a:gd name="connsiteY4" fmla="*/ 6855744 h 6857764"/>
                <a:gd name="connsiteX5" fmla="*/ 7937231 w 8234943"/>
                <a:gd name="connsiteY5" fmla="*/ 6858056 h 6857764"/>
                <a:gd name="connsiteX6" fmla="*/ 8084991 w 8234943"/>
                <a:gd name="connsiteY6" fmla="*/ 6807573 h 6857764"/>
                <a:gd name="connsiteX7" fmla="*/ 8200320 w 8234943"/>
                <a:gd name="connsiteY7" fmla="*/ 6414792 h 6857764"/>
                <a:gd name="connsiteX8" fmla="*/ 4439707 w 8234943"/>
                <a:gd name="connsiteY8" fmla="*/ 189594 h 6857764"/>
                <a:gd name="connsiteX9" fmla="*/ 4170126 w 8234943"/>
                <a:gd name="connsiteY9" fmla="*/ 9880 h 6857764"/>
                <a:gd name="connsiteX10" fmla="*/ 4109920 w 8234943"/>
                <a:gd name="connsiteY10" fmla="*/ 1078 h 6857764"/>
                <a:gd name="connsiteX11" fmla="*/ 4092682 w 8234943"/>
                <a:gd name="connsiteY11" fmla="*/ 1171130 h 6857764"/>
                <a:gd name="connsiteX12" fmla="*/ 6975098 w 8234943"/>
                <a:gd name="connsiteY12" fmla="*/ 6006331 h 6857764"/>
                <a:gd name="connsiteX13" fmla="*/ 1264515 w 8234943"/>
                <a:gd name="connsiteY13" fmla="*/ 6024858 h 6857764"/>
                <a:gd name="connsiteX14" fmla="*/ 4092682 w 8234943"/>
                <a:gd name="connsiteY14" fmla="*/ 1171130 h 68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4943" h="6857764">
                  <a:moveTo>
                    <a:pt x="4109816" y="1118"/>
                  </a:moveTo>
                  <a:cubicBezTo>
                    <a:pt x="3968919" y="-7988"/>
                    <a:pt x="3824880" y="58550"/>
                    <a:pt x="3734644" y="178062"/>
                  </a:cubicBezTo>
                  <a:lnTo>
                    <a:pt x="19979" y="6418972"/>
                  </a:lnTo>
                  <a:cubicBezTo>
                    <a:pt x="-5134" y="6513298"/>
                    <a:pt x="-6084" y="6573357"/>
                    <a:pt x="16274" y="6662140"/>
                  </a:cubicBezTo>
                  <a:cubicBezTo>
                    <a:pt x="37653" y="6747040"/>
                    <a:pt x="121214" y="6834623"/>
                    <a:pt x="201088" y="6855744"/>
                  </a:cubicBezTo>
                  <a:lnTo>
                    <a:pt x="7937231" y="6858056"/>
                  </a:lnTo>
                  <a:cubicBezTo>
                    <a:pt x="7985595" y="6849281"/>
                    <a:pt x="8052294" y="6826530"/>
                    <a:pt x="8084991" y="6807573"/>
                  </a:cubicBezTo>
                  <a:cubicBezTo>
                    <a:pt x="8204174" y="6738488"/>
                    <a:pt x="8284745" y="6554548"/>
                    <a:pt x="8200320" y="6414792"/>
                  </a:cubicBezTo>
                  <a:lnTo>
                    <a:pt x="4439707" y="189594"/>
                  </a:lnTo>
                  <a:cubicBezTo>
                    <a:pt x="4384777" y="98657"/>
                    <a:pt x="4274028" y="33134"/>
                    <a:pt x="4170126" y="9880"/>
                  </a:cubicBezTo>
                  <a:cubicBezTo>
                    <a:pt x="4150294" y="5440"/>
                    <a:pt x="4130048" y="2380"/>
                    <a:pt x="4109920" y="1078"/>
                  </a:cubicBezTo>
                  <a:close/>
                  <a:moveTo>
                    <a:pt x="4092682" y="1171130"/>
                  </a:moveTo>
                  <a:lnTo>
                    <a:pt x="6975098" y="6006331"/>
                  </a:lnTo>
                  <a:lnTo>
                    <a:pt x="1264515" y="6024858"/>
                  </a:lnTo>
                  <a:lnTo>
                    <a:pt x="4092682" y="1171130"/>
                  </a:lnTo>
                  <a:close/>
                </a:path>
              </a:pathLst>
            </a:custGeom>
            <a:solidFill>
              <a:srgbClr val="F15F47"/>
            </a:solidFill>
            <a:ln w="14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52" name="Freeform: Shape 30">
              <a:extLst>
                <a:ext uri="{FF2B5EF4-FFF2-40B4-BE49-F238E27FC236}">
                  <a16:creationId xmlns:a16="http://schemas.microsoft.com/office/drawing/2014/main" id="{394EAFFB-02F5-B891-C4AA-61F6A974DCC6}"/>
                </a:ext>
              </a:extLst>
            </p:cNvPr>
            <p:cNvSpPr/>
            <p:nvPr/>
          </p:nvSpPr>
          <p:spPr>
            <a:xfrm rot="16200000">
              <a:off x="3377740" y="2368212"/>
              <a:ext cx="2547629" cy="2121575"/>
            </a:xfrm>
            <a:custGeom>
              <a:avLst/>
              <a:gdLst>
                <a:gd name="connsiteX0" fmla="*/ 2385056 w 2547629"/>
                <a:gd name="connsiteY0" fmla="*/ 2042948 h 2121575"/>
                <a:gd name="connsiteX1" fmla="*/ 1264175 w 2547629"/>
                <a:gd name="connsiteY1" fmla="*/ 162690 h 2121575"/>
                <a:gd name="connsiteX2" fmla="*/ 164389 w 2547629"/>
                <a:gd name="connsiteY2" fmla="*/ 2050152 h 2121575"/>
                <a:gd name="connsiteX3" fmla="*/ 2547629 w 2547629"/>
                <a:gd name="connsiteY3" fmla="*/ 2121575 h 2121575"/>
                <a:gd name="connsiteX4" fmla="*/ 0 w 2547629"/>
                <a:gd name="connsiteY4" fmla="*/ 2121575 h 2121575"/>
                <a:gd name="connsiteX5" fmla="*/ 1273815 w 2547629"/>
                <a:gd name="connsiteY5" fmla="*/ 0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2385056" y="2042948"/>
                  </a:moveTo>
                  <a:lnTo>
                    <a:pt x="1264175" y="162690"/>
                  </a:lnTo>
                  <a:lnTo>
                    <a:pt x="164389" y="2050152"/>
                  </a:lnTo>
                  <a:close/>
                  <a:moveTo>
                    <a:pt x="2547629" y="2121575"/>
                  </a:moveTo>
                  <a:lnTo>
                    <a:pt x="0" y="2121575"/>
                  </a:lnTo>
                  <a:lnTo>
                    <a:pt x="1273815" y="0"/>
                  </a:lnTo>
                  <a:close/>
                </a:path>
              </a:pathLst>
            </a:custGeom>
            <a:solidFill>
              <a:srgbClr val="000000">
                <a:alpha val="19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3" name="Graphic 52" descr="Thumbs Down with solid fill">
              <a:extLst>
                <a:ext uri="{FF2B5EF4-FFF2-40B4-BE49-F238E27FC236}">
                  <a16:creationId xmlns:a16="http://schemas.microsoft.com/office/drawing/2014/main" id="{71B57DD4-597D-B41F-E86E-71EC7A4B8DE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621776" y="2971799"/>
              <a:ext cx="914400" cy="914400"/>
            </a:xfrm>
            <a:prstGeom prst="rect">
              <a:avLst/>
            </a:prstGeom>
          </p:spPr>
        </p:pic>
      </p:grpSp>
    </p:spTree>
    <p:extLst>
      <p:ext uri="{BB962C8B-B14F-4D97-AF65-F5344CB8AC3E}">
        <p14:creationId xmlns:p14="http://schemas.microsoft.com/office/powerpoint/2010/main" val="2842939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F46C-A2ED-1C7F-085D-8A44A2E50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6FF67-BCE1-AE6D-D924-B4D351F212B9}"/>
              </a:ext>
            </a:extLst>
          </p:cNvPr>
          <p:cNvSpPr>
            <a:spLocks noGrp="1"/>
          </p:cNvSpPr>
          <p:nvPr>
            <p:ph type="title"/>
          </p:nvPr>
        </p:nvSpPr>
        <p:spPr/>
        <p:txBody>
          <a:bodyPr/>
          <a:lstStyle/>
          <a:p>
            <a:r>
              <a:rPr lang="en-US" dirty="0"/>
              <a:t>Why Long-Term Memory Matters for Business Processes</a:t>
            </a:r>
          </a:p>
        </p:txBody>
      </p:sp>
      <p:grpSp>
        <p:nvGrpSpPr>
          <p:cNvPr id="4" name="Group 3">
            <a:extLst>
              <a:ext uri="{FF2B5EF4-FFF2-40B4-BE49-F238E27FC236}">
                <a16:creationId xmlns:a16="http://schemas.microsoft.com/office/drawing/2014/main" id="{101EA016-F112-37BA-4A82-58E64ED31646}"/>
              </a:ext>
            </a:extLst>
          </p:cNvPr>
          <p:cNvGrpSpPr/>
          <p:nvPr/>
        </p:nvGrpSpPr>
        <p:grpSpPr>
          <a:xfrm>
            <a:off x="1192206" y="1649737"/>
            <a:ext cx="3383280" cy="3383280"/>
            <a:chOff x="7173557" y="1372901"/>
            <a:chExt cx="3383280" cy="3383280"/>
          </a:xfrm>
          <a:solidFill>
            <a:srgbClr val="F0EEEF"/>
          </a:solidFill>
        </p:grpSpPr>
        <p:graphicFrame>
          <p:nvGraphicFramePr>
            <p:cNvPr id="5" name="Chart 4">
              <a:extLst>
                <a:ext uri="{FF2B5EF4-FFF2-40B4-BE49-F238E27FC236}">
                  <a16:creationId xmlns:a16="http://schemas.microsoft.com/office/drawing/2014/main" id="{CBF3FE4E-4B2C-9B03-5654-6832683FC46A}"/>
                </a:ext>
              </a:extLst>
            </p:cNvPr>
            <p:cNvGraphicFramePr/>
            <p:nvPr>
              <p:extLst>
                <p:ext uri="{D42A27DB-BD31-4B8C-83A1-F6EECF244321}">
                  <p14:modId xmlns:p14="http://schemas.microsoft.com/office/powerpoint/2010/main" val="3316079209"/>
                </p:ext>
              </p:extLst>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Shape 34">
              <a:extLst>
                <a:ext uri="{FF2B5EF4-FFF2-40B4-BE49-F238E27FC236}">
                  <a16:creationId xmlns:a16="http://schemas.microsoft.com/office/drawing/2014/main" id="{565D075A-66E2-DC8E-30A9-55E00E797629}"/>
                </a:ext>
              </a:extLst>
            </p:cNvPr>
            <p:cNvSpPr>
              <a:spLocks/>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91440" tIns="45720" rIns="91440" bIns="45720" numCol="1" anchor="ctr" anchorCtr="0" compatLnSpc="1">
              <a:prstTxWarp prst="textNoShape">
                <a:avLst/>
              </a:prstTxWarp>
              <a:noAutofit/>
            </a:bodyPr>
            <a:lstStyle/>
            <a:p>
              <a:pPr algn="ctr"/>
              <a:endParaRPr lang="en-US" sz="5400" b="1" dirty="0"/>
            </a:p>
          </p:txBody>
        </p:sp>
      </p:grpSp>
      <p:grpSp>
        <p:nvGrpSpPr>
          <p:cNvPr id="7" name="Group 6">
            <a:extLst>
              <a:ext uri="{FF2B5EF4-FFF2-40B4-BE49-F238E27FC236}">
                <a16:creationId xmlns:a16="http://schemas.microsoft.com/office/drawing/2014/main" id="{A380F08D-639E-0E29-918E-15D8411A23FE}"/>
              </a:ext>
            </a:extLst>
          </p:cNvPr>
          <p:cNvGrpSpPr/>
          <p:nvPr/>
        </p:nvGrpSpPr>
        <p:grpSpPr>
          <a:xfrm>
            <a:off x="4448393" y="1649737"/>
            <a:ext cx="3383280" cy="3383280"/>
            <a:chOff x="7173557" y="1372901"/>
            <a:chExt cx="3383280" cy="3383280"/>
          </a:xfrm>
          <a:solidFill>
            <a:srgbClr val="F0EEEF"/>
          </a:solidFill>
        </p:grpSpPr>
        <p:graphicFrame>
          <p:nvGraphicFramePr>
            <p:cNvPr id="8" name="Chart 7">
              <a:extLst>
                <a:ext uri="{FF2B5EF4-FFF2-40B4-BE49-F238E27FC236}">
                  <a16:creationId xmlns:a16="http://schemas.microsoft.com/office/drawing/2014/main" id="{0CB92EFA-4D9F-184F-6112-F5C1F7042182}"/>
                </a:ext>
              </a:extLst>
            </p:cNvPr>
            <p:cNvGraphicFramePr/>
            <p:nvPr>
              <p:extLst>
                <p:ext uri="{D42A27DB-BD31-4B8C-83A1-F6EECF244321}">
                  <p14:modId xmlns:p14="http://schemas.microsoft.com/office/powerpoint/2010/main" val="3698457892"/>
                </p:ext>
              </p:extLst>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4"/>
            </a:graphicData>
          </a:graphic>
        </p:graphicFrame>
        <p:sp>
          <p:nvSpPr>
            <p:cNvPr id="9" name="Freeform: Shape 37">
              <a:extLst>
                <a:ext uri="{FF2B5EF4-FFF2-40B4-BE49-F238E27FC236}">
                  <a16:creationId xmlns:a16="http://schemas.microsoft.com/office/drawing/2014/main" id="{CB7147E7-2724-A7E8-55DF-3264E0C251B8}"/>
                </a:ext>
              </a:extLst>
            </p:cNvPr>
            <p:cNvSpPr>
              <a:spLocks/>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91440" tIns="45720" rIns="91440" bIns="45720" numCol="1" anchor="ctr" anchorCtr="0" compatLnSpc="1">
              <a:prstTxWarp prst="textNoShape">
                <a:avLst/>
              </a:prstTxWarp>
              <a:noAutofit/>
            </a:bodyPr>
            <a:lstStyle/>
            <a:p>
              <a:pPr algn="ctr"/>
              <a:endParaRPr lang="en-US" sz="5400" b="1" dirty="0"/>
            </a:p>
          </p:txBody>
        </p:sp>
      </p:grpSp>
      <p:grpSp>
        <p:nvGrpSpPr>
          <p:cNvPr id="10" name="Group 9">
            <a:extLst>
              <a:ext uri="{FF2B5EF4-FFF2-40B4-BE49-F238E27FC236}">
                <a16:creationId xmlns:a16="http://schemas.microsoft.com/office/drawing/2014/main" id="{967D6DFF-95C4-A6F5-6EF9-FC86DACB2E7F}"/>
              </a:ext>
            </a:extLst>
          </p:cNvPr>
          <p:cNvGrpSpPr/>
          <p:nvPr/>
        </p:nvGrpSpPr>
        <p:grpSpPr>
          <a:xfrm>
            <a:off x="7704580" y="1649737"/>
            <a:ext cx="3383280" cy="3383280"/>
            <a:chOff x="7173557" y="1372901"/>
            <a:chExt cx="3383280" cy="3383280"/>
          </a:xfrm>
          <a:solidFill>
            <a:srgbClr val="F0EEEF"/>
          </a:solidFill>
        </p:grpSpPr>
        <p:graphicFrame>
          <p:nvGraphicFramePr>
            <p:cNvPr id="11" name="Chart 10">
              <a:extLst>
                <a:ext uri="{FF2B5EF4-FFF2-40B4-BE49-F238E27FC236}">
                  <a16:creationId xmlns:a16="http://schemas.microsoft.com/office/drawing/2014/main" id="{013E3A82-57B3-AF49-850E-EBC5FB3CAA76}"/>
                </a:ext>
              </a:extLst>
            </p:cNvPr>
            <p:cNvGraphicFramePr/>
            <p:nvPr>
              <p:extLst>
                <p:ext uri="{D42A27DB-BD31-4B8C-83A1-F6EECF244321}">
                  <p14:modId xmlns:p14="http://schemas.microsoft.com/office/powerpoint/2010/main" val="3747747161"/>
                </p:ext>
              </p:extLst>
            </p:nvPr>
          </p:nvGraphicFramePr>
          <p:xfrm>
            <a:off x="7173557" y="1372901"/>
            <a:ext cx="3383280" cy="3383280"/>
          </p:xfrm>
          <a:graphic>
            <a:graphicData uri="http://schemas.openxmlformats.org/drawingml/2006/chart">
              <c:chart xmlns:c="http://schemas.openxmlformats.org/drawingml/2006/chart" xmlns:r="http://schemas.openxmlformats.org/officeDocument/2006/relationships" r:id="rId5"/>
            </a:graphicData>
          </a:graphic>
        </p:graphicFrame>
        <p:sp>
          <p:nvSpPr>
            <p:cNvPr id="12" name="Freeform: Shape 40">
              <a:extLst>
                <a:ext uri="{FF2B5EF4-FFF2-40B4-BE49-F238E27FC236}">
                  <a16:creationId xmlns:a16="http://schemas.microsoft.com/office/drawing/2014/main" id="{6A5B8CAB-FDA1-10A2-EC5D-103E8655DF36}"/>
                </a:ext>
              </a:extLst>
            </p:cNvPr>
            <p:cNvSpPr>
              <a:spLocks/>
            </p:cNvSpPr>
            <p:nvPr/>
          </p:nvSpPr>
          <p:spPr bwMode="auto">
            <a:xfrm>
              <a:off x="7173557" y="1372901"/>
              <a:ext cx="3383280" cy="3383280"/>
            </a:xfrm>
            <a:custGeom>
              <a:avLst/>
              <a:gdLst>
                <a:gd name="connsiteX0" fmla="*/ 1691386 w 3383280"/>
                <a:gd name="connsiteY0" fmla="*/ 568025 h 3383280"/>
                <a:gd name="connsiteX1" fmla="*/ 1804116 w 3383280"/>
                <a:gd name="connsiteY1" fmla="*/ 598073 h 3383280"/>
                <a:gd name="connsiteX2" fmla="*/ 2577513 w 3383280"/>
                <a:gd name="connsiteY2" fmla="*/ 1044204 h 3383280"/>
                <a:gd name="connsiteX3" fmla="*/ 2690328 w 3383280"/>
                <a:gd name="connsiteY3" fmla="*/ 1239089 h 3383280"/>
                <a:gd name="connsiteX4" fmla="*/ 2690328 w 3383280"/>
                <a:gd name="connsiteY4" fmla="*/ 2132030 h 3383280"/>
                <a:gd name="connsiteX5" fmla="*/ 2577513 w 3383280"/>
                <a:gd name="connsiteY5" fmla="*/ 2326237 h 3383280"/>
                <a:gd name="connsiteX6" fmla="*/ 1804116 w 3383280"/>
                <a:gd name="connsiteY6" fmla="*/ 2773047 h 3383280"/>
                <a:gd name="connsiteX7" fmla="*/ 1579165 w 3383280"/>
                <a:gd name="connsiteY7" fmla="*/ 2773047 h 3383280"/>
                <a:gd name="connsiteX8" fmla="*/ 805089 w 3383280"/>
                <a:gd name="connsiteY8" fmla="*/ 2326237 h 3383280"/>
                <a:gd name="connsiteX9" fmla="*/ 692953 w 3383280"/>
                <a:gd name="connsiteY9" fmla="*/ 2132030 h 3383280"/>
                <a:gd name="connsiteX10" fmla="*/ 692953 w 3383280"/>
                <a:gd name="connsiteY10" fmla="*/ 1239089 h 3383280"/>
                <a:gd name="connsiteX11" fmla="*/ 805089 w 3383280"/>
                <a:gd name="connsiteY11" fmla="*/ 1044204 h 3383280"/>
                <a:gd name="connsiteX12" fmla="*/ 1579165 w 3383280"/>
                <a:gd name="connsiteY12" fmla="*/ 598073 h 3383280"/>
                <a:gd name="connsiteX13" fmla="*/ 1691386 w 3383280"/>
                <a:gd name="connsiteY13" fmla="*/ 568025 h 3383280"/>
                <a:gd name="connsiteX14" fmla="*/ 1691333 w 3383280"/>
                <a:gd name="connsiteY14" fmla="*/ 336370 h 3383280"/>
                <a:gd name="connsiteX15" fmla="*/ 1555850 w 3383280"/>
                <a:gd name="connsiteY15" fmla="*/ 372646 h 3383280"/>
                <a:gd name="connsiteX16" fmla="*/ 621315 w 3383280"/>
                <a:gd name="connsiteY16" fmla="*/ 911257 h 3383280"/>
                <a:gd name="connsiteX17" fmla="*/ 485934 w 3383280"/>
                <a:gd name="connsiteY17" fmla="*/ 1146540 h 3383280"/>
                <a:gd name="connsiteX18" fmla="*/ 485934 w 3383280"/>
                <a:gd name="connsiteY18" fmla="*/ 2224580 h 3383280"/>
                <a:gd name="connsiteX19" fmla="*/ 621315 w 3383280"/>
                <a:gd name="connsiteY19" fmla="*/ 2459043 h 3383280"/>
                <a:gd name="connsiteX20" fmla="*/ 1555850 w 3383280"/>
                <a:gd name="connsiteY20" fmla="*/ 2998473 h 3383280"/>
                <a:gd name="connsiteX21" fmla="*/ 1827431 w 3383280"/>
                <a:gd name="connsiteY21" fmla="*/ 2998473 h 3383280"/>
                <a:gd name="connsiteX22" fmla="*/ 2761146 w 3383280"/>
                <a:gd name="connsiteY22" fmla="*/ 2459043 h 3383280"/>
                <a:gd name="connsiteX23" fmla="*/ 2897347 w 3383280"/>
                <a:gd name="connsiteY23" fmla="*/ 2224580 h 3383280"/>
                <a:gd name="connsiteX24" fmla="*/ 2897347 w 3383280"/>
                <a:gd name="connsiteY24" fmla="*/ 1146540 h 3383280"/>
                <a:gd name="connsiteX25" fmla="*/ 2761146 w 3383280"/>
                <a:gd name="connsiteY25" fmla="*/ 911257 h 3383280"/>
                <a:gd name="connsiteX26" fmla="*/ 1827431 w 3383280"/>
                <a:gd name="connsiteY26" fmla="*/ 372646 h 3383280"/>
                <a:gd name="connsiteX27" fmla="*/ 1691333 w 3383280"/>
                <a:gd name="connsiteY27" fmla="*/ 336370 h 3383280"/>
                <a:gd name="connsiteX28" fmla="*/ 0 w 3383280"/>
                <a:gd name="connsiteY28" fmla="*/ 0 h 3383280"/>
                <a:gd name="connsiteX29" fmla="*/ 3383280 w 3383280"/>
                <a:gd name="connsiteY29" fmla="*/ 0 h 3383280"/>
                <a:gd name="connsiteX30" fmla="*/ 3383280 w 3383280"/>
                <a:gd name="connsiteY30" fmla="*/ 3383280 h 3383280"/>
                <a:gd name="connsiteX31" fmla="*/ 0 w 3383280"/>
                <a:gd name="connsiteY31"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83280" h="3383280">
                  <a:moveTo>
                    <a:pt x="1691386" y="568025"/>
                  </a:moveTo>
                  <a:cubicBezTo>
                    <a:pt x="1730209" y="568025"/>
                    <a:pt x="1769116" y="578041"/>
                    <a:pt x="1804116" y="598073"/>
                  </a:cubicBezTo>
                  <a:lnTo>
                    <a:pt x="2577513" y="1044204"/>
                  </a:lnTo>
                  <a:cubicBezTo>
                    <a:pt x="2647513" y="1084946"/>
                    <a:pt x="2690328" y="1158962"/>
                    <a:pt x="2690328" y="1239089"/>
                  </a:cubicBezTo>
                  <a:lnTo>
                    <a:pt x="2690328" y="2132030"/>
                  </a:lnTo>
                  <a:cubicBezTo>
                    <a:pt x="2690328" y="2212157"/>
                    <a:pt x="2647513" y="2286173"/>
                    <a:pt x="2577513" y="2326237"/>
                  </a:cubicBezTo>
                  <a:lnTo>
                    <a:pt x="1804116" y="2773047"/>
                  </a:lnTo>
                  <a:cubicBezTo>
                    <a:pt x="1734116" y="2813110"/>
                    <a:pt x="1648485" y="2813110"/>
                    <a:pt x="1579165" y="2773047"/>
                  </a:cubicBezTo>
                  <a:lnTo>
                    <a:pt x="805089" y="2326237"/>
                  </a:lnTo>
                  <a:cubicBezTo>
                    <a:pt x="735769" y="2286173"/>
                    <a:pt x="692953" y="2212157"/>
                    <a:pt x="692953" y="2132030"/>
                  </a:cubicBezTo>
                  <a:lnTo>
                    <a:pt x="692953" y="1239089"/>
                  </a:lnTo>
                  <a:cubicBezTo>
                    <a:pt x="692953" y="1158962"/>
                    <a:pt x="735769" y="1084946"/>
                    <a:pt x="805089" y="1044204"/>
                  </a:cubicBezTo>
                  <a:lnTo>
                    <a:pt x="1579165" y="598073"/>
                  </a:lnTo>
                  <a:cubicBezTo>
                    <a:pt x="1613825" y="578041"/>
                    <a:pt x="1652563" y="568025"/>
                    <a:pt x="1691386" y="568025"/>
                  </a:cubicBezTo>
                  <a:close/>
                  <a:moveTo>
                    <a:pt x="1691333" y="336370"/>
                  </a:moveTo>
                  <a:cubicBezTo>
                    <a:pt x="1644463" y="336370"/>
                    <a:pt x="1597695" y="348462"/>
                    <a:pt x="1555850" y="372646"/>
                  </a:cubicBezTo>
                  <a:lnTo>
                    <a:pt x="621315" y="911257"/>
                  </a:lnTo>
                  <a:cubicBezTo>
                    <a:pt x="537625" y="960445"/>
                    <a:pt x="485934" y="1049803"/>
                    <a:pt x="485934" y="1146540"/>
                  </a:cubicBezTo>
                  <a:lnTo>
                    <a:pt x="485934" y="2224580"/>
                  </a:lnTo>
                  <a:cubicBezTo>
                    <a:pt x="485934" y="2321316"/>
                    <a:pt x="537625" y="2410675"/>
                    <a:pt x="621315" y="2459043"/>
                  </a:cubicBezTo>
                  <a:lnTo>
                    <a:pt x="1555850" y="2998473"/>
                  </a:lnTo>
                  <a:cubicBezTo>
                    <a:pt x="1639540" y="3046841"/>
                    <a:pt x="1742921" y="3046841"/>
                    <a:pt x="1827431" y="2998473"/>
                  </a:cubicBezTo>
                  <a:lnTo>
                    <a:pt x="2761146" y="2459043"/>
                  </a:lnTo>
                  <a:cubicBezTo>
                    <a:pt x="2845656" y="2410675"/>
                    <a:pt x="2897347" y="2321316"/>
                    <a:pt x="2897347" y="2224580"/>
                  </a:cubicBezTo>
                  <a:lnTo>
                    <a:pt x="2897347" y="1146540"/>
                  </a:lnTo>
                  <a:cubicBezTo>
                    <a:pt x="2897347" y="1049803"/>
                    <a:pt x="2845656" y="960445"/>
                    <a:pt x="2761146" y="911257"/>
                  </a:cubicBezTo>
                  <a:lnTo>
                    <a:pt x="1827431" y="372646"/>
                  </a:lnTo>
                  <a:cubicBezTo>
                    <a:pt x="1785176" y="348462"/>
                    <a:pt x="1738203" y="336370"/>
                    <a:pt x="1691333" y="336370"/>
                  </a:cubicBezTo>
                  <a:close/>
                  <a:moveTo>
                    <a:pt x="0" y="0"/>
                  </a:moveTo>
                  <a:lnTo>
                    <a:pt x="3383280" y="0"/>
                  </a:lnTo>
                  <a:lnTo>
                    <a:pt x="3383280" y="3383280"/>
                  </a:lnTo>
                  <a:lnTo>
                    <a:pt x="0" y="3383280"/>
                  </a:lnTo>
                  <a:close/>
                </a:path>
              </a:pathLst>
            </a:custGeom>
            <a:grpFill/>
            <a:ln>
              <a:noFill/>
            </a:ln>
          </p:spPr>
          <p:txBody>
            <a:bodyPr vert="horz" wrap="square" lIns="91440" tIns="45720" rIns="91440" bIns="45720" numCol="1" anchor="ctr" anchorCtr="0" compatLnSpc="1">
              <a:prstTxWarp prst="textNoShape">
                <a:avLst/>
              </a:prstTxWarp>
              <a:noAutofit/>
            </a:bodyPr>
            <a:lstStyle/>
            <a:p>
              <a:pPr algn="ctr"/>
              <a:endParaRPr lang="en-US" sz="5400" b="1" dirty="0"/>
            </a:p>
          </p:txBody>
        </p:sp>
      </p:grpSp>
      <p:sp>
        <p:nvSpPr>
          <p:cNvPr id="13" name="Freeform: Shape 41">
            <a:extLst>
              <a:ext uri="{FF2B5EF4-FFF2-40B4-BE49-F238E27FC236}">
                <a16:creationId xmlns:a16="http://schemas.microsoft.com/office/drawing/2014/main" id="{60B8AA74-EF4C-6A0F-C161-02C1D5A20DD9}"/>
              </a:ext>
            </a:extLst>
          </p:cNvPr>
          <p:cNvSpPr>
            <a:spLocks/>
          </p:cNvSpPr>
          <p:nvPr/>
        </p:nvSpPr>
        <p:spPr bwMode="auto">
          <a:xfrm>
            <a:off x="1885158" y="2223842"/>
            <a:ext cx="1997375" cy="2235069"/>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5400" b="1" dirty="0">
                <a:solidFill>
                  <a:schemeClr val="accent2"/>
                </a:solidFill>
              </a:rPr>
              <a:t>50%</a:t>
            </a:r>
          </a:p>
        </p:txBody>
      </p:sp>
      <p:sp>
        <p:nvSpPr>
          <p:cNvPr id="14" name="Freeform: Shape 72">
            <a:extLst>
              <a:ext uri="{FF2B5EF4-FFF2-40B4-BE49-F238E27FC236}">
                <a16:creationId xmlns:a16="http://schemas.microsoft.com/office/drawing/2014/main" id="{6271E503-6CFB-1402-2498-3BD1A99D645C}"/>
              </a:ext>
            </a:extLst>
          </p:cNvPr>
          <p:cNvSpPr>
            <a:spLocks/>
          </p:cNvSpPr>
          <p:nvPr/>
        </p:nvSpPr>
        <p:spPr bwMode="auto">
          <a:xfrm>
            <a:off x="5141345" y="2223841"/>
            <a:ext cx="1997375" cy="2235069"/>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5400" b="1" dirty="0">
                <a:solidFill>
                  <a:schemeClr val="accent1"/>
                </a:solidFill>
              </a:rPr>
              <a:t>40%</a:t>
            </a:r>
          </a:p>
        </p:txBody>
      </p:sp>
      <p:sp>
        <p:nvSpPr>
          <p:cNvPr id="15" name="Freeform: Shape 73">
            <a:extLst>
              <a:ext uri="{FF2B5EF4-FFF2-40B4-BE49-F238E27FC236}">
                <a16:creationId xmlns:a16="http://schemas.microsoft.com/office/drawing/2014/main" id="{8D3FB9D6-640B-0584-1FE3-9B998E81EBDA}"/>
              </a:ext>
            </a:extLst>
          </p:cNvPr>
          <p:cNvSpPr>
            <a:spLocks/>
          </p:cNvSpPr>
          <p:nvPr/>
        </p:nvSpPr>
        <p:spPr bwMode="auto">
          <a:xfrm>
            <a:off x="8400503" y="2223840"/>
            <a:ext cx="1997375" cy="2235069"/>
          </a:xfrm>
          <a:custGeom>
            <a:avLst/>
            <a:gdLst>
              <a:gd name="connsiteX0" fmla="*/ 998433 w 1997375"/>
              <a:gd name="connsiteY0" fmla="*/ 0 h 2235069"/>
              <a:gd name="connsiteX1" fmla="*/ 1111163 w 1997375"/>
              <a:gd name="connsiteY1" fmla="*/ 30048 h 2235069"/>
              <a:gd name="connsiteX2" fmla="*/ 1884560 w 1997375"/>
              <a:gd name="connsiteY2" fmla="*/ 476179 h 2235069"/>
              <a:gd name="connsiteX3" fmla="*/ 1997375 w 1997375"/>
              <a:gd name="connsiteY3" fmla="*/ 671064 h 2235069"/>
              <a:gd name="connsiteX4" fmla="*/ 1997375 w 1997375"/>
              <a:gd name="connsiteY4" fmla="*/ 1564005 h 2235069"/>
              <a:gd name="connsiteX5" fmla="*/ 1884560 w 1997375"/>
              <a:gd name="connsiteY5" fmla="*/ 1758212 h 2235069"/>
              <a:gd name="connsiteX6" fmla="*/ 1111163 w 1997375"/>
              <a:gd name="connsiteY6" fmla="*/ 2205022 h 2235069"/>
              <a:gd name="connsiteX7" fmla="*/ 886212 w 1997375"/>
              <a:gd name="connsiteY7" fmla="*/ 2205022 h 2235069"/>
              <a:gd name="connsiteX8" fmla="*/ 112136 w 1997375"/>
              <a:gd name="connsiteY8" fmla="*/ 1758212 h 2235069"/>
              <a:gd name="connsiteX9" fmla="*/ 0 w 1997375"/>
              <a:gd name="connsiteY9" fmla="*/ 1564005 h 2235069"/>
              <a:gd name="connsiteX10" fmla="*/ 0 w 1997375"/>
              <a:gd name="connsiteY10" fmla="*/ 671064 h 2235069"/>
              <a:gd name="connsiteX11" fmla="*/ 112136 w 1997375"/>
              <a:gd name="connsiteY11" fmla="*/ 476179 h 2235069"/>
              <a:gd name="connsiteX12" fmla="*/ 886212 w 1997375"/>
              <a:gd name="connsiteY12" fmla="*/ 30048 h 2235069"/>
              <a:gd name="connsiteX13" fmla="*/ 998433 w 1997375"/>
              <a:gd name="connsiteY13" fmla="*/ 0 h 223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7375" h="2235069">
                <a:moveTo>
                  <a:pt x="998433" y="0"/>
                </a:moveTo>
                <a:cubicBezTo>
                  <a:pt x="1037256" y="0"/>
                  <a:pt x="1076163" y="10016"/>
                  <a:pt x="1111163" y="30048"/>
                </a:cubicBezTo>
                <a:lnTo>
                  <a:pt x="1884560" y="476179"/>
                </a:lnTo>
                <a:cubicBezTo>
                  <a:pt x="1954560" y="516921"/>
                  <a:pt x="1997375" y="590937"/>
                  <a:pt x="1997375" y="671064"/>
                </a:cubicBezTo>
                <a:lnTo>
                  <a:pt x="1997375" y="1564005"/>
                </a:lnTo>
                <a:cubicBezTo>
                  <a:pt x="1997375" y="1644132"/>
                  <a:pt x="1954560" y="1718148"/>
                  <a:pt x="1884560" y="1758212"/>
                </a:cubicBezTo>
                <a:lnTo>
                  <a:pt x="1111163" y="2205022"/>
                </a:lnTo>
                <a:cubicBezTo>
                  <a:pt x="1041163" y="2245085"/>
                  <a:pt x="955532" y="2245085"/>
                  <a:pt x="886212" y="2205022"/>
                </a:cubicBezTo>
                <a:lnTo>
                  <a:pt x="112136" y="1758212"/>
                </a:lnTo>
                <a:cubicBezTo>
                  <a:pt x="42816" y="1718148"/>
                  <a:pt x="0" y="1644132"/>
                  <a:pt x="0" y="1564005"/>
                </a:cubicBezTo>
                <a:lnTo>
                  <a:pt x="0" y="671064"/>
                </a:lnTo>
                <a:cubicBezTo>
                  <a:pt x="0" y="590937"/>
                  <a:pt x="42816" y="516921"/>
                  <a:pt x="112136" y="476179"/>
                </a:cubicBezTo>
                <a:lnTo>
                  <a:pt x="886212" y="30048"/>
                </a:lnTo>
                <a:cubicBezTo>
                  <a:pt x="920872" y="10016"/>
                  <a:pt x="959610" y="0"/>
                  <a:pt x="998433" y="0"/>
                </a:cubicBezTo>
                <a:close/>
              </a:path>
            </a:pathLst>
          </a:cu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5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r>
              <a:rPr lang="en-US" sz="5400" b="1" dirty="0">
                <a:solidFill>
                  <a:schemeClr val="accent4"/>
                </a:solidFill>
              </a:rPr>
              <a:t>25%</a:t>
            </a:r>
          </a:p>
        </p:txBody>
      </p:sp>
      <p:sp>
        <p:nvSpPr>
          <p:cNvPr id="20" name="TextBox 19">
            <a:extLst>
              <a:ext uri="{FF2B5EF4-FFF2-40B4-BE49-F238E27FC236}">
                <a16:creationId xmlns:a16="http://schemas.microsoft.com/office/drawing/2014/main" id="{44683F32-E88C-6814-88AA-8688B35CA237}"/>
              </a:ext>
            </a:extLst>
          </p:cNvPr>
          <p:cNvSpPr txBox="1"/>
          <p:nvPr/>
        </p:nvSpPr>
        <p:spPr>
          <a:xfrm>
            <a:off x="8183993" y="5033012"/>
            <a:ext cx="3383280" cy="1477328"/>
          </a:xfrm>
          <a:prstGeom prst="rect">
            <a:avLst/>
          </a:prstGeom>
          <a:noFill/>
        </p:spPr>
        <p:txBody>
          <a:bodyPr wrap="square">
            <a:spAutoFit/>
          </a:bodyPr>
          <a:lstStyle/>
          <a:p>
            <a:r>
              <a:rPr lang="en-US" dirty="0"/>
              <a:t>Companies using memory-enabled AI see 20-30% higher customer satisfaction through personalized, natural interactions.</a:t>
            </a:r>
          </a:p>
        </p:txBody>
      </p:sp>
      <p:sp>
        <p:nvSpPr>
          <p:cNvPr id="22" name="TextBox 21">
            <a:extLst>
              <a:ext uri="{FF2B5EF4-FFF2-40B4-BE49-F238E27FC236}">
                <a16:creationId xmlns:a16="http://schemas.microsoft.com/office/drawing/2014/main" id="{FC03DA01-408C-233F-E3EA-1086A078160E}"/>
              </a:ext>
            </a:extLst>
          </p:cNvPr>
          <p:cNvSpPr txBox="1"/>
          <p:nvPr/>
        </p:nvSpPr>
        <p:spPr>
          <a:xfrm>
            <a:off x="1693856" y="5059918"/>
            <a:ext cx="2658533" cy="1477328"/>
          </a:xfrm>
          <a:prstGeom prst="rect">
            <a:avLst/>
          </a:prstGeom>
          <a:noFill/>
        </p:spPr>
        <p:txBody>
          <a:bodyPr wrap="square">
            <a:spAutoFit/>
          </a:bodyPr>
          <a:lstStyle/>
          <a:p>
            <a:r>
              <a:rPr lang="en-US" dirty="0"/>
              <a:t>Businesses adopting long-term memory in their AI platforms have seen error rates fall 50%+</a:t>
            </a:r>
          </a:p>
        </p:txBody>
      </p:sp>
      <p:sp>
        <p:nvSpPr>
          <p:cNvPr id="23" name="TextBox 22">
            <a:extLst>
              <a:ext uri="{FF2B5EF4-FFF2-40B4-BE49-F238E27FC236}">
                <a16:creationId xmlns:a16="http://schemas.microsoft.com/office/drawing/2014/main" id="{9284A1D8-6F6B-61CD-E351-3A2BBF75B562}"/>
              </a:ext>
            </a:extLst>
          </p:cNvPr>
          <p:cNvSpPr txBox="1"/>
          <p:nvPr/>
        </p:nvSpPr>
        <p:spPr>
          <a:xfrm>
            <a:off x="4950044" y="5059918"/>
            <a:ext cx="2658533" cy="1200329"/>
          </a:xfrm>
          <a:prstGeom prst="rect">
            <a:avLst/>
          </a:prstGeom>
          <a:noFill/>
        </p:spPr>
        <p:txBody>
          <a:bodyPr wrap="square">
            <a:spAutoFit/>
          </a:bodyPr>
          <a:lstStyle/>
          <a:p>
            <a:r>
              <a:rPr lang="en-US" dirty="0"/>
              <a:t>Clients find response latency drops by 40% compared to prior solution</a:t>
            </a:r>
          </a:p>
        </p:txBody>
      </p:sp>
      <p:sp>
        <p:nvSpPr>
          <p:cNvPr id="25" name="Text Placeholder 24">
            <a:extLst>
              <a:ext uri="{FF2B5EF4-FFF2-40B4-BE49-F238E27FC236}">
                <a16:creationId xmlns:a16="http://schemas.microsoft.com/office/drawing/2014/main" id="{B0C38D2A-7481-E0D5-77F6-E34CCB1401E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75856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8437-9736-DDBB-DF29-F2B50321F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0AEB7-85BA-53B8-239A-E0EA2793F9BF}"/>
              </a:ext>
            </a:extLst>
          </p:cNvPr>
          <p:cNvSpPr>
            <a:spLocks noGrp="1"/>
          </p:cNvSpPr>
          <p:nvPr>
            <p:ph type="title"/>
          </p:nvPr>
        </p:nvSpPr>
        <p:spPr/>
        <p:txBody>
          <a:bodyPr/>
          <a:lstStyle/>
          <a:p>
            <a:r>
              <a:rPr lang="en-US" dirty="0"/>
              <a:t>Why Long-Term Memory Matters for Business Processes</a:t>
            </a:r>
          </a:p>
        </p:txBody>
      </p:sp>
      <p:sp>
        <p:nvSpPr>
          <p:cNvPr id="39" name="TextBox 38">
            <a:extLst>
              <a:ext uri="{FF2B5EF4-FFF2-40B4-BE49-F238E27FC236}">
                <a16:creationId xmlns:a16="http://schemas.microsoft.com/office/drawing/2014/main" id="{8DD40979-426E-2240-2DBB-D74A91F72122}"/>
              </a:ext>
            </a:extLst>
          </p:cNvPr>
          <p:cNvSpPr txBox="1"/>
          <p:nvPr/>
        </p:nvSpPr>
        <p:spPr>
          <a:xfrm>
            <a:off x="2051234" y="1161606"/>
            <a:ext cx="3148472" cy="523220"/>
          </a:xfrm>
          <a:prstGeom prst="rect">
            <a:avLst/>
          </a:prstGeom>
          <a:noFill/>
        </p:spPr>
        <p:txBody>
          <a:bodyPr wrap="square" lIns="0" rIns="0" rtlCol="0" anchor="b">
            <a:spAutoFit/>
          </a:bodyPr>
          <a:lstStyle/>
          <a:p>
            <a:pPr algn="ctr"/>
            <a:r>
              <a:rPr lang="en-US" sz="2800" b="1" noProof="1">
                <a:solidFill>
                  <a:srgbClr val="6EA56C">
                    <a:lumMod val="75000"/>
                  </a:srgbClr>
                </a:solidFill>
                <a:latin typeface="Calibri" panose="020F0502020204030204"/>
              </a:rPr>
              <a:t>Using Memory</a:t>
            </a:r>
          </a:p>
        </p:txBody>
      </p:sp>
      <p:sp>
        <p:nvSpPr>
          <p:cNvPr id="40" name="TextBox 39">
            <a:extLst>
              <a:ext uri="{FF2B5EF4-FFF2-40B4-BE49-F238E27FC236}">
                <a16:creationId xmlns:a16="http://schemas.microsoft.com/office/drawing/2014/main" id="{8E4A2A30-7103-C726-B0D5-8355444410BD}"/>
              </a:ext>
            </a:extLst>
          </p:cNvPr>
          <p:cNvSpPr txBox="1"/>
          <p:nvPr/>
        </p:nvSpPr>
        <p:spPr>
          <a:xfrm>
            <a:off x="3065074" y="1962260"/>
            <a:ext cx="8219579" cy="3877985"/>
          </a:xfrm>
          <a:prstGeom prst="rect">
            <a:avLst/>
          </a:prstGeom>
          <a:noFill/>
        </p:spPr>
        <p:txBody>
          <a:bodyPr wrap="square" lIns="0" rIns="0" rtlCol="0" anchor="t">
            <a:spAutoFit/>
          </a:bodyPr>
          <a:lstStyle/>
          <a:p>
            <a:pPr marL="342900" indent="-342900">
              <a:spcAft>
                <a:spcPts val="1200"/>
              </a:spcAft>
              <a:buFont typeface="Arial" panose="020B0604020202020204" pitchFamily="34" charset="0"/>
              <a:buChar char="•"/>
            </a:pPr>
            <a:r>
              <a:rPr lang="en-US" sz="2400" noProof="1">
                <a:solidFill>
                  <a:srgbClr val="000000">
                    <a:lumMod val="65000"/>
                    <a:lumOff val="35000"/>
                  </a:srgbClr>
                </a:solidFill>
                <a:latin typeface="Calibri" panose="020F0502020204030204"/>
              </a:rPr>
              <a:t>Security protocol does not allow product team to change security rules. </a:t>
            </a:r>
          </a:p>
          <a:p>
            <a:pPr marL="342900" indent="-342900">
              <a:spcAft>
                <a:spcPts val="1200"/>
              </a:spcAft>
              <a:buFont typeface="Arial" panose="020B0604020202020204" pitchFamily="34" charset="0"/>
              <a:buChar char="•"/>
            </a:pPr>
            <a:r>
              <a:rPr lang="en-US" sz="2400" noProof="1">
                <a:solidFill>
                  <a:srgbClr val="000000">
                    <a:lumMod val="65000"/>
                    <a:lumOff val="35000"/>
                  </a:srgbClr>
                </a:solidFill>
                <a:latin typeface="Calibri" panose="020F0502020204030204"/>
              </a:rPr>
              <a:t>Could we fastline unlocking this specific account after authentication? Can we skip the long queue to speak to a support technition (40+ min)</a:t>
            </a:r>
          </a:p>
          <a:p>
            <a:pPr marL="342900" indent="-342900">
              <a:spcAft>
                <a:spcPts val="1200"/>
              </a:spcAft>
              <a:buFont typeface="Arial" panose="020B0604020202020204" pitchFamily="34" charset="0"/>
              <a:buChar char="•"/>
            </a:pPr>
            <a:r>
              <a:rPr lang="en-US" sz="2400" noProof="1">
                <a:solidFill>
                  <a:srgbClr val="000000">
                    <a:lumMod val="65000"/>
                    <a:lumOff val="35000"/>
                  </a:srgbClr>
                </a:solidFill>
                <a:latin typeface="Calibri" panose="020F0502020204030204"/>
              </a:rPr>
              <a:t>After authentication could we ask in natural language via an agent to describe how they believe they locked their account and unlock with the proper authentication?</a:t>
            </a:r>
          </a:p>
          <a:p>
            <a:pPr marL="342900" indent="-342900">
              <a:spcAft>
                <a:spcPts val="1200"/>
              </a:spcAft>
              <a:buFont typeface="Arial" panose="020B0604020202020204" pitchFamily="34" charset="0"/>
              <a:buChar char="•"/>
            </a:pPr>
            <a:r>
              <a:rPr lang="en-US" sz="2400" noProof="1">
                <a:solidFill>
                  <a:srgbClr val="000000">
                    <a:lumMod val="65000"/>
                    <a:lumOff val="35000"/>
                  </a:srgbClr>
                </a:solidFill>
                <a:latin typeface="Calibri" panose="020F0502020204030204"/>
              </a:rPr>
              <a:t>Can we reference LTM for prior customer understanding?</a:t>
            </a:r>
          </a:p>
        </p:txBody>
      </p:sp>
      <p:grpSp>
        <p:nvGrpSpPr>
          <p:cNvPr id="25" name="Group 24">
            <a:extLst>
              <a:ext uri="{FF2B5EF4-FFF2-40B4-BE49-F238E27FC236}">
                <a16:creationId xmlns:a16="http://schemas.microsoft.com/office/drawing/2014/main" id="{B72DD290-30AD-4E32-10FD-A89E668229C2}"/>
              </a:ext>
            </a:extLst>
          </p:cNvPr>
          <p:cNvGrpSpPr>
            <a:grpSpLocks noChangeAspect="1"/>
          </p:cNvGrpSpPr>
          <p:nvPr/>
        </p:nvGrpSpPr>
        <p:grpSpPr>
          <a:xfrm>
            <a:off x="655312" y="2487531"/>
            <a:ext cx="1568042" cy="1882937"/>
            <a:chOff x="6227189" y="1827845"/>
            <a:chExt cx="2666769" cy="3202311"/>
          </a:xfrm>
        </p:grpSpPr>
        <p:sp>
          <p:nvSpPr>
            <p:cNvPr id="26" name="Isosceles Triangle 3">
              <a:extLst>
                <a:ext uri="{FF2B5EF4-FFF2-40B4-BE49-F238E27FC236}">
                  <a16:creationId xmlns:a16="http://schemas.microsoft.com/office/drawing/2014/main" id="{362F0219-5FA7-CE94-ED07-C546CE4B18BF}"/>
                </a:ext>
              </a:extLst>
            </p:cNvPr>
            <p:cNvSpPr/>
            <p:nvPr/>
          </p:nvSpPr>
          <p:spPr>
            <a:xfrm rot="5400000">
              <a:off x="6330059" y="2368210"/>
              <a:ext cx="2461027" cy="2121575"/>
            </a:xfrm>
            <a:prstGeom prst="triangle">
              <a:avLst/>
            </a:prstGeom>
            <a:solidFill>
              <a:srgbClr val="6EA56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Freeform: Shape 27">
              <a:extLst>
                <a:ext uri="{FF2B5EF4-FFF2-40B4-BE49-F238E27FC236}">
                  <a16:creationId xmlns:a16="http://schemas.microsoft.com/office/drawing/2014/main" id="{140AE018-37A6-CB1B-8611-C45A8FD0A40A}"/>
                </a:ext>
              </a:extLst>
            </p:cNvPr>
            <p:cNvSpPr/>
            <p:nvPr/>
          </p:nvSpPr>
          <p:spPr>
            <a:xfrm rot="5400000">
              <a:off x="6286758" y="2368212"/>
              <a:ext cx="2547629" cy="2121575"/>
            </a:xfrm>
            <a:custGeom>
              <a:avLst/>
              <a:gdLst>
                <a:gd name="connsiteX0" fmla="*/ 164390 w 2547629"/>
                <a:gd name="connsiteY0" fmla="*/ 2070280 h 2121575"/>
                <a:gd name="connsiteX1" fmla="*/ 2385057 w 2547629"/>
                <a:gd name="connsiteY1" fmla="*/ 2063076 h 2121575"/>
                <a:gd name="connsiteX2" fmla="*/ 1264176 w 2547629"/>
                <a:gd name="connsiteY2" fmla="*/ 182818 h 2121575"/>
                <a:gd name="connsiteX3" fmla="*/ 0 w 2547629"/>
                <a:gd name="connsiteY3" fmla="*/ 2121575 h 2121575"/>
                <a:gd name="connsiteX4" fmla="*/ 1273815 w 2547629"/>
                <a:gd name="connsiteY4" fmla="*/ 0 h 2121575"/>
                <a:gd name="connsiteX5" fmla="*/ 2547629 w 2547629"/>
                <a:gd name="connsiteY5" fmla="*/ 2121575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164390" y="2070280"/>
                  </a:moveTo>
                  <a:lnTo>
                    <a:pt x="2385057" y="2063076"/>
                  </a:lnTo>
                  <a:lnTo>
                    <a:pt x="1264176" y="182818"/>
                  </a:lnTo>
                  <a:close/>
                  <a:moveTo>
                    <a:pt x="0" y="2121575"/>
                  </a:moveTo>
                  <a:lnTo>
                    <a:pt x="1273815" y="0"/>
                  </a:lnTo>
                  <a:lnTo>
                    <a:pt x="2547629" y="2121575"/>
                  </a:lnTo>
                  <a:close/>
                </a:path>
              </a:pathLst>
            </a:custGeom>
            <a:solidFill>
              <a:srgbClr val="000000">
                <a:alpha val="19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Freeform: Shape 29">
              <a:extLst>
                <a:ext uri="{FF2B5EF4-FFF2-40B4-BE49-F238E27FC236}">
                  <a16:creationId xmlns:a16="http://schemas.microsoft.com/office/drawing/2014/main" id="{99402A96-2A47-FACD-4267-AF07E348E1DA}"/>
                </a:ext>
              </a:extLst>
            </p:cNvPr>
            <p:cNvSpPr/>
            <p:nvPr/>
          </p:nvSpPr>
          <p:spPr>
            <a:xfrm rot="5400000">
              <a:off x="5959418" y="2095616"/>
              <a:ext cx="3202311" cy="2666769"/>
            </a:xfrm>
            <a:custGeom>
              <a:avLst/>
              <a:gdLst>
                <a:gd name="connsiteX0" fmla="*/ 4109816 w 8234943"/>
                <a:gd name="connsiteY0" fmla="*/ 1118 h 6857764"/>
                <a:gd name="connsiteX1" fmla="*/ 3734644 w 8234943"/>
                <a:gd name="connsiteY1" fmla="*/ 178062 h 6857764"/>
                <a:gd name="connsiteX2" fmla="*/ 19979 w 8234943"/>
                <a:gd name="connsiteY2" fmla="*/ 6418972 h 6857764"/>
                <a:gd name="connsiteX3" fmla="*/ 16274 w 8234943"/>
                <a:gd name="connsiteY3" fmla="*/ 6662140 h 6857764"/>
                <a:gd name="connsiteX4" fmla="*/ 201088 w 8234943"/>
                <a:gd name="connsiteY4" fmla="*/ 6855744 h 6857764"/>
                <a:gd name="connsiteX5" fmla="*/ 7937231 w 8234943"/>
                <a:gd name="connsiteY5" fmla="*/ 6858056 h 6857764"/>
                <a:gd name="connsiteX6" fmla="*/ 8084991 w 8234943"/>
                <a:gd name="connsiteY6" fmla="*/ 6807573 h 6857764"/>
                <a:gd name="connsiteX7" fmla="*/ 8200320 w 8234943"/>
                <a:gd name="connsiteY7" fmla="*/ 6414792 h 6857764"/>
                <a:gd name="connsiteX8" fmla="*/ 4439707 w 8234943"/>
                <a:gd name="connsiteY8" fmla="*/ 189594 h 6857764"/>
                <a:gd name="connsiteX9" fmla="*/ 4170126 w 8234943"/>
                <a:gd name="connsiteY9" fmla="*/ 9880 h 6857764"/>
                <a:gd name="connsiteX10" fmla="*/ 4109920 w 8234943"/>
                <a:gd name="connsiteY10" fmla="*/ 1078 h 6857764"/>
                <a:gd name="connsiteX11" fmla="*/ 4092682 w 8234943"/>
                <a:gd name="connsiteY11" fmla="*/ 1171130 h 6857764"/>
                <a:gd name="connsiteX12" fmla="*/ 6975098 w 8234943"/>
                <a:gd name="connsiteY12" fmla="*/ 6006331 h 6857764"/>
                <a:gd name="connsiteX13" fmla="*/ 1264515 w 8234943"/>
                <a:gd name="connsiteY13" fmla="*/ 6024858 h 6857764"/>
                <a:gd name="connsiteX14" fmla="*/ 4092682 w 8234943"/>
                <a:gd name="connsiteY14" fmla="*/ 1171130 h 68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4943" h="6857764">
                  <a:moveTo>
                    <a:pt x="4109816" y="1118"/>
                  </a:moveTo>
                  <a:cubicBezTo>
                    <a:pt x="3968919" y="-7988"/>
                    <a:pt x="3824880" y="58550"/>
                    <a:pt x="3734644" y="178062"/>
                  </a:cubicBezTo>
                  <a:lnTo>
                    <a:pt x="19979" y="6418972"/>
                  </a:lnTo>
                  <a:cubicBezTo>
                    <a:pt x="-5134" y="6513298"/>
                    <a:pt x="-6084" y="6573357"/>
                    <a:pt x="16274" y="6662140"/>
                  </a:cubicBezTo>
                  <a:cubicBezTo>
                    <a:pt x="37653" y="6747040"/>
                    <a:pt x="121214" y="6834623"/>
                    <a:pt x="201088" y="6855744"/>
                  </a:cubicBezTo>
                  <a:lnTo>
                    <a:pt x="7937231" y="6858056"/>
                  </a:lnTo>
                  <a:cubicBezTo>
                    <a:pt x="7985595" y="6849281"/>
                    <a:pt x="8052294" y="6826530"/>
                    <a:pt x="8084991" y="6807573"/>
                  </a:cubicBezTo>
                  <a:cubicBezTo>
                    <a:pt x="8204174" y="6738488"/>
                    <a:pt x="8284745" y="6554548"/>
                    <a:pt x="8200320" y="6414792"/>
                  </a:cubicBezTo>
                  <a:lnTo>
                    <a:pt x="4439707" y="189594"/>
                  </a:lnTo>
                  <a:cubicBezTo>
                    <a:pt x="4384777" y="98657"/>
                    <a:pt x="4274028" y="33134"/>
                    <a:pt x="4170126" y="9880"/>
                  </a:cubicBezTo>
                  <a:cubicBezTo>
                    <a:pt x="4150294" y="5440"/>
                    <a:pt x="4130048" y="2380"/>
                    <a:pt x="4109920" y="1078"/>
                  </a:cubicBezTo>
                  <a:close/>
                  <a:moveTo>
                    <a:pt x="4092682" y="1171130"/>
                  </a:moveTo>
                  <a:lnTo>
                    <a:pt x="6975098" y="6006331"/>
                  </a:lnTo>
                  <a:lnTo>
                    <a:pt x="1264515" y="6024858"/>
                  </a:lnTo>
                  <a:lnTo>
                    <a:pt x="4092682" y="1171130"/>
                  </a:lnTo>
                  <a:close/>
                </a:path>
              </a:pathLst>
            </a:custGeom>
            <a:solidFill>
              <a:srgbClr val="6EA56C"/>
            </a:solidFill>
            <a:ln w="14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Freeform: Shape 31">
              <a:extLst>
                <a:ext uri="{FF2B5EF4-FFF2-40B4-BE49-F238E27FC236}">
                  <a16:creationId xmlns:a16="http://schemas.microsoft.com/office/drawing/2014/main" id="{1EC75D8C-EEA6-5B92-AB30-8A2A9B62641F}"/>
                </a:ext>
              </a:extLst>
            </p:cNvPr>
            <p:cNvSpPr/>
            <p:nvPr/>
          </p:nvSpPr>
          <p:spPr>
            <a:xfrm rot="5400000">
              <a:off x="6266631" y="2368212"/>
              <a:ext cx="2547629" cy="2121575"/>
            </a:xfrm>
            <a:custGeom>
              <a:avLst/>
              <a:gdLst>
                <a:gd name="connsiteX0" fmla="*/ 164390 w 2547629"/>
                <a:gd name="connsiteY0" fmla="*/ 2050153 h 2121575"/>
                <a:gd name="connsiteX1" fmla="*/ 2385057 w 2547629"/>
                <a:gd name="connsiteY1" fmla="*/ 2042949 h 2121575"/>
                <a:gd name="connsiteX2" fmla="*/ 1264176 w 2547629"/>
                <a:gd name="connsiteY2" fmla="*/ 162691 h 2121575"/>
                <a:gd name="connsiteX3" fmla="*/ 0 w 2547629"/>
                <a:gd name="connsiteY3" fmla="*/ 2121575 h 2121575"/>
                <a:gd name="connsiteX4" fmla="*/ 1273815 w 2547629"/>
                <a:gd name="connsiteY4" fmla="*/ 0 h 2121575"/>
                <a:gd name="connsiteX5" fmla="*/ 2547629 w 2547629"/>
                <a:gd name="connsiteY5" fmla="*/ 2121575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164390" y="2050153"/>
                  </a:moveTo>
                  <a:lnTo>
                    <a:pt x="2385057" y="2042949"/>
                  </a:lnTo>
                  <a:lnTo>
                    <a:pt x="1264176" y="162691"/>
                  </a:lnTo>
                  <a:close/>
                  <a:moveTo>
                    <a:pt x="0" y="2121575"/>
                  </a:moveTo>
                  <a:lnTo>
                    <a:pt x="1273815" y="0"/>
                  </a:lnTo>
                  <a:lnTo>
                    <a:pt x="2547629" y="2121575"/>
                  </a:lnTo>
                  <a:close/>
                </a:path>
              </a:pathLst>
            </a:custGeom>
            <a:solidFill>
              <a:srgbClr val="000000">
                <a:alpha val="19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0" name="Graphic 29" descr="Thumbs up sign with solid fill">
              <a:extLst>
                <a:ext uri="{FF2B5EF4-FFF2-40B4-BE49-F238E27FC236}">
                  <a16:creationId xmlns:a16="http://schemas.microsoft.com/office/drawing/2014/main" id="{0DADECA4-429D-5B4B-164D-B4AEA16AB03F}"/>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655825" y="2971799"/>
              <a:ext cx="914400" cy="914400"/>
            </a:xfrm>
            <a:prstGeom prst="rect">
              <a:avLst/>
            </a:prstGeom>
          </p:spPr>
        </p:pic>
      </p:grpSp>
    </p:spTree>
    <p:extLst>
      <p:ext uri="{BB962C8B-B14F-4D97-AF65-F5344CB8AC3E}">
        <p14:creationId xmlns:p14="http://schemas.microsoft.com/office/powerpoint/2010/main" val="1079576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9409-C938-49A9-76AA-23C81608A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4AB84-A086-3869-CBF1-A7A137D0C21A}"/>
              </a:ext>
            </a:extLst>
          </p:cNvPr>
          <p:cNvSpPr>
            <a:spLocks noGrp="1"/>
          </p:cNvSpPr>
          <p:nvPr>
            <p:ph type="title"/>
          </p:nvPr>
        </p:nvSpPr>
        <p:spPr/>
        <p:txBody>
          <a:bodyPr/>
          <a:lstStyle/>
          <a:p>
            <a:r>
              <a:rPr lang="en-US" dirty="0"/>
              <a:t>The Power of LTM for Businesses</a:t>
            </a:r>
          </a:p>
        </p:txBody>
      </p:sp>
      <p:sp>
        <p:nvSpPr>
          <p:cNvPr id="3" name="Text Placeholder 2">
            <a:extLst>
              <a:ext uri="{FF2B5EF4-FFF2-40B4-BE49-F238E27FC236}">
                <a16:creationId xmlns:a16="http://schemas.microsoft.com/office/drawing/2014/main" id="{58F80D65-5266-3368-94D9-B887A7D5B3E1}"/>
              </a:ext>
            </a:extLst>
          </p:cNvPr>
          <p:cNvSpPr>
            <a:spLocks noGrp="1"/>
          </p:cNvSpPr>
          <p:nvPr>
            <p:ph type="body" sz="quarter" idx="10"/>
          </p:nvPr>
        </p:nvSpPr>
        <p:spPr>
          <a:xfrm>
            <a:off x="1274049" y="7277100"/>
            <a:ext cx="5322358" cy="4957763"/>
          </a:xfrm>
        </p:spPr>
        <p:txBody>
          <a:bodyPr/>
          <a:lstStyle/>
          <a:p>
            <a:pPr>
              <a:spcBef>
                <a:spcPts val="576"/>
              </a:spcBef>
            </a:pPr>
            <a:r>
              <a:rPr lang="en-US" sz="2400" dirty="0">
                <a:solidFill>
                  <a:srgbClr val="231F20"/>
                </a:solidFill>
                <a:effectLst/>
                <a:latin typeface="Graphik" panose="020B0503030202060203" pitchFamily="34" charset="77"/>
              </a:rPr>
              <a:t>Using LTM in agents improves decision-making and results.</a:t>
            </a:r>
          </a:p>
          <a:p>
            <a:pPr marL="800100" indent="-342900">
              <a:spcBef>
                <a:spcPts val="480"/>
              </a:spcBef>
            </a:pPr>
            <a:r>
              <a:rPr lang="en-US" sz="2000" dirty="0">
                <a:solidFill>
                  <a:srgbClr val="231F20"/>
                </a:solidFill>
                <a:effectLst/>
                <a:latin typeface="Graphik" panose="020B0503030202060203" pitchFamily="34" charset="77"/>
              </a:rPr>
              <a:t>Customer interactions build on past experiences.</a:t>
            </a:r>
          </a:p>
          <a:p>
            <a:pPr marL="800100" indent="-342900">
              <a:spcBef>
                <a:spcPts val="480"/>
              </a:spcBef>
            </a:pPr>
            <a:endParaRPr lang="en-US" sz="2000" dirty="0">
              <a:solidFill>
                <a:srgbClr val="231F20"/>
              </a:solidFill>
              <a:effectLst/>
              <a:latin typeface="Graphik" panose="020B0503030202060203" pitchFamily="34" charset="77"/>
            </a:endParaRPr>
          </a:p>
          <a:p>
            <a:pPr marL="800100" indent="-342900">
              <a:spcBef>
                <a:spcPts val="480"/>
              </a:spcBef>
            </a:pPr>
            <a:r>
              <a:rPr lang="en-US" sz="2000" dirty="0">
                <a:solidFill>
                  <a:srgbClr val="231F20"/>
                </a:solidFill>
                <a:effectLst/>
                <a:latin typeface="Graphik" panose="020B0503030202060203" pitchFamily="34" charset="77"/>
              </a:rPr>
              <a:t>Advisors understand preferences and solve issues smoothly.</a:t>
            </a:r>
            <a:br>
              <a:rPr lang="en-US" sz="2000" dirty="0">
                <a:solidFill>
                  <a:srgbClr val="231F20"/>
                </a:solidFill>
                <a:effectLst/>
                <a:latin typeface="Graphik" panose="020B0503030202060203" pitchFamily="34" charset="77"/>
              </a:rPr>
            </a:br>
            <a:endParaRPr lang="en-US" sz="2000" dirty="0">
              <a:solidFill>
                <a:srgbClr val="231F20"/>
              </a:solidFill>
              <a:effectLst/>
              <a:latin typeface="Graphik" panose="020B0503030202060203" pitchFamily="34" charset="77"/>
            </a:endParaRPr>
          </a:p>
          <a:p>
            <a:pPr marL="800100" indent="-342900">
              <a:spcBef>
                <a:spcPts val="480"/>
              </a:spcBef>
            </a:pPr>
            <a:r>
              <a:rPr lang="en-US" sz="2000" dirty="0">
                <a:solidFill>
                  <a:srgbClr val="231F20"/>
                </a:solidFill>
                <a:effectLst/>
                <a:latin typeface="Graphik" panose="020B0503030202060203" pitchFamily="34" charset="77"/>
              </a:rPr>
              <a:t>Companies using memory-enabled AI see 20-30% higher customer satisfaction through personalized, natural interactions.</a:t>
            </a:r>
            <a:br>
              <a:rPr lang="en-US" sz="2000" dirty="0">
                <a:solidFill>
                  <a:srgbClr val="231F20"/>
                </a:solidFill>
                <a:effectLst/>
                <a:latin typeface="Graphik" panose="020B0503030202060203" pitchFamily="34" charset="77"/>
              </a:rPr>
            </a:br>
            <a:endParaRPr lang="en-US" sz="2000" dirty="0">
              <a:solidFill>
                <a:srgbClr val="231F20"/>
              </a:solidFill>
              <a:effectLst/>
              <a:latin typeface="Graphik" panose="020B0503030202060203" pitchFamily="34" charset="77"/>
            </a:endParaRPr>
          </a:p>
          <a:p>
            <a:pPr marL="800100" indent="-342900">
              <a:spcBef>
                <a:spcPts val="480"/>
              </a:spcBef>
            </a:pPr>
            <a:r>
              <a:rPr lang="en-US" sz="2000" dirty="0">
                <a:solidFill>
                  <a:srgbClr val="231F20"/>
                </a:solidFill>
                <a:effectLst/>
                <a:latin typeface="Graphik" panose="020B0503030202060203" pitchFamily="34" charset="77"/>
              </a:rPr>
              <a:t>Businesses adopting long-term memory in their AI platforms have seen error rates fall 50%+</a:t>
            </a:r>
          </a:p>
          <a:p>
            <a:pPr marL="457200" indent="0">
              <a:spcBef>
                <a:spcPts val="480"/>
              </a:spcBef>
              <a:buNone/>
            </a:pPr>
            <a:endParaRPr lang="en-US" sz="2000" dirty="0">
              <a:solidFill>
                <a:srgbClr val="231F20"/>
              </a:solidFill>
              <a:effectLst/>
              <a:latin typeface="Graphik" panose="020B0503030202060203" pitchFamily="34" charset="77"/>
            </a:endParaRPr>
          </a:p>
        </p:txBody>
      </p:sp>
      <p:sp>
        <p:nvSpPr>
          <p:cNvPr id="5" name="Freeform 4">
            <a:extLst>
              <a:ext uri="{FF2B5EF4-FFF2-40B4-BE49-F238E27FC236}">
                <a16:creationId xmlns:a16="http://schemas.microsoft.com/office/drawing/2014/main" id="{6ABBA03C-B4E3-A49E-329E-B336A24F42B4}"/>
              </a:ext>
            </a:extLst>
          </p:cNvPr>
          <p:cNvSpPr/>
          <p:nvPr/>
        </p:nvSpPr>
        <p:spPr>
          <a:xfrm>
            <a:off x="1659466" y="1971609"/>
            <a:ext cx="9144000" cy="1988590"/>
          </a:xfrm>
          <a:custGeom>
            <a:avLst/>
            <a:gdLst>
              <a:gd name="connsiteX0" fmla="*/ 5737281 w 9144000"/>
              <a:gd name="connsiteY0" fmla="*/ 1947643 h 1988590"/>
              <a:gd name="connsiteX1" fmla="*/ 5737282 w 9144000"/>
              <a:gd name="connsiteY1" fmla="*/ 1947643 h 1988590"/>
              <a:gd name="connsiteX2" fmla="*/ 5717385 w 9144000"/>
              <a:gd name="connsiteY2" fmla="*/ 1988590 h 1988590"/>
              <a:gd name="connsiteX3" fmla="*/ 5717384 w 9144000"/>
              <a:gd name="connsiteY3" fmla="*/ 1988590 h 1988590"/>
              <a:gd name="connsiteX4" fmla="*/ 3396779 w 9144000"/>
              <a:gd name="connsiteY4" fmla="*/ 1947643 h 1988590"/>
              <a:gd name="connsiteX5" fmla="*/ 3396780 w 9144000"/>
              <a:gd name="connsiteY5" fmla="*/ 1947643 h 1988590"/>
              <a:gd name="connsiteX6" fmla="*/ 3413898 w 9144000"/>
              <a:gd name="connsiteY6" fmla="*/ 1988590 h 1988590"/>
              <a:gd name="connsiteX7" fmla="*/ 3413897 w 9144000"/>
              <a:gd name="connsiteY7" fmla="*/ 1988590 h 1988590"/>
              <a:gd name="connsiteX8" fmla="*/ 2973950 w 9144000"/>
              <a:gd name="connsiteY8" fmla="*/ 1022564 h 1988590"/>
              <a:gd name="connsiteX9" fmla="*/ 3001208 w 9144000"/>
              <a:gd name="connsiteY9" fmla="*/ 1035453 h 1988590"/>
              <a:gd name="connsiteX10" fmla="*/ 2996204 w 9144000"/>
              <a:gd name="connsiteY10" fmla="*/ 1033668 h 1988590"/>
              <a:gd name="connsiteX11" fmla="*/ 2960091 w 9144000"/>
              <a:gd name="connsiteY11" fmla="*/ 1015650 h 1988590"/>
              <a:gd name="connsiteX12" fmla="*/ 2973950 w 9144000"/>
              <a:gd name="connsiteY12" fmla="*/ 1022564 h 1988590"/>
              <a:gd name="connsiteX13" fmla="*/ 2962113 w 9144000"/>
              <a:gd name="connsiteY13" fmla="*/ 1016967 h 1988590"/>
              <a:gd name="connsiteX14" fmla="*/ 2926932 w 9144000"/>
              <a:gd name="connsiteY14" fmla="*/ 994046 h 1988590"/>
              <a:gd name="connsiteX15" fmla="*/ 2927314 w 9144000"/>
              <a:gd name="connsiteY15" fmla="*/ 994295 h 1988590"/>
              <a:gd name="connsiteX16" fmla="*/ 2960091 w 9144000"/>
              <a:gd name="connsiteY16" fmla="*/ 1015650 h 1988590"/>
              <a:gd name="connsiteX17" fmla="*/ 2957061 w 9144000"/>
              <a:gd name="connsiteY17" fmla="*/ 1014138 h 1988590"/>
              <a:gd name="connsiteX18" fmla="*/ 2927306 w 9144000"/>
              <a:gd name="connsiteY18" fmla="*/ 994295 h 1988590"/>
              <a:gd name="connsiteX19" fmla="*/ 2895273 w 9144000"/>
              <a:gd name="connsiteY19" fmla="*/ 942864 h 1988590"/>
              <a:gd name="connsiteX20" fmla="*/ 2895275 w 9144000"/>
              <a:gd name="connsiteY20" fmla="*/ 942864 h 1988590"/>
              <a:gd name="connsiteX21" fmla="*/ 2926852 w 9144000"/>
              <a:gd name="connsiteY21" fmla="*/ 993993 h 1988590"/>
              <a:gd name="connsiteX22" fmla="*/ 2926932 w 9144000"/>
              <a:gd name="connsiteY22" fmla="*/ 994046 h 1988590"/>
              <a:gd name="connsiteX23" fmla="*/ 2926851 w 9144000"/>
              <a:gd name="connsiteY23" fmla="*/ 993993 h 1988590"/>
              <a:gd name="connsiteX24" fmla="*/ 6927871 w 9144000"/>
              <a:gd name="connsiteY24" fmla="*/ 26005 h 1988590"/>
              <a:gd name="connsiteX25" fmla="*/ 6927849 w 9144000"/>
              <a:gd name="connsiteY25" fmla="*/ 26016 h 1988590"/>
              <a:gd name="connsiteX26" fmla="*/ 6927850 w 9144000"/>
              <a:gd name="connsiteY26" fmla="*/ 26015 h 1988590"/>
              <a:gd name="connsiteX27" fmla="*/ 6927871 w 9144000"/>
              <a:gd name="connsiteY27" fmla="*/ 26005 h 1988590"/>
              <a:gd name="connsiteX28" fmla="*/ 2206582 w 9144000"/>
              <a:gd name="connsiteY28" fmla="*/ 25996 h 1988590"/>
              <a:gd name="connsiteX29" fmla="*/ 2206624 w 9144000"/>
              <a:gd name="connsiteY29" fmla="*/ 26015 h 1988590"/>
              <a:gd name="connsiteX30" fmla="*/ 2206624 w 9144000"/>
              <a:gd name="connsiteY30" fmla="*/ 26016 h 1988590"/>
              <a:gd name="connsiteX31" fmla="*/ 2206582 w 9144000"/>
              <a:gd name="connsiteY31" fmla="*/ 25996 h 1988590"/>
              <a:gd name="connsiteX32" fmla="*/ 2165886 w 9144000"/>
              <a:gd name="connsiteY32" fmla="*/ 6551 h 1988590"/>
              <a:gd name="connsiteX33" fmla="*/ 2206582 w 9144000"/>
              <a:gd name="connsiteY33" fmla="*/ 25996 h 1988590"/>
              <a:gd name="connsiteX34" fmla="*/ 2167807 w 9144000"/>
              <a:gd name="connsiteY34" fmla="*/ 8387 h 1988590"/>
              <a:gd name="connsiteX35" fmla="*/ 6968588 w 9144000"/>
              <a:gd name="connsiteY35" fmla="*/ 6550 h 1988590"/>
              <a:gd name="connsiteX36" fmla="*/ 6966665 w 9144000"/>
              <a:gd name="connsiteY36" fmla="*/ 8388 h 1988590"/>
              <a:gd name="connsiteX37" fmla="*/ 6927871 w 9144000"/>
              <a:gd name="connsiteY37" fmla="*/ 26005 h 1988590"/>
              <a:gd name="connsiteX38" fmla="*/ 6981689 w 9144000"/>
              <a:gd name="connsiteY38" fmla="*/ 0 h 1988590"/>
              <a:gd name="connsiteX39" fmla="*/ 9143990 w 9144000"/>
              <a:gd name="connsiteY39" fmla="*/ 0 h 1988590"/>
              <a:gd name="connsiteX40" fmla="*/ 9143990 w 9144000"/>
              <a:gd name="connsiteY40" fmla="*/ 994295 h 1988590"/>
              <a:gd name="connsiteX41" fmla="*/ 9144000 w 9144000"/>
              <a:gd name="connsiteY41" fmla="*/ 994295 h 1988590"/>
              <a:gd name="connsiteX42" fmla="*/ 9144000 w 9144000"/>
              <a:gd name="connsiteY42" fmla="*/ 1988590 h 1988590"/>
              <a:gd name="connsiteX43" fmla="*/ 5720928 w 9144000"/>
              <a:gd name="connsiteY43" fmla="*/ 1988590 h 1988590"/>
              <a:gd name="connsiteX44" fmla="*/ 5900086 w 9144000"/>
              <a:gd name="connsiteY44" fmla="*/ 1573575 h 1988590"/>
              <a:gd name="connsiteX45" fmla="*/ 6114106 w 9144000"/>
              <a:gd name="connsiteY45" fmla="*/ 1159640 h 1988590"/>
              <a:gd name="connsiteX46" fmla="*/ 6212292 w 9144000"/>
              <a:gd name="connsiteY46" fmla="*/ 994295 h 1988590"/>
              <a:gd name="connsiteX47" fmla="*/ 6242832 w 9144000"/>
              <a:gd name="connsiteY47" fmla="*/ 942864 h 1988590"/>
              <a:gd name="connsiteX48" fmla="*/ 6242835 w 9144000"/>
              <a:gd name="connsiteY48" fmla="*/ 942864 h 1988590"/>
              <a:gd name="connsiteX49" fmla="*/ 6267791 w 9144000"/>
              <a:gd name="connsiteY49" fmla="*/ 900838 h 1988590"/>
              <a:gd name="connsiteX50" fmla="*/ 6942273 w 9144000"/>
              <a:gd name="connsiteY50" fmla="*/ 31689 h 1988590"/>
              <a:gd name="connsiteX51" fmla="*/ 6966665 w 9144000"/>
              <a:gd name="connsiteY51" fmla="*/ 8388 h 1988590"/>
              <a:gd name="connsiteX52" fmla="*/ 6975681 w 9144000"/>
              <a:gd name="connsiteY52" fmla="*/ 4293 h 1988590"/>
              <a:gd name="connsiteX53" fmla="*/ 0 w 9144000"/>
              <a:gd name="connsiteY53" fmla="*/ 0 h 1988590"/>
              <a:gd name="connsiteX54" fmla="*/ 2152786 w 9144000"/>
              <a:gd name="connsiteY54" fmla="*/ 0 h 1988590"/>
              <a:gd name="connsiteX55" fmla="*/ 2158794 w 9144000"/>
              <a:gd name="connsiteY55" fmla="*/ 4293 h 1988590"/>
              <a:gd name="connsiteX56" fmla="*/ 2167807 w 9144000"/>
              <a:gd name="connsiteY56" fmla="*/ 8387 h 1988590"/>
              <a:gd name="connsiteX57" fmla="*/ 2192201 w 9144000"/>
              <a:gd name="connsiteY57" fmla="*/ 31689 h 1988590"/>
              <a:gd name="connsiteX58" fmla="*/ 2866684 w 9144000"/>
              <a:gd name="connsiteY58" fmla="*/ 900838 h 1988590"/>
              <a:gd name="connsiteX59" fmla="*/ 2891640 w 9144000"/>
              <a:gd name="connsiteY59" fmla="*/ 942864 h 1988590"/>
              <a:gd name="connsiteX60" fmla="*/ 2891638 w 9144000"/>
              <a:gd name="connsiteY60" fmla="*/ 942864 h 1988590"/>
              <a:gd name="connsiteX61" fmla="*/ 2922180 w 9144000"/>
              <a:gd name="connsiteY61" fmla="*/ 994295 h 1988590"/>
              <a:gd name="connsiteX62" fmla="*/ 3020366 w 9144000"/>
              <a:gd name="connsiteY62" fmla="*/ 1159640 h 1988590"/>
              <a:gd name="connsiteX63" fmla="*/ 3234386 w 9144000"/>
              <a:gd name="connsiteY63" fmla="*/ 1573575 h 1988590"/>
              <a:gd name="connsiteX64" fmla="*/ 3413545 w 9144000"/>
              <a:gd name="connsiteY64" fmla="*/ 1988590 h 1988590"/>
              <a:gd name="connsiteX65" fmla="*/ 10 w 9144000"/>
              <a:gd name="connsiteY65" fmla="*/ 1988590 h 1988590"/>
              <a:gd name="connsiteX66" fmla="*/ 10 w 9144000"/>
              <a:gd name="connsiteY66" fmla="*/ 994295 h 1988590"/>
              <a:gd name="connsiteX67" fmla="*/ 0 w 9144000"/>
              <a:gd name="connsiteY67" fmla="*/ 994295 h 19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144000" h="1988590">
                <a:moveTo>
                  <a:pt x="5737281" y="1947643"/>
                </a:moveTo>
                <a:lnTo>
                  <a:pt x="5737282" y="1947643"/>
                </a:lnTo>
                <a:lnTo>
                  <a:pt x="5717385" y="1988590"/>
                </a:lnTo>
                <a:lnTo>
                  <a:pt x="5717384" y="1988590"/>
                </a:lnTo>
                <a:close/>
                <a:moveTo>
                  <a:pt x="3396779" y="1947643"/>
                </a:moveTo>
                <a:lnTo>
                  <a:pt x="3396780" y="1947643"/>
                </a:lnTo>
                <a:lnTo>
                  <a:pt x="3413898" y="1988590"/>
                </a:lnTo>
                <a:lnTo>
                  <a:pt x="3413897" y="1988590"/>
                </a:lnTo>
                <a:close/>
                <a:moveTo>
                  <a:pt x="2973950" y="1022564"/>
                </a:moveTo>
                <a:lnTo>
                  <a:pt x="3001208" y="1035453"/>
                </a:lnTo>
                <a:lnTo>
                  <a:pt x="2996204" y="1033668"/>
                </a:lnTo>
                <a:close/>
                <a:moveTo>
                  <a:pt x="2960091" y="1015650"/>
                </a:moveTo>
                <a:lnTo>
                  <a:pt x="2973950" y="1022564"/>
                </a:lnTo>
                <a:lnTo>
                  <a:pt x="2962113" y="1016967"/>
                </a:lnTo>
                <a:close/>
                <a:moveTo>
                  <a:pt x="2926932" y="994046"/>
                </a:moveTo>
                <a:lnTo>
                  <a:pt x="2927314" y="994295"/>
                </a:lnTo>
                <a:lnTo>
                  <a:pt x="2960091" y="1015650"/>
                </a:lnTo>
                <a:lnTo>
                  <a:pt x="2957061" y="1014138"/>
                </a:lnTo>
                <a:lnTo>
                  <a:pt x="2927306" y="994295"/>
                </a:lnTo>
                <a:close/>
                <a:moveTo>
                  <a:pt x="2895273" y="942864"/>
                </a:moveTo>
                <a:lnTo>
                  <a:pt x="2895275" y="942864"/>
                </a:lnTo>
                <a:lnTo>
                  <a:pt x="2926852" y="993993"/>
                </a:lnTo>
                <a:lnTo>
                  <a:pt x="2926932" y="994046"/>
                </a:lnTo>
                <a:cubicBezTo>
                  <a:pt x="2926905" y="994028"/>
                  <a:pt x="2926878" y="994011"/>
                  <a:pt x="2926851" y="993993"/>
                </a:cubicBezTo>
                <a:close/>
                <a:moveTo>
                  <a:pt x="6927871" y="26005"/>
                </a:moveTo>
                <a:cubicBezTo>
                  <a:pt x="6927864" y="26009"/>
                  <a:pt x="6927856" y="26012"/>
                  <a:pt x="6927849" y="26016"/>
                </a:cubicBezTo>
                <a:lnTo>
                  <a:pt x="6927850" y="26015"/>
                </a:lnTo>
                <a:cubicBezTo>
                  <a:pt x="6927857" y="26012"/>
                  <a:pt x="6927864" y="26008"/>
                  <a:pt x="6927871" y="26005"/>
                </a:cubicBezTo>
                <a:close/>
                <a:moveTo>
                  <a:pt x="2206582" y="25996"/>
                </a:moveTo>
                <a:cubicBezTo>
                  <a:pt x="2206596" y="26002"/>
                  <a:pt x="2206610" y="26009"/>
                  <a:pt x="2206624" y="26015"/>
                </a:cubicBezTo>
                <a:cubicBezTo>
                  <a:pt x="2206631" y="26018"/>
                  <a:pt x="2206631" y="26019"/>
                  <a:pt x="2206624" y="26016"/>
                </a:cubicBezTo>
                <a:cubicBezTo>
                  <a:pt x="2206610" y="26009"/>
                  <a:pt x="2206596" y="26003"/>
                  <a:pt x="2206582" y="25996"/>
                </a:cubicBezTo>
                <a:close/>
                <a:moveTo>
                  <a:pt x="2165886" y="6551"/>
                </a:moveTo>
                <a:lnTo>
                  <a:pt x="2206582" y="25996"/>
                </a:lnTo>
                <a:lnTo>
                  <a:pt x="2167807" y="8387"/>
                </a:lnTo>
                <a:close/>
                <a:moveTo>
                  <a:pt x="6968588" y="6550"/>
                </a:moveTo>
                <a:lnTo>
                  <a:pt x="6966665" y="8388"/>
                </a:lnTo>
                <a:lnTo>
                  <a:pt x="6927871" y="26005"/>
                </a:lnTo>
                <a:close/>
                <a:moveTo>
                  <a:pt x="6981689" y="0"/>
                </a:moveTo>
                <a:lnTo>
                  <a:pt x="9143990" y="0"/>
                </a:lnTo>
                <a:lnTo>
                  <a:pt x="9143990" y="994295"/>
                </a:lnTo>
                <a:lnTo>
                  <a:pt x="9144000" y="994295"/>
                </a:lnTo>
                <a:lnTo>
                  <a:pt x="9144000" y="1988590"/>
                </a:lnTo>
                <a:lnTo>
                  <a:pt x="5720928" y="1988590"/>
                </a:lnTo>
                <a:lnTo>
                  <a:pt x="5900086" y="1573575"/>
                </a:lnTo>
                <a:cubicBezTo>
                  <a:pt x="5967716" y="1430867"/>
                  <a:pt x="6039301" y="1292638"/>
                  <a:pt x="6114106" y="1159640"/>
                </a:cubicBezTo>
                <a:lnTo>
                  <a:pt x="6212292" y="994295"/>
                </a:lnTo>
                <a:lnTo>
                  <a:pt x="6242832" y="942864"/>
                </a:lnTo>
                <a:lnTo>
                  <a:pt x="6242835" y="942864"/>
                </a:lnTo>
                <a:lnTo>
                  <a:pt x="6267791" y="900838"/>
                </a:lnTo>
                <a:cubicBezTo>
                  <a:pt x="6477846" y="565656"/>
                  <a:pt x="6707313" y="271209"/>
                  <a:pt x="6942273" y="31689"/>
                </a:cubicBezTo>
                <a:lnTo>
                  <a:pt x="6966665" y="8388"/>
                </a:lnTo>
                <a:lnTo>
                  <a:pt x="6975681" y="4293"/>
                </a:lnTo>
                <a:close/>
                <a:moveTo>
                  <a:pt x="0" y="0"/>
                </a:moveTo>
                <a:lnTo>
                  <a:pt x="2152786" y="0"/>
                </a:lnTo>
                <a:lnTo>
                  <a:pt x="2158794" y="4293"/>
                </a:lnTo>
                <a:lnTo>
                  <a:pt x="2167807" y="8387"/>
                </a:lnTo>
                <a:lnTo>
                  <a:pt x="2192201" y="31689"/>
                </a:lnTo>
                <a:cubicBezTo>
                  <a:pt x="2427160" y="271209"/>
                  <a:pt x="2656628" y="565656"/>
                  <a:pt x="2866684" y="900838"/>
                </a:cubicBezTo>
                <a:lnTo>
                  <a:pt x="2891640" y="942864"/>
                </a:lnTo>
                <a:lnTo>
                  <a:pt x="2891638" y="942864"/>
                </a:lnTo>
                <a:lnTo>
                  <a:pt x="2922180" y="994295"/>
                </a:lnTo>
                <a:lnTo>
                  <a:pt x="3020366" y="1159640"/>
                </a:lnTo>
                <a:cubicBezTo>
                  <a:pt x="3095171" y="1292639"/>
                  <a:pt x="3166755" y="1430866"/>
                  <a:pt x="3234386" y="1573575"/>
                </a:cubicBezTo>
                <a:lnTo>
                  <a:pt x="3413545" y="1988590"/>
                </a:lnTo>
                <a:lnTo>
                  <a:pt x="10" y="1988590"/>
                </a:lnTo>
                <a:lnTo>
                  <a:pt x="10" y="994295"/>
                </a:lnTo>
                <a:lnTo>
                  <a:pt x="0" y="9942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b="1" dirty="0">
                <a:solidFill>
                  <a:prstClr val="white"/>
                </a:solidFill>
                <a:effectLst>
                  <a:outerShdw blurRad="38100" dist="38100" dir="2700000" algn="tl">
                    <a:srgbClr val="000000">
                      <a:alpha val="43137"/>
                    </a:srgbClr>
                  </a:outerShdw>
                </a:effectLst>
              </a:rPr>
              <a:t>Build data on </a:t>
            </a:r>
          </a:p>
          <a:p>
            <a:r>
              <a:rPr lang="en-US" sz="2400" b="1" dirty="0">
                <a:solidFill>
                  <a:prstClr val="white"/>
                </a:solidFill>
                <a:effectLst>
                  <a:outerShdw blurRad="38100" dist="38100" dir="2700000" algn="tl">
                    <a:srgbClr val="000000">
                      <a:alpha val="43137"/>
                    </a:srgbClr>
                  </a:outerShdw>
                </a:effectLst>
              </a:rPr>
              <a:t>processes</a:t>
            </a:r>
          </a:p>
        </p:txBody>
      </p:sp>
      <p:sp>
        <p:nvSpPr>
          <p:cNvPr id="6" name="Freeform 5">
            <a:extLst>
              <a:ext uri="{FF2B5EF4-FFF2-40B4-BE49-F238E27FC236}">
                <a16:creationId xmlns:a16="http://schemas.microsoft.com/office/drawing/2014/main" id="{ADD153A6-188D-13FF-3582-E70B9B64A6EF}"/>
              </a:ext>
            </a:extLst>
          </p:cNvPr>
          <p:cNvSpPr/>
          <p:nvPr/>
        </p:nvSpPr>
        <p:spPr>
          <a:xfrm>
            <a:off x="1659471" y="3960201"/>
            <a:ext cx="9143990" cy="1988591"/>
          </a:xfrm>
          <a:custGeom>
            <a:avLst/>
            <a:gdLst>
              <a:gd name="connsiteX0" fmla="*/ 5417755 w 9143990"/>
              <a:gd name="connsiteY0" fmla="*/ 994296 h 1988591"/>
              <a:gd name="connsiteX1" fmla="*/ 9143990 w 9143990"/>
              <a:gd name="connsiteY1" fmla="*/ 994296 h 1988591"/>
              <a:gd name="connsiteX2" fmla="*/ 9143990 w 9143990"/>
              <a:gd name="connsiteY2" fmla="*/ 1988591 h 1988591"/>
              <a:gd name="connsiteX3" fmla="*/ 5317326 w 9143990"/>
              <a:gd name="connsiteY3" fmla="*/ 1988591 h 1988591"/>
              <a:gd name="connsiteX4" fmla="*/ 5317326 w 9143990"/>
              <a:gd name="connsiteY4" fmla="*/ 1970390 h 1988591"/>
              <a:gd name="connsiteX5" fmla="*/ 5317884 w 9143990"/>
              <a:gd name="connsiteY5" fmla="*/ 1941057 h 1988591"/>
              <a:gd name="connsiteX6" fmla="*/ 5406488 w 9143990"/>
              <a:gd name="connsiteY6" fmla="*/ 1044273 h 1988591"/>
              <a:gd name="connsiteX7" fmla="*/ 0 w 9143990"/>
              <a:gd name="connsiteY7" fmla="*/ 994296 h 1988591"/>
              <a:gd name="connsiteX8" fmla="*/ 3716712 w 9143990"/>
              <a:gd name="connsiteY8" fmla="*/ 994296 h 1988591"/>
              <a:gd name="connsiteX9" fmla="*/ 3727977 w 9143990"/>
              <a:gd name="connsiteY9" fmla="*/ 1044273 h 1988591"/>
              <a:gd name="connsiteX10" fmla="*/ 3816580 w 9143990"/>
              <a:gd name="connsiteY10" fmla="*/ 1941057 h 1988591"/>
              <a:gd name="connsiteX11" fmla="*/ 3815192 w 9143990"/>
              <a:gd name="connsiteY11" fmla="*/ 1964716 h 1988591"/>
              <a:gd name="connsiteX12" fmla="*/ 3817139 w 9143990"/>
              <a:gd name="connsiteY12" fmla="*/ 1988591 h 1988591"/>
              <a:gd name="connsiteX13" fmla="*/ 0 w 9143990"/>
              <a:gd name="connsiteY13" fmla="*/ 1988591 h 1988591"/>
              <a:gd name="connsiteX14" fmla="*/ 5720922 w 9143990"/>
              <a:gd name="connsiteY14" fmla="*/ 0 h 1988591"/>
              <a:gd name="connsiteX15" fmla="*/ 9143990 w 9143990"/>
              <a:gd name="connsiteY15" fmla="*/ 0 h 1988591"/>
              <a:gd name="connsiteX16" fmla="*/ 9143990 w 9143990"/>
              <a:gd name="connsiteY16" fmla="*/ 994295 h 1988591"/>
              <a:gd name="connsiteX17" fmla="*/ 5417755 w 9143990"/>
              <a:gd name="connsiteY17" fmla="*/ 994295 h 1988591"/>
              <a:gd name="connsiteX18" fmla="*/ 5424658 w 9143990"/>
              <a:gd name="connsiteY18" fmla="*/ 963672 h 1988591"/>
              <a:gd name="connsiteX19" fmla="*/ 5461917 w 9143990"/>
              <a:gd name="connsiteY19" fmla="*/ 798386 h 1988591"/>
              <a:gd name="connsiteX20" fmla="*/ 5709784 w 9143990"/>
              <a:gd name="connsiteY20" fmla="*/ 25804 h 1988591"/>
              <a:gd name="connsiteX21" fmla="*/ 5709843 w 9143990"/>
              <a:gd name="connsiteY21" fmla="*/ 25664 h 1988591"/>
              <a:gd name="connsiteX22" fmla="*/ 5717379 w 9143990"/>
              <a:gd name="connsiteY22" fmla="*/ 0 h 1988591"/>
              <a:gd name="connsiteX23" fmla="*/ 5717380 w 9143990"/>
              <a:gd name="connsiteY23" fmla="*/ 0 h 1988591"/>
              <a:gd name="connsiteX24" fmla="*/ 5714524 w 9143990"/>
              <a:gd name="connsiteY24" fmla="*/ 5876 h 1988591"/>
              <a:gd name="connsiteX25" fmla="*/ 5714523 w 9143990"/>
              <a:gd name="connsiteY25" fmla="*/ 5876 h 1988591"/>
              <a:gd name="connsiteX26" fmla="*/ 0 w 9143990"/>
              <a:gd name="connsiteY26" fmla="*/ 0 h 1988591"/>
              <a:gd name="connsiteX27" fmla="*/ 3413540 w 9143990"/>
              <a:gd name="connsiteY27" fmla="*/ 0 h 1988591"/>
              <a:gd name="connsiteX28" fmla="*/ 3424679 w 9143990"/>
              <a:gd name="connsiteY28" fmla="*/ 25804 h 1988591"/>
              <a:gd name="connsiteX29" fmla="*/ 3413892 w 9143990"/>
              <a:gd name="connsiteY29" fmla="*/ 0 h 1988591"/>
              <a:gd name="connsiteX30" fmla="*/ 3413893 w 9143990"/>
              <a:gd name="connsiteY30" fmla="*/ 0 h 1988591"/>
              <a:gd name="connsiteX31" fmla="*/ 3424680 w 9143990"/>
              <a:gd name="connsiteY31" fmla="*/ 25804 h 1988591"/>
              <a:gd name="connsiteX32" fmla="*/ 3672547 w 9143990"/>
              <a:gd name="connsiteY32" fmla="*/ 798386 h 1988591"/>
              <a:gd name="connsiteX33" fmla="*/ 3709806 w 9143990"/>
              <a:gd name="connsiteY33" fmla="*/ 963672 h 1988591"/>
              <a:gd name="connsiteX34" fmla="*/ 3709808 w 9143990"/>
              <a:gd name="connsiteY34" fmla="*/ 963672 h 1988591"/>
              <a:gd name="connsiteX35" fmla="*/ 3716711 w 9143990"/>
              <a:gd name="connsiteY35" fmla="*/ 994295 h 1988591"/>
              <a:gd name="connsiteX36" fmla="*/ 0 w 9143990"/>
              <a:gd name="connsiteY36" fmla="*/ 994295 h 198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43990" h="1988591">
                <a:moveTo>
                  <a:pt x="5417755" y="994296"/>
                </a:moveTo>
                <a:lnTo>
                  <a:pt x="9143990" y="994296"/>
                </a:lnTo>
                <a:lnTo>
                  <a:pt x="9143990" y="1988591"/>
                </a:lnTo>
                <a:lnTo>
                  <a:pt x="5317326" y="1988591"/>
                </a:lnTo>
                <a:lnTo>
                  <a:pt x="5317326" y="1970390"/>
                </a:lnTo>
                <a:lnTo>
                  <a:pt x="5317884" y="1941057"/>
                </a:lnTo>
                <a:cubicBezTo>
                  <a:pt x="5312399" y="1670031"/>
                  <a:pt x="5341551" y="1367293"/>
                  <a:pt x="5406488" y="1044273"/>
                </a:cubicBezTo>
                <a:close/>
                <a:moveTo>
                  <a:pt x="0" y="994296"/>
                </a:moveTo>
                <a:lnTo>
                  <a:pt x="3716712" y="994296"/>
                </a:lnTo>
                <a:lnTo>
                  <a:pt x="3727977" y="1044273"/>
                </a:lnTo>
                <a:cubicBezTo>
                  <a:pt x="3792913" y="1367293"/>
                  <a:pt x="3822067" y="1670031"/>
                  <a:pt x="3816580" y="1941057"/>
                </a:cubicBezTo>
                <a:cubicBezTo>
                  <a:pt x="3816117" y="1948943"/>
                  <a:pt x="3815655" y="1956830"/>
                  <a:pt x="3815192" y="1964716"/>
                </a:cubicBezTo>
                <a:lnTo>
                  <a:pt x="3817139" y="1988591"/>
                </a:lnTo>
                <a:lnTo>
                  <a:pt x="0" y="1988591"/>
                </a:lnTo>
                <a:close/>
                <a:moveTo>
                  <a:pt x="5720922" y="0"/>
                </a:moveTo>
                <a:lnTo>
                  <a:pt x="9143990" y="0"/>
                </a:lnTo>
                <a:lnTo>
                  <a:pt x="9143990" y="994295"/>
                </a:lnTo>
                <a:lnTo>
                  <a:pt x="5417755" y="994295"/>
                </a:lnTo>
                <a:lnTo>
                  <a:pt x="5424658" y="963672"/>
                </a:lnTo>
                <a:lnTo>
                  <a:pt x="5461917" y="798386"/>
                </a:lnTo>
                <a:cubicBezTo>
                  <a:pt x="5524090" y="549052"/>
                  <a:pt x="5606552" y="289917"/>
                  <a:pt x="5709784" y="25804"/>
                </a:cubicBezTo>
                <a:cubicBezTo>
                  <a:pt x="5709804" y="25757"/>
                  <a:pt x="5709823" y="25711"/>
                  <a:pt x="5709843" y="25664"/>
                </a:cubicBezTo>
                <a:close/>
                <a:moveTo>
                  <a:pt x="5717379" y="0"/>
                </a:moveTo>
                <a:lnTo>
                  <a:pt x="5717380" y="0"/>
                </a:lnTo>
                <a:lnTo>
                  <a:pt x="5714524" y="5876"/>
                </a:lnTo>
                <a:cubicBezTo>
                  <a:pt x="5714048" y="6855"/>
                  <a:pt x="5714047" y="6855"/>
                  <a:pt x="5714523" y="5876"/>
                </a:cubicBezTo>
                <a:close/>
                <a:moveTo>
                  <a:pt x="0" y="0"/>
                </a:moveTo>
                <a:lnTo>
                  <a:pt x="3413540" y="0"/>
                </a:lnTo>
                <a:lnTo>
                  <a:pt x="3424679" y="25804"/>
                </a:lnTo>
                <a:lnTo>
                  <a:pt x="3413892" y="0"/>
                </a:lnTo>
                <a:lnTo>
                  <a:pt x="3413893" y="0"/>
                </a:lnTo>
                <a:lnTo>
                  <a:pt x="3424680" y="25804"/>
                </a:lnTo>
                <a:cubicBezTo>
                  <a:pt x="3527913" y="289917"/>
                  <a:pt x="3610374" y="549052"/>
                  <a:pt x="3672547" y="798386"/>
                </a:cubicBezTo>
                <a:lnTo>
                  <a:pt x="3709806" y="963672"/>
                </a:lnTo>
                <a:lnTo>
                  <a:pt x="3709808" y="963672"/>
                </a:lnTo>
                <a:lnTo>
                  <a:pt x="3716711" y="994295"/>
                </a:lnTo>
                <a:lnTo>
                  <a:pt x="0" y="9942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r>
              <a:rPr lang="en-US" sz="2400" b="1" dirty="0">
                <a:solidFill>
                  <a:prstClr val="white"/>
                </a:solidFill>
                <a:effectLst>
                  <a:outerShdw blurRad="38100" dist="38100" dir="2700000" algn="tl">
                    <a:srgbClr val="000000">
                      <a:alpha val="43137"/>
                    </a:srgbClr>
                  </a:outerShdw>
                </a:effectLst>
              </a:rPr>
              <a:t>Do longitudinal studies </a:t>
            </a:r>
          </a:p>
          <a:p>
            <a:r>
              <a:rPr lang="en-US" sz="2400" b="1" dirty="0">
                <a:solidFill>
                  <a:prstClr val="white"/>
                </a:solidFill>
                <a:effectLst>
                  <a:outerShdw blurRad="38100" dist="38100" dir="2700000" algn="tl">
                    <a:srgbClr val="000000">
                      <a:alpha val="43137"/>
                    </a:srgbClr>
                  </a:outerShdw>
                </a:effectLst>
              </a:rPr>
              <a:t>on interactions, pain – </a:t>
            </a:r>
          </a:p>
          <a:p>
            <a:r>
              <a:rPr lang="en-US" sz="2400" b="1" dirty="0">
                <a:solidFill>
                  <a:prstClr val="white"/>
                </a:solidFill>
                <a:effectLst>
                  <a:outerShdw blurRad="38100" dist="38100" dir="2700000" algn="tl">
                    <a:srgbClr val="000000">
                      <a:alpha val="43137"/>
                    </a:srgbClr>
                  </a:outerShdw>
                </a:effectLst>
              </a:rPr>
              <a:t>points, etc.</a:t>
            </a:r>
          </a:p>
        </p:txBody>
      </p:sp>
      <p:sp>
        <p:nvSpPr>
          <p:cNvPr id="7" name="Oval 6">
            <a:extLst>
              <a:ext uri="{FF2B5EF4-FFF2-40B4-BE49-F238E27FC236}">
                <a16:creationId xmlns:a16="http://schemas.microsoft.com/office/drawing/2014/main" id="{76756C51-6E55-1DA0-EB9E-2BE15BCB19F0}"/>
              </a:ext>
            </a:extLst>
          </p:cNvPr>
          <p:cNvSpPr/>
          <p:nvPr/>
        </p:nvSpPr>
        <p:spPr>
          <a:xfrm>
            <a:off x="4831291" y="2300717"/>
            <a:ext cx="571500" cy="5715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B61BBD-5E16-1878-11FB-1849111CCE0F}"/>
              </a:ext>
            </a:extLst>
          </p:cNvPr>
          <p:cNvSpPr/>
          <p:nvPr/>
        </p:nvSpPr>
        <p:spPr>
          <a:xfrm>
            <a:off x="5270793" y="1499892"/>
            <a:ext cx="817793" cy="81779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D28505-59CE-A1EB-1620-310FC13C432D}"/>
              </a:ext>
            </a:extLst>
          </p:cNvPr>
          <p:cNvSpPr/>
          <p:nvPr/>
        </p:nvSpPr>
        <p:spPr>
          <a:xfrm>
            <a:off x="6199862" y="1944596"/>
            <a:ext cx="737122" cy="7371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32CCA0-EFC5-07CA-816A-A10C0D09D75D}"/>
              </a:ext>
            </a:extLst>
          </p:cNvPr>
          <p:cNvSpPr/>
          <p:nvPr/>
        </p:nvSpPr>
        <p:spPr>
          <a:xfrm>
            <a:off x="5597431" y="2758377"/>
            <a:ext cx="602431" cy="60243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E0BABD-086E-26D6-876D-1723C632E68A}"/>
              </a:ext>
            </a:extLst>
          </p:cNvPr>
          <p:cNvSpPr/>
          <p:nvPr/>
        </p:nvSpPr>
        <p:spPr>
          <a:xfrm>
            <a:off x="5787371" y="3840750"/>
            <a:ext cx="444096" cy="44409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C56EEAE-6E6A-256C-3CF4-D87F7956FBE6}"/>
              </a:ext>
            </a:extLst>
          </p:cNvPr>
          <p:cNvSpPr/>
          <p:nvPr/>
        </p:nvSpPr>
        <p:spPr>
          <a:xfrm>
            <a:off x="6025217" y="5225020"/>
            <a:ext cx="412497" cy="4124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DAD1CE-F3D9-922F-A715-278FE898E2EE}"/>
              </a:ext>
            </a:extLst>
          </p:cNvPr>
          <p:cNvSpPr/>
          <p:nvPr/>
        </p:nvSpPr>
        <p:spPr>
          <a:xfrm>
            <a:off x="6231461" y="3264969"/>
            <a:ext cx="602431" cy="60243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2AA4D9-A271-9944-3341-FAC807903BE6}"/>
              </a:ext>
            </a:extLst>
          </p:cNvPr>
          <p:cNvSpPr/>
          <p:nvPr/>
        </p:nvSpPr>
        <p:spPr>
          <a:xfrm>
            <a:off x="6936984" y="2712163"/>
            <a:ext cx="571500" cy="5715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D60989-81D7-0FBF-355D-61502BB693D9}"/>
              </a:ext>
            </a:extLst>
          </p:cNvPr>
          <p:cNvSpPr/>
          <p:nvPr/>
        </p:nvSpPr>
        <p:spPr>
          <a:xfrm>
            <a:off x="7048260" y="1214281"/>
            <a:ext cx="1097058" cy="109705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3341E0C-8C1C-54E0-46A5-887891DD46C9}"/>
              </a:ext>
            </a:extLst>
          </p:cNvPr>
          <p:cNvSpPr/>
          <p:nvPr/>
        </p:nvSpPr>
        <p:spPr>
          <a:xfrm>
            <a:off x="4346024" y="1620064"/>
            <a:ext cx="571500" cy="5715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8D7EA4-29EC-7C49-7201-80B40F62C977}"/>
              </a:ext>
            </a:extLst>
          </p:cNvPr>
          <p:cNvSpPr/>
          <p:nvPr/>
        </p:nvSpPr>
        <p:spPr>
          <a:xfrm>
            <a:off x="6346374" y="4230725"/>
            <a:ext cx="590609" cy="59060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326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1C00-91A3-1B43-5CC8-92D772CB0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ACF86-A782-612F-C754-2A80C3F6D330}"/>
              </a:ext>
            </a:extLst>
          </p:cNvPr>
          <p:cNvSpPr>
            <a:spLocks noGrp="1"/>
          </p:cNvSpPr>
          <p:nvPr>
            <p:ph type="title"/>
          </p:nvPr>
        </p:nvSpPr>
        <p:spPr/>
        <p:txBody>
          <a:bodyPr/>
          <a:lstStyle/>
          <a:p>
            <a:r>
              <a:rPr lang="en-US" dirty="0"/>
              <a:t>Where Current LLMs Fall Short</a:t>
            </a:r>
          </a:p>
        </p:txBody>
      </p:sp>
      <p:sp>
        <p:nvSpPr>
          <p:cNvPr id="3" name="Text Placeholder 2">
            <a:extLst>
              <a:ext uri="{FF2B5EF4-FFF2-40B4-BE49-F238E27FC236}">
                <a16:creationId xmlns:a16="http://schemas.microsoft.com/office/drawing/2014/main" id="{4AF3C20F-682D-E3C6-F9BB-7DE404CE19A1}"/>
              </a:ext>
            </a:extLst>
          </p:cNvPr>
          <p:cNvSpPr>
            <a:spLocks noGrp="1"/>
          </p:cNvSpPr>
          <p:nvPr>
            <p:ph type="body" sz="quarter" idx="10"/>
          </p:nvPr>
        </p:nvSpPr>
        <p:spPr/>
        <p:txBody>
          <a:bodyPr/>
          <a:lstStyle/>
          <a:p>
            <a:r>
              <a:rPr lang="en-US" sz="2600" dirty="0"/>
              <a:t>Current LLMs are not LTM oriented </a:t>
            </a:r>
            <a:r>
              <a:rPr lang="en-US" sz="2600" b="1" i="1" dirty="0"/>
              <a:t>intentionally</a:t>
            </a:r>
            <a:endParaRPr lang="en-US" sz="2600" dirty="0"/>
          </a:p>
          <a:p>
            <a:pPr lvl="1"/>
            <a:r>
              <a:rPr lang="en-US" sz="2600" dirty="0"/>
              <a:t>ChatGPT, Claude, Gemini retain some memory as of September 2025.</a:t>
            </a:r>
            <a:br>
              <a:rPr lang="en-US" sz="2600" dirty="0"/>
            </a:br>
            <a:endParaRPr lang="en-US" sz="2600" dirty="0"/>
          </a:p>
          <a:p>
            <a:r>
              <a:rPr lang="en-US" sz="2600" dirty="0"/>
              <a:t>Companies are deliberately trading off to optimize efficiency, privacy protection and avoid performance degradation and cost by maximizing context window size.</a:t>
            </a:r>
            <a:br>
              <a:rPr lang="en-US" sz="2600" dirty="0"/>
            </a:br>
            <a:endParaRPr lang="en-US" sz="2600" dirty="0"/>
          </a:p>
          <a:p>
            <a:r>
              <a:rPr lang="en-US" sz="2600" dirty="0"/>
              <a:t>Ever wonder why ChatGPT gets super slow with a long conversation?! </a:t>
            </a:r>
            <a:br>
              <a:rPr lang="en-US" sz="2600" dirty="0"/>
            </a:br>
            <a:endParaRPr lang="en-US" sz="2600" dirty="0"/>
          </a:p>
          <a:p>
            <a:r>
              <a:rPr lang="en-US" sz="2600" dirty="0"/>
              <a:t>More than likely, use-case development requires maximizing rather than deliberately trading off. </a:t>
            </a:r>
          </a:p>
        </p:txBody>
      </p:sp>
    </p:spTree>
    <p:extLst>
      <p:ext uri="{BB962C8B-B14F-4D97-AF65-F5344CB8AC3E}">
        <p14:creationId xmlns:p14="http://schemas.microsoft.com/office/powerpoint/2010/main" val="4226544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54C6-25C3-3832-EAB3-14466DECB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1604D-18BE-FF43-AEA3-B9283023D585}"/>
              </a:ext>
            </a:extLst>
          </p:cNvPr>
          <p:cNvSpPr>
            <a:spLocks noGrp="1"/>
          </p:cNvSpPr>
          <p:nvPr>
            <p:ph type="title"/>
          </p:nvPr>
        </p:nvSpPr>
        <p:spPr/>
        <p:txBody>
          <a:bodyPr/>
          <a:lstStyle/>
          <a:p>
            <a:r>
              <a:rPr lang="en-US" dirty="0"/>
              <a:t>Understanding the Memory Landscape</a:t>
            </a:r>
          </a:p>
        </p:txBody>
      </p:sp>
      <p:sp>
        <p:nvSpPr>
          <p:cNvPr id="6" name="Shape">
            <a:extLst>
              <a:ext uri="{FF2B5EF4-FFF2-40B4-BE49-F238E27FC236}">
                <a16:creationId xmlns:a16="http://schemas.microsoft.com/office/drawing/2014/main" id="{F5F34608-A206-27B2-C3E6-A3E325613D0C}"/>
              </a:ext>
            </a:extLst>
          </p:cNvPr>
          <p:cNvSpPr/>
          <p:nvPr/>
        </p:nvSpPr>
        <p:spPr>
          <a:xfrm>
            <a:off x="3819291" y="1534920"/>
            <a:ext cx="4553419" cy="4114800"/>
          </a:xfrm>
          <a:custGeom>
            <a:avLst/>
            <a:gdLst/>
            <a:ahLst/>
            <a:cxnLst>
              <a:cxn ang="0">
                <a:pos x="wd2" y="hd2"/>
              </a:cxn>
              <a:cxn ang="5400000">
                <a:pos x="wd2" y="hd2"/>
              </a:cxn>
              <a:cxn ang="10800000">
                <a:pos x="wd2" y="hd2"/>
              </a:cxn>
              <a:cxn ang="16200000">
                <a:pos x="wd2" y="hd2"/>
              </a:cxn>
            </a:cxnLst>
            <a:rect l="0" t="0" r="r" b="b"/>
            <a:pathLst>
              <a:path w="20819" h="21144" extrusionOk="0">
                <a:moveTo>
                  <a:pt x="20524" y="1907"/>
                </a:moveTo>
                <a:cubicBezTo>
                  <a:pt x="19794" y="272"/>
                  <a:pt x="18007" y="-330"/>
                  <a:pt x="16604" y="554"/>
                </a:cubicBezTo>
                <a:cubicBezTo>
                  <a:pt x="15890" y="1005"/>
                  <a:pt x="15416" y="1750"/>
                  <a:pt x="15236" y="2580"/>
                </a:cubicBezTo>
                <a:cubicBezTo>
                  <a:pt x="15222" y="2648"/>
                  <a:pt x="15209" y="2713"/>
                  <a:pt x="15198" y="2780"/>
                </a:cubicBezTo>
                <a:lnTo>
                  <a:pt x="15191" y="2831"/>
                </a:lnTo>
                <a:cubicBezTo>
                  <a:pt x="15156" y="3056"/>
                  <a:pt x="15107" y="3278"/>
                  <a:pt x="15029" y="3486"/>
                </a:cubicBezTo>
                <a:cubicBezTo>
                  <a:pt x="14793" y="4117"/>
                  <a:pt x="14378" y="4666"/>
                  <a:pt x="13806" y="5025"/>
                </a:cubicBezTo>
                <a:cubicBezTo>
                  <a:pt x="13522" y="5202"/>
                  <a:pt x="13225" y="5321"/>
                  <a:pt x="12923" y="5380"/>
                </a:cubicBezTo>
                <a:cubicBezTo>
                  <a:pt x="12398" y="5484"/>
                  <a:pt x="11863" y="5376"/>
                  <a:pt x="11367" y="5158"/>
                </a:cubicBezTo>
                <a:cubicBezTo>
                  <a:pt x="11038" y="5015"/>
                  <a:pt x="10681" y="4937"/>
                  <a:pt x="10307" y="4943"/>
                </a:cubicBezTo>
                <a:cubicBezTo>
                  <a:pt x="9865" y="4949"/>
                  <a:pt x="9451" y="5072"/>
                  <a:pt x="9081" y="5280"/>
                </a:cubicBezTo>
                <a:cubicBezTo>
                  <a:pt x="8396" y="5468"/>
                  <a:pt x="7650" y="5372"/>
                  <a:pt x="6993" y="4943"/>
                </a:cubicBezTo>
                <a:cubicBezTo>
                  <a:pt x="6426" y="4574"/>
                  <a:pt x="6016" y="4017"/>
                  <a:pt x="5789" y="3384"/>
                </a:cubicBezTo>
                <a:cubicBezTo>
                  <a:pt x="5713" y="3174"/>
                  <a:pt x="5667" y="2950"/>
                  <a:pt x="5637" y="2725"/>
                </a:cubicBezTo>
                <a:lnTo>
                  <a:pt x="5629" y="2674"/>
                </a:lnTo>
                <a:cubicBezTo>
                  <a:pt x="5620" y="2607"/>
                  <a:pt x="5608" y="2539"/>
                  <a:pt x="5595" y="2472"/>
                </a:cubicBezTo>
                <a:cubicBezTo>
                  <a:pt x="5417" y="1595"/>
                  <a:pt x="4910" y="803"/>
                  <a:pt x="4135" y="350"/>
                </a:cubicBezTo>
                <a:cubicBezTo>
                  <a:pt x="2853" y="-397"/>
                  <a:pt x="1233" y="89"/>
                  <a:pt x="453" y="1452"/>
                </a:cubicBezTo>
                <a:cubicBezTo>
                  <a:pt x="-428" y="2990"/>
                  <a:pt x="20" y="5025"/>
                  <a:pt x="1411" y="5933"/>
                </a:cubicBezTo>
                <a:cubicBezTo>
                  <a:pt x="2119" y="6394"/>
                  <a:pt x="2931" y="6474"/>
                  <a:pt x="3657" y="6225"/>
                </a:cubicBezTo>
                <a:cubicBezTo>
                  <a:pt x="3716" y="6204"/>
                  <a:pt x="3774" y="6184"/>
                  <a:pt x="3830" y="6160"/>
                </a:cubicBezTo>
                <a:lnTo>
                  <a:pt x="3873" y="6141"/>
                </a:lnTo>
                <a:cubicBezTo>
                  <a:pt x="4062" y="6062"/>
                  <a:pt x="4258" y="5994"/>
                  <a:pt x="4458" y="5964"/>
                </a:cubicBezTo>
                <a:cubicBezTo>
                  <a:pt x="5061" y="5872"/>
                  <a:pt x="5693" y="5994"/>
                  <a:pt x="6259" y="6366"/>
                </a:cubicBezTo>
                <a:cubicBezTo>
                  <a:pt x="6873" y="6766"/>
                  <a:pt x="7300" y="7384"/>
                  <a:pt x="7514" y="8082"/>
                </a:cubicBezTo>
                <a:cubicBezTo>
                  <a:pt x="7514" y="8110"/>
                  <a:pt x="7510" y="8139"/>
                  <a:pt x="7510" y="8167"/>
                </a:cubicBezTo>
                <a:cubicBezTo>
                  <a:pt x="7521" y="9165"/>
                  <a:pt x="7941" y="10051"/>
                  <a:pt x="8587" y="10624"/>
                </a:cubicBezTo>
                <a:cubicBezTo>
                  <a:pt x="8889" y="10892"/>
                  <a:pt x="9148" y="11218"/>
                  <a:pt x="9328" y="11598"/>
                </a:cubicBezTo>
                <a:cubicBezTo>
                  <a:pt x="9531" y="12028"/>
                  <a:pt x="9649" y="12520"/>
                  <a:pt x="9657" y="13041"/>
                </a:cubicBezTo>
                <a:cubicBezTo>
                  <a:pt x="9667" y="13920"/>
                  <a:pt x="9357" y="14722"/>
                  <a:pt x="8850" y="15306"/>
                </a:cubicBezTo>
                <a:cubicBezTo>
                  <a:pt x="8805" y="15359"/>
                  <a:pt x="8752" y="15406"/>
                  <a:pt x="8702" y="15450"/>
                </a:cubicBezTo>
                <a:cubicBezTo>
                  <a:pt x="8676" y="15473"/>
                  <a:pt x="8649" y="15497"/>
                  <a:pt x="8623" y="15520"/>
                </a:cubicBezTo>
                <a:cubicBezTo>
                  <a:pt x="8576" y="15565"/>
                  <a:pt x="8533" y="15610"/>
                  <a:pt x="8487" y="15657"/>
                </a:cubicBezTo>
                <a:cubicBezTo>
                  <a:pt x="7908" y="16279"/>
                  <a:pt x="7563" y="17173"/>
                  <a:pt x="7616" y="18154"/>
                </a:cubicBezTo>
                <a:cubicBezTo>
                  <a:pt x="7703" y="19773"/>
                  <a:pt x="8905" y="21089"/>
                  <a:pt x="10347" y="21142"/>
                </a:cubicBezTo>
                <a:cubicBezTo>
                  <a:pt x="11973" y="21203"/>
                  <a:pt x="13297" y="19726"/>
                  <a:pt x="13277" y="17918"/>
                </a:cubicBezTo>
                <a:cubicBezTo>
                  <a:pt x="13266" y="16997"/>
                  <a:pt x="12909" y="16173"/>
                  <a:pt x="12348" y="15601"/>
                </a:cubicBezTo>
                <a:cubicBezTo>
                  <a:pt x="12302" y="15557"/>
                  <a:pt x="12257" y="15512"/>
                  <a:pt x="12210" y="15469"/>
                </a:cubicBezTo>
                <a:cubicBezTo>
                  <a:pt x="12184" y="15446"/>
                  <a:pt x="12157" y="15424"/>
                  <a:pt x="12130" y="15402"/>
                </a:cubicBezTo>
                <a:cubicBezTo>
                  <a:pt x="12077" y="15357"/>
                  <a:pt x="12024" y="15312"/>
                  <a:pt x="11977" y="15261"/>
                </a:cubicBezTo>
                <a:cubicBezTo>
                  <a:pt x="11456" y="14691"/>
                  <a:pt x="11129" y="13900"/>
                  <a:pt x="11120" y="13020"/>
                </a:cubicBezTo>
                <a:cubicBezTo>
                  <a:pt x="11116" y="12657"/>
                  <a:pt x="11167" y="12308"/>
                  <a:pt x="11264" y="11981"/>
                </a:cubicBezTo>
                <a:cubicBezTo>
                  <a:pt x="11431" y="11416"/>
                  <a:pt x="11770" y="10941"/>
                  <a:pt x="12173" y="10555"/>
                </a:cubicBezTo>
                <a:cubicBezTo>
                  <a:pt x="12671" y="10082"/>
                  <a:pt x="13019" y="9420"/>
                  <a:pt x="13134" y="8672"/>
                </a:cubicBezTo>
                <a:cubicBezTo>
                  <a:pt x="13154" y="8537"/>
                  <a:pt x="13172" y="8400"/>
                  <a:pt x="13208" y="8270"/>
                </a:cubicBezTo>
                <a:cubicBezTo>
                  <a:pt x="13419" y="7527"/>
                  <a:pt x="13869" y="6868"/>
                  <a:pt x="14521" y="6455"/>
                </a:cubicBezTo>
                <a:cubicBezTo>
                  <a:pt x="15204" y="6025"/>
                  <a:pt x="15979" y="5947"/>
                  <a:pt x="16678" y="6170"/>
                </a:cubicBezTo>
                <a:cubicBezTo>
                  <a:pt x="16742" y="6190"/>
                  <a:pt x="16803" y="6219"/>
                  <a:pt x="16863" y="6247"/>
                </a:cubicBezTo>
                <a:cubicBezTo>
                  <a:pt x="16894" y="6262"/>
                  <a:pt x="16925" y="6276"/>
                  <a:pt x="16956" y="6290"/>
                </a:cubicBezTo>
                <a:cubicBezTo>
                  <a:pt x="17012" y="6315"/>
                  <a:pt x="17070" y="6337"/>
                  <a:pt x="17128" y="6357"/>
                </a:cubicBezTo>
                <a:cubicBezTo>
                  <a:pt x="17891" y="6633"/>
                  <a:pt x="18755" y="6545"/>
                  <a:pt x="19498" y="6025"/>
                </a:cubicBezTo>
                <a:cubicBezTo>
                  <a:pt x="20718" y="5172"/>
                  <a:pt x="21172" y="3356"/>
                  <a:pt x="20524" y="1907"/>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78A589B7-0C9B-4EFA-3DAF-8E81A51F55AC}"/>
              </a:ext>
            </a:extLst>
          </p:cNvPr>
          <p:cNvSpPr/>
          <p:nvPr/>
        </p:nvSpPr>
        <p:spPr>
          <a:xfrm>
            <a:off x="3898719" y="1614348"/>
            <a:ext cx="1080185" cy="1080187"/>
          </a:xfrm>
          <a:prstGeom prst="ellipse">
            <a:avLst/>
          </a:prstGeom>
          <a:solidFill>
            <a:schemeClr val="accent5"/>
          </a:solidFill>
          <a:ln w="12700">
            <a:miter lim="400000"/>
          </a:ln>
          <a:effectLst>
            <a:innerShdw dist="38100" dir="2700000">
              <a:prstClr val="black">
                <a:alpha val="15000"/>
              </a:prstClr>
            </a:innerShdw>
          </a:effectLst>
        </p:spPr>
        <p:txBody>
          <a:bodyPr lIns="38100" tIns="38100" rIns="38100" bIns="38100" anchor="ctr"/>
          <a:lstStyle/>
          <a:p>
            <a:endParaRPr sz="3000">
              <a:solidFill>
                <a:srgbClr val="FFFFFF"/>
              </a:solidFill>
            </a:endParaRPr>
          </a:p>
        </p:txBody>
      </p:sp>
      <p:sp>
        <p:nvSpPr>
          <p:cNvPr id="8" name="Circle">
            <a:extLst>
              <a:ext uri="{FF2B5EF4-FFF2-40B4-BE49-F238E27FC236}">
                <a16:creationId xmlns:a16="http://schemas.microsoft.com/office/drawing/2014/main" id="{028BAC27-370F-A1AB-BD7F-40D913CAAD39}"/>
              </a:ext>
            </a:extLst>
          </p:cNvPr>
          <p:cNvSpPr/>
          <p:nvPr/>
        </p:nvSpPr>
        <p:spPr>
          <a:xfrm>
            <a:off x="7214228" y="1614348"/>
            <a:ext cx="1080185" cy="1080187"/>
          </a:xfrm>
          <a:prstGeom prst="ellipse">
            <a:avLst/>
          </a:prstGeom>
          <a:solidFill>
            <a:schemeClr val="accent1"/>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7096579C-64A1-1D84-A03E-6929AD235C86}"/>
              </a:ext>
            </a:extLst>
          </p:cNvPr>
          <p:cNvSpPr/>
          <p:nvPr/>
        </p:nvSpPr>
        <p:spPr>
          <a:xfrm>
            <a:off x="5526939" y="2567452"/>
            <a:ext cx="1080185" cy="1080187"/>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2605A96F-C99D-5CAD-46CC-F71701F9853E}"/>
              </a:ext>
            </a:extLst>
          </p:cNvPr>
          <p:cNvSpPr/>
          <p:nvPr/>
        </p:nvSpPr>
        <p:spPr>
          <a:xfrm>
            <a:off x="5555908" y="4502102"/>
            <a:ext cx="1080185" cy="1080187"/>
          </a:xfrm>
          <a:prstGeom prst="ellipse">
            <a:avLst/>
          </a:prstGeom>
          <a:solidFill>
            <a:schemeClr val="accent4"/>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dirty="0"/>
          </a:p>
        </p:txBody>
      </p:sp>
      <p:pic>
        <p:nvPicPr>
          <p:cNvPr id="11" name="Graphic 10" descr="Workflow with solid fill">
            <a:extLst>
              <a:ext uri="{FF2B5EF4-FFF2-40B4-BE49-F238E27FC236}">
                <a16:creationId xmlns:a16="http://schemas.microsoft.com/office/drawing/2014/main" id="{15E887BC-29CA-785F-09F9-00C5BAE2BBB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406900" y="1805273"/>
            <a:ext cx="693614" cy="693614"/>
          </a:xfrm>
          <a:prstGeom prst="rect">
            <a:avLst/>
          </a:prstGeom>
        </p:spPr>
      </p:pic>
      <p:pic>
        <p:nvPicPr>
          <p:cNvPr id="12" name="Graphic 11" descr="Thought with solid fill">
            <a:extLst>
              <a:ext uri="{FF2B5EF4-FFF2-40B4-BE49-F238E27FC236}">
                <a16:creationId xmlns:a16="http://schemas.microsoft.com/office/drawing/2014/main" id="{D793B33B-AA9A-A1B3-47B7-2B59CE37BCD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750505" y="4697489"/>
            <a:ext cx="693614" cy="693614"/>
          </a:xfrm>
          <a:prstGeom prst="rect">
            <a:avLst/>
          </a:prstGeom>
        </p:spPr>
      </p:pic>
      <p:pic>
        <p:nvPicPr>
          <p:cNvPr id="13" name="Graphic 12" descr="Monthly calendar with solid fill">
            <a:extLst>
              <a:ext uri="{FF2B5EF4-FFF2-40B4-BE49-F238E27FC236}">
                <a16:creationId xmlns:a16="http://schemas.microsoft.com/office/drawing/2014/main" id="{0C0A1BD5-8D8A-2355-CF69-C0E5B84AACB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092004" y="1809207"/>
            <a:ext cx="693614" cy="693614"/>
          </a:xfrm>
          <a:prstGeom prst="rect">
            <a:avLst/>
          </a:prstGeom>
        </p:spPr>
      </p:pic>
      <p:pic>
        <p:nvPicPr>
          <p:cNvPr id="14" name="Graphic 13" descr="Images with solid fill">
            <a:extLst>
              <a:ext uri="{FF2B5EF4-FFF2-40B4-BE49-F238E27FC236}">
                <a16:creationId xmlns:a16="http://schemas.microsoft.com/office/drawing/2014/main" id="{A52D3345-55D0-25DD-6F09-A8B5DE760A7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750505" y="2756863"/>
            <a:ext cx="616328" cy="616328"/>
          </a:xfrm>
          <a:prstGeom prst="rect">
            <a:avLst/>
          </a:prstGeom>
        </p:spPr>
      </p:pic>
      <p:grpSp>
        <p:nvGrpSpPr>
          <p:cNvPr id="15" name="Group 14">
            <a:extLst>
              <a:ext uri="{FF2B5EF4-FFF2-40B4-BE49-F238E27FC236}">
                <a16:creationId xmlns:a16="http://schemas.microsoft.com/office/drawing/2014/main" id="{B0D6701F-E95A-6DB6-75DD-A9F3377D8B7F}"/>
              </a:ext>
            </a:extLst>
          </p:cNvPr>
          <p:cNvGrpSpPr/>
          <p:nvPr/>
        </p:nvGrpSpPr>
        <p:grpSpPr>
          <a:xfrm>
            <a:off x="338739" y="1614348"/>
            <a:ext cx="3479247" cy="3013701"/>
            <a:chOff x="332936" y="2627766"/>
            <a:chExt cx="2926080" cy="3013701"/>
          </a:xfrm>
        </p:grpSpPr>
        <p:sp>
          <p:nvSpPr>
            <p:cNvPr id="16" name="TextBox 15">
              <a:extLst>
                <a:ext uri="{FF2B5EF4-FFF2-40B4-BE49-F238E27FC236}">
                  <a16:creationId xmlns:a16="http://schemas.microsoft.com/office/drawing/2014/main" id="{44627584-3FA6-E1C1-9F24-0B313E3E6E46}"/>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solidFill>
                    <a:schemeClr val="accent5">
                      <a:lumMod val="75000"/>
                    </a:schemeClr>
                  </a:solidFill>
                </a:rPr>
                <a:t>Episodic Memory</a:t>
              </a:r>
            </a:p>
          </p:txBody>
        </p:sp>
        <p:sp>
          <p:nvSpPr>
            <p:cNvPr id="17" name="TextBox 16">
              <a:extLst>
                <a:ext uri="{FF2B5EF4-FFF2-40B4-BE49-F238E27FC236}">
                  <a16:creationId xmlns:a16="http://schemas.microsoft.com/office/drawing/2014/main" id="{C7A2CFC9-C2AC-4D0D-22AB-224924A37936}"/>
                </a:ext>
              </a:extLst>
            </p:cNvPr>
            <p:cNvSpPr txBox="1"/>
            <p:nvPr/>
          </p:nvSpPr>
          <p:spPr>
            <a:xfrm>
              <a:off x="332936" y="3086922"/>
              <a:ext cx="2926080" cy="2554545"/>
            </a:xfrm>
            <a:prstGeom prst="rect">
              <a:avLst/>
            </a:prstGeom>
            <a:noFill/>
          </p:spPr>
          <p:txBody>
            <a:bodyPr wrap="square" lIns="0" rIns="0" rtlCol="0" anchor="t">
              <a:spAutoFit/>
            </a:bodyPr>
            <a:lstStyle/>
            <a:p>
              <a:r>
                <a:rPr lang="en-US" sz="1600" noProof="1">
                  <a:solidFill>
                    <a:schemeClr val="tx1">
                      <a:lumMod val="65000"/>
                      <a:lumOff val="35000"/>
                    </a:schemeClr>
                  </a:solidFill>
                </a:rPr>
                <a:t>The agent’s experiential knowledge what happens, who what when how including conversations, reactions, preferences, actions taken, and the outcomes observerd.</a:t>
              </a:r>
            </a:p>
            <a:p>
              <a:endParaRPr lang="en-US" sz="1600" noProof="1">
                <a:solidFill>
                  <a:schemeClr val="tx1">
                    <a:lumMod val="65000"/>
                    <a:lumOff val="35000"/>
                  </a:schemeClr>
                </a:solidFill>
              </a:endParaRPr>
            </a:p>
            <a:p>
              <a:r>
                <a:rPr lang="en-US" sz="1600" noProof="1">
                  <a:solidFill>
                    <a:schemeClr val="tx1">
                      <a:lumMod val="65000"/>
                      <a:lumOff val="35000"/>
                    </a:schemeClr>
                  </a:solidFill>
                </a:rPr>
                <a:t>Episodic memory allows the agent to maintain a continuity across the interactions even across long time horizons.</a:t>
              </a:r>
            </a:p>
          </p:txBody>
        </p:sp>
      </p:grpSp>
      <p:grpSp>
        <p:nvGrpSpPr>
          <p:cNvPr id="18" name="Group 17">
            <a:extLst>
              <a:ext uri="{FF2B5EF4-FFF2-40B4-BE49-F238E27FC236}">
                <a16:creationId xmlns:a16="http://schemas.microsoft.com/office/drawing/2014/main" id="{C4A6A074-18DE-8E5C-7FD0-C1982BDA4BE5}"/>
              </a:ext>
            </a:extLst>
          </p:cNvPr>
          <p:cNvGrpSpPr/>
          <p:nvPr/>
        </p:nvGrpSpPr>
        <p:grpSpPr>
          <a:xfrm>
            <a:off x="6905817" y="4595545"/>
            <a:ext cx="4445049" cy="2275038"/>
            <a:chOff x="332936" y="2947244"/>
            <a:chExt cx="3118310" cy="2275038"/>
          </a:xfrm>
        </p:grpSpPr>
        <p:sp>
          <p:nvSpPr>
            <p:cNvPr id="19" name="TextBox 18">
              <a:extLst>
                <a:ext uri="{FF2B5EF4-FFF2-40B4-BE49-F238E27FC236}">
                  <a16:creationId xmlns:a16="http://schemas.microsoft.com/office/drawing/2014/main" id="{8D13A615-B316-CF90-E87F-2F27DBD29647}"/>
                </a:ext>
              </a:extLst>
            </p:cNvPr>
            <p:cNvSpPr txBox="1"/>
            <p:nvPr/>
          </p:nvSpPr>
          <p:spPr>
            <a:xfrm>
              <a:off x="332936" y="2947244"/>
              <a:ext cx="2926080" cy="461665"/>
            </a:xfrm>
            <a:prstGeom prst="rect">
              <a:avLst/>
            </a:prstGeom>
            <a:noFill/>
          </p:spPr>
          <p:txBody>
            <a:bodyPr wrap="square" lIns="0" rIns="0" rtlCol="0" anchor="b">
              <a:spAutoFit/>
            </a:bodyPr>
            <a:lstStyle/>
            <a:p>
              <a:pPr algn="ctr"/>
              <a:r>
                <a:rPr lang="en-US" sz="2400" b="1" dirty="0">
                  <a:solidFill>
                    <a:schemeClr val="accent4">
                      <a:lumMod val="75000"/>
                    </a:schemeClr>
                  </a:solidFill>
                </a:rPr>
                <a:t>Semantic Memory</a:t>
              </a:r>
            </a:p>
          </p:txBody>
        </p:sp>
        <p:sp>
          <p:nvSpPr>
            <p:cNvPr id="20" name="TextBox 19">
              <a:extLst>
                <a:ext uri="{FF2B5EF4-FFF2-40B4-BE49-F238E27FC236}">
                  <a16:creationId xmlns:a16="http://schemas.microsoft.com/office/drawing/2014/main" id="{3C74E81F-F3DE-E15F-7843-D0893205AF27}"/>
                </a:ext>
              </a:extLst>
            </p:cNvPr>
            <p:cNvSpPr txBox="1"/>
            <p:nvPr/>
          </p:nvSpPr>
          <p:spPr>
            <a:xfrm>
              <a:off x="332936" y="3406400"/>
              <a:ext cx="3118310" cy="1815882"/>
            </a:xfrm>
            <a:prstGeom prst="rect">
              <a:avLst/>
            </a:prstGeom>
            <a:noFill/>
          </p:spPr>
          <p:txBody>
            <a:bodyPr wrap="square" lIns="0" rIns="0" rtlCol="0" anchor="t">
              <a:spAutoFit/>
            </a:bodyPr>
            <a:lstStyle/>
            <a:p>
              <a:r>
                <a:rPr lang="en-US" sz="1600" dirty="0">
                  <a:solidFill>
                    <a:srgbClr val="75686B"/>
                  </a:solidFill>
                  <a:effectLst/>
                  <a:latin typeface="Arial" panose="020B0604020202020204" pitchFamily="34" charset="0"/>
                </a:rPr>
                <a:t>Semantic memory stores an agent’s factual knowledge, representing understanding rather than direct experience. This includes domain or expert knowledge, and even episodic memories can be converted into lasting lessons.</a:t>
              </a:r>
              <a:endParaRPr lang="en-US" sz="1600" noProof="1">
                <a:solidFill>
                  <a:schemeClr val="tx1">
                    <a:lumMod val="65000"/>
                    <a:lumOff val="35000"/>
                  </a:schemeClr>
                </a:solidFill>
              </a:endParaRPr>
            </a:p>
          </p:txBody>
        </p:sp>
      </p:grpSp>
      <p:grpSp>
        <p:nvGrpSpPr>
          <p:cNvPr id="21" name="Group 20">
            <a:extLst>
              <a:ext uri="{FF2B5EF4-FFF2-40B4-BE49-F238E27FC236}">
                <a16:creationId xmlns:a16="http://schemas.microsoft.com/office/drawing/2014/main" id="{128467D0-AFEB-42B5-F180-2DEB8171D424}"/>
              </a:ext>
            </a:extLst>
          </p:cNvPr>
          <p:cNvGrpSpPr/>
          <p:nvPr/>
        </p:nvGrpSpPr>
        <p:grpSpPr>
          <a:xfrm>
            <a:off x="8729713" y="1534920"/>
            <a:ext cx="3462287" cy="2767480"/>
            <a:chOff x="332935" y="2627766"/>
            <a:chExt cx="3243404" cy="2767480"/>
          </a:xfrm>
        </p:grpSpPr>
        <p:sp>
          <p:nvSpPr>
            <p:cNvPr id="22" name="TextBox 21">
              <a:extLst>
                <a:ext uri="{FF2B5EF4-FFF2-40B4-BE49-F238E27FC236}">
                  <a16:creationId xmlns:a16="http://schemas.microsoft.com/office/drawing/2014/main" id="{310FB390-B537-4436-3636-1E9DF6816AC9}"/>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solidFill>
                    <a:schemeClr val="accent1"/>
                  </a:solidFill>
                </a:rPr>
                <a:t>Procedural Memory</a:t>
              </a:r>
            </a:p>
          </p:txBody>
        </p:sp>
        <p:sp>
          <p:nvSpPr>
            <p:cNvPr id="23" name="TextBox 22">
              <a:extLst>
                <a:ext uri="{FF2B5EF4-FFF2-40B4-BE49-F238E27FC236}">
                  <a16:creationId xmlns:a16="http://schemas.microsoft.com/office/drawing/2014/main" id="{08E80F62-15FF-D6EA-E2F3-A663E413BCBC}"/>
                </a:ext>
              </a:extLst>
            </p:cNvPr>
            <p:cNvSpPr txBox="1"/>
            <p:nvPr/>
          </p:nvSpPr>
          <p:spPr>
            <a:xfrm>
              <a:off x="332935" y="3086922"/>
              <a:ext cx="3243404" cy="2308324"/>
            </a:xfrm>
            <a:prstGeom prst="rect">
              <a:avLst/>
            </a:prstGeom>
            <a:noFill/>
          </p:spPr>
          <p:txBody>
            <a:bodyPr wrap="square" lIns="0" rIns="0" rtlCol="0" anchor="t">
              <a:spAutoFit/>
            </a:bodyPr>
            <a:lstStyle/>
            <a:p>
              <a:r>
                <a:rPr lang="en-US" sz="1600" noProof="1">
                  <a:solidFill>
                    <a:schemeClr val="tx1">
                      <a:lumMod val="65000"/>
                      <a:lumOff val="35000"/>
                    </a:schemeClr>
                  </a:solidFill>
                </a:rPr>
                <a:t>This is the How-To diagram defining specific sequences of actions, decision trees, and workflows that guide the agent through complex tasks. For example, in customer service, procedural is arguably the most prevalent as it dictates how the agent should behave given a particular problem.</a:t>
              </a:r>
            </a:p>
          </p:txBody>
        </p:sp>
      </p:grpSp>
    </p:spTree>
    <p:extLst>
      <p:ext uri="{BB962C8B-B14F-4D97-AF65-F5344CB8AC3E}">
        <p14:creationId xmlns:p14="http://schemas.microsoft.com/office/powerpoint/2010/main" val="294211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99CF-D6DC-DA22-D363-E30E5F5CE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FA557-5A76-E6E8-D26B-D36F8538DD54}"/>
              </a:ext>
            </a:extLst>
          </p:cNvPr>
          <p:cNvSpPr>
            <a:spLocks noGrp="1"/>
          </p:cNvSpPr>
          <p:nvPr>
            <p:ph type="title"/>
          </p:nvPr>
        </p:nvSpPr>
        <p:spPr/>
        <p:txBody>
          <a:bodyPr/>
          <a:lstStyle/>
          <a:p>
            <a:r>
              <a:rPr lang="en-US" dirty="0"/>
              <a:t>The Perfect Memory Footprint </a:t>
            </a:r>
          </a:p>
        </p:txBody>
      </p:sp>
      <p:sp>
        <p:nvSpPr>
          <p:cNvPr id="4" name="Oval">
            <a:extLst>
              <a:ext uri="{FF2B5EF4-FFF2-40B4-BE49-F238E27FC236}">
                <a16:creationId xmlns:a16="http://schemas.microsoft.com/office/drawing/2014/main" id="{919D41C5-36C0-6AA3-A2DE-D62E9A493FDC}"/>
              </a:ext>
            </a:extLst>
          </p:cNvPr>
          <p:cNvSpPr/>
          <p:nvPr/>
        </p:nvSpPr>
        <p:spPr>
          <a:xfrm>
            <a:off x="4890396" y="974245"/>
            <a:ext cx="669555" cy="910271"/>
          </a:xfrm>
          <a:prstGeom prst="ellipse">
            <a:avLst/>
          </a:pr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 name="Oval">
            <a:extLst>
              <a:ext uri="{FF2B5EF4-FFF2-40B4-BE49-F238E27FC236}">
                <a16:creationId xmlns:a16="http://schemas.microsoft.com/office/drawing/2014/main" id="{24EAF0DF-C31D-0C10-6982-530B391EAFBA}"/>
              </a:ext>
            </a:extLst>
          </p:cNvPr>
          <p:cNvSpPr/>
          <p:nvPr/>
        </p:nvSpPr>
        <p:spPr>
          <a:xfrm>
            <a:off x="5638841" y="1065272"/>
            <a:ext cx="467273" cy="635168"/>
          </a:xfrm>
          <a:prstGeom prst="ellipse">
            <a:avLst/>
          </a:pr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 name="Oval">
            <a:extLst>
              <a:ext uri="{FF2B5EF4-FFF2-40B4-BE49-F238E27FC236}">
                <a16:creationId xmlns:a16="http://schemas.microsoft.com/office/drawing/2014/main" id="{F315DC8F-F271-E14E-8B7E-958E74F0FA1B}"/>
              </a:ext>
            </a:extLst>
          </p:cNvPr>
          <p:cNvSpPr/>
          <p:nvPr/>
        </p:nvSpPr>
        <p:spPr>
          <a:xfrm>
            <a:off x="6185004" y="1166413"/>
            <a:ext cx="392429" cy="534026"/>
          </a:xfrm>
          <a:prstGeom prst="ellipse">
            <a:avLst/>
          </a:pr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 name="Oval">
            <a:extLst>
              <a:ext uri="{FF2B5EF4-FFF2-40B4-BE49-F238E27FC236}">
                <a16:creationId xmlns:a16="http://schemas.microsoft.com/office/drawing/2014/main" id="{FE3BC0DD-3619-A70F-E3C4-9CE62B18CEF0}"/>
              </a:ext>
            </a:extLst>
          </p:cNvPr>
          <p:cNvSpPr/>
          <p:nvPr/>
        </p:nvSpPr>
        <p:spPr>
          <a:xfrm>
            <a:off x="6640139" y="1429381"/>
            <a:ext cx="339835" cy="461206"/>
          </a:xfrm>
          <a:prstGeom prst="ellipse">
            <a:avLst/>
          </a:pr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9" name="Shape">
            <a:extLst>
              <a:ext uri="{FF2B5EF4-FFF2-40B4-BE49-F238E27FC236}">
                <a16:creationId xmlns:a16="http://schemas.microsoft.com/office/drawing/2014/main" id="{EDB6A616-0F6B-9B15-250C-41DF4163B52E}"/>
              </a:ext>
            </a:extLst>
          </p:cNvPr>
          <p:cNvSpPr/>
          <p:nvPr/>
        </p:nvSpPr>
        <p:spPr>
          <a:xfrm>
            <a:off x="5254504" y="4574872"/>
            <a:ext cx="1636781" cy="1308882"/>
          </a:xfrm>
          <a:custGeom>
            <a:avLst/>
            <a:gdLst/>
            <a:ahLst/>
            <a:cxnLst>
              <a:cxn ang="0">
                <a:pos x="wd2" y="hd2"/>
              </a:cxn>
              <a:cxn ang="5400000">
                <a:pos x="wd2" y="hd2"/>
              </a:cxn>
              <a:cxn ang="10800000">
                <a:pos x="wd2" y="hd2"/>
              </a:cxn>
              <a:cxn ang="16200000">
                <a:pos x="wd2" y="hd2"/>
              </a:cxn>
            </a:cxnLst>
            <a:rect l="0" t="0" r="r" b="b"/>
            <a:pathLst>
              <a:path w="21340" h="21371" extrusionOk="0">
                <a:moveTo>
                  <a:pt x="19441" y="6775"/>
                </a:moveTo>
                <a:cubicBezTo>
                  <a:pt x="18030" y="6726"/>
                  <a:pt x="16566" y="6247"/>
                  <a:pt x="15353" y="5338"/>
                </a:cubicBezTo>
                <a:cubicBezTo>
                  <a:pt x="14456" y="4678"/>
                  <a:pt x="13692" y="3803"/>
                  <a:pt x="12914" y="2944"/>
                </a:cubicBezTo>
                <a:cubicBezTo>
                  <a:pt x="12729" y="2729"/>
                  <a:pt x="12531" y="2515"/>
                  <a:pt x="12333" y="2316"/>
                </a:cubicBezTo>
                <a:cubicBezTo>
                  <a:pt x="12228" y="2201"/>
                  <a:pt x="12136" y="2102"/>
                  <a:pt x="12030" y="2003"/>
                </a:cubicBezTo>
                <a:cubicBezTo>
                  <a:pt x="11991" y="1953"/>
                  <a:pt x="11938" y="1920"/>
                  <a:pt x="11898" y="1871"/>
                </a:cubicBezTo>
                <a:cubicBezTo>
                  <a:pt x="11872" y="1854"/>
                  <a:pt x="11832" y="1805"/>
                  <a:pt x="11806" y="1788"/>
                </a:cubicBezTo>
                <a:cubicBezTo>
                  <a:pt x="11424" y="1425"/>
                  <a:pt x="11015" y="1127"/>
                  <a:pt x="10580" y="863"/>
                </a:cubicBezTo>
                <a:cubicBezTo>
                  <a:pt x="10527" y="830"/>
                  <a:pt x="10461" y="797"/>
                  <a:pt x="10395" y="764"/>
                </a:cubicBezTo>
                <a:cubicBezTo>
                  <a:pt x="10369" y="748"/>
                  <a:pt x="10342" y="731"/>
                  <a:pt x="10329" y="731"/>
                </a:cubicBezTo>
                <a:cubicBezTo>
                  <a:pt x="10210" y="682"/>
                  <a:pt x="10105" y="616"/>
                  <a:pt x="9986" y="566"/>
                </a:cubicBezTo>
                <a:cubicBezTo>
                  <a:pt x="9762" y="467"/>
                  <a:pt x="9525" y="368"/>
                  <a:pt x="9300" y="302"/>
                </a:cubicBezTo>
                <a:cubicBezTo>
                  <a:pt x="9063" y="219"/>
                  <a:pt x="8826" y="153"/>
                  <a:pt x="8575" y="104"/>
                </a:cubicBezTo>
                <a:cubicBezTo>
                  <a:pt x="8509" y="87"/>
                  <a:pt x="8456" y="71"/>
                  <a:pt x="8391" y="71"/>
                </a:cubicBezTo>
                <a:cubicBezTo>
                  <a:pt x="8377" y="71"/>
                  <a:pt x="8364" y="71"/>
                  <a:pt x="8351" y="71"/>
                </a:cubicBezTo>
                <a:cubicBezTo>
                  <a:pt x="8245" y="54"/>
                  <a:pt x="8140" y="38"/>
                  <a:pt x="8035" y="38"/>
                </a:cubicBezTo>
                <a:cubicBezTo>
                  <a:pt x="7613" y="-12"/>
                  <a:pt x="7177" y="-12"/>
                  <a:pt x="6755" y="38"/>
                </a:cubicBezTo>
                <a:cubicBezTo>
                  <a:pt x="6650" y="54"/>
                  <a:pt x="6544" y="71"/>
                  <a:pt x="6439" y="87"/>
                </a:cubicBezTo>
                <a:cubicBezTo>
                  <a:pt x="6426" y="87"/>
                  <a:pt x="6426" y="87"/>
                  <a:pt x="6413" y="87"/>
                </a:cubicBezTo>
                <a:cubicBezTo>
                  <a:pt x="6360" y="104"/>
                  <a:pt x="6307" y="104"/>
                  <a:pt x="6241" y="120"/>
                </a:cubicBezTo>
                <a:cubicBezTo>
                  <a:pt x="6030" y="170"/>
                  <a:pt x="5832" y="219"/>
                  <a:pt x="5635" y="285"/>
                </a:cubicBezTo>
                <a:cubicBezTo>
                  <a:pt x="5424" y="351"/>
                  <a:pt x="5226" y="434"/>
                  <a:pt x="5015" y="516"/>
                </a:cubicBezTo>
                <a:cubicBezTo>
                  <a:pt x="4909" y="566"/>
                  <a:pt x="4804" y="616"/>
                  <a:pt x="4698" y="665"/>
                </a:cubicBezTo>
                <a:cubicBezTo>
                  <a:pt x="4672" y="682"/>
                  <a:pt x="4540" y="748"/>
                  <a:pt x="4619" y="698"/>
                </a:cubicBezTo>
                <a:cubicBezTo>
                  <a:pt x="4711" y="649"/>
                  <a:pt x="4553" y="731"/>
                  <a:pt x="4527" y="748"/>
                </a:cubicBezTo>
                <a:cubicBezTo>
                  <a:pt x="2153" y="2102"/>
                  <a:pt x="1415" y="5157"/>
                  <a:pt x="650" y="8063"/>
                </a:cubicBezTo>
                <a:cubicBezTo>
                  <a:pt x="43" y="10359"/>
                  <a:pt x="-260" y="12737"/>
                  <a:pt x="281" y="15214"/>
                </a:cubicBezTo>
                <a:cubicBezTo>
                  <a:pt x="1098" y="18979"/>
                  <a:pt x="3591" y="21588"/>
                  <a:pt x="6769" y="21357"/>
                </a:cubicBezTo>
                <a:cubicBezTo>
                  <a:pt x="14008" y="20812"/>
                  <a:pt x="18571" y="14537"/>
                  <a:pt x="21340" y="6560"/>
                </a:cubicBezTo>
                <a:cubicBezTo>
                  <a:pt x="20733" y="6742"/>
                  <a:pt x="20074" y="6808"/>
                  <a:pt x="19441" y="677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0" name="Shape">
            <a:extLst>
              <a:ext uri="{FF2B5EF4-FFF2-40B4-BE49-F238E27FC236}">
                <a16:creationId xmlns:a16="http://schemas.microsoft.com/office/drawing/2014/main" id="{4D6AB191-40A0-3BF9-69F8-2CFDFF399D19}"/>
              </a:ext>
            </a:extLst>
          </p:cNvPr>
          <p:cNvSpPr/>
          <p:nvPr/>
        </p:nvSpPr>
        <p:spPr>
          <a:xfrm>
            <a:off x="5224162" y="1793489"/>
            <a:ext cx="1954859" cy="1626130"/>
          </a:xfrm>
          <a:custGeom>
            <a:avLst/>
            <a:gdLst/>
            <a:ahLst/>
            <a:cxnLst>
              <a:cxn ang="0">
                <a:pos x="wd2" y="hd2"/>
              </a:cxn>
              <a:cxn ang="5400000">
                <a:pos x="wd2" y="hd2"/>
              </a:cxn>
              <a:cxn ang="10800000">
                <a:pos x="wd2" y="hd2"/>
              </a:cxn>
              <a:cxn ang="16200000">
                <a:pos x="wd2" y="hd2"/>
              </a:cxn>
            </a:cxnLst>
            <a:rect l="0" t="0" r="r" b="b"/>
            <a:pathLst>
              <a:path w="21442" h="20214" extrusionOk="0">
                <a:moveTo>
                  <a:pt x="2283" y="18328"/>
                </a:moveTo>
                <a:cubicBezTo>
                  <a:pt x="2349" y="18441"/>
                  <a:pt x="2427" y="18554"/>
                  <a:pt x="2505" y="18655"/>
                </a:cubicBezTo>
                <a:cubicBezTo>
                  <a:pt x="3192" y="19560"/>
                  <a:pt x="4302" y="20088"/>
                  <a:pt x="5345" y="20189"/>
                </a:cubicBezTo>
                <a:cubicBezTo>
                  <a:pt x="5478" y="20201"/>
                  <a:pt x="5622" y="20214"/>
                  <a:pt x="5766" y="20214"/>
                </a:cubicBezTo>
                <a:cubicBezTo>
                  <a:pt x="6044" y="20214"/>
                  <a:pt x="6321" y="20201"/>
                  <a:pt x="6598" y="20164"/>
                </a:cubicBezTo>
                <a:cubicBezTo>
                  <a:pt x="6609" y="20164"/>
                  <a:pt x="6720" y="20151"/>
                  <a:pt x="6687" y="20151"/>
                </a:cubicBezTo>
                <a:cubicBezTo>
                  <a:pt x="6698" y="20151"/>
                  <a:pt x="6720" y="20151"/>
                  <a:pt x="6731" y="20139"/>
                </a:cubicBezTo>
                <a:cubicBezTo>
                  <a:pt x="6809" y="20126"/>
                  <a:pt x="6887" y="20113"/>
                  <a:pt x="6964" y="20088"/>
                </a:cubicBezTo>
                <a:cubicBezTo>
                  <a:pt x="7097" y="20063"/>
                  <a:pt x="7231" y="20025"/>
                  <a:pt x="7353" y="20000"/>
                </a:cubicBezTo>
                <a:cubicBezTo>
                  <a:pt x="7630" y="19925"/>
                  <a:pt x="7918" y="19837"/>
                  <a:pt x="8185" y="19724"/>
                </a:cubicBezTo>
                <a:cubicBezTo>
                  <a:pt x="8329" y="19673"/>
                  <a:pt x="8462" y="19611"/>
                  <a:pt x="8606" y="19548"/>
                </a:cubicBezTo>
                <a:cubicBezTo>
                  <a:pt x="8662" y="19523"/>
                  <a:pt x="8717" y="19497"/>
                  <a:pt x="8762" y="19472"/>
                </a:cubicBezTo>
                <a:cubicBezTo>
                  <a:pt x="8773" y="19472"/>
                  <a:pt x="8873" y="19422"/>
                  <a:pt x="8884" y="19409"/>
                </a:cubicBezTo>
                <a:cubicBezTo>
                  <a:pt x="9827" y="18932"/>
                  <a:pt x="10692" y="18265"/>
                  <a:pt x="11535" y="17599"/>
                </a:cubicBezTo>
                <a:cubicBezTo>
                  <a:pt x="13221" y="16254"/>
                  <a:pt x="14974" y="14682"/>
                  <a:pt x="17082" y="14343"/>
                </a:cubicBezTo>
                <a:cubicBezTo>
                  <a:pt x="18624" y="14091"/>
                  <a:pt x="20244" y="14506"/>
                  <a:pt x="21442" y="15587"/>
                </a:cubicBezTo>
                <a:cubicBezTo>
                  <a:pt x="21120" y="10684"/>
                  <a:pt x="20000" y="5982"/>
                  <a:pt x="16250" y="2889"/>
                </a:cubicBezTo>
                <a:cubicBezTo>
                  <a:pt x="12434" y="-254"/>
                  <a:pt x="6709" y="-1386"/>
                  <a:pt x="2882" y="2336"/>
                </a:cubicBezTo>
                <a:cubicBezTo>
                  <a:pt x="852" y="4309"/>
                  <a:pt x="-158" y="7013"/>
                  <a:pt x="20" y="10043"/>
                </a:cubicBezTo>
                <a:cubicBezTo>
                  <a:pt x="108" y="11501"/>
                  <a:pt x="430" y="12934"/>
                  <a:pt x="829" y="14330"/>
                </a:cubicBezTo>
                <a:cubicBezTo>
                  <a:pt x="1218" y="15600"/>
                  <a:pt x="1584" y="17197"/>
                  <a:pt x="2283" y="1832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1" name="Shape">
            <a:extLst>
              <a:ext uri="{FF2B5EF4-FFF2-40B4-BE49-F238E27FC236}">
                <a16:creationId xmlns:a16="http://schemas.microsoft.com/office/drawing/2014/main" id="{3992284E-8CEF-DEA7-EDEC-FFFBB7B39849}"/>
              </a:ext>
            </a:extLst>
          </p:cNvPr>
          <p:cNvSpPr/>
          <p:nvPr/>
        </p:nvSpPr>
        <p:spPr>
          <a:xfrm>
            <a:off x="5487129" y="3047640"/>
            <a:ext cx="1701396" cy="1847508"/>
          </a:xfrm>
          <a:custGeom>
            <a:avLst/>
            <a:gdLst/>
            <a:ahLst/>
            <a:cxnLst>
              <a:cxn ang="0">
                <a:pos x="wd2" y="hd2"/>
              </a:cxn>
              <a:cxn ang="5400000">
                <a:pos x="wd2" y="hd2"/>
              </a:cxn>
              <a:cxn ang="10800000">
                <a:pos x="wd2" y="hd2"/>
              </a:cxn>
              <a:cxn ang="16200000">
                <a:pos x="wd2" y="hd2"/>
              </a:cxn>
            </a:cxnLst>
            <a:rect l="0" t="0" r="r" b="b"/>
            <a:pathLst>
              <a:path w="21551" h="21596" extrusionOk="0">
                <a:moveTo>
                  <a:pt x="21523" y="1899"/>
                </a:moveTo>
                <a:cubicBezTo>
                  <a:pt x="21446" y="1793"/>
                  <a:pt x="21369" y="1687"/>
                  <a:pt x="21293" y="1592"/>
                </a:cubicBezTo>
                <a:cubicBezTo>
                  <a:pt x="21293" y="1592"/>
                  <a:pt x="21293" y="1592"/>
                  <a:pt x="21280" y="1580"/>
                </a:cubicBezTo>
                <a:cubicBezTo>
                  <a:pt x="21254" y="1557"/>
                  <a:pt x="21241" y="1533"/>
                  <a:pt x="21216" y="1521"/>
                </a:cubicBezTo>
                <a:cubicBezTo>
                  <a:pt x="21177" y="1474"/>
                  <a:pt x="21139" y="1438"/>
                  <a:pt x="21100" y="1391"/>
                </a:cubicBezTo>
                <a:cubicBezTo>
                  <a:pt x="20998" y="1285"/>
                  <a:pt x="20895" y="1190"/>
                  <a:pt x="20780" y="1096"/>
                </a:cubicBezTo>
                <a:cubicBezTo>
                  <a:pt x="20729" y="1048"/>
                  <a:pt x="20678" y="1013"/>
                  <a:pt x="20626" y="977"/>
                </a:cubicBezTo>
                <a:cubicBezTo>
                  <a:pt x="20614" y="965"/>
                  <a:pt x="20601" y="954"/>
                  <a:pt x="20588" y="954"/>
                </a:cubicBezTo>
                <a:cubicBezTo>
                  <a:pt x="20588" y="954"/>
                  <a:pt x="20575" y="942"/>
                  <a:pt x="20562" y="930"/>
                </a:cubicBezTo>
                <a:cubicBezTo>
                  <a:pt x="20344" y="776"/>
                  <a:pt x="20114" y="646"/>
                  <a:pt x="19870" y="528"/>
                </a:cubicBezTo>
                <a:cubicBezTo>
                  <a:pt x="19768" y="481"/>
                  <a:pt x="19665" y="445"/>
                  <a:pt x="19563" y="398"/>
                </a:cubicBezTo>
                <a:cubicBezTo>
                  <a:pt x="19563" y="398"/>
                  <a:pt x="19537" y="386"/>
                  <a:pt x="19499" y="363"/>
                </a:cubicBezTo>
                <a:cubicBezTo>
                  <a:pt x="19473" y="351"/>
                  <a:pt x="19448" y="339"/>
                  <a:pt x="19422" y="339"/>
                </a:cubicBezTo>
                <a:cubicBezTo>
                  <a:pt x="19358" y="315"/>
                  <a:pt x="19294" y="292"/>
                  <a:pt x="19230" y="280"/>
                </a:cubicBezTo>
                <a:cubicBezTo>
                  <a:pt x="18974" y="197"/>
                  <a:pt x="18705" y="138"/>
                  <a:pt x="18436" y="79"/>
                </a:cubicBezTo>
                <a:cubicBezTo>
                  <a:pt x="18359" y="67"/>
                  <a:pt x="18282" y="55"/>
                  <a:pt x="18192" y="43"/>
                </a:cubicBezTo>
                <a:cubicBezTo>
                  <a:pt x="18179" y="43"/>
                  <a:pt x="18167" y="43"/>
                  <a:pt x="18167" y="43"/>
                </a:cubicBezTo>
                <a:cubicBezTo>
                  <a:pt x="18205" y="55"/>
                  <a:pt x="18231" y="55"/>
                  <a:pt x="18128" y="43"/>
                </a:cubicBezTo>
                <a:cubicBezTo>
                  <a:pt x="18000" y="31"/>
                  <a:pt x="17885" y="20"/>
                  <a:pt x="17757" y="8"/>
                </a:cubicBezTo>
                <a:cubicBezTo>
                  <a:pt x="17475" y="-4"/>
                  <a:pt x="17206" y="-4"/>
                  <a:pt x="16924" y="20"/>
                </a:cubicBezTo>
                <a:cubicBezTo>
                  <a:pt x="16847" y="20"/>
                  <a:pt x="16783" y="32"/>
                  <a:pt x="16706" y="43"/>
                </a:cubicBezTo>
                <a:cubicBezTo>
                  <a:pt x="16680" y="43"/>
                  <a:pt x="16655" y="55"/>
                  <a:pt x="16616" y="55"/>
                </a:cubicBezTo>
                <a:cubicBezTo>
                  <a:pt x="16629" y="55"/>
                  <a:pt x="16642" y="55"/>
                  <a:pt x="16642" y="55"/>
                </a:cubicBezTo>
                <a:cubicBezTo>
                  <a:pt x="16642" y="55"/>
                  <a:pt x="16655" y="55"/>
                  <a:pt x="16655" y="55"/>
                </a:cubicBezTo>
                <a:cubicBezTo>
                  <a:pt x="16693" y="55"/>
                  <a:pt x="16757" y="43"/>
                  <a:pt x="16642" y="55"/>
                </a:cubicBezTo>
                <a:cubicBezTo>
                  <a:pt x="16514" y="79"/>
                  <a:pt x="16373" y="102"/>
                  <a:pt x="16245" y="126"/>
                </a:cubicBezTo>
                <a:cubicBezTo>
                  <a:pt x="15950" y="185"/>
                  <a:pt x="15656" y="256"/>
                  <a:pt x="15374" y="351"/>
                </a:cubicBezTo>
                <a:cubicBezTo>
                  <a:pt x="15233" y="398"/>
                  <a:pt x="15092" y="445"/>
                  <a:pt x="14951" y="493"/>
                </a:cubicBezTo>
                <a:cubicBezTo>
                  <a:pt x="14925" y="504"/>
                  <a:pt x="14887" y="516"/>
                  <a:pt x="14861" y="528"/>
                </a:cubicBezTo>
                <a:cubicBezTo>
                  <a:pt x="14861" y="528"/>
                  <a:pt x="14861" y="528"/>
                  <a:pt x="14861" y="528"/>
                </a:cubicBezTo>
                <a:cubicBezTo>
                  <a:pt x="14797" y="552"/>
                  <a:pt x="14746" y="575"/>
                  <a:pt x="14682" y="599"/>
                </a:cubicBezTo>
                <a:cubicBezTo>
                  <a:pt x="14400" y="717"/>
                  <a:pt x="14131" y="847"/>
                  <a:pt x="13862" y="977"/>
                </a:cubicBezTo>
                <a:cubicBezTo>
                  <a:pt x="13337" y="1249"/>
                  <a:pt x="12824" y="1545"/>
                  <a:pt x="12325" y="1864"/>
                </a:cubicBezTo>
                <a:cubicBezTo>
                  <a:pt x="11312" y="2491"/>
                  <a:pt x="10352" y="3176"/>
                  <a:pt x="9314" y="3791"/>
                </a:cubicBezTo>
                <a:cubicBezTo>
                  <a:pt x="7072" y="5115"/>
                  <a:pt x="4279" y="6037"/>
                  <a:pt x="1601" y="5411"/>
                </a:cubicBezTo>
                <a:cubicBezTo>
                  <a:pt x="1038" y="5281"/>
                  <a:pt x="500" y="5068"/>
                  <a:pt x="0" y="4808"/>
                </a:cubicBezTo>
                <a:cubicBezTo>
                  <a:pt x="1512" y="9064"/>
                  <a:pt x="1909" y="13166"/>
                  <a:pt x="346" y="17635"/>
                </a:cubicBezTo>
                <a:cubicBezTo>
                  <a:pt x="1025" y="17293"/>
                  <a:pt x="1755" y="17032"/>
                  <a:pt x="2511" y="16891"/>
                </a:cubicBezTo>
                <a:cubicBezTo>
                  <a:pt x="4394" y="16524"/>
                  <a:pt x="6354" y="16772"/>
                  <a:pt x="8084" y="17553"/>
                </a:cubicBezTo>
                <a:cubicBezTo>
                  <a:pt x="8994" y="17966"/>
                  <a:pt x="9749" y="18569"/>
                  <a:pt x="10505" y="19184"/>
                </a:cubicBezTo>
                <a:cubicBezTo>
                  <a:pt x="10877" y="19480"/>
                  <a:pt x="11236" y="19787"/>
                  <a:pt x="11620" y="20071"/>
                </a:cubicBezTo>
                <a:cubicBezTo>
                  <a:pt x="11671" y="20106"/>
                  <a:pt x="11722" y="20142"/>
                  <a:pt x="11774" y="20177"/>
                </a:cubicBezTo>
                <a:cubicBezTo>
                  <a:pt x="11786" y="20189"/>
                  <a:pt x="11799" y="20201"/>
                  <a:pt x="11825" y="20213"/>
                </a:cubicBezTo>
                <a:cubicBezTo>
                  <a:pt x="11825" y="20213"/>
                  <a:pt x="11838" y="20213"/>
                  <a:pt x="11838" y="20225"/>
                </a:cubicBezTo>
                <a:cubicBezTo>
                  <a:pt x="11927" y="20284"/>
                  <a:pt x="12017" y="20343"/>
                  <a:pt x="12107" y="20402"/>
                </a:cubicBezTo>
                <a:cubicBezTo>
                  <a:pt x="12312" y="20532"/>
                  <a:pt x="12517" y="20662"/>
                  <a:pt x="12735" y="20768"/>
                </a:cubicBezTo>
                <a:cubicBezTo>
                  <a:pt x="12875" y="20839"/>
                  <a:pt x="13016" y="20910"/>
                  <a:pt x="13157" y="20969"/>
                </a:cubicBezTo>
                <a:cubicBezTo>
                  <a:pt x="13221" y="20993"/>
                  <a:pt x="13285" y="21029"/>
                  <a:pt x="13349" y="21052"/>
                </a:cubicBezTo>
                <a:cubicBezTo>
                  <a:pt x="13375" y="21064"/>
                  <a:pt x="13388" y="21064"/>
                  <a:pt x="13414" y="21076"/>
                </a:cubicBezTo>
                <a:cubicBezTo>
                  <a:pt x="13708" y="21182"/>
                  <a:pt x="14016" y="21277"/>
                  <a:pt x="14323" y="21348"/>
                </a:cubicBezTo>
                <a:cubicBezTo>
                  <a:pt x="14643" y="21430"/>
                  <a:pt x="14964" y="21490"/>
                  <a:pt x="15297" y="21537"/>
                </a:cubicBezTo>
                <a:cubicBezTo>
                  <a:pt x="15297" y="21537"/>
                  <a:pt x="15297" y="21537"/>
                  <a:pt x="15297" y="21537"/>
                </a:cubicBezTo>
                <a:cubicBezTo>
                  <a:pt x="15297" y="21537"/>
                  <a:pt x="15310" y="21537"/>
                  <a:pt x="15310" y="21537"/>
                </a:cubicBezTo>
                <a:cubicBezTo>
                  <a:pt x="15348" y="21537"/>
                  <a:pt x="15386" y="21549"/>
                  <a:pt x="15425" y="21549"/>
                </a:cubicBezTo>
                <a:cubicBezTo>
                  <a:pt x="15502" y="21561"/>
                  <a:pt x="15591" y="21561"/>
                  <a:pt x="15668" y="21572"/>
                </a:cubicBezTo>
                <a:cubicBezTo>
                  <a:pt x="15835" y="21584"/>
                  <a:pt x="16001" y="21584"/>
                  <a:pt x="16168" y="21596"/>
                </a:cubicBezTo>
                <a:cubicBezTo>
                  <a:pt x="16335" y="21596"/>
                  <a:pt x="16501" y="21596"/>
                  <a:pt x="16680" y="21584"/>
                </a:cubicBezTo>
                <a:cubicBezTo>
                  <a:pt x="16757" y="21584"/>
                  <a:pt x="16834" y="21572"/>
                  <a:pt x="16911" y="21561"/>
                </a:cubicBezTo>
                <a:cubicBezTo>
                  <a:pt x="16949" y="21549"/>
                  <a:pt x="17001" y="21549"/>
                  <a:pt x="17039" y="21537"/>
                </a:cubicBezTo>
                <a:cubicBezTo>
                  <a:pt x="17193" y="21513"/>
                  <a:pt x="17347" y="21478"/>
                  <a:pt x="17500" y="21442"/>
                </a:cubicBezTo>
                <a:cubicBezTo>
                  <a:pt x="17577" y="21419"/>
                  <a:pt x="17654" y="21395"/>
                  <a:pt x="17731" y="21371"/>
                </a:cubicBezTo>
                <a:cubicBezTo>
                  <a:pt x="17757" y="21360"/>
                  <a:pt x="17795" y="21348"/>
                  <a:pt x="17821" y="21336"/>
                </a:cubicBezTo>
                <a:cubicBezTo>
                  <a:pt x="17962" y="21277"/>
                  <a:pt x="18090" y="21206"/>
                  <a:pt x="18231" y="21135"/>
                </a:cubicBezTo>
                <a:cubicBezTo>
                  <a:pt x="18282" y="21099"/>
                  <a:pt x="18333" y="21064"/>
                  <a:pt x="18384" y="21029"/>
                </a:cubicBezTo>
                <a:cubicBezTo>
                  <a:pt x="18384" y="21029"/>
                  <a:pt x="18397" y="21029"/>
                  <a:pt x="18397" y="21017"/>
                </a:cubicBezTo>
                <a:cubicBezTo>
                  <a:pt x="18423" y="20993"/>
                  <a:pt x="18461" y="20969"/>
                  <a:pt x="18487" y="20946"/>
                </a:cubicBezTo>
                <a:cubicBezTo>
                  <a:pt x="18525" y="20910"/>
                  <a:pt x="18564" y="20875"/>
                  <a:pt x="18602" y="20839"/>
                </a:cubicBezTo>
                <a:cubicBezTo>
                  <a:pt x="20883" y="15070"/>
                  <a:pt x="21600" y="8402"/>
                  <a:pt x="21549" y="3484"/>
                </a:cubicBezTo>
                <a:cubicBezTo>
                  <a:pt x="21549" y="2940"/>
                  <a:pt x="21536" y="2420"/>
                  <a:pt x="21523" y="189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2" name="TextBox 20">
            <a:extLst>
              <a:ext uri="{FF2B5EF4-FFF2-40B4-BE49-F238E27FC236}">
                <a16:creationId xmlns:a16="http://schemas.microsoft.com/office/drawing/2014/main" id="{CE9A8D8B-173B-B166-8314-828FC65F8994}"/>
              </a:ext>
            </a:extLst>
          </p:cNvPr>
          <p:cNvSpPr txBox="1"/>
          <p:nvPr/>
        </p:nvSpPr>
        <p:spPr>
          <a:xfrm>
            <a:off x="5268664" y="2074746"/>
            <a:ext cx="963726"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t>01</a:t>
            </a:r>
          </a:p>
        </p:txBody>
      </p:sp>
      <p:sp>
        <p:nvSpPr>
          <p:cNvPr id="13" name="TextBox 21">
            <a:extLst>
              <a:ext uri="{FF2B5EF4-FFF2-40B4-BE49-F238E27FC236}">
                <a16:creationId xmlns:a16="http://schemas.microsoft.com/office/drawing/2014/main" id="{5237430F-9883-1320-6B36-CF2810360BF9}"/>
              </a:ext>
            </a:extLst>
          </p:cNvPr>
          <p:cNvSpPr txBox="1"/>
          <p:nvPr/>
        </p:nvSpPr>
        <p:spPr>
          <a:xfrm>
            <a:off x="6158276" y="3438382"/>
            <a:ext cx="963726"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t>02</a:t>
            </a:r>
          </a:p>
        </p:txBody>
      </p:sp>
      <p:sp>
        <p:nvSpPr>
          <p:cNvPr id="14" name="TextBox 22">
            <a:extLst>
              <a:ext uri="{FF2B5EF4-FFF2-40B4-BE49-F238E27FC236}">
                <a16:creationId xmlns:a16="http://schemas.microsoft.com/office/drawing/2014/main" id="{BE595940-10F1-9ED7-476E-6B0CB150ABD4}"/>
              </a:ext>
            </a:extLst>
          </p:cNvPr>
          <p:cNvSpPr txBox="1"/>
          <p:nvPr/>
        </p:nvSpPr>
        <p:spPr>
          <a:xfrm>
            <a:off x="5374101" y="4772077"/>
            <a:ext cx="963726"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t>03</a:t>
            </a:r>
          </a:p>
        </p:txBody>
      </p:sp>
      <p:grpSp>
        <p:nvGrpSpPr>
          <p:cNvPr id="20" name="Group 19">
            <a:extLst>
              <a:ext uri="{FF2B5EF4-FFF2-40B4-BE49-F238E27FC236}">
                <a16:creationId xmlns:a16="http://schemas.microsoft.com/office/drawing/2014/main" id="{086D4391-3F55-F0B1-5D35-AD60A1778EB1}"/>
              </a:ext>
            </a:extLst>
          </p:cNvPr>
          <p:cNvGrpSpPr/>
          <p:nvPr/>
        </p:nvGrpSpPr>
        <p:grpSpPr>
          <a:xfrm>
            <a:off x="8033866" y="3326317"/>
            <a:ext cx="2926080" cy="2767480"/>
            <a:chOff x="8921977" y="1466725"/>
            <a:chExt cx="2926080" cy="2767480"/>
          </a:xfrm>
        </p:grpSpPr>
        <p:sp>
          <p:nvSpPr>
            <p:cNvPr id="21" name="TextBox 20">
              <a:extLst>
                <a:ext uri="{FF2B5EF4-FFF2-40B4-BE49-F238E27FC236}">
                  <a16:creationId xmlns:a16="http://schemas.microsoft.com/office/drawing/2014/main" id="{0A93FF53-0263-67F2-81E7-8DD87BB1EDF4}"/>
                </a:ext>
              </a:extLst>
            </p:cNvPr>
            <p:cNvSpPr txBox="1"/>
            <p:nvPr/>
          </p:nvSpPr>
          <p:spPr>
            <a:xfrm>
              <a:off x="8921977" y="1466725"/>
              <a:ext cx="2926080" cy="461665"/>
            </a:xfrm>
            <a:prstGeom prst="rect">
              <a:avLst/>
            </a:prstGeom>
            <a:noFill/>
          </p:spPr>
          <p:txBody>
            <a:bodyPr wrap="square" lIns="0" rIns="0" rtlCol="0" anchor="b">
              <a:spAutoFit/>
            </a:bodyPr>
            <a:lstStyle/>
            <a:p>
              <a:r>
                <a:rPr lang="en-US" sz="2400" b="1" noProof="1">
                  <a:solidFill>
                    <a:schemeClr val="accent6">
                      <a:lumMod val="75000"/>
                    </a:schemeClr>
                  </a:solidFill>
                </a:rPr>
                <a:t>02 – Semantic</a:t>
              </a:r>
            </a:p>
          </p:txBody>
        </p:sp>
        <p:sp>
          <p:nvSpPr>
            <p:cNvPr id="22" name="TextBox 21">
              <a:extLst>
                <a:ext uri="{FF2B5EF4-FFF2-40B4-BE49-F238E27FC236}">
                  <a16:creationId xmlns:a16="http://schemas.microsoft.com/office/drawing/2014/main" id="{C1329075-95CA-3655-2EA6-0999D70CC5AD}"/>
                </a:ext>
              </a:extLst>
            </p:cNvPr>
            <p:cNvSpPr txBox="1"/>
            <p:nvPr/>
          </p:nvSpPr>
          <p:spPr>
            <a:xfrm>
              <a:off x="8921977" y="1925881"/>
              <a:ext cx="2926080" cy="2308324"/>
            </a:xfrm>
            <a:prstGeom prst="rect">
              <a:avLst/>
            </a:prstGeom>
            <a:noFill/>
          </p:spPr>
          <p:txBody>
            <a:bodyPr wrap="square" lIns="0" rIns="0" rtlCol="0" anchor="t">
              <a:spAutoFit/>
            </a:bodyPr>
            <a:lstStyle/>
            <a:p>
              <a:r>
                <a:rPr lang="en-US" sz="1600" noProof="1">
                  <a:solidFill>
                    <a:schemeClr val="tx1">
                      <a:lumMod val="65000"/>
                      <a:lumOff val="35000"/>
                    </a:schemeClr>
                  </a:solidFill>
                </a:rPr>
                <a:t>Vector databases like Pinecone, PG Vector, Weaviate and more can be used to store semantic embeddings of concepts, facts, and knowledge. Hybrid databases where semantics are mapped with graphs provide a best of both worlds: semantic lookup with graph relationships.</a:t>
              </a:r>
            </a:p>
          </p:txBody>
        </p:sp>
      </p:grpSp>
      <p:grpSp>
        <p:nvGrpSpPr>
          <p:cNvPr id="23" name="Group 22">
            <a:extLst>
              <a:ext uri="{FF2B5EF4-FFF2-40B4-BE49-F238E27FC236}">
                <a16:creationId xmlns:a16="http://schemas.microsoft.com/office/drawing/2014/main" id="{C0CEAC74-D449-D9D1-B328-DB72E7DF5CEB}"/>
              </a:ext>
            </a:extLst>
          </p:cNvPr>
          <p:cNvGrpSpPr/>
          <p:nvPr/>
        </p:nvGrpSpPr>
        <p:grpSpPr>
          <a:xfrm>
            <a:off x="1232054" y="4634832"/>
            <a:ext cx="3725210" cy="2275038"/>
            <a:chOff x="332936" y="4652338"/>
            <a:chExt cx="2926080" cy="2275038"/>
          </a:xfrm>
        </p:grpSpPr>
        <p:sp>
          <p:nvSpPr>
            <p:cNvPr id="24" name="TextBox 23">
              <a:extLst>
                <a:ext uri="{FF2B5EF4-FFF2-40B4-BE49-F238E27FC236}">
                  <a16:creationId xmlns:a16="http://schemas.microsoft.com/office/drawing/2014/main" id="{693BFF68-77E1-A2C1-87E7-B95DEF533CBC}"/>
                </a:ext>
              </a:extLst>
            </p:cNvPr>
            <p:cNvSpPr txBox="1"/>
            <p:nvPr/>
          </p:nvSpPr>
          <p:spPr>
            <a:xfrm>
              <a:off x="332936" y="4652338"/>
              <a:ext cx="2926080" cy="461665"/>
            </a:xfrm>
            <a:prstGeom prst="rect">
              <a:avLst/>
            </a:prstGeom>
            <a:noFill/>
          </p:spPr>
          <p:txBody>
            <a:bodyPr wrap="square" lIns="0" rIns="0" rtlCol="0" anchor="b">
              <a:spAutoFit/>
            </a:bodyPr>
            <a:lstStyle/>
            <a:p>
              <a:pPr algn="r"/>
              <a:r>
                <a:rPr lang="en-US" sz="2400" b="1" noProof="1">
                  <a:solidFill>
                    <a:schemeClr val="accent3">
                      <a:lumMod val="75000"/>
                    </a:schemeClr>
                  </a:solidFill>
                </a:rPr>
                <a:t>03 - Procedural</a:t>
              </a:r>
            </a:p>
          </p:txBody>
        </p:sp>
        <p:sp>
          <p:nvSpPr>
            <p:cNvPr id="25" name="TextBox 24">
              <a:extLst>
                <a:ext uri="{FF2B5EF4-FFF2-40B4-BE49-F238E27FC236}">
                  <a16:creationId xmlns:a16="http://schemas.microsoft.com/office/drawing/2014/main" id="{FC9765A8-ED29-A336-4800-8944F627DC4F}"/>
                </a:ext>
              </a:extLst>
            </p:cNvPr>
            <p:cNvSpPr txBox="1"/>
            <p:nvPr/>
          </p:nvSpPr>
          <p:spPr>
            <a:xfrm>
              <a:off x="332936" y="5111494"/>
              <a:ext cx="2926080" cy="1815882"/>
            </a:xfrm>
            <a:prstGeom prst="rect">
              <a:avLst/>
            </a:prstGeom>
            <a:noFill/>
          </p:spPr>
          <p:txBody>
            <a:bodyPr wrap="square" lIns="0" rIns="0" rtlCol="0" anchor="t">
              <a:spAutoFit/>
            </a:bodyPr>
            <a:lstStyle/>
            <a:p>
              <a:r>
                <a:rPr lang="en-US" sz="1600" noProof="1">
                  <a:solidFill>
                    <a:schemeClr val="tx1">
                      <a:lumMod val="65000"/>
                      <a:lumOff val="35000"/>
                    </a:schemeClr>
                  </a:solidFill>
                </a:rPr>
                <a:t>Workflow definitions, process maps, and decision trees are strored in structured formats and translated into steps and decision logic. Procedural logic can be implemented at the agentic graph level too.</a:t>
              </a:r>
            </a:p>
          </p:txBody>
        </p:sp>
      </p:grpSp>
      <p:grpSp>
        <p:nvGrpSpPr>
          <p:cNvPr id="26" name="Group 25">
            <a:extLst>
              <a:ext uri="{FF2B5EF4-FFF2-40B4-BE49-F238E27FC236}">
                <a16:creationId xmlns:a16="http://schemas.microsoft.com/office/drawing/2014/main" id="{11B116AA-7866-46CD-E0AE-CFEAB76C2C40}"/>
              </a:ext>
            </a:extLst>
          </p:cNvPr>
          <p:cNvGrpSpPr/>
          <p:nvPr/>
        </p:nvGrpSpPr>
        <p:grpSpPr>
          <a:xfrm>
            <a:off x="1232054" y="1937501"/>
            <a:ext cx="2926080" cy="2028816"/>
            <a:chOff x="332936" y="2627766"/>
            <a:chExt cx="2926080" cy="2028816"/>
          </a:xfrm>
        </p:grpSpPr>
        <p:sp>
          <p:nvSpPr>
            <p:cNvPr id="27" name="TextBox 26">
              <a:extLst>
                <a:ext uri="{FF2B5EF4-FFF2-40B4-BE49-F238E27FC236}">
                  <a16:creationId xmlns:a16="http://schemas.microsoft.com/office/drawing/2014/main" id="{13366E02-9D5A-75F0-DCCF-BA272E07424E}"/>
                </a:ext>
              </a:extLst>
            </p:cNvPr>
            <p:cNvSpPr txBox="1"/>
            <p:nvPr/>
          </p:nvSpPr>
          <p:spPr>
            <a:xfrm>
              <a:off x="332936" y="2627766"/>
              <a:ext cx="2926080" cy="461665"/>
            </a:xfrm>
            <a:prstGeom prst="rect">
              <a:avLst/>
            </a:prstGeom>
            <a:noFill/>
          </p:spPr>
          <p:txBody>
            <a:bodyPr wrap="square" lIns="0" rIns="0" rtlCol="0" anchor="b">
              <a:spAutoFit/>
            </a:bodyPr>
            <a:lstStyle/>
            <a:p>
              <a:pPr algn="r"/>
              <a:r>
                <a:rPr lang="en-US" sz="2400" b="1" noProof="1">
                  <a:solidFill>
                    <a:schemeClr val="accent2">
                      <a:lumMod val="75000"/>
                    </a:schemeClr>
                  </a:solidFill>
                </a:rPr>
                <a:t>01 - Episodic</a:t>
              </a:r>
            </a:p>
          </p:txBody>
        </p:sp>
        <p:sp>
          <p:nvSpPr>
            <p:cNvPr id="28" name="TextBox 27">
              <a:extLst>
                <a:ext uri="{FF2B5EF4-FFF2-40B4-BE49-F238E27FC236}">
                  <a16:creationId xmlns:a16="http://schemas.microsoft.com/office/drawing/2014/main" id="{B15A14BA-EE1B-32E1-FF40-0B651BFE1D48}"/>
                </a:ext>
              </a:extLst>
            </p:cNvPr>
            <p:cNvSpPr txBox="1"/>
            <p:nvPr/>
          </p:nvSpPr>
          <p:spPr>
            <a:xfrm>
              <a:off x="332936" y="3086922"/>
              <a:ext cx="2926080" cy="1569660"/>
            </a:xfrm>
            <a:prstGeom prst="rect">
              <a:avLst/>
            </a:prstGeom>
            <a:noFill/>
          </p:spPr>
          <p:txBody>
            <a:bodyPr wrap="square" lIns="0" rIns="0" rtlCol="0" anchor="t">
              <a:spAutoFit/>
            </a:bodyPr>
            <a:lstStyle/>
            <a:p>
              <a:r>
                <a:rPr lang="en-US" sz="1600" noProof="1">
                  <a:solidFill>
                    <a:schemeClr val="tx1">
                      <a:lumMod val="65000"/>
                      <a:lumOff val="35000"/>
                    </a:schemeClr>
                  </a:solidFill>
                </a:rPr>
                <a:t>Fast, efficient storage for recent interactions and contextual history. This can be Redis or another in-memory atomic database best for quick access and low latency.</a:t>
              </a:r>
            </a:p>
          </p:txBody>
        </p:sp>
      </p:grpSp>
      <p:sp>
        <p:nvSpPr>
          <p:cNvPr id="54" name="Oval">
            <a:extLst>
              <a:ext uri="{FF2B5EF4-FFF2-40B4-BE49-F238E27FC236}">
                <a16:creationId xmlns:a16="http://schemas.microsoft.com/office/drawing/2014/main" id="{78C55DA1-1DE9-7767-72CD-B1AC96CF0683}"/>
              </a:ext>
            </a:extLst>
          </p:cNvPr>
          <p:cNvSpPr/>
          <p:nvPr/>
        </p:nvSpPr>
        <p:spPr>
          <a:xfrm>
            <a:off x="6964600" y="1805284"/>
            <a:ext cx="277127" cy="376246"/>
          </a:xfrm>
          <a:prstGeom prst="ellipse">
            <a:avLst/>
          </a:pr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Tree>
    <p:extLst>
      <p:ext uri="{BB962C8B-B14F-4D97-AF65-F5344CB8AC3E}">
        <p14:creationId xmlns:p14="http://schemas.microsoft.com/office/powerpoint/2010/main" val="1836727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49D3-8C03-FAEC-3947-7F1994A2D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3EA4-323E-2916-24D6-DEB2F3695D7A}"/>
              </a:ext>
            </a:extLst>
          </p:cNvPr>
          <p:cNvSpPr>
            <a:spLocks noGrp="1"/>
          </p:cNvSpPr>
          <p:nvPr>
            <p:ph type="title"/>
          </p:nvPr>
        </p:nvSpPr>
        <p:spPr/>
        <p:txBody>
          <a:bodyPr/>
          <a:lstStyle/>
          <a:p>
            <a:r>
              <a:rPr lang="en-US" dirty="0"/>
              <a:t>Academy Structure: </a:t>
            </a:r>
            <a:r>
              <a:rPr lang="en-US" dirty="0">
                <a:solidFill>
                  <a:schemeClr val="accent1"/>
                </a:solidFill>
              </a:rPr>
              <a:t>Week 2</a:t>
            </a:r>
          </a:p>
        </p:txBody>
      </p:sp>
      <p:grpSp>
        <p:nvGrpSpPr>
          <p:cNvPr id="36" name="Group 35">
            <a:extLst>
              <a:ext uri="{FF2B5EF4-FFF2-40B4-BE49-F238E27FC236}">
                <a16:creationId xmlns:a16="http://schemas.microsoft.com/office/drawing/2014/main" id="{F867CC97-DFDF-FAC7-BE6B-4076F537630C}"/>
              </a:ext>
            </a:extLst>
          </p:cNvPr>
          <p:cNvGrpSpPr/>
          <p:nvPr/>
        </p:nvGrpSpPr>
        <p:grpSpPr>
          <a:xfrm>
            <a:off x="329003" y="918493"/>
            <a:ext cx="2217250" cy="5243616"/>
            <a:chOff x="329003" y="776086"/>
            <a:chExt cx="2217250" cy="5243616"/>
          </a:xfrm>
        </p:grpSpPr>
        <p:sp>
          <p:nvSpPr>
            <p:cNvPr id="10" name="Rectangle 9">
              <a:extLst>
                <a:ext uri="{FF2B5EF4-FFF2-40B4-BE49-F238E27FC236}">
                  <a16:creationId xmlns:a16="http://schemas.microsoft.com/office/drawing/2014/main" id="{2DE03F0B-264C-03CD-1019-88B0E1A86FC1}"/>
                </a:ext>
              </a:extLst>
            </p:cNvPr>
            <p:cNvSpPr/>
            <p:nvPr/>
          </p:nvSpPr>
          <p:spPr>
            <a:xfrm>
              <a:off x="32900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Intro to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Understanding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Reinventing Banking with Agents</a:t>
              </a:r>
            </a:p>
          </p:txBody>
        </p:sp>
        <p:sp>
          <p:nvSpPr>
            <p:cNvPr id="14" name="Rectangle 13">
              <a:extLst>
                <a:ext uri="{FF2B5EF4-FFF2-40B4-BE49-F238E27FC236}">
                  <a16:creationId xmlns:a16="http://schemas.microsoft.com/office/drawing/2014/main" id="{0FFD88CB-9B0D-BBF1-2A34-5B04C5DC69EA}"/>
                </a:ext>
              </a:extLst>
            </p:cNvPr>
            <p:cNvSpPr/>
            <p:nvPr/>
          </p:nvSpPr>
          <p:spPr>
            <a:xfrm>
              <a:off x="32900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6" name="Rectangle 15">
              <a:extLst>
                <a:ext uri="{FF2B5EF4-FFF2-40B4-BE49-F238E27FC236}">
                  <a16:creationId xmlns:a16="http://schemas.microsoft.com/office/drawing/2014/main" id="{9CC84833-86D2-3C5F-7145-9CD4E8B05759}"/>
                </a:ext>
              </a:extLst>
            </p:cNvPr>
            <p:cNvSpPr/>
            <p:nvPr/>
          </p:nvSpPr>
          <p:spPr>
            <a:xfrm>
              <a:off x="32900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Refinement</a:t>
              </a:r>
            </a:p>
          </p:txBody>
        </p:sp>
        <p:sp>
          <p:nvSpPr>
            <p:cNvPr id="17" name="Rectangle 16">
              <a:extLst>
                <a:ext uri="{FF2B5EF4-FFF2-40B4-BE49-F238E27FC236}">
                  <a16:creationId xmlns:a16="http://schemas.microsoft.com/office/drawing/2014/main" id="{314C3A7D-BC11-0FE7-8786-8A8F2FBFBC9A}"/>
                </a:ext>
              </a:extLst>
            </p:cNvPr>
            <p:cNvSpPr/>
            <p:nvPr/>
          </p:nvSpPr>
          <p:spPr>
            <a:xfrm>
              <a:off x="32900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#1</a:t>
              </a:r>
            </a:p>
          </p:txBody>
        </p:sp>
        <p:sp>
          <p:nvSpPr>
            <p:cNvPr id="88" name="TextBox 87">
              <a:extLst>
                <a:ext uri="{FF2B5EF4-FFF2-40B4-BE49-F238E27FC236}">
                  <a16:creationId xmlns:a16="http://schemas.microsoft.com/office/drawing/2014/main" id="{FC8870A3-B86D-FD0A-DCD6-60DAA346F042}"/>
                </a:ext>
              </a:extLst>
            </p:cNvPr>
            <p:cNvSpPr txBox="1"/>
            <p:nvPr/>
          </p:nvSpPr>
          <p:spPr>
            <a:xfrm>
              <a:off x="90798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1</a:t>
              </a:r>
            </a:p>
          </p:txBody>
        </p:sp>
        <p:sp>
          <p:nvSpPr>
            <p:cNvPr id="11" name="Rectangle 10">
              <a:extLst>
                <a:ext uri="{FF2B5EF4-FFF2-40B4-BE49-F238E27FC236}">
                  <a16:creationId xmlns:a16="http://schemas.microsoft.com/office/drawing/2014/main" id="{2638343E-076E-155E-FEC8-170CEFC73E2E}"/>
                </a:ext>
              </a:extLst>
            </p:cNvPr>
            <p:cNvSpPr/>
            <p:nvPr/>
          </p:nvSpPr>
          <p:spPr>
            <a:xfrm>
              <a:off x="32900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p:txBody>
        </p:sp>
      </p:grpSp>
      <p:grpSp>
        <p:nvGrpSpPr>
          <p:cNvPr id="37" name="Group 36">
            <a:extLst>
              <a:ext uri="{FF2B5EF4-FFF2-40B4-BE49-F238E27FC236}">
                <a16:creationId xmlns:a16="http://schemas.microsoft.com/office/drawing/2014/main" id="{15DBB229-527F-E28B-3294-CA910AA0588F}"/>
              </a:ext>
            </a:extLst>
          </p:cNvPr>
          <p:cNvGrpSpPr/>
          <p:nvPr/>
        </p:nvGrpSpPr>
        <p:grpSpPr>
          <a:xfrm>
            <a:off x="2632863" y="918493"/>
            <a:ext cx="2217250" cy="5243616"/>
            <a:chOff x="2632863" y="776086"/>
            <a:chExt cx="2217250" cy="5243616"/>
          </a:xfrm>
        </p:grpSpPr>
        <p:sp>
          <p:nvSpPr>
            <p:cNvPr id="4" name="Rectangle 3">
              <a:extLst>
                <a:ext uri="{FF2B5EF4-FFF2-40B4-BE49-F238E27FC236}">
                  <a16:creationId xmlns:a16="http://schemas.microsoft.com/office/drawing/2014/main" id="{DDD1E777-4695-C30D-9D7F-512B58FEB8C7}"/>
                </a:ext>
              </a:extLst>
            </p:cNvPr>
            <p:cNvSpPr/>
            <p:nvPr/>
          </p:nvSpPr>
          <p:spPr>
            <a:xfrm>
              <a:off x="263286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Tool Use with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Reasoning with Agents</a:t>
              </a:r>
            </a:p>
          </p:txBody>
        </p:sp>
        <p:sp>
          <p:nvSpPr>
            <p:cNvPr id="5" name="Rectangle 4">
              <a:extLst>
                <a:ext uri="{FF2B5EF4-FFF2-40B4-BE49-F238E27FC236}">
                  <a16:creationId xmlns:a16="http://schemas.microsoft.com/office/drawing/2014/main" id="{3A3BEE8B-1FD3-7B65-45C3-8CFA073855D3}"/>
                </a:ext>
              </a:extLst>
            </p:cNvPr>
            <p:cNvSpPr/>
            <p:nvPr/>
          </p:nvSpPr>
          <p:spPr>
            <a:xfrm>
              <a:off x="263286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6" name="Rectangle 5">
              <a:extLst>
                <a:ext uri="{FF2B5EF4-FFF2-40B4-BE49-F238E27FC236}">
                  <a16:creationId xmlns:a16="http://schemas.microsoft.com/office/drawing/2014/main" id="{E1D0F50E-5F1F-9875-5379-DF9D2D9652F3}"/>
                </a:ext>
              </a:extLst>
            </p:cNvPr>
            <p:cNvSpPr/>
            <p:nvPr/>
          </p:nvSpPr>
          <p:spPr>
            <a:xfrm>
              <a:off x="263286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Planning</a:t>
              </a:r>
            </a:p>
          </p:txBody>
        </p:sp>
        <p:sp>
          <p:nvSpPr>
            <p:cNvPr id="7" name="Rectangle 6">
              <a:extLst>
                <a:ext uri="{FF2B5EF4-FFF2-40B4-BE49-F238E27FC236}">
                  <a16:creationId xmlns:a16="http://schemas.microsoft.com/office/drawing/2014/main" id="{1B5663C8-1DAF-99B0-7637-17F7E88A7924}"/>
                </a:ext>
              </a:extLst>
            </p:cNvPr>
            <p:cNvSpPr/>
            <p:nvPr/>
          </p:nvSpPr>
          <p:spPr>
            <a:xfrm>
              <a:off x="263286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8" name="TextBox 7">
              <a:extLst>
                <a:ext uri="{FF2B5EF4-FFF2-40B4-BE49-F238E27FC236}">
                  <a16:creationId xmlns:a16="http://schemas.microsoft.com/office/drawing/2014/main" id="{1A769490-7AE2-4C58-83E0-29F12DCFEC07}"/>
                </a:ext>
              </a:extLst>
            </p:cNvPr>
            <p:cNvSpPr txBox="1"/>
            <p:nvPr/>
          </p:nvSpPr>
          <p:spPr>
            <a:xfrm>
              <a:off x="321184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2</a:t>
              </a:r>
            </a:p>
          </p:txBody>
        </p:sp>
        <p:sp>
          <p:nvSpPr>
            <p:cNvPr id="15" name="Rectangle 14">
              <a:extLst>
                <a:ext uri="{FF2B5EF4-FFF2-40B4-BE49-F238E27FC236}">
                  <a16:creationId xmlns:a16="http://schemas.microsoft.com/office/drawing/2014/main" id="{ED4ED940-2D0F-C972-2E40-CFCADD119743}"/>
                </a:ext>
              </a:extLst>
            </p:cNvPr>
            <p:cNvSpPr/>
            <p:nvPr/>
          </p:nvSpPr>
          <p:spPr>
            <a:xfrm>
              <a:off x="263286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p:txBody>
        </p:sp>
      </p:grpSp>
      <p:grpSp>
        <p:nvGrpSpPr>
          <p:cNvPr id="38" name="Group 37">
            <a:extLst>
              <a:ext uri="{FF2B5EF4-FFF2-40B4-BE49-F238E27FC236}">
                <a16:creationId xmlns:a16="http://schemas.microsoft.com/office/drawing/2014/main" id="{A1A5A811-3805-D076-CA47-1F8A26389E9B}"/>
              </a:ext>
            </a:extLst>
          </p:cNvPr>
          <p:cNvGrpSpPr/>
          <p:nvPr/>
        </p:nvGrpSpPr>
        <p:grpSpPr>
          <a:xfrm>
            <a:off x="4936723" y="918493"/>
            <a:ext cx="2217250" cy="5243616"/>
            <a:chOff x="4936723" y="776086"/>
            <a:chExt cx="2217250" cy="5243616"/>
          </a:xfrm>
        </p:grpSpPr>
        <p:sp>
          <p:nvSpPr>
            <p:cNvPr id="12" name="Rectangle 11">
              <a:extLst>
                <a:ext uri="{FF2B5EF4-FFF2-40B4-BE49-F238E27FC236}">
                  <a16:creationId xmlns:a16="http://schemas.microsoft.com/office/drawing/2014/main" id="{B62D17F8-27D5-5A2E-90D8-82D43CA2B6A5}"/>
                </a:ext>
              </a:extLst>
            </p:cNvPr>
            <p:cNvSpPr/>
            <p:nvPr/>
          </p:nvSpPr>
          <p:spPr>
            <a:xfrm>
              <a:off x="493672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Memory in Agents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Planning Agentic Workflows</a:t>
              </a:r>
            </a:p>
          </p:txBody>
        </p:sp>
        <p:sp>
          <p:nvSpPr>
            <p:cNvPr id="13" name="Rectangle 12">
              <a:extLst>
                <a:ext uri="{FF2B5EF4-FFF2-40B4-BE49-F238E27FC236}">
                  <a16:creationId xmlns:a16="http://schemas.microsoft.com/office/drawing/2014/main" id="{31AC49B9-2022-C0A5-8D54-C4488E598A3C}"/>
                </a:ext>
              </a:extLst>
            </p:cNvPr>
            <p:cNvSpPr/>
            <p:nvPr/>
          </p:nvSpPr>
          <p:spPr>
            <a:xfrm>
              <a:off x="493672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18" name="Rectangle 17">
              <a:extLst>
                <a:ext uri="{FF2B5EF4-FFF2-40B4-BE49-F238E27FC236}">
                  <a16:creationId xmlns:a16="http://schemas.microsoft.com/office/drawing/2014/main" id="{71B447F7-74AB-6B56-DF15-33842382A081}"/>
                </a:ext>
              </a:extLst>
            </p:cNvPr>
            <p:cNvSpPr/>
            <p:nvPr/>
          </p:nvSpPr>
          <p:spPr>
            <a:xfrm>
              <a:off x="493672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Daily Standup</a:t>
              </a:r>
            </a:p>
          </p:txBody>
        </p:sp>
        <p:sp>
          <p:nvSpPr>
            <p:cNvPr id="19" name="Rectangle 18">
              <a:extLst>
                <a:ext uri="{FF2B5EF4-FFF2-40B4-BE49-F238E27FC236}">
                  <a16:creationId xmlns:a16="http://schemas.microsoft.com/office/drawing/2014/main" id="{B07D05E3-3EA5-99DC-CB43-D9C538F989B2}"/>
                </a:ext>
              </a:extLst>
            </p:cNvPr>
            <p:cNvSpPr/>
            <p:nvPr/>
          </p:nvSpPr>
          <p:spPr>
            <a:xfrm>
              <a:off x="493672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0" name="TextBox 19">
              <a:extLst>
                <a:ext uri="{FF2B5EF4-FFF2-40B4-BE49-F238E27FC236}">
                  <a16:creationId xmlns:a16="http://schemas.microsoft.com/office/drawing/2014/main" id="{17D27647-88BB-211F-4731-87944C8CE0EA}"/>
                </a:ext>
              </a:extLst>
            </p:cNvPr>
            <p:cNvSpPr txBox="1"/>
            <p:nvPr/>
          </p:nvSpPr>
          <p:spPr>
            <a:xfrm>
              <a:off x="551570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3</a:t>
              </a:r>
            </a:p>
          </p:txBody>
        </p:sp>
        <p:sp>
          <p:nvSpPr>
            <p:cNvPr id="33" name="Rectangle 32">
              <a:extLst>
                <a:ext uri="{FF2B5EF4-FFF2-40B4-BE49-F238E27FC236}">
                  <a16:creationId xmlns:a16="http://schemas.microsoft.com/office/drawing/2014/main" id="{E34B5179-056B-D95B-6AEE-90236C0B2F12}"/>
                </a:ext>
              </a:extLst>
            </p:cNvPr>
            <p:cNvSpPr/>
            <p:nvPr/>
          </p:nvSpPr>
          <p:spPr>
            <a:xfrm>
              <a:off x="493672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p:txBody>
        </p:sp>
      </p:grpSp>
      <p:grpSp>
        <p:nvGrpSpPr>
          <p:cNvPr id="39" name="Group 38">
            <a:extLst>
              <a:ext uri="{FF2B5EF4-FFF2-40B4-BE49-F238E27FC236}">
                <a16:creationId xmlns:a16="http://schemas.microsoft.com/office/drawing/2014/main" id="{99A95BCB-672D-2C65-A1FF-CBB3081C2CCF}"/>
              </a:ext>
            </a:extLst>
          </p:cNvPr>
          <p:cNvGrpSpPr/>
          <p:nvPr/>
        </p:nvGrpSpPr>
        <p:grpSpPr>
          <a:xfrm>
            <a:off x="7240583" y="918493"/>
            <a:ext cx="2217250" cy="5243616"/>
            <a:chOff x="7240583" y="776086"/>
            <a:chExt cx="2217250" cy="5243616"/>
          </a:xfrm>
        </p:grpSpPr>
        <p:sp>
          <p:nvSpPr>
            <p:cNvPr id="22" name="Rectangle 21">
              <a:extLst>
                <a:ext uri="{FF2B5EF4-FFF2-40B4-BE49-F238E27FC236}">
                  <a16:creationId xmlns:a16="http://schemas.microsoft.com/office/drawing/2014/main" id="{79D9BBAE-0DE2-F120-5D63-62FE0AE473BE}"/>
                </a:ext>
              </a:extLst>
            </p:cNvPr>
            <p:cNvSpPr/>
            <p:nvPr/>
          </p:nvSpPr>
          <p:spPr>
            <a:xfrm>
              <a:off x="7240583" y="1128614"/>
              <a:ext cx="2217250" cy="1439238"/>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Evaluating Agents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 Guardrails and Prompt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Agentic Case Study </a:t>
              </a:r>
            </a:p>
          </p:txBody>
        </p:sp>
        <p:sp>
          <p:nvSpPr>
            <p:cNvPr id="23" name="Rectangle 22">
              <a:extLst>
                <a:ext uri="{FF2B5EF4-FFF2-40B4-BE49-F238E27FC236}">
                  <a16:creationId xmlns:a16="http://schemas.microsoft.com/office/drawing/2014/main" id="{D7778DDB-39C3-7777-D060-5FD725DEC4D3}"/>
                </a:ext>
              </a:extLst>
            </p:cNvPr>
            <p:cNvSpPr/>
            <p:nvPr/>
          </p:nvSpPr>
          <p:spPr>
            <a:xfrm>
              <a:off x="7240583"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24" name="Rectangle 23">
              <a:extLst>
                <a:ext uri="{FF2B5EF4-FFF2-40B4-BE49-F238E27FC236}">
                  <a16:creationId xmlns:a16="http://schemas.microsoft.com/office/drawing/2014/main" id="{E124E2AC-9A70-E790-9794-7577DF640FC4}"/>
                </a:ext>
              </a:extLst>
            </p:cNvPr>
            <p:cNvSpPr/>
            <p:nvPr/>
          </p:nvSpPr>
          <p:spPr>
            <a:xfrm>
              <a:off x="7240583"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Review / Demo</a:t>
              </a:r>
            </a:p>
          </p:txBody>
        </p:sp>
        <p:sp>
          <p:nvSpPr>
            <p:cNvPr id="25" name="Rectangle 24">
              <a:extLst>
                <a:ext uri="{FF2B5EF4-FFF2-40B4-BE49-F238E27FC236}">
                  <a16:creationId xmlns:a16="http://schemas.microsoft.com/office/drawing/2014/main" id="{B8C39373-0527-74CA-6EEE-F7B3B32671F0}"/>
                </a:ext>
              </a:extLst>
            </p:cNvPr>
            <p:cNvSpPr/>
            <p:nvPr/>
          </p:nvSpPr>
          <p:spPr>
            <a:xfrm>
              <a:off x="7240583"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26" name="TextBox 25">
              <a:extLst>
                <a:ext uri="{FF2B5EF4-FFF2-40B4-BE49-F238E27FC236}">
                  <a16:creationId xmlns:a16="http://schemas.microsoft.com/office/drawing/2014/main" id="{8E1265E8-D51E-087C-F55D-95883126CDDA}"/>
                </a:ext>
              </a:extLst>
            </p:cNvPr>
            <p:cNvSpPr txBox="1"/>
            <p:nvPr/>
          </p:nvSpPr>
          <p:spPr>
            <a:xfrm>
              <a:off x="7819561"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4</a:t>
              </a:r>
            </a:p>
          </p:txBody>
        </p:sp>
        <p:sp>
          <p:nvSpPr>
            <p:cNvPr id="34" name="Rectangle 33">
              <a:extLst>
                <a:ext uri="{FF2B5EF4-FFF2-40B4-BE49-F238E27FC236}">
                  <a16:creationId xmlns:a16="http://schemas.microsoft.com/office/drawing/2014/main" id="{B04EC182-51CC-046B-F0B7-F88706A822D9}"/>
                </a:ext>
              </a:extLst>
            </p:cNvPr>
            <p:cNvSpPr/>
            <p:nvPr/>
          </p:nvSpPr>
          <p:spPr>
            <a:xfrm>
              <a:off x="7240583"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p:txBody>
        </p:sp>
      </p:grpSp>
      <p:grpSp>
        <p:nvGrpSpPr>
          <p:cNvPr id="40" name="Group 39">
            <a:extLst>
              <a:ext uri="{FF2B5EF4-FFF2-40B4-BE49-F238E27FC236}">
                <a16:creationId xmlns:a16="http://schemas.microsoft.com/office/drawing/2014/main" id="{3222060F-7972-6B31-E175-BB336C66A96D}"/>
              </a:ext>
            </a:extLst>
          </p:cNvPr>
          <p:cNvGrpSpPr/>
          <p:nvPr/>
        </p:nvGrpSpPr>
        <p:grpSpPr>
          <a:xfrm>
            <a:off x="9544441" y="918493"/>
            <a:ext cx="2217250" cy="5243616"/>
            <a:chOff x="9544441" y="776086"/>
            <a:chExt cx="2217250" cy="5243616"/>
          </a:xfrm>
        </p:grpSpPr>
        <p:sp>
          <p:nvSpPr>
            <p:cNvPr id="28" name="Rectangle 27">
              <a:extLst>
                <a:ext uri="{FF2B5EF4-FFF2-40B4-BE49-F238E27FC236}">
                  <a16:creationId xmlns:a16="http://schemas.microsoft.com/office/drawing/2014/main" id="{7386D10A-D31A-DB76-CF87-A6A488AD0266}"/>
                </a:ext>
              </a:extLst>
            </p:cNvPr>
            <p:cNvSpPr/>
            <p:nvPr/>
          </p:nvSpPr>
          <p:spPr>
            <a:xfrm>
              <a:off x="9544441" y="1128614"/>
              <a:ext cx="2217250" cy="1439237"/>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Multi Agent Orchestration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Scaling Agents </a:t>
              </a:r>
            </a:p>
          </p:txBody>
        </p:sp>
        <p:sp>
          <p:nvSpPr>
            <p:cNvPr id="29" name="Rectangle 28">
              <a:extLst>
                <a:ext uri="{FF2B5EF4-FFF2-40B4-BE49-F238E27FC236}">
                  <a16:creationId xmlns:a16="http://schemas.microsoft.com/office/drawing/2014/main" id="{01554399-CB0A-2148-0367-BF0D19A20ABB}"/>
                </a:ext>
              </a:extLst>
            </p:cNvPr>
            <p:cNvSpPr/>
            <p:nvPr/>
          </p:nvSpPr>
          <p:spPr>
            <a:xfrm>
              <a:off x="9544441" y="3003719"/>
              <a:ext cx="2217250" cy="611018"/>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p:txBody>
        </p:sp>
        <p:sp>
          <p:nvSpPr>
            <p:cNvPr id="30" name="Rectangle 29">
              <a:extLst>
                <a:ext uri="{FF2B5EF4-FFF2-40B4-BE49-F238E27FC236}">
                  <a16:creationId xmlns:a16="http://schemas.microsoft.com/office/drawing/2014/main" id="{9C29CD87-0A0E-BBC0-77AF-0ECEE2EC87D0}"/>
                </a:ext>
              </a:extLst>
            </p:cNvPr>
            <p:cNvSpPr/>
            <p:nvPr/>
          </p:nvSpPr>
          <p:spPr>
            <a:xfrm>
              <a:off x="9544441" y="2567852"/>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Agile Ceremony</a:t>
              </a:r>
              <a:endPar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Sprint Retrospective</a:t>
              </a:r>
            </a:p>
          </p:txBody>
        </p:sp>
        <p:sp>
          <p:nvSpPr>
            <p:cNvPr id="31" name="Rectangle 30">
              <a:extLst>
                <a:ext uri="{FF2B5EF4-FFF2-40B4-BE49-F238E27FC236}">
                  <a16:creationId xmlns:a16="http://schemas.microsoft.com/office/drawing/2014/main" id="{0915942B-7344-861D-3F46-19DACDA8AC52}"/>
                </a:ext>
              </a:extLst>
            </p:cNvPr>
            <p:cNvSpPr/>
            <p:nvPr/>
          </p:nvSpPr>
          <p:spPr>
            <a:xfrm>
              <a:off x="9544441" y="3614738"/>
              <a:ext cx="2217250" cy="1969098"/>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Hypersprint #2</a:t>
              </a:r>
            </a:p>
          </p:txBody>
        </p:sp>
        <p:sp>
          <p:nvSpPr>
            <p:cNvPr id="32" name="TextBox 31">
              <a:extLst>
                <a:ext uri="{FF2B5EF4-FFF2-40B4-BE49-F238E27FC236}">
                  <a16:creationId xmlns:a16="http://schemas.microsoft.com/office/drawing/2014/main" id="{0D9FB874-868B-48BE-2124-8849536F7E4A}"/>
                </a:ext>
              </a:extLst>
            </p:cNvPr>
            <p:cNvSpPr txBox="1"/>
            <p:nvPr/>
          </p:nvSpPr>
          <p:spPr>
            <a:xfrm>
              <a:off x="10123419" y="776086"/>
              <a:ext cx="1053580" cy="320601"/>
            </a:xfrm>
            <a:prstGeom prst="rect">
              <a:avLst/>
            </a:prstGeom>
            <a:noFill/>
          </p:spPr>
          <p:txBody>
            <a:bodyPr wrap="square" lIns="45720" r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Day 5</a:t>
              </a:r>
            </a:p>
          </p:txBody>
        </p:sp>
        <p:sp>
          <p:nvSpPr>
            <p:cNvPr id="35" name="Rectangle 34">
              <a:extLst>
                <a:ext uri="{FF2B5EF4-FFF2-40B4-BE49-F238E27FC236}">
                  <a16:creationId xmlns:a16="http://schemas.microsoft.com/office/drawing/2014/main" id="{C8AE19AE-6F12-8DCA-E68D-3506C9522012}"/>
                </a:ext>
              </a:extLst>
            </p:cNvPr>
            <p:cNvSpPr/>
            <p:nvPr/>
          </p:nvSpPr>
          <p:spPr>
            <a:xfrm>
              <a:off x="9544441" y="5583836"/>
              <a:ext cx="2217250" cy="43586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p:txBody>
        </p:sp>
      </p:grpSp>
    </p:spTree>
    <p:extLst>
      <p:ext uri="{BB962C8B-B14F-4D97-AF65-F5344CB8AC3E}">
        <p14:creationId xmlns:p14="http://schemas.microsoft.com/office/powerpoint/2010/main" val="297950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C8D7-E677-E3A4-291D-B07A5CF82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07FC7-9E1C-CE2B-6721-BA1A7D4932C3}"/>
              </a:ext>
            </a:extLst>
          </p:cNvPr>
          <p:cNvSpPr>
            <a:spLocks noGrp="1"/>
          </p:cNvSpPr>
          <p:nvPr>
            <p:ph type="title"/>
          </p:nvPr>
        </p:nvSpPr>
        <p:spPr/>
        <p:txBody>
          <a:bodyPr/>
          <a:lstStyle/>
          <a:p>
            <a:r>
              <a:rPr lang="en-US" dirty="0"/>
              <a:t>Designing and Implementing Long-Term Memory</a:t>
            </a:r>
          </a:p>
        </p:txBody>
      </p:sp>
      <p:sp>
        <p:nvSpPr>
          <p:cNvPr id="3" name="Text Placeholder 2">
            <a:extLst>
              <a:ext uri="{FF2B5EF4-FFF2-40B4-BE49-F238E27FC236}">
                <a16:creationId xmlns:a16="http://schemas.microsoft.com/office/drawing/2014/main" id="{CFC63368-7E06-5C38-2846-DCA814BBABC4}"/>
              </a:ext>
            </a:extLst>
          </p:cNvPr>
          <p:cNvSpPr>
            <a:spLocks noGrp="1"/>
          </p:cNvSpPr>
          <p:nvPr>
            <p:ph type="body" sz="quarter" idx="10"/>
          </p:nvPr>
        </p:nvSpPr>
        <p:spPr/>
        <p:txBody>
          <a:bodyPr/>
          <a:lstStyle/>
          <a:p>
            <a:pPr marL="0" indent="0">
              <a:buNone/>
            </a:pPr>
            <a:r>
              <a:rPr lang="en-US" sz="3200"/>
              <a:t>5 easy steps:</a:t>
            </a:r>
          </a:p>
          <a:p>
            <a:pPr marL="914392" lvl="1" indent="-457200">
              <a:buFont typeface="+mj-lt"/>
              <a:buAutoNum type="arabicPeriod"/>
            </a:pPr>
            <a:r>
              <a:rPr lang="en-US" sz="2800"/>
              <a:t>Select a Framework to build off.</a:t>
            </a:r>
          </a:p>
          <a:p>
            <a:pPr marL="914392" lvl="1" indent="-457200">
              <a:buFont typeface="+mj-lt"/>
              <a:buAutoNum type="arabicPeriod"/>
            </a:pPr>
            <a:r>
              <a:rPr lang="en-US" sz="2800"/>
              <a:t>Define Memory Requirements</a:t>
            </a:r>
          </a:p>
          <a:p>
            <a:pPr marL="914392" lvl="1" indent="-457200">
              <a:buFont typeface="+mj-lt"/>
              <a:buAutoNum type="arabicPeriod"/>
            </a:pPr>
            <a:r>
              <a:rPr lang="en-US" sz="2800"/>
              <a:t>Build Retrieval Infrastructure and Mechanisms</a:t>
            </a:r>
          </a:p>
          <a:p>
            <a:pPr marL="914392" lvl="1" indent="-457200">
              <a:buFont typeface="+mj-lt"/>
              <a:buAutoNum type="arabicPeriod"/>
            </a:pPr>
            <a:r>
              <a:rPr lang="en-US" sz="2800"/>
              <a:t>Implement Memory Consolidation</a:t>
            </a:r>
          </a:p>
          <a:p>
            <a:pPr marL="914392" lvl="1" indent="-457200">
              <a:buFont typeface="+mj-lt"/>
              <a:buAutoNum type="arabicPeriod"/>
            </a:pPr>
            <a:r>
              <a:rPr lang="en-US" sz="2800"/>
              <a:t>Integrate Memory with Agentic Reasoning</a:t>
            </a:r>
            <a:endParaRPr lang="en-US" sz="2800" dirty="0"/>
          </a:p>
        </p:txBody>
      </p:sp>
    </p:spTree>
    <p:extLst>
      <p:ext uri="{BB962C8B-B14F-4D97-AF65-F5344CB8AC3E}">
        <p14:creationId xmlns:p14="http://schemas.microsoft.com/office/powerpoint/2010/main" val="31982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1633C-A93B-E6E2-FF20-AC9F8F888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8428D-B341-6A63-7B29-220300B688C4}"/>
              </a:ext>
            </a:extLst>
          </p:cNvPr>
          <p:cNvSpPr>
            <a:spLocks noGrp="1"/>
          </p:cNvSpPr>
          <p:nvPr>
            <p:ph type="title"/>
          </p:nvPr>
        </p:nvSpPr>
        <p:spPr/>
        <p:txBody>
          <a:bodyPr/>
          <a:lstStyle/>
          <a:p>
            <a:r>
              <a:rPr lang="en-US" dirty="0"/>
              <a:t>Step 1: Select a Framework</a:t>
            </a:r>
          </a:p>
        </p:txBody>
      </p:sp>
      <p:sp>
        <p:nvSpPr>
          <p:cNvPr id="3" name="Text Placeholder 2">
            <a:extLst>
              <a:ext uri="{FF2B5EF4-FFF2-40B4-BE49-F238E27FC236}">
                <a16:creationId xmlns:a16="http://schemas.microsoft.com/office/drawing/2014/main" id="{E82B4853-DA53-C334-726C-77D6BE3137AB}"/>
              </a:ext>
            </a:extLst>
          </p:cNvPr>
          <p:cNvSpPr>
            <a:spLocks noGrp="1"/>
          </p:cNvSpPr>
          <p:nvPr>
            <p:ph type="body" sz="quarter" idx="10"/>
          </p:nvPr>
        </p:nvSpPr>
        <p:spPr>
          <a:xfrm>
            <a:off x="2523067" y="1022084"/>
            <a:ext cx="8999007" cy="4957763"/>
          </a:xfrm>
        </p:spPr>
        <p:txBody>
          <a:bodyPr/>
          <a:lstStyle/>
          <a:p>
            <a:pPr marL="0" indent="0">
              <a:buNone/>
            </a:pPr>
            <a:r>
              <a:rPr lang="en-US" sz="2000" dirty="0"/>
              <a:t>Numerous agentic frameworks include support for memory functions.</a:t>
            </a:r>
          </a:p>
          <a:p>
            <a:pPr marL="0" indent="0">
              <a:buNone/>
            </a:pPr>
            <a:endParaRPr lang="en-US" sz="2000" dirty="0"/>
          </a:p>
          <a:p>
            <a:pPr marL="0" indent="0">
              <a:buNone/>
            </a:pPr>
            <a:r>
              <a:rPr lang="en-US" sz="2000" dirty="0"/>
              <a:t>The rapid growth of LangGraph is bringing this feature into the spotlight.</a:t>
            </a:r>
          </a:p>
          <a:p>
            <a:pPr marL="0" indent="0">
              <a:buNone/>
            </a:pPr>
            <a:endParaRPr lang="en-US" sz="2000" dirty="0"/>
          </a:p>
          <a:p>
            <a:pPr marL="57158" indent="0">
              <a:buNone/>
            </a:pPr>
            <a:r>
              <a:rPr lang="en-US" sz="2000" dirty="0" err="1"/>
              <a:t>CrewAI</a:t>
            </a:r>
            <a:r>
              <a:rPr lang="en-US" sz="2000" dirty="0"/>
              <a:t> is notably popular for its memory capabilities.</a:t>
            </a:r>
          </a:p>
          <a:p>
            <a:pPr marL="57158" indent="0">
              <a:buNone/>
            </a:pPr>
            <a:endParaRPr lang="en-US" sz="2000" dirty="0"/>
          </a:p>
          <a:p>
            <a:pPr marL="57158" indent="0">
              <a:buNone/>
            </a:pPr>
            <a:r>
              <a:rPr lang="en-US" sz="2000" dirty="0" err="1"/>
              <a:t>LangChain</a:t>
            </a:r>
            <a:r>
              <a:rPr lang="en-US" sz="2000" dirty="0"/>
              <a:t> serves as a foundation for implementing episodic, semantic, and procedural memory. Its memory modules provide built-in support for both conversational context and long-term knowledge retention.</a:t>
            </a:r>
          </a:p>
          <a:p>
            <a:pPr marL="57158" indent="0">
              <a:buNone/>
            </a:pPr>
            <a:endParaRPr lang="en-US" sz="2000" dirty="0"/>
          </a:p>
          <a:p>
            <a:pPr marL="57158" indent="0">
              <a:buNone/>
            </a:pPr>
            <a:r>
              <a:rPr lang="en-US" sz="2000" dirty="0" err="1"/>
              <a:t>LlamaIndex</a:t>
            </a:r>
            <a:r>
              <a:rPr lang="en-US" sz="2000" dirty="0"/>
              <a:t> assists in organizing, storing, and retrieving memory dynamically. It is highly effective for building and maintaining knowledge indexes that can be selected, queried, and integrated. This makes it well-suited for agents navigating diverse topics with complex semantic needs.</a:t>
            </a:r>
          </a:p>
        </p:txBody>
      </p:sp>
      <p:pic>
        <p:nvPicPr>
          <p:cNvPr id="8194" name="Picture 2" descr="Local LLMs, AI Agents, and Crew AI, Oh My! | Greg Hilston">
            <a:extLst>
              <a:ext uri="{FF2B5EF4-FFF2-40B4-BE49-F238E27FC236}">
                <a16:creationId xmlns:a16="http://schemas.microsoft.com/office/drawing/2014/main" id="{B4EE2219-B2A9-B1D1-B164-78C4960C3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796" y="2686165"/>
            <a:ext cx="1467647" cy="5058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5DAF1B75-09B9-31F9-F881-56408C0C7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38" t="37829" r="16286" b="37466"/>
          <a:stretch>
            <a:fillRect/>
          </a:stretch>
        </p:blipFill>
        <p:spPr bwMode="auto">
          <a:xfrm>
            <a:off x="384048" y="3954558"/>
            <a:ext cx="2082800" cy="4058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angGraph">
            <a:extLst>
              <a:ext uri="{FF2B5EF4-FFF2-40B4-BE49-F238E27FC236}">
                <a16:creationId xmlns:a16="http://schemas.microsoft.com/office/drawing/2014/main" id="{E7D4F9EB-A6F4-B52C-361F-3A1D8A3FB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86" y="1798503"/>
            <a:ext cx="2297381" cy="35406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lamaIndex: Integrated Data Solution for AI Applications">
            <a:extLst>
              <a:ext uri="{FF2B5EF4-FFF2-40B4-BE49-F238E27FC236}">
                <a16:creationId xmlns:a16="http://schemas.microsoft.com/office/drawing/2014/main" id="{B5190388-4F82-DF53-D19A-12E5126AE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86" y="5126830"/>
            <a:ext cx="2297381" cy="93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41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CDC7-C8B0-E257-8178-5085495F0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B9AB2-B227-5AC9-B3D1-E867B9DCEB67}"/>
              </a:ext>
            </a:extLst>
          </p:cNvPr>
          <p:cNvSpPr>
            <a:spLocks noGrp="1"/>
          </p:cNvSpPr>
          <p:nvPr>
            <p:ph type="title"/>
          </p:nvPr>
        </p:nvSpPr>
        <p:spPr/>
        <p:txBody>
          <a:bodyPr/>
          <a:lstStyle/>
          <a:p>
            <a:r>
              <a:rPr lang="en-US" dirty="0"/>
              <a:t>Step 2: Define Memory Requirements</a:t>
            </a:r>
          </a:p>
        </p:txBody>
      </p:sp>
      <p:sp>
        <p:nvSpPr>
          <p:cNvPr id="4" name="Rectangle: Rounded Corners 72">
            <a:extLst>
              <a:ext uri="{FF2B5EF4-FFF2-40B4-BE49-F238E27FC236}">
                <a16:creationId xmlns:a16="http://schemas.microsoft.com/office/drawing/2014/main" id="{C3F69193-F80F-8CBA-E761-AAE468D8A5DE}"/>
              </a:ext>
            </a:extLst>
          </p:cNvPr>
          <p:cNvSpPr/>
          <p:nvPr/>
        </p:nvSpPr>
        <p:spPr>
          <a:xfrm>
            <a:off x="213055" y="908934"/>
            <a:ext cx="3657600" cy="4525727"/>
          </a:xfrm>
          <a:prstGeom prst="roundRect">
            <a:avLst>
              <a:gd name="adj" fmla="val 8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D16EA1A-C39A-59DB-720F-363F9BE4F84D}"/>
              </a:ext>
            </a:extLst>
          </p:cNvPr>
          <p:cNvSpPr/>
          <p:nvPr/>
        </p:nvSpPr>
        <p:spPr>
          <a:xfrm>
            <a:off x="213059" y="908932"/>
            <a:ext cx="3657600" cy="741388"/>
          </a:xfrm>
          <a:custGeom>
            <a:avLst/>
            <a:gdLst>
              <a:gd name="connsiteX0" fmla="*/ 171459 w 1943099"/>
              <a:gd name="connsiteY0" fmla="*/ 0 h 1022537"/>
              <a:gd name="connsiteX1" fmla="*/ 1771640 w 1943099"/>
              <a:gd name="connsiteY1" fmla="*/ 0 h 1022537"/>
              <a:gd name="connsiteX2" fmla="*/ 1943099 w 1943099"/>
              <a:gd name="connsiteY2" fmla="*/ 171459 h 1022537"/>
              <a:gd name="connsiteX3" fmla="*/ 1943099 w 1943099"/>
              <a:gd name="connsiteY3" fmla="*/ 1022537 h 1022537"/>
              <a:gd name="connsiteX4" fmla="*/ 0 w 1943099"/>
              <a:gd name="connsiteY4" fmla="*/ 1022537 h 1022537"/>
              <a:gd name="connsiteX5" fmla="*/ 0 w 1943099"/>
              <a:gd name="connsiteY5" fmla="*/ 171459 h 1022537"/>
              <a:gd name="connsiteX6" fmla="*/ 171459 w 1943099"/>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9" h="1022537">
                <a:moveTo>
                  <a:pt x="171459" y="0"/>
                </a:moveTo>
                <a:lnTo>
                  <a:pt x="1771640" y="0"/>
                </a:lnTo>
                <a:cubicBezTo>
                  <a:pt x="1866335" y="0"/>
                  <a:pt x="1943099" y="76765"/>
                  <a:pt x="1943099" y="171459"/>
                </a:cubicBezTo>
                <a:lnTo>
                  <a:pt x="1943099" y="1022537"/>
                </a:lnTo>
                <a:lnTo>
                  <a:pt x="0" y="1022537"/>
                </a:lnTo>
                <a:lnTo>
                  <a:pt x="0" y="171459"/>
                </a:lnTo>
                <a:cubicBezTo>
                  <a:pt x="0" y="76765"/>
                  <a:pt x="76764" y="0"/>
                  <a:pt x="171459"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b="1" cap="all" dirty="0">
              <a:solidFill>
                <a:schemeClr val="accent1">
                  <a:lumMod val="75000"/>
                </a:schemeClr>
              </a:solidFill>
            </a:endParaRPr>
          </a:p>
        </p:txBody>
      </p:sp>
      <p:sp>
        <p:nvSpPr>
          <p:cNvPr id="6" name="TextBox 71">
            <a:extLst>
              <a:ext uri="{FF2B5EF4-FFF2-40B4-BE49-F238E27FC236}">
                <a16:creationId xmlns:a16="http://schemas.microsoft.com/office/drawing/2014/main" id="{490E2008-0D7F-EC7E-E617-3198C52278B3}"/>
              </a:ext>
            </a:extLst>
          </p:cNvPr>
          <p:cNvSpPr txBox="1"/>
          <p:nvPr/>
        </p:nvSpPr>
        <p:spPr>
          <a:xfrm>
            <a:off x="213055" y="2076410"/>
            <a:ext cx="3657600" cy="3252172"/>
          </a:xfrm>
          <a:prstGeom prst="rect">
            <a:avLst/>
          </a:prstGeom>
          <a:noFill/>
        </p:spPr>
        <p:txBody>
          <a:bodyPr wrap="square" lIns="45720" rIns="9144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user interactions and elements require capturing and storage?</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For how long should various types of episodic data be maintained? Does this depend on the index?</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Which user preferences and behaviors ought to be monitored over time?</a:t>
            </a:r>
            <a:endParaRPr lang="en-US" sz="1200" noProof="1">
              <a:solidFill>
                <a:schemeClr val="tx1">
                  <a:lumMod val="75000"/>
                  <a:lumOff val="25000"/>
                </a:schemeClr>
              </a:solidFill>
            </a:endParaRPr>
          </a:p>
        </p:txBody>
      </p:sp>
      <p:sp>
        <p:nvSpPr>
          <p:cNvPr id="8" name="Freeform: Shape 3">
            <a:extLst>
              <a:ext uri="{FF2B5EF4-FFF2-40B4-BE49-F238E27FC236}">
                <a16:creationId xmlns:a16="http://schemas.microsoft.com/office/drawing/2014/main" id="{8F5FC68C-545B-64DB-365A-4F7E39100C08}"/>
              </a:ext>
            </a:extLst>
          </p:cNvPr>
          <p:cNvSpPr/>
          <p:nvPr/>
        </p:nvSpPr>
        <p:spPr>
          <a:xfrm>
            <a:off x="213055" y="1619210"/>
            <a:ext cx="3657600" cy="457200"/>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b="1" cap="all" spc="50" dirty="0">
                <a:solidFill>
                  <a:schemeClr val="bg1"/>
                </a:solidFill>
              </a:rPr>
              <a:t>Episodic</a:t>
            </a:r>
          </a:p>
        </p:txBody>
      </p:sp>
      <p:pic>
        <p:nvPicPr>
          <p:cNvPr id="19" name="Graphic 18" descr="Monthly calendar with solid fill">
            <a:extLst>
              <a:ext uri="{FF2B5EF4-FFF2-40B4-BE49-F238E27FC236}">
                <a16:creationId xmlns:a16="http://schemas.microsoft.com/office/drawing/2014/main" id="{8349060D-C954-4893-D25D-9833B27C73A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695048" y="941458"/>
            <a:ext cx="693614" cy="693614"/>
          </a:xfrm>
          <a:prstGeom prst="rect">
            <a:avLst/>
          </a:prstGeom>
        </p:spPr>
      </p:pic>
      <p:sp>
        <p:nvSpPr>
          <p:cNvPr id="9" name="Rectangle: Rounded Corners 45">
            <a:extLst>
              <a:ext uri="{FF2B5EF4-FFF2-40B4-BE49-F238E27FC236}">
                <a16:creationId xmlns:a16="http://schemas.microsoft.com/office/drawing/2014/main" id="{4D5BB980-9E76-88AD-17EC-9B6DB67C383F}"/>
              </a:ext>
            </a:extLst>
          </p:cNvPr>
          <p:cNvSpPr/>
          <p:nvPr/>
        </p:nvSpPr>
        <p:spPr>
          <a:xfrm>
            <a:off x="4267200" y="908934"/>
            <a:ext cx="3657600" cy="4525727"/>
          </a:xfrm>
          <a:prstGeom prst="roundRect">
            <a:avLst>
              <a:gd name="adj" fmla="val 8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6">
            <a:extLst>
              <a:ext uri="{FF2B5EF4-FFF2-40B4-BE49-F238E27FC236}">
                <a16:creationId xmlns:a16="http://schemas.microsoft.com/office/drawing/2014/main" id="{B1D971A2-F7D9-24B2-5E9B-1BCB08CBE6DE}"/>
              </a:ext>
            </a:extLst>
          </p:cNvPr>
          <p:cNvSpPr/>
          <p:nvPr/>
        </p:nvSpPr>
        <p:spPr>
          <a:xfrm>
            <a:off x="4267199" y="908934"/>
            <a:ext cx="3657600" cy="741386"/>
          </a:xfrm>
          <a:custGeom>
            <a:avLst/>
            <a:gdLst>
              <a:gd name="connsiteX0" fmla="*/ 171459 w 1943101"/>
              <a:gd name="connsiteY0" fmla="*/ 0 h 1022537"/>
              <a:gd name="connsiteX1" fmla="*/ 1771642 w 1943101"/>
              <a:gd name="connsiteY1" fmla="*/ 0 h 1022537"/>
              <a:gd name="connsiteX2" fmla="*/ 1943101 w 1943101"/>
              <a:gd name="connsiteY2" fmla="*/ 171459 h 1022537"/>
              <a:gd name="connsiteX3" fmla="*/ 1943101 w 1943101"/>
              <a:gd name="connsiteY3" fmla="*/ 1022537 h 1022537"/>
              <a:gd name="connsiteX4" fmla="*/ 0 w 1943101"/>
              <a:gd name="connsiteY4" fmla="*/ 1022537 h 1022537"/>
              <a:gd name="connsiteX5" fmla="*/ 0 w 1943101"/>
              <a:gd name="connsiteY5" fmla="*/ 171459 h 1022537"/>
              <a:gd name="connsiteX6" fmla="*/ 171459 w 1943101"/>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1" h="1022537">
                <a:moveTo>
                  <a:pt x="171459" y="0"/>
                </a:moveTo>
                <a:lnTo>
                  <a:pt x="1771642" y="0"/>
                </a:lnTo>
                <a:cubicBezTo>
                  <a:pt x="1866336" y="0"/>
                  <a:pt x="1943101" y="76765"/>
                  <a:pt x="1943101" y="171459"/>
                </a:cubicBezTo>
                <a:lnTo>
                  <a:pt x="1943101" y="1022537"/>
                </a:lnTo>
                <a:lnTo>
                  <a:pt x="0" y="1022537"/>
                </a:lnTo>
                <a:lnTo>
                  <a:pt x="0" y="171459"/>
                </a:lnTo>
                <a:cubicBezTo>
                  <a:pt x="0" y="76765"/>
                  <a:pt x="76765" y="0"/>
                  <a:pt x="171459" y="0"/>
                </a:cubicBez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b="1" cap="all" dirty="0">
              <a:solidFill>
                <a:schemeClr val="accent2">
                  <a:lumMod val="75000"/>
                </a:schemeClr>
              </a:solidFill>
            </a:endParaRPr>
          </a:p>
        </p:txBody>
      </p:sp>
      <p:sp>
        <p:nvSpPr>
          <p:cNvPr id="11" name="Freeform: Shape 9">
            <a:extLst>
              <a:ext uri="{FF2B5EF4-FFF2-40B4-BE49-F238E27FC236}">
                <a16:creationId xmlns:a16="http://schemas.microsoft.com/office/drawing/2014/main" id="{44177B8F-9BA5-B2FF-8E46-9D9C41C3E1C2}"/>
              </a:ext>
            </a:extLst>
          </p:cNvPr>
          <p:cNvSpPr/>
          <p:nvPr/>
        </p:nvSpPr>
        <p:spPr>
          <a:xfrm>
            <a:off x="4267199" y="1621439"/>
            <a:ext cx="3657600" cy="457200"/>
          </a:xfrm>
          <a:custGeom>
            <a:avLst/>
            <a:gdLst>
              <a:gd name="connsiteX0" fmla="*/ 0 w 1943101"/>
              <a:gd name="connsiteY0" fmla="*/ 0 h 467464"/>
              <a:gd name="connsiteX1" fmla="*/ 1943101 w 1943101"/>
              <a:gd name="connsiteY1" fmla="*/ 0 h 467464"/>
              <a:gd name="connsiteX2" fmla="*/ 1943101 w 1943101"/>
              <a:gd name="connsiteY2" fmla="*/ 467464 h 467464"/>
              <a:gd name="connsiteX3" fmla="*/ 0 w 1943101"/>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1" h="467464">
                <a:moveTo>
                  <a:pt x="0" y="0"/>
                </a:moveTo>
                <a:lnTo>
                  <a:pt x="1943101" y="0"/>
                </a:lnTo>
                <a:lnTo>
                  <a:pt x="1943101" y="467464"/>
                </a:lnTo>
                <a:lnTo>
                  <a:pt x="0" y="46746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b="1" cap="all" spc="50" dirty="0">
                <a:solidFill>
                  <a:schemeClr val="bg1"/>
                </a:solidFill>
              </a:rPr>
              <a:t>Semantic</a:t>
            </a:r>
          </a:p>
        </p:txBody>
      </p:sp>
      <p:sp>
        <p:nvSpPr>
          <p:cNvPr id="12" name="TextBox 71">
            <a:extLst>
              <a:ext uri="{FF2B5EF4-FFF2-40B4-BE49-F238E27FC236}">
                <a16:creationId xmlns:a16="http://schemas.microsoft.com/office/drawing/2014/main" id="{4C2ECF32-C47A-31C2-E67F-06C24A8C771E}"/>
              </a:ext>
            </a:extLst>
          </p:cNvPr>
          <p:cNvSpPr txBox="1"/>
          <p:nvPr/>
        </p:nvSpPr>
        <p:spPr>
          <a:xfrm>
            <a:off x="4267195" y="2076410"/>
            <a:ext cx="3657600" cy="3990836"/>
          </a:xfrm>
          <a:prstGeom prst="rect">
            <a:avLst/>
          </a:prstGeom>
          <a:noFill/>
        </p:spPr>
        <p:txBody>
          <a:bodyPr wrap="square" lIns="45720" rIns="9144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domain knowledge is crucial for the agent to effectively perform its tasks?</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Which information sources should be included in the knowledge base to provide context for the agent?</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compliance, regulatory, and domain-specific knowledge must be incorporated into the model?</a:t>
            </a:r>
            <a:endParaRPr lang="en-US" sz="1200" noProof="1">
              <a:solidFill>
                <a:schemeClr val="tx1">
                  <a:lumMod val="75000"/>
                  <a:lumOff val="25000"/>
                </a:schemeClr>
              </a:solidFill>
            </a:endParaRPr>
          </a:p>
        </p:txBody>
      </p:sp>
      <p:pic>
        <p:nvPicPr>
          <p:cNvPr id="20" name="Graphic 19" descr="Thought with solid fill">
            <a:extLst>
              <a:ext uri="{FF2B5EF4-FFF2-40B4-BE49-F238E27FC236}">
                <a16:creationId xmlns:a16="http://schemas.microsoft.com/office/drawing/2014/main" id="{74A48036-A9F7-8AD4-141C-164C2170F51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749192" y="914918"/>
            <a:ext cx="693614" cy="693614"/>
          </a:xfrm>
          <a:prstGeom prst="rect">
            <a:avLst/>
          </a:prstGeom>
        </p:spPr>
      </p:pic>
      <p:sp>
        <p:nvSpPr>
          <p:cNvPr id="14" name="Rectangle: Rounded Corners 29">
            <a:extLst>
              <a:ext uri="{FF2B5EF4-FFF2-40B4-BE49-F238E27FC236}">
                <a16:creationId xmlns:a16="http://schemas.microsoft.com/office/drawing/2014/main" id="{81B40097-50F9-1449-B13B-6A277F9ABE8E}"/>
              </a:ext>
            </a:extLst>
          </p:cNvPr>
          <p:cNvSpPr/>
          <p:nvPr/>
        </p:nvSpPr>
        <p:spPr>
          <a:xfrm>
            <a:off x="8321340" y="908934"/>
            <a:ext cx="3657600" cy="4525727"/>
          </a:xfrm>
          <a:prstGeom prst="roundRect">
            <a:avLst>
              <a:gd name="adj" fmla="val 88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8">
            <a:extLst>
              <a:ext uri="{FF2B5EF4-FFF2-40B4-BE49-F238E27FC236}">
                <a16:creationId xmlns:a16="http://schemas.microsoft.com/office/drawing/2014/main" id="{B795B021-69B1-25FF-1C80-B9D5A13ABD26}"/>
              </a:ext>
            </a:extLst>
          </p:cNvPr>
          <p:cNvSpPr/>
          <p:nvPr/>
        </p:nvSpPr>
        <p:spPr>
          <a:xfrm>
            <a:off x="8321341" y="908934"/>
            <a:ext cx="3657600" cy="710276"/>
          </a:xfrm>
          <a:custGeom>
            <a:avLst/>
            <a:gdLst>
              <a:gd name="connsiteX0" fmla="*/ 171459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59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59" y="0"/>
                </a:moveTo>
                <a:lnTo>
                  <a:pt x="1771641" y="0"/>
                </a:lnTo>
                <a:cubicBezTo>
                  <a:pt x="1866335" y="0"/>
                  <a:pt x="1943100" y="76765"/>
                  <a:pt x="1943100" y="171459"/>
                </a:cubicBezTo>
                <a:lnTo>
                  <a:pt x="1943100" y="1022537"/>
                </a:lnTo>
                <a:lnTo>
                  <a:pt x="0" y="1022537"/>
                </a:lnTo>
                <a:lnTo>
                  <a:pt x="0" y="171459"/>
                </a:lnTo>
                <a:cubicBezTo>
                  <a:pt x="0" y="76765"/>
                  <a:pt x="76765" y="0"/>
                  <a:pt x="171459"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200" b="1" cap="all" dirty="0">
              <a:solidFill>
                <a:srgbClr val="BF9F01"/>
              </a:solidFill>
            </a:endParaRPr>
          </a:p>
        </p:txBody>
      </p:sp>
      <p:sp>
        <p:nvSpPr>
          <p:cNvPr id="16" name="Freeform: Shape 11">
            <a:extLst>
              <a:ext uri="{FF2B5EF4-FFF2-40B4-BE49-F238E27FC236}">
                <a16:creationId xmlns:a16="http://schemas.microsoft.com/office/drawing/2014/main" id="{3244AA03-ED82-3B71-E006-7BCF620E60A2}"/>
              </a:ext>
            </a:extLst>
          </p:cNvPr>
          <p:cNvSpPr/>
          <p:nvPr/>
        </p:nvSpPr>
        <p:spPr>
          <a:xfrm>
            <a:off x="8321340" y="1622444"/>
            <a:ext cx="3657600" cy="457200"/>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b="1" cap="all" spc="50" dirty="0">
                <a:solidFill>
                  <a:schemeClr val="tx1">
                    <a:lumMod val="85000"/>
                    <a:lumOff val="15000"/>
                  </a:schemeClr>
                </a:solidFill>
              </a:rPr>
              <a:t>Procedural</a:t>
            </a:r>
          </a:p>
        </p:txBody>
      </p:sp>
      <p:sp>
        <p:nvSpPr>
          <p:cNvPr id="17" name="TextBox 71">
            <a:extLst>
              <a:ext uri="{FF2B5EF4-FFF2-40B4-BE49-F238E27FC236}">
                <a16:creationId xmlns:a16="http://schemas.microsoft.com/office/drawing/2014/main" id="{CC0385EB-15B4-83AB-5409-62C29C78556F}"/>
              </a:ext>
            </a:extLst>
          </p:cNvPr>
          <p:cNvSpPr txBox="1"/>
          <p:nvPr/>
        </p:nvSpPr>
        <p:spPr>
          <a:xfrm>
            <a:off x="8321335" y="2076410"/>
            <a:ext cx="3657600" cy="4585871"/>
          </a:xfrm>
          <a:prstGeom prst="rect">
            <a:avLst/>
          </a:prstGeom>
          <a:noFill/>
        </p:spPr>
        <p:txBody>
          <a:bodyPr wrap="square" lIns="45720" r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workflows and processes must the agents adhere to?</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decision-making logic determines process choice and task execution?</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How much flexibility can be granted to the models handling these tasks?</a:t>
            </a: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endParaRPr>
          </a:p>
          <a:p>
            <a:pPr marL="740664" marR="0" lvl="0" indent="-283464" algn="l" defTabSz="457192" rtl="0" eaLnBrk="1" fontAlgn="auto" latinLnBrk="0" hangingPunct="1">
              <a:lnSpc>
                <a:spcPct val="100000"/>
              </a:lnSpc>
              <a:spcBef>
                <a:spcPts val="384"/>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Graphik" panose="020B0503030202060203" pitchFamily="34" charset="77"/>
                <a:ea typeface="+mn-ea"/>
                <a:cs typeface="Arial"/>
              </a:rPr>
              <a:t>What tools, methods, agent-to-agent interactions, and conditional calls should be made available to the model?</a:t>
            </a:r>
          </a:p>
        </p:txBody>
      </p:sp>
      <p:pic>
        <p:nvPicPr>
          <p:cNvPr id="21" name="Graphic 20" descr="Workflow with solid fill">
            <a:extLst>
              <a:ext uri="{FF2B5EF4-FFF2-40B4-BE49-F238E27FC236}">
                <a16:creationId xmlns:a16="http://schemas.microsoft.com/office/drawing/2014/main" id="{8D017D96-6F30-1E60-F975-B230F0E481F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803333" y="937931"/>
            <a:ext cx="693614" cy="693614"/>
          </a:xfrm>
          <a:prstGeom prst="rect">
            <a:avLst/>
          </a:prstGeom>
        </p:spPr>
      </p:pic>
    </p:spTree>
    <p:extLst>
      <p:ext uri="{BB962C8B-B14F-4D97-AF65-F5344CB8AC3E}">
        <p14:creationId xmlns:p14="http://schemas.microsoft.com/office/powerpoint/2010/main" val="4021927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0FFC-03F0-B799-0F56-3E6418067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A19AD-DC49-6A68-E924-D45887AFF08A}"/>
              </a:ext>
            </a:extLst>
          </p:cNvPr>
          <p:cNvSpPr>
            <a:spLocks noGrp="1"/>
          </p:cNvSpPr>
          <p:nvPr>
            <p:ph type="title"/>
          </p:nvPr>
        </p:nvSpPr>
        <p:spPr/>
        <p:txBody>
          <a:bodyPr/>
          <a:lstStyle/>
          <a:p>
            <a:r>
              <a:rPr lang="en-US" dirty="0"/>
              <a:t>Step 3: Build Retrieval Mechanisms</a:t>
            </a:r>
          </a:p>
        </p:txBody>
      </p:sp>
      <p:sp>
        <p:nvSpPr>
          <p:cNvPr id="3" name="Text Placeholder 2">
            <a:extLst>
              <a:ext uri="{FF2B5EF4-FFF2-40B4-BE49-F238E27FC236}">
                <a16:creationId xmlns:a16="http://schemas.microsoft.com/office/drawing/2014/main" id="{5EE52083-E14D-513E-BF8F-00D885499138}"/>
              </a:ext>
            </a:extLst>
          </p:cNvPr>
          <p:cNvSpPr>
            <a:spLocks noGrp="1"/>
          </p:cNvSpPr>
          <p:nvPr>
            <p:ph type="body" sz="quarter" idx="10"/>
          </p:nvPr>
        </p:nvSpPr>
        <p:spPr/>
        <p:txBody>
          <a:bodyPr/>
          <a:lstStyle/>
          <a:p>
            <a:pPr>
              <a:buFont typeface="Arial" panose="020B0604020202020204" pitchFamily="34" charset="0"/>
              <a:buChar char="•"/>
            </a:pPr>
            <a:r>
              <a:rPr lang="en-US" sz="2000" dirty="0"/>
              <a:t>The goal of retrieval is to bring up the right memories at the right time without distracting the LLM. Often the retrieval mechanism is the performance bottleneck.</a:t>
            </a:r>
            <a:br>
              <a:rPr lang="en-US" sz="2000" dirty="0"/>
            </a:br>
            <a:endParaRPr lang="en-US" sz="2000" dirty="0"/>
          </a:p>
          <a:p>
            <a:pPr>
              <a:buFont typeface="Arial" panose="020B0604020202020204" pitchFamily="34" charset="0"/>
              <a:buChar char="•"/>
            </a:pPr>
            <a:r>
              <a:rPr lang="en-US" sz="2000" dirty="0"/>
              <a:t>Should the memories be reranked? Filtered? And by what metrics?</a:t>
            </a:r>
          </a:p>
          <a:p>
            <a:pPr lvl="1">
              <a:buFont typeface="Arial" panose="020B0604020202020204" pitchFamily="34" charset="0"/>
              <a:buChar char="•"/>
            </a:pPr>
            <a:r>
              <a:rPr lang="en-US" sz="1800" dirty="0"/>
              <a:t>Metrics can include relevance, recency, and importance.</a:t>
            </a:r>
            <a:br>
              <a:rPr lang="en-US" sz="1800" dirty="0"/>
            </a:br>
            <a:endParaRPr lang="en-US" sz="1800" dirty="0"/>
          </a:p>
          <a:p>
            <a:pPr>
              <a:buFont typeface="Arial" panose="020B0604020202020204" pitchFamily="34" charset="0"/>
              <a:buChar char="•"/>
            </a:pPr>
            <a:r>
              <a:rPr lang="en-US" sz="2000" dirty="0"/>
              <a:t>Advanced Retrieval Strategies like </a:t>
            </a:r>
            <a:r>
              <a:rPr lang="en-US" sz="2000" b="1" dirty="0"/>
              <a:t>Hybrid Search </a:t>
            </a:r>
            <a:r>
              <a:rPr lang="en-US" sz="2000" dirty="0"/>
              <a:t>and </a:t>
            </a:r>
            <a:r>
              <a:rPr lang="en-US" sz="2000" b="1" dirty="0"/>
              <a:t>Query Transformation </a:t>
            </a:r>
            <a:r>
              <a:rPr lang="en-US" sz="2000" dirty="0"/>
              <a:t>and Expansion remain to be very popular.</a:t>
            </a:r>
            <a:br>
              <a:rPr lang="en-US" sz="2000" dirty="0"/>
            </a:br>
            <a:endParaRPr lang="en-US" sz="2000" dirty="0"/>
          </a:p>
          <a:p>
            <a:pPr>
              <a:buFont typeface="Arial" panose="020B0604020202020204" pitchFamily="34" charset="0"/>
              <a:buChar char="•"/>
            </a:pPr>
            <a:r>
              <a:rPr lang="en-US" sz="2000" b="1" dirty="0"/>
              <a:t>Intelligent Chunking</a:t>
            </a:r>
            <a:r>
              <a:rPr lang="en-US" sz="2000" dirty="0"/>
              <a:t> is common to maintain semantic boundaries of the text.</a:t>
            </a:r>
            <a:br>
              <a:rPr lang="en-US" sz="2000" dirty="0"/>
            </a:br>
            <a:endParaRPr lang="en-US" sz="2000" dirty="0"/>
          </a:p>
          <a:p>
            <a:pPr>
              <a:buFont typeface="Arial" panose="020B0604020202020204" pitchFamily="34" charset="0"/>
              <a:buChar char="•"/>
            </a:pPr>
            <a:r>
              <a:rPr lang="en-US" sz="2000" b="1" dirty="0"/>
              <a:t>Rise of Agentic RAG</a:t>
            </a:r>
            <a:r>
              <a:rPr lang="en-US" sz="2000" dirty="0"/>
              <a:t>: Prior to providing the final context, agents decide what context should be retrieved and dynamically fetch it with database or tool access.</a:t>
            </a:r>
            <a:br>
              <a:rPr lang="en-US" sz="2000" dirty="0"/>
            </a:br>
            <a:endParaRPr lang="en-US" sz="2000" dirty="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340629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C6FA5-5180-B844-1CC1-4D9291A82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88EAE-C8C5-4B09-3B7E-1C118B37BF78}"/>
              </a:ext>
            </a:extLst>
          </p:cNvPr>
          <p:cNvSpPr>
            <a:spLocks noGrp="1"/>
          </p:cNvSpPr>
          <p:nvPr>
            <p:ph type="title"/>
          </p:nvPr>
        </p:nvSpPr>
        <p:spPr/>
        <p:txBody>
          <a:bodyPr/>
          <a:lstStyle/>
          <a:p>
            <a:r>
              <a:rPr lang="en-US" dirty="0"/>
              <a:t>Step 4: Implement Memory Consolidation</a:t>
            </a:r>
          </a:p>
        </p:txBody>
      </p:sp>
      <p:sp>
        <p:nvSpPr>
          <p:cNvPr id="3" name="Text Placeholder 2">
            <a:extLst>
              <a:ext uri="{FF2B5EF4-FFF2-40B4-BE49-F238E27FC236}">
                <a16:creationId xmlns:a16="http://schemas.microsoft.com/office/drawing/2014/main" id="{A40FB564-43E7-A981-DA37-767CDB044415}"/>
              </a:ext>
            </a:extLst>
          </p:cNvPr>
          <p:cNvSpPr>
            <a:spLocks noGrp="1"/>
          </p:cNvSpPr>
          <p:nvPr>
            <p:ph type="body" sz="quarter" idx="10"/>
          </p:nvPr>
        </p:nvSpPr>
        <p:spPr>
          <a:xfrm>
            <a:off x="298450" y="1154727"/>
            <a:ext cx="11595100" cy="4957763"/>
          </a:xfrm>
        </p:spPr>
        <p:txBody>
          <a:bodyPr/>
          <a:lstStyle/>
          <a:p>
            <a:pPr marL="0" indent="0" algn="l" rtl="0" eaLnBrk="1" latinLnBrk="0" hangingPunct="1">
              <a:spcBef>
                <a:spcPts val="480"/>
              </a:spcBef>
              <a:buNone/>
            </a:pPr>
            <a:r>
              <a:rPr lang="en-US" sz="2000" i="1" dirty="0">
                <a:solidFill>
                  <a:srgbClr val="231F20"/>
                </a:solidFill>
                <a:effectLst/>
                <a:latin typeface="Graphik" panose="020B0503030202060203" pitchFamily="34" charset="77"/>
              </a:rPr>
              <a:t>Consolidating episodic, procedural, and semantic memories is crucial as it limits performance.</a:t>
            </a:r>
          </a:p>
          <a:p>
            <a:pPr marL="338328" indent="-338328" algn="l" rtl="0" eaLnBrk="1" latinLnBrk="0" hangingPunct="1">
              <a:spcBef>
                <a:spcPts val="480"/>
              </a:spcBef>
              <a:buFont typeface="Arial" panose="020B0604020202020204" pitchFamily="34" charset="0"/>
              <a:buChar char="•"/>
            </a:pPr>
            <a:endParaRPr lang="en-US" sz="2000" dirty="0">
              <a:solidFill>
                <a:srgbClr val="231F20"/>
              </a:solidFill>
              <a:effectLst/>
              <a:latin typeface="Graphik" panose="020B0503030202060203" pitchFamily="34" charset="77"/>
            </a:endParaRPr>
          </a:p>
        </p:txBody>
      </p:sp>
      <p:grpSp>
        <p:nvGrpSpPr>
          <p:cNvPr id="19" name="Group 18">
            <a:extLst>
              <a:ext uri="{FF2B5EF4-FFF2-40B4-BE49-F238E27FC236}">
                <a16:creationId xmlns:a16="http://schemas.microsoft.com/office/drawing/2014/main" id="{B983F247-DE1C-90EF-055A-151C125BEC41}"/>
              </a:ext>
            </a:extLst>
          </p:cNvPr>
          <p:cNvGrpSpPr/>
          <p:nvPr/>
        </p:nvGrpSpPr>
        <p:grpSpPr>
          <a:xfrm>
            <a:off x="212725" y="1718247"/>
            <a:ext cx="11935981" cy="4471416"/>
            <a:chOff x="676298" y="4301683"/>
            <a:chExt cx="11935981" cy="4471416"/>
          </a:xfrm>
        </p:grpSpPr>
        <p:grpSp>
          <p:nvGrpSpPr>
            <p:cNvPr id="4" name="Group 3">
              <a:extLst>
                <a:ext uri="{FF2B5EF4-FFF2-40B4-BE49-F238E27FC236}">
                  <a16:creationId xmlns:a16="http://schemas.microsoft.com/office/drawing/2014/main" id="{23A066E2-1C5C-FC6E-C34F-EB89A31FBA43}"/>
                </a:ext>
              </a:extLst>
            </p:cNvPr>
            <p:cNvGrpSpPr/>
            <p:nvPr/>
          </p:nvGrpSpPr>
          <p:grpSpPr>
            <a:xfrm>
              <a:off x="5105742" y="4301683"/>
              <a:ext cx="2700525" cy="4471416"/>
              <a:chOff x="2464142" y="1388916"/>
              <a:chExt cx="4215715" cy="4471416"/>
            </a:xfrm>
          </p:grpSpPr>
          <p:sp>
            <p:nvSpPr>
              <p:cNvPr id="5" name="Freeform 4">
                <a:extLst>
                  <a:ext uri="{FF2B5EF4-FFF2-40B4-BE49-F238E27FC236}">
                    <a16:creationId xmlns:a16="http://schemas.microsoft.com/office/drawing/2014/main" id="{A53FB47A-FCED-4A89-EDCE-70A8AA4A2737}"/>
                  </a:ext>
                </a:extLst>
              </p:cNvPr>
              <p:cNvSpPr/>
              <p:nvPr/>
            </p:nvSpPr>
            <p:spPr>
              <a:xfrm rot="10800000">
                <a:off x="3303829" y="3027343"/>
                <a:ext cx="2536675" cy="1539976"/>
              </a:xfrm>
              <a:custGeom>
                <a:avLst/>
                <a:gdLst>
                  <a:gd name="connsiteX0" fmla="*/ 675787 w 2729264"/>
                  <a:gd name="connsiteY0" fmla="*/ 27848 h 3589212"/>
                  <a:gd name="connsiteX1" fmla="*/ 674667 w 2729264"/>
                  <a:gd name="connsiteY1" fmla="*/ 1 h 3589212"/>
                  <a:gd name="connsiteX2" fmla="*/ 674667 w 2729264"/>
                  <a:gd name="connsiteY2" fmla="*/ 0 h 3589212"/>
                  <a:gd name="connsiteX3" fmla="*/ 666652 w 2729264"/>
                  <a:gd name="connsiteY3" fmla="*/ 458134 h 3589212"/>
                  <a:gd name="connsiteX4" fmla="*/ 671715 w 2729264"/>
                  <a:gd name="connsiteY4" fmla="*/ 353342 h 3589212"/>
                  <a:gd name="connsiteX5" fmla="*/ 671317 w 2729264"/>
                  <a:gd name="connsiteY5" fmla="*/ 383685 h 3589212"/>
                  <a:gd name="connsiteX6" fmla="*/ 2062612 w 2729264"/>
                  <a:gd name="connsiteY6" fmla="*/ 458136 h 3589212"/>
                  <a:gd name="connsiteX7" fmla="*/ 2057947 w 2729264"/>
                  <a:gd name="connsiteY7" fmla="*/ 383685 h 3589212"/>
                  <a:gd name="connsiteX8" fmla="*/ 2057549 w 2729264"/>
                  <a:gd name="connsiteY8" fmla="*/ 353342 h 3589212"/>
                  <a:gd name="connsiteX9" fmla="*/ 641136 w 2729264"/>
                  <a:gd name="connsiteY9" fmla="*/ 820262 h 3589212"/>
                  <a:gd name="connsiteX10" fmla="*/ 651656 w 2729264"/>
                  <a:gd name="connsiteY10" fmla="*/ 697494 h 3589212"/>
                  <a:gd name="connsiteX11" fmla="*/ 647879 w 2729264"/>
                  <a:gd name="connsiteY11" fmla="*/ 757765 h 3589212"/>
                  <a:gd name="connsiteX12" fmla="*/ 2088129 w 2729264"/>
                  <a:gd name="connsiteY12" fmla="*/ 820270 h 3589212"/>
                  <a:gd name="connsiteX13" fmla="*/ 2081385 w 2729264"/>
                  <a:gd name="connsiteY13" fmla="*/ 757765 h 3589212"/>
                  <a:gd name="connsiteX14" fmla="*/ 2077608 w 2729264"/>
                  <a:gd name="connsiteY14" fmla="*/ 697489 h 3589212"/>
                  <a:gd name="connsiteX15" fmla="*/ 600203 w 2729264"/>
                  <a:gd name="connsiteY15" fmla="*/ 1185907 h 3589212"/>
                  <a:gd name="connsiteX16" fmla="*/ 613996 w 2729264"/>
                  <a:gd name="connsiteY16" fmla="*/ 1071790 h 3589212"/>
                  <a:gd name="connsiteX17" fmla="*/ 605437 w 2729264"/>
                  <a:gd name="connsiteY17" fmla="*/ 1151111 h 3589212"/>
                  <a:gd name="connsiteX18" fmla="*/ 2129063 w 2729264"/>
                  <a:gd name="connsiteY18" fmla="*/ 1185922 h 3589212"/>
                  <a:gd name="connsiteX19" fmla="*/ 2123827 w 2729264"/>
                  <a:gd name="connsiteY19" fmla="*/ 1151111 h 3589212"/>
                  <a:gd name="connsiteX20" fmla="*/ 2115265 w 2729264"/>
                  <a:gd name="connsiteY20" fmla="*/ 1071764 h 3589212"/>
                  <a:gd name="connsiteX21" fmla="*/ 500147 w 2729264"/>
                  <a:gd name="connsiteY21" fmla="*/ 1794014 h 3589212"/>
                  <a:gd name="connsiteX22" fmla="*/ 500147 w 2729264"/>
                  <a:gd name="connsiteY22" fmla="*/ 1794014 h 3589212"/>
                  <a:gd name="connsiteX23" fmla="*/ 500587 w 2729264"/>
                  <a:gd name="connsiteY23" fmla="*/ 1791664 h 3589212"/>
                  <a:gd name="connsiteX24" fmla="*/ 500587 w 2729264"/>
                  <a:gd name="connsiteY24" fmla="*/ 1791665 h 3589212"/>
                  <a:gd name="connsiteX25" fmla="*/ 18617 w 2729264"/>
                  <a:gd name="connsiteY25" fmla="*/ 3538163 h 3589212"/>
                  <a:gd name="connsiteX26" fmla="*/ 78567 w 2729264"/>
                  <a:gd name="connsiteY26" fmla="*/ 3373781 h 3589212"/>
                  <a:gd name="connsiteX27" fmla="*/ 316390 w 2729264"/>
                  <a:gd name="connsiteY27" fmla="*/ 2594875 h 3589212"/>
                  <a:gd name="connsiteX28" fmla="*/ 480535 w 2729264"/>
                  <a:gd name="connsiteY28" fmla="*/ 1898740 h 3589212"/>
                  <a:gd name="connsiteX29" fmla="*/ 500147 w 2729264"/>
                  <a:gd name="connsiteY29" fmla="*/ 1794014 h 3589212"/>
                  <a:gd name="connsiteX30" fmla="*/ 501361 w 2729264"/>
                  <a:gd name="connsiteY30" fmla="*/ 1794014 h 3589212"/>
                  <a:gd name="connsiteX31" fmla="*/ 500587 w 2729264"/>
                  <a:gd name="connsiteY31" fmla="*/ 1791665 h 3589212"/>
                  <a:gd name="connsiteX32" fmla="*/ 500751 w 2729264"/>
                  <a:gd name="connsiteY32" fmla="*/ 1790790 h 3589212"/>
                  <a:gd name="connsiteX33" fmla="*/ 518081 w 2729264"/>
                  <a:gd name="connsiteY33" fmla="*/ 1738187 h 3589212"/>
                  <a:gd name="connsiteX34" fmla="*/ 1364633 w 2729264"/>
                  <a:gd name="connsiteY34" fmla="*/ 1527062 h 3589212"/>
                  <a:gd name="connsiteX35" fmla="*/ 2211185 w 2729264"/>
                  <a:gd name="connsiteY35" fmla="*/ 1738187 h 3589212"/>
                  <a:gd name="connsiteX36" fmla="*/ 2228511 w 2729264"/>
                  <a:gd name="connsiteY36" fmla="*/ 1790777 h 3589212"/>
                  <a:gd name="connsiteX37" fmla="*/ 2185466 w 2729264"/>
                  <a:gd name="connsiteY37" fmla="*/ 1560921 h 3589212"/>
                  <a:gd name="connsiteX38" fmla="*/ 2185440 w 2729264"/>
                  <a:gd name="connsiteY38" fmla="*/ 1560748 h 3589212"/>
                  <a:gd name="connsiteX39" fmla="*/ 2185467 w 2729264"/>
                  <a:gd name="connsiteY39" fmla="*/ 1560920 h 3589212"/>
                  <a:gd name="connsiteX40" fmla="*/ 2228678 w 2729264"/>
                  <a:gd name="connsiteY40" fmla="*/ 1791667 h 3589212"/>
                  <a:gd name="connsiteX41" fmla="*/ 2227904 w 2729264"/>
                  <a:gd name="connsiteY41" fmla="*/ 1794014 h 3589212"/>
                  <a:gd name="connsiteX42" fmla="*/ 2229117 w 2729264"/>
                  <a:gd name="connsiteY42" fmla="*/ 1794014 h 3589212"/>
                  <a:gd name="connsiteX43" fmla="*/ 2228777 w 2729264"/>
                  <a:gd name="connsiteY43" fmla="*/ 1792197 h 3589212"/>
                  <a:gd name="connsiteX44" fmla="*/ 2248729 w 2729264"/>
                  <a:gd name="connsiteY44" fmla="*/ 1898740 h 3589212"/>
                  <a:gd name="connsiteX45" fmla="*/ 2412874 w 2729264"/>
                  <a:gd name="connsiteY45" fmla="*/ 2594875 h 3589212"/>
                  <a:gd name="connsiteX46" fmla="*/ 2650697 w 2729264"/>
                  <a:gd name="connsiteY46" fmla="*/ 3373781 h 3589212"/>
                  <a:gd name="connsiteX47" fmla="*/ 2710643 w 2729264"/>
                  <a:gd name="connsiteY47" fmla="*/ 3538154 h 3589212"/>
                  <a:gd name="connsiteX48" fmla="*/ 2694930 w 2729264"/>
                  <a:gd name="connsiteY48" fmla="*/ 3510421 h 3589212"/>
                  <a:gd name="connsiteX49" fmla="*/ 1364633 w 2729264"/>
                  <a:gd name="connsiteY49" fmla="*/ 3218374 h 3589212"/>
                  <a:gd name="connsiteX50" fmla="*/ 34336 w 2729264"/>
                  <a:gd name="connsiteY50" fmla="*/ 3510421 h 3589212"/>
                  <a:gd name="connsiteX51" fmla="*/ 8649 w 2729264"/>
                  <a:gd name="connsiteY51" fmla="*/ 3589212 h 3589212"/>
                  <a:gd name="connsiteX52" fmla="*/ 0 w 2729264"/>
                  <a:gd name="connsiteY52" fmla="*/ 3589212 h 3589212"/>
                  <a:gd name="connsiteX53" fmla="*/ 11929 w 2729264"/>
                  <a:gd name="connsiteY53" fmla="*/ 3556504 h 3589212"/>
                  <a:gd name="connsiteX54" fmla="*/ 6749 w 2729264"/>
                  <a:gd name="connsiteY54" fmla="*/ 3584134 h 3589212"/>
                  <a:gd name="connsiteX55" fmla="*/ 2729264 w 2729264"/>
                  <a:gd name="connsiteY55" fmla="*/ 3589212 h 3589212"/>
                  <a:gd name="connsiteX56" fmla="*/ 2720616 w 2729264"/>
                  <a:gd name="connsiteY56" fmla="*/ 3589212 h 3589212"/>
                  <a:gd name="connsiteX57" fmla="*/ 2722517 w 2729264"/>
                  <a:gd name="connsiteY57" fmla="*/ 3584134 h 3589212"/>
                  <a:gd name="connsiteX58" fmla="*/ 2717339 w 2729264"/>
                  <a:gd name="connsiteY58" fmla="*/ 3556515 h 3589212"/>
                  <a:gd name="connsiteX0" fmla="*/ 674667 w 2729264"/>
                  <a:gd name="connsiteY0" fmla="*/ 0 h 3589212"/>
                  <a:gd name="connsiteX1" fmla="*/ 674667 w 2729264"/>
                  <a:gd name="connsiteY1" fmla="*/ 1 h 3589212"/>
                  <a:gd name="connsiteX2" fmla="*/ 674667 w 2729264"/>
                  <a:gd name="connsiteY2" fmla="*/ 0 h 3589212"/>
                  <a:gd name="connsiteX3" fmla="*/ 666652 w 2729264"/>
                  <a:gd name="connsiteY3" fmla="*/ 458134 h 3589212"/>
                  <a:gd name="connsiteX4" fmla="*/ 671715 w 2729264"/>
                  <a:gd name="connsiteY4" fmla="*/ 353342 h 3589212"/>
                  <a:gd name="connsiteX5" fmla="*/ 671317 w 2729264"/>
                  <a:gd name="connsiteY5" fmla="*/ 383685 h 3589212"/>
                  <a:gd name="connsiteX6" fmla="*/ 666652 w 2729264"/>
                  <a:gd name="connsiteY6" fmla="*/ 458134 h 3589212"/>
                  <a:gd name="connsiteX7" fmla="*/ 2062612 w 2729264"/>
                  <a:gd name="connsiteY7" fmla="*/ 458136 h 3589212"/>
                  <a:gd name="connsiteX8" fmla="*/ 2057947 w 2729264"/>
                  <a:gd name="connsiteY8" fmla="*/ 383685 h 3589212"/>
                  <a:gd name="connsiteX9" fmla="*/ 2057549 w 2729264"/>
                  <a:gd name="connsiteY9" fmla="*/ 353342 h 3589212"/>
                  <a:gd name="connsiteX10" fmla="*/ 2062612 w 2729264"/>
                  <a:gd name="connsiteY10" fmla="*/ 458136 h 3589212"/>
                  <a:gd name="connsiteX11" fmla="*/ 641136 w 2729264"/>
                  <a:gd name="connsiteY11" fmla="*/ 820262 h 3589212"/>
                  <a:gd name="connsiteX12" fmla="*/ 651656 w 2729264"/>
                  <a:gd name="connsiteY12" fmla="*/ 697494 h 3589212"/>
                  <a:gd name="connsiteX13" fmla="*/ 647879 w 2729264"/>
                  <a:gd name="connsiteY13" fmla="*/ 757765 h 3589212"/>
                  <a:gd name="connsiteX14" fmla="*/ 641136 w 2729264"/>
                  <a:gd name="connsiteY14" fmla="*/ 820262 h 3589212"/>
                  <a:gd name="connsiteX15" fmla="*/ 2088129 w 2729264"/>
                  <a:gd name="connsiteY15" fmla="*/ 820270 h 3589212"/>
                  <a:gd name="connsiteX16" fmla="*/ 2081385 w 2729264"/>
                  <a:gd name="connsiteY16" fmla="*/ 757765 h 3589212"/>
                  <a:gd name="connsiteX17" fmla="*/ 2077608 w 2729264"/>
                  <a:gd name="connsiteY17" fmla="*/ 697489 h 3589212"/>
                  <a:gd name="connsiteX18" fmla="*/ 2088129 w 2729264"/>
                  <a:gd name="connsiteY18" fmla="*/ 820270 h 3589212"/>
                  <a:gd name="connsiteX19" fmla="*/ 600203 w 2729264"/>
                  <a:gd name="connsiteY19" fmla="*/ 1185907 h 3589212"/>
                  <a:gd name="connsiteX20" fmla="*/ 613996 w 2729264"/>
                  <a:gd name="connsiteY20" fmla="*/ 1071790 h 3589212"/>
                  <a:gd name="connsiteX21" fmla="*/ 605437 w 2729264"/>
                  <a:gd name="connsiteY21" fmla="*/ 1151111 h 3589212"/>
                  <a:gd name="connsiteX22" fmla="*/ 600203 w 2729264"/>
                  <a:gd name="connsiteY22" fmla="*/ 1185907 h 3589212"/>
                  <a:gd name="connsiteX23" fmla="*/ 2129063 w 2729264"/>
                  <a:gd name="connsiteY23" fmla="*/ 1185922 h 3589212"/>
                  <a:gd name="connsiteX24" fmla="*/ 2123827 w 2729264"/>
                  <a:gd name="connsiteY24" fmla="*/ 1151111 h 3589212"/>
                  <a:gd name="connsiteX25" fmla="*/ 2115265 w 2729264"/>
                  <a:gd name="connsiteY25" fmla="*/ 1071764 h 3589212"/>
                  <a:gd name="connsiteX26" fmla="*/ 2129063 w 2729264"/>
                  <a:gd name="connsiteY26" fmla="*/ 1185922 h 3589212"/>
                  <a:gd name="connsiteX27" fmla="*/ 500147 w 2729264"/>
                  <a:gd name="connsiteY27" fmla="*/ 1794014 h 3589212"/>
                  <a:gd name="connsiteX28" fmla="*/ 500147 w 2729264"/>
                  <a:gd name="connsiteY28" fmla="*/ 1794014 h 3589212"/>
                  <a:gd name="connsiteX29" fmla="*/ 500587 w 2729264"/>
                  <a:gd name="connsiteY29" fmla="*/ 1791664 h 3589212"/>
                  <a:gd name="connsiteX30" fmla="*/ 500587 w 2729264"/>
                  <a:gd name="connsiteY30" fmla="*/ 1791665 h 3589212"/>
                  <a:gd name="connsiteX31" fmla="*/ 500147 w 2729264"/>
                  <a:gd name="connsiteY31" fmla="*/ 1794014 h 3589212"/>
                  <a:gd name="connsiteX32" fmla="*/ 18617 w 2729264"/>
                  <a:gd name="connsiteY32" fmla="*/ 3538163 h 3589212"/>
                  <a:gd name="connsiteX33" fmla="*/ 78567 w 2729264"/>
                  <a:gd name="connsiteY33" fmla="*/ 3373781 h 3589212"/>
                  <a:gd name="connsiteX34" fmla="*/ 316390 w 2729264"/>
                  <a:gd name="connsiteY34" fmla="*/ 2594875 h 3589212"/>
                  <a:gd name="connsiteX35" fmla="*/ 480535 w 2729264"/>
                  <a:gd name="connsiteY35" fmla="*/ 1898740 h 3589212"/>
                  <a:gd name="connsiteX36" fmla="*/ 500147 w 2729264"/>
                  <a:gd name="connsiteY36" fmla="*/ 1794014 h 3589212"/>
                  <a:gd name="connsiteX37" fmla="*/ 501361 w 2729264"/>
                  <a:gd name="connsiteY37" fmla="*/ 1794014 h 3589212"/>
                  <a:gd name="connsiteX38" fmla="*/ 500587 w 2729264"/>
                  <a:gd name="connsiteY38" fmla="*/ 1791665 h 3589212"/>
                  <a:gd name="connsiteX39" fmla="*/ 500751 w 2729264"/>
                  <a:gd name="connsiteY39" fmla="*/ 1790790 h 3589212"/>
                  <a:gd name="connsiteX40" fmla="*/ 518081 w 2729264"/>
                  <a:gd name="connsiteY40" fmla="*/ 1738187 h 3589212"/>
                  <a:gd name="connsiteX41" fmla="*/ 1364633 w 2729264"/>
                  <a:gd name="connsiteY41" fmla="*/ 1527062 h 3589212"/>
                  <a:gd name="connsiteX42" fmla="*/ 2211185 w 2729264"/>
                  <a:gd name="connsiteY42" fmla="*/ 1738187 h 3589212"/>
                  <a:gd name="connsiteX43" fmla="*/ 2228511 w 2729264"/>
                  <a:gd name="connsiteY43" fmla="*/ 1790777 h 3589212"/>
                  <a:gd name="connsiteX44" fmla="*/ 2185466 w 2729264"/>
                  <a:gd name="connsiteY44" fmla="*/ 1560921 h 3589212"/>
                  <a:gd name="connsiteX45" fmla="*/ 2185440 w 2729264"/>
                  <a:gd name="connsiteY45" fmla="*/ 1560748 h 3589212"/>
                  <a:gd name="connsiteX46" fmla="*/ 2185467 w 2729264"/>
                  <a:gd name="connsiteY46" fmla="*/ 1560920 h 3589212"/>
                  <a:gd name="connsiteX47" fmla="*/ 2228678 w 2729264"/>
                  <a:gd name="connsiteY47" fmla="*/ 1791667 h 3589212"/>
                  <a:gd name="connsiteX48" fmla="*/ 2227904 w 2729264"/>
                  <a:gd name="connsiteY48" fmla="*/ 1794014 h 3589212"/>
                  <a:gd name="connsiteX49" fmla="*/ 2229117 w 2729264"/>
                  <a:gd name="connsiteY49" fmla="*/ 1794014 h 3589212"/>
                  <a:gd name="connsiteX50" fmla="*/ 2228777 w 2729264"/>
                  <a:gd name="connsiteY50" fmla="*/ 1792197 h 3589212"/>
                  <a:gd name="connsiteX51" fmla="*/ 2248729 w 2729264"/>
                  <a:gd name="connsiteY51" fmla="*/ 1898740 h 3589212"/>
                  <a:gd name="connsiteX52" fmla="*/ 2412874 w 2729264"/>
                  <a:gd name="connsiteY52" fmla="*/ 2594875 h 3589212"/>
                  <a:gd name="connsiteX53" fmla="*/ 2650697 w 2729264"/>
                  <a:gd name="connsiteY53" fmla="*/ 3373781 h 3589212"/>
                  <a:gd name="connsiteX54" fmla="*/ 2710643 w 2729264"/>
                  <a:gd name="connsiteY54" fmla="*/ 3538154 h 3589212"/>
                  <a:gd name="connsiteX55" fmla="*/ 2694930 w 2729264"/>
                  <a:gd name="connsiteY55" fmla="*/ 3510421 h 3589212"/>
                  <a:gd name="connsiteX56" fmla="*/ 1364633 w 2729264"/>
                  <a:gd name="connsiteY56" fmla="*/ 3218374 h 3589212"/>
                  <a:gd name="connsiteX57" fmla="*/ 34336 w 2729264"/>
                  <a:gd name="connsiteY57" fmla="*/ 3510421 h 3589212"/>
                  <a:gd name="connsiteX58" fmla="*/ 18617 w 2729264"/>
                  <a:gd name="connsiteY58" fmla="*/ 3538163 h 3589212"/>
                  <a:gd name="connsiteX59" fmla="*/ 8649 w 2729264"/>
                  <a:gd name="connsiteY59" fmla="*/ 3589212 h 3589212"/>
                  <a:gd name="connsiteX60" fmla="*/ 0 w 2729264"/>
                  <a:gd name="connsiteY60" fmla="*/ 3589212 h 3589212"/>
                  <a:gd name="connsiteX61" fmla="*/ 11929 w 2729264"/>
                  <a:gd name="connsiteY61" fmla="*/ 3556504 h 3589212"/>
                  <a:gd name="connsiteX62" fmla="*/ 6749 w 2729264"/>
                  <a:gd name="connsiteY62" fmla="*/ 3584134 h 3589212"/>
                  <a:gd name="connsiteX63" fmla="*/ 8649 w 2729264"/>
                  <a:gd name="connsiteY63" fmla="*/ 3589212 h 3589212"/>
                  <a:gd name="connsiteX64" fmla="*/ 2729264 w 2729264"/>
                  <a:gd name="connsiteY64" fmla="*/ 3589212 h 3589212"/>
                  <a:gd name="connsiteX65" fmla="*/ 2720616 w 2729264"/>
                  <a:gd name="connsiteY65" fmla="*/ 3589212 h 3589212"/>
                  <a:gd name="connsiteX66" fmla="*/ 2722517 w 2729264"/>
                  <a:gd name="connsiteY66" fmla="*/ 3584134 h 3589212"/>
                  <a:gd name="connsiteX67" fmla="*/ 2717339 w 2729264"/>
                  <a:gd name="connsiteY67" fmla="*/ 3556515 h 3589212"/>
                  <a:gd name="connsiteX68" fmla="*/ 2729264 w 2729264"/>
                  <a:gd name="connsiteY68" fmla="*/ 3589212 h 3589212"/>
                  <a:gd name="connsiteX0" fmla="*/ 674667 w 2729264"/>
                  <a:gd name="connsiteY0" fmla="*/ 0 h 3589212"/>
                  <a:gd name="connsiteX1" fmla="*/ 674667 w 2729264"/>
                  <a:gd name="connsiteY1" fmla="*/ 1 h 3589212"/>
                  <a:gd name="connsiteX2" fmla="*/ 674667 w 2729264"/>
                  <a:gd name="connsiteY2" fmla="*/ 0 h 3589212"/>
                  <a:gd name="connsiteX3" fmla="*/ 666652 w 2729264"/>
                  <a:gd name="connsiteY3" fmla="*/ 458134 h 3589212"/>
                  <a:gd name="connsiteX4" fmla="*/ 671317 w 2729264"/>
                  <a:gd name="connsiteY4" fmla="*/ 383685 h 3589212"/>
                  <a:gd name="connsiteX5" fmla="*/ 666652 w 2729264"/>
                  <a:gd name="connsiteY5" fmla="*/ 458134 h 3589212"/>
                  <a:gd name="connsiteX6" fmla="*/ 2062612 w 2729264"/>
                  <a:gd name="connsiteY6" fmla="*/ 458136 h 3589212"/>
                  <a:gd name="connsiteX7" fmla="*/ 2057947 w 2729264"/>
                  <a:gd name="connsiteY7" fmla="*/ 383685 h 3589212"/>
                  <a:gd name="connsiteX8" fmla="*/ 2057549 w 2729264"/>
                  <a:gd name="connsiteY8" fmla="*/ 353342 h 3589212"/>
                  <a:gd name="connsiteX9" fmla="*/ 2062612 w 2729264"/>
                  <a:gd name="connsiteY9" fmla="*/ 458136 h 3589212"/>
                  <a:gd name="connsiteX10" fmla="*/ 641136 w 2729264"/>
                  <a:gd name="connsiteY10" fmla="*/ 820262 h 3589212"/>
                  <a:gd name="connsiteX11" fmla="*/ 651656 w 2729264"/>
                  <a:gd name="connsiteY11" fmla="*/ 697494 h 3589212"/>
                  <a:gd name="connsiteX12" fmla="*/ 647879 w 2729264"/>
                  <a:gd name="connsiteY12" fmla="*/ 757765 h 3589212"/>
                  <a:gd name="connsiteX13" fmla="*/ 641136 w 2729264"/>
                  <a:gd name="connsiteY13" fmla="*/ 820262 h 3589212"/>
                  <a:gd name="connsiteX14" fmla="*/ 2088129 w 2729264"/>
                  <a:gd name="connsiteY14" fmla="*/ 820270 h 3589212"/>
                  <a:gd name="connsiteX15" fmla="*/ 2081385 w 2729264"/>
                  <a:gd name="connsiteY15" fmla="*/ 757765 h 3589212"/>
                  <a:gd name="connsiteX16" fmla="*/ 2077608 w 2729264"/>
                  <a:gd name="connsiteY16" fmla="*/ 697489 h 3589212"/>
                  <a:gd name="connsiteX17" fmla="*/ 2088129 w 2729264"/>
                  <a:gd name="connsiteY17" fmla="*/ 820270 h 3589212"/>
                  <a:gd name="connsiteX18" fmla="*/ 600203 w 2729264"/>
                  <a:gd name="connsiteY18" fmla="*/ 1185907 h 3589212"/>
                  <a:gd name="connsiteX19" fmla="*/ 613996 w 2729264"/>
                  <a:gd name="connsiteY19" fmla="*/ 1071790 h 3589212"/>
                  <a:gd name="connsiteX20" fmla="*/ 605437 w 2729264"/>
                  <a:gd name="connsiteY20" fmla="*/ 1151111 h 3589212"/>
                  <a:gd name="connsiteX21" fmla="*/ 600203 w 2729264"/>
                  <a:gd name="connsiteY21" fmla="*/ 1185907 h 3589212"/>
                  <a:gd name="connsiteX22" fmla="*/ 2129063 w 2729264"/>
                  <a:gd name="connsiteY22" fmla="*/ 1185922 h 3589212"/>
                  <a:gd name="connsiteX23" fmla="*/ 2123827 w 2729264"/>
                  <a:gd name="connsiteY23" fmla="*/ 1151111 h 3589212"/>
                  <a:gd name="connsiteX24" fmla="*/ 2115265 w 2729264"/>
                  <a:gd name="connsiteY24" fmla="*/ 1071764 h 3589212"/>
                  <a:gd name="connsiteX25" fmla="*/ 2129063 w 2729264"/>
                  <a:gd name="connsiteY25" fmla="*/ 1185922 h 3589212"/>
                  <a:gd name="connsiteX26" fmla="*/ 500147 w 2729264"/>
                  <a:gd name="connsiteY26" fmla="*/ 1794014 h 3589212"/>
                  <a:gd name="connsiteX27" fmla="*/ 500147 w 2729264"/>
                  <a:gd name="connsiteY27" fmla="*/ 1794014 h 3589212"/>
                  <a:gd name="connsiteX28" fmla="*/ 500587 w 2729264"/>
                  <a:gd name="connsiteY28" fmla="*/ 1791664 h 3589212"/>
                  <a:gd name="connsiteX29" fmla="*/ 500587 w 2729264"/>
                  <a:gd name="connsiteY29" fmla="*/ 1791665 h 3589212"/>
                  <a:gd name="connsiteX30" fmla="*/ 500147 w 2729264"/>
                  <a:gd name="connsiteY30" fmla="*/ 1794014 h 3589212"/>
                  <a:gd name="connsiteX31" fmla="*/ 18617 w 2729264"/>
                  <a:gd name="connsiteY31" fmla="*/ 3538163 h 3589212"/>
                  <a:gd name="connsiteX32" fmla="*/ 78567 w 2729264"/>
                  <a:gd name="connsiteY32" fmla="*/ 3373781 h 3589212"/>
                  <a:gd name="connsiteX33" fmla="*/ 316390 w 2729264"/>
                  <a:gd name="connsiteY33" fmla="*/ 2594875 h 3589212"/>
                  <a:gd name="connsiteX34" fmla="*/ 480535 w 2729264"/>
                  <a:gd name="connsiteY34" fmla="*/ 1898740 h 3589212"/>
                  <a:gd name="connsiteX35" fmla="*/ 500147 w 2729264"/>
                  <a:gd name="connsiteY35" fmla="*/ 1794014 h 3589212"/>
                  <a:gd name="connsiteX36" fmla="*/ 501361 w 2729264"/>
                  <a:gd name="connsiteY36" fmla="*/ 1794014 h 3589212"/>
                  <a:gd name="connsiteX37" fmla="*/ 500587 w 2729264"/>
                  <a:gd name="connsiteY37" fmla="*/ 1791665 h 3589212"/>
                  <a:gd name="connsiteX38" fmla="*/ 500751 w 2729264"/>
                  <a:gd name="connsiteY38" fmla="*/ 1790790 h 3589212"/>
                  <a:gd name="connsiteX39" fmla="*/ 518081 w 2729264"/>
                  <a:gd name="connsiteY39" fmla="*/ 1738187 h 3589212"/>
                  <a:gd name="connsiteX40" fmla="*/ 1364633 w 2729264"/>
                  <a:gd name="connsiteY40" fmla="*/ 1527062 h 3589212"/>
                  <a:gd name="connsiteX41" fmla="*/ 2211185 w 2729264"/>
                  <a:gd name="connsiteY41" fmla="*/ 1738187 h 3589212"/>
                  <a:gd name="connsiteX42" fmla="*/ 2228511 w 2729264"/>
                  <a:gd name="connsiteY42" fmla="*/ 1790777 h 3589212"/>
                  <a:gd name="connsiteX43" fmla="*/ 2185466 w 2729264"/>
                  <a:gd name="connsiteY43" fmla="*/ 1560921 h 3589212"/>
                  <a:gd name="connsiteX44" fmla="*/ 2185440 w 2729264"/>
                  <a:gd name="connsiteY44" fmla="*/ 1560748 h 3589212"/>
                  <a:gd name="connsiteX45" fmla="*/ 2185467 w 2729264"/>
                  <a:gd name="connsiteY45" fmla="*/ 1560920 h 3589212"/>
                  <a:gd name="connsiteX46" fmla="*/ 2228678 w 2729264"/>
                  <a:gd name="connsiteY46" fmla="*/ 1791667 h 3589212"/>
                  <a:gd name="connsiteX47" fmla="*/ 2227904 w 2729264"/>
                  <a:gd name="connsiteY47" fmla="*/ 1794014 h 3589212"/>
                  <a:gd name="connsiteX48" fmla="*/ 2229117 w 2729264"/>
                  <a:gd name="connsiteY48" fmla="*/ 1794014 h 3589212"/>
                  <a:gd name="connsiteX49" fmla="*/ 2228777 w 2729264"/>
                  <a:gd name="connsiteY49" fmla="*/ 1792197 h 3589212"/>
                  <a:gd name="connsiteX50" fmla="*/ 2248729 w 2729264"/>
                  <a:gd name="connsiteY50" fmla="*/ 1898740 h 3589212"/>
                  <a:gd name="connsiteX51" fmla="*/ 2412874 w 2729264"/>
                  <a:gd name="connsiteY51" fmla="*/ 2594875 h 3589212"/>
                  <a:gd name="connsiteX52" fmla="*/ 2650697 w 2729264"/>
                  <a:gd name="connsiteY52" fmla="*/ 3373781 h 3589212"/>
                  <a:gd name="connsiteX53" fmla="*/ 2710643 w 2729264"/>
                  <a:gd name="connsiteY53" fmla="*/ 3538154 h 3589212"/>
                  <a:gd name="connsiteX54" fmla="*/ 2694930 w 2729264"/>
                  <a:gd name="connsiteY54" fmla="*/ 3510421 h 3589212"/>
                  <a:gd name="connsiteX55" fmla="*/ 1364633 w 2729264"/>
                  <a:gd name="connsiteY55" fmla="*/ 3218374 h 3589212"/>
                  <a:gd name="connsiteX56" fmla="*/ 34336 w 2729264"/>
                  <a:gd name="connsiteY56" fmla="*/ 3510421 h 3589212"/>
                  <a:gd name="connsiteX57" fmla="*/ 18617 w 2729264"/>
                  <a:gd name="connsiteY57" fmla="*/ 3538163 h 3589212"/>
                  <a:gd name="connsiteX58" fmla="*/ 8649 w 2729264"/>
                  <a:gd name="connsiteY58" fmla="*/ 3589212 h 3589212"/>
                  <a:gd name="connsiteX59" fmla="*/ 0 w 2729264"/>
                  <a:gd name="connsiteY59" fmla="*/ 3589212 h 3589212"/>
                  <a:gd name="connsiteX60" fmla="*/ 11929 w 2729264"/>
                  <a:gd name="connsiteY60" fmla="*/ 3556504 h 3589212"/>
                  <a:gd name="connsiteX61" fmla="*/ 6749 w 2729264"/>
                  <a:gd name="connsiteY61" fmla="*/ 3584134 h 3589212"/>
                  <a:gd name="connsiteX62" fmla="*/ 8649 w 2729264"/>
                  <a:gd name="connsiteY62" fmla="*/ 3589212 h 3589212"/>
                  <a:gd name="connsiteX63" fmla="*/ 2729264 w 2729264"/>
                  <a:gd name="connsiteY63" fmla="*/ 3589212 h 3589212"/>
                  <a:gd name="connsiteX64" fmla="*/ 2720616 w 2729264"/>
                  <a:gd name="connsiteY64" fmla="*/ 3589212 h 3589212"/>
                  <a:gd name="connsiteX65" fmla="*/ 2722517 w 2729264"/>
                  <a:gd name="connsiteY65" fmla="*/ 3584134 h 3589212"/>
                  <a:gd name="connsiteX66" fmla="*/ 2717339 w 2729264"/>
                  <a:gd name="connsiteY66" fmla="*/ 3556515 h 3589212"/>
                  <a:gd name="connsiteX67" fmla="*/ 2729264 w 2729264"/>
                  <a:gd name="connsiteY67"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641136 w 2729264"/>
                  <a:gd name="connsiteY7" fmla="*/ 820262 h 3589212"/>
                  <a:gd name="connsiteX8" fmla="*/ 651656 w 2729264"/>
                  <a:gd name="connsiteY8" fmla="*/ 697494 h 3589212"/>
                  <a:gd name="connsiteX9" fmla="*/ 647879 w 2729264"/>
                  <a:gd name="connsiteY9" fmla="*/ 757765 h 3589212"/>
                  <a:gd name="connsiteX10" fmla="*/ 641136 w 2729264"/>
                  <a:gd name="connsiteY10" fmla="*/ 820262 h 3589212"/>
                  <a:gd name="connsiteX11" fmla="*/ 2088129 w 2729264"/>
                  <a:gd name="connsiteY11" fmla="*/ 820270 h 3589212"/>
                  <a:gd name="connsiteX12" fmla="*/ 2081385 w 2729264"/>
                  <a:gd name="connsiteY12" fmla="*/ 757765 h 3589212"/>
                  <a:gd name="connsiteX13" fmla="*/ 2077608 w 2729264"/>
                  <a:gd name="connsiteY13" fmla="*/ 697489 h 3589212"/>
                  <a:gd name="connsiteX14" fmla="*/ 2088129 w 2729264"/>
                  <a:gd name="connsiteY14" fmla="*/ 820270 h 3589212"/>
                  <a:gd name="connsiteX15" fmla="*/ 600203 w 2729264"/>
                  <a:gd name="connsiteY15" fmla="*/ 1185907 h 3589212"/>
                  <a:gd name="connsiteX16" fmla="*/ 613996 w 2729264"/>
                  <a:gd name="connsiteY16" fmla="*/ 1071790 h 3589212"/>
                  <a:gd name="connsiteX17" fmla="*/ 605437 w 2729264"/>
                  <a:gd name="connsiteY17" fmla="*/ 1151111 h 3589212"/>
                  <a:gd name="connsiteX18" fmla="*/ 600203 w 2729264"/>
                  <a:gd name="connsiteY18" fmla="*/ 1185907 h 3589212"/>
                  <a:gd name="connsiteX19" fmla="*/ 2129063 w 2729264"/>
                  <a:gd name="connsiteY19" fmla="*/ 1185922 h 3589212"/>
                  <a:gd name="connsiteX20" fmla="*/ 2123827 w 2729264"/>
                  <a:gd name="connsiteY20" fmla="*/ 1151111 h 3589212"/>
                  <a:gd name="connsiteX21" fmla="*/ 2115265 w 2729264"/>
                  <a:gd name="connsiteY21" fmla="*/ 1071764 h 3589212"/>
                  <a:gd name="connsiteX22" fmla="*/ 2129063 w 2729264"/>
                  <a:gd name="connsiteY22" fmla="*/ 1185922 h 3589212"/>
                  <a:gd name="connsiteX23" fmla="*/ 500147 w 2729264"/>
                  <a:gd name="connsiteY23" fmla="*/ 1794014 h 3589212"/>
                  <a:gd name="connsiteX24" fmla="*/ 500147 w 2729264"/>
                  <a:gd name="connsiteY24" fmla="*/ 1794014 h 3589212"/>
                  <a:gd name="connsiteX25" fmla="*/ 500587 w 2729264"/>
                  <a:gd name="connsiteY25" fmla="*/ 1791664 h 3589212"/>
                  <a:gd name="connsiteX26" fmla="*/ 500587 w 2729264"/>
                  <a:gd name="connsiteY26" fmla="*/ 1791665 h 3589212"/>
                  <a:gd name="connsiteX27" fmla="*/ 500147 w 2729264"/>
                  <a:gd name="connsiteY27" fmla="*/ 1794014 h 3589212"/>
                  <a:gd name="connsiteX28" fmla="*/ 18617 w 2729264"/>
                  <a:gd name="connsiteY28" fmla="*/ 3538163 h 3589212"/>
                  <a:gd name="connsiteX29" fmla="*/ 78567 w 2729264"/>
                  <a:gd name="connsiteY29" fmla="*/ 3373781 h 3589212"/>
                  <a:gd name="connsiteX30" fmla="*/ 316390 w 2729264"/>
                  <a:gd name="connsiteY30" fmla="*/ 2594875 h 3589212"/>
                  <a:gd name="connsiteX31" fmla="*/ 480535 w 2729264"/>
                  <a:gd name="connsiteY31" fmla="*/ 1898740 h 3589212"/>
                  <a:gd name="connsiteX32" fmla="*/ 500147 w 2729264"/>
                  <a:gd name="connsiteY32" fmla="*/ 1794014 h 3589212"/>
                  <a:gd name="connsiteX33" fmla="*/ 501361 w 2729264"/>
                  <a:gd name="connsiteY33" fmla="*/ 1794014 h 3589212"/>
                  <a:gd name="connsiteX34" fmla="*/ 500587 w 2729264"/>
                  <a:gd name="connsiteY34" fmla="*/ 1791665 h 3589212"/>
                  <a:gd name="connsiteX35" fmla="*/ 500751 w 2729264"/>
                  <a:gd name="connsiteY35" fmla="*/ 1790790 h 3589212"/>
                  <a:gd name="connsiteX36" fmla="*/ 518081 w 2729264"/>
                  <a:gd name="connsiteY36" fmla="*/ 1738187 h 3589212"/>
                  <a:gd name="connsiteX37" fmla="*/ 1364633 w 2729264"/>
                  <a:gd name="connsiteY37" fmla="*/ 1527062 h 3589212"/>
                  <a:gd name="connsiteX38" fmla="*/ 2211185 w 2729264"/>
                  <a:gd name="connsiteY38" fmla="*/ 1738187 h 3589212"/>
                  <a:gd name="connsiteX39" fmla="*/ 2228511 w 2729264"/>
                  <a:gd name="connsiteY39" fmla="*/ 1790777 h 3589212"/>
                  <a:gd name="connsiteX40" fmla="*/ 2185466 w 2729264"/>
                  <a:gd name="connsiteY40" fmla="*/ 1560921 h 3589212"/>
                  <a:gd name="connsiteX41" fmla="*/ 2185440 w 2729264"/>
                  <a:gd name="connsiteY41" fmla="*/ 1560748 h 3589212"/>
                  <a:gd name="connsiteX42" fmla="*/ 2185467 w 2729264"/>
                  <a:gd name="connsiteY42" fmla="*/ 1560920 h 3589212"/>
                  <a:gd name="connsiteX43" fmla="*/ 2228678 w 2729264"/>
                  <a:gd name="connsiteY43" fmla="*/ 1791667 h 3589212"/>
                  <a:gd name="connsiteX44" fmla="*/ 2227904 w 2729264"/>
                  <a:gd name="connsiteY44" fmla="*/ 1794014 h 3589212"/>
                  <a:gd name="connsiteX45" fmla="*/ 2229117 w 2729264"/>
                  <a:gd name="connsiteY45" fmla="*/ 1794014 h 3589212"/>
                  <a:gd name="connsiteX46" fmla="*/ 2228777 w 2729264"/>
                  <a:gd name="connsiteY46" fmla="*/ 1792197 h 3589212"/>
                  <a:gd name="connsiteX47" fmla="*/ 2248729 w 2729264"/>
                  <a:gd name="connsiteY47" fmla="*/ 1898740 h 3589212"/>
                  <a:gd name="connsiteX48" fmla="*/ 2412874 w 2729264"/>
                  <a:gd name="connsiteY48" fmla="*/ 2594875 h 3589212"/>
                  <a:gd name="connsiteX49" fmla="*/ 2650697 w 2729264"/>
                  <a:gd name="connsiteY49" fmla="*/ 3373781 h 3589212"/>
                  <a:gd name="connsiteX50" fmla="*/ 2710643 w 2729264"/>
                  <a:gd name="connsiteY50" fmla="*/ 3538154 h 3589212"/>
                  <a:gd name="connsiteX51" fmla="*/ 2694930 w 2729264"/>
                  <a:gd name="connsiteY51" fmla="*/ 3510421 h 3589212"/>
                  <a:gd name="connsiteX52" fmla="*/ 1364633 w 2729264"/>
                  <a:gd name="connsiteY52" fmla="*/ 3218374 h 3589212"/>
                  <a:gd name="connsiteX53" fmla="*/ 34336 w 2729264"/>
                  <a:gd name="connsiteY53" fmla="*/ 3510421 h 3589212"/>
                  <a:gd name="connsiteX54" fmla="*/ 18617 w 2729264"/>
                  <a:gd name="connsiteY54" fmla="*/ 3538163 h 3589212"/>
                  <a:gd name="connsiteX55" fmla="*/ 8649 w 2729264"/>
                  <a:gd name="connsiteY55" fmla="*/ 3589212 h 3589212"/>
                  <a:gd name="connsiteX56" fmla="*/ 0 w 2729264"/>
                  <a:gd name="connsiteY56" fmla="*/ 3589212 h 3589212"/>
                  <a:gd name="connsiteX57" fmla="*/ 11929 w 2729264"/>
                  <a:gd name="connsiteY57" fmla="*/ 3556504 h 3589212"/>
                  <a:gd name="connsiteX58" fmla="*/ 6749 w 2729264"/>
                  <a:gd name="connsiteY58" fmla="*/ 3584134 h 3589212"/>
                  <a:gd name="connsiteX59" fmla="*/ 8649 w 2729264"/>
                  <a:gd name="connsiteY59" fmla="*/ 3589212 h 3589212"/>
                  <a:gd name="connsiteX60" fmla="*/ 2729264 w 2729264"/>
                  <a:gd name="connsiteY60" fmla="*/ 3589212 h 3589212"/>
                  <a:gd name="connsiteX61" fmla="*/ 2720616 w 2729264"/>
                  <a:gd name="connsiteY61" fmla="*/ 3589212 h 3589212"/>
                  <a:gd name="connsiteX62" fmla="*/ 2722517 w 2729264"/>
                  <a:gd name="connsiteY62" fmla="*/ 3584134 h 3589212"/>
                  <a:gd name="connsiteX63" fmla="*/ 2717339 w 2729264"/>
                  <a:gd name="connsiteY63" fmla="*/ 3556515 h 3589212"/>
                  <a:gd name="connsiteX64" fmla="*/ 2729264 w 2729264"/>
                  <a:gd name="connsiteY64"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641136 w 2729264"/>
                  <a:gd name="connsiteY7" fmla="*/ 820262 h 3589212"/>
                  <a:gd name="connsiteX8" fmla="*/ 647879 w 2729264"/>
                  <a:gd name="connsiteY8" fmla="*/ 757765 h 3589212"/>
                  <a:gd name="connsiteX9" fmla="*/ 641136 w 2729264"/>
                  <a:gd name="connsiteY9" fmla="*/ 820262 h 3589212"/>
                  <a:gd name="connsiteX10" fmla="*/ 2088129 w 2729264"/>
                  <a:gd name="connsiteY10" fmla="*/ 820270 h 3589212"/>
                  <a:gd name="connsiteX11" fmla="*/ 2081385 w 2729264"/>
                  <a:gd name="connsiteY11" fmla="*/ 757765 h 3589212"/>
                  <a:gd name="connsiteX12" fmla="*/ 2077608 w 2729264"/>
                  <a:gd name="connsiteY12" fmla="*/ 697489 h 3589212"/>
                  <a:gd name="connsiteX13" fmla="*/ 2088129 w 2729264"/>
                  <a:gd name="connsiteY13" fmla="*/ 820270 h 3589212"/>
                  <a:gd name="connsiteX14" fmla="*/ 600203 w 2729264"/>
                  <a:gd name="connsiteY14" fmla="*/ 1185907 h 3589212"/>
                  <a:gd name="connsiteX15" fmla="*/ 613996 w 2729264"/>
                  <a:gd name="connsiteY15" fmla="*/ 1071790 h 3589212"/>
                  <a:gd name="connsiteX16" fmla="*/ 605437 w 2729264"/>
                  <a:gd name="connsiteY16" fmla="*/ 1151111 h 3589212"/>
                  <a:gd name="connsiteX17" fmla="*/ 600203 w 2729264"/>
                  <a:gd name="connsiteY17" fmla="*/ 1185907 h 3589212"/>
                  <a:gd name="connsiteX18" fmla="*/ 2129063 w 2729264"/>
                  <a:gd name="connsiteY18" fmla="*/ 1185922 h 3589212"/>
                  <a:gd name="connsiteX19" fmla="*/ 2123827 w 2729264"/>
                  <a:gd name="connsiteY19" fmla="*/ 1151111 h 3589212"/>
                  <a:gd name="connsiteX20" fmla="*/ 2115265 w 2729264"/>
                  <a:gd name="connsiteY20" fmla="*/ 1071764 h 3589212"/>
                  <a:gd name="connsiteX21" fmla="*/ 2129063 w 2729264"/>
                  <a:gd name="connsiteY21" fmla="*/ 1185922 h 3589212"/>
                  <a:gd name="connsiteX22" fmla="*/ 500147 w 2729264"/>
                  <a:gd name="connsiteY22" fmla="*/ 1794014 h 3589212"/>
                  <a:gd name="connsiteX23" fmla="*/ 500147 w 2729264"/>
                  <a:gd name="connsiteY23" fmla="*/ 1794014 h 3589212"/>
                  <a:gd name="connsiteX24" fmla="*/ 500587 w 2729264"/>
                  <a:gd name="connsiteY24" fmla="*/ 1791664 h 3589212"/>
                  <a:gd name="connsiteX25" fmla="*/ 500587 w 2729264"/>
                  <a:gd name="connsiteY25" fmla="*/ 1791665 h 3589212"/>
                  <a:gd name="connsiteX26" fmla="*/ 500147 w 2729264"/>
                  <a:gd name="connsiteY26" fmla="*/ 1794014 h 3589212"/>
                  <a:gd name="connsiteX27" fmla="*/ 18617 w 2729264"/>
                  <a:gd name="connsiteY27" fmla="*/ 3538163 h 3589212"/>
                  <a:gd name="connsiteX28" fmla="*/ 78567 w 2729264"/>
                  <a:gd name="connsiteY28" fmla="*/ 3373781 h 3589212"/>
                  <a:gd name="connsiteX29" fmla="*/ 316390 w 2729264"/>
                  <a:gd name="connsiteY29" fmla="*/ 2594875 h 3589212"/>
                  <a:gd name="connsiteX30" fmla="*/ 480535 w 2729264"/>
                  <a:gd name="connsiteY30" fmla="*/ 1898740 h 3589212"/>
                  <a:gd name="connsiteX31" fmla="*/ 500147 w 2729264"/>
                  <a:gd name="connsiteY31" fmla="*/ 1794014 h 3589212"/>
                  <a:gd name="connsiteX32" fmla="*/ 501361 w 2729264"/>
                  <a:gd name="connsiteY32" fmla="*/ 1794014 h 3589212"/>
                  <a:gd name="connsiteX33" fmla="*/ 500587 w 2729264"/>
                  <a:gd name="connsiteY33" fmla="*/ 1791665 h 3589212"/>
                  <a:gd name="connsiteX34" fmla="*/ 500751 w 2729264"/>
                  <a:gd name="connsiteY34" fmla="*/ 1790790 h 3589212"/>
                  <a:gd name="connsiteX35" fmla="*/ 518081 w 2729264"/>
                  <a:gd name="connsiteY35" fmla="*/ 1738187 h 3589212"/>
                  <a:gd name="connsiteX36" fmla="*/ 1364633 w 2729264"/>
                  <a:gd name="connsiteY36" fmla="*/ 1527062 h 3589212"/>
                  <a:gd name="connsiteX37" fmla="*/ 2211185 w 2729264"/>
                  <a:gd name="connsiteY37" fmla="*/ 1738187 h 3589212"/>
                  <a:gd name="connsiteX38" fmla="*/ 2228511 w 2729264"/>
                  <a:gd name="connsiteY38" fmla="*/ 1790777 h 3589212"/>
                  <a:gd name="connsiteX39" fmla="*/ 2185466 w 2729264"/>
                  <a:gd name="connsiteY39" fmla="*/ 1560921 h 3589212"/>
                  <a:gd name="connsiteX40" fmla="*/ 2185440 w 2729264"/>
                  <a:gd name="connsiteY40" fmla="*/ 1560748 h 3589212"/>
                  <a:gd name="connsiteX41" fmla="*/ 2185467 w 2729264"/>
                  <a:gd name="connsiteY41" fmla="*/ 1560920 h 3589212"/>
                  <a:gd name="connsiteX42" fmla="*/ 2228678 w 2729264"/>
                  <a:gd name="connsiteY42" fmla="*/ 1791667 h 3589212"/>
                  <a:gd name="connsiteX43" fmla="*/ 2227904 w 2729264"/>
                  <a:gd name="connsiteY43" fmla="*/ 1794014 h 3589212"/>
                  <a:gd name="connsiteX44" fmla="*/ 2229117 w 2729264"/>
                  <a:gd name="connsiteY44" fmla="*/ 1794014 h 3589212"/>
                  <a:gd name="connsiteX45" fmla="*/ 2228777 w 2729264"/>
                  <a:gd name="connsiteY45" fmla="*/ 1792197 h 3589212"/>
                  <a:gd name="connsiteX46" fmla="*/ 2248729 w 2729264"/>
                  <a:gd name="connsiteY46" fmla="*/ 1898740 h 3589212"/>
                  <a:gd name="connsiteX47" fmla="*/ 2412874 w 2729264"/>
                  <a:gd name="connsiteY47" fmla="*/ 2594875 h 3589212"/>
                  <a:gd name="connsiteX48" fmla="*/ 2650697 w 2729264"/>
                  <a:gd name="connsiteY48" fmla="*/ 3373781 h 3589212"/>
                  <a:gd name="connsiteX49" fmla="*/ 2710643 w 2729264"/>
                  <a:gd name="connsiteY49" fmla="*/ 3538154 h 3589212"/>
                  <a:gd name="connsiteX50" fmla="*/ 2694930 w 2729264"/>
                  <a:gd name="connsiteY50" fmla="*/ 3510421 h 3589212"/>
                  <a:gd name="connsiteX51" fmla="*/ 1364633 w 2729264"/>
                  <a:gd name="connsiteY51" fmla="*/ 3218374 h 3589212"/>
                  <a:gd name="connsiteX52" fmla="*/ 34336 w 2729264"/>
                  <a:gd name="connsiteY52" fmla="*/ 3510421 h 3589212"/>
                  <a:gd name="connsiteX53" fmla="*/ 18617 w 2729264"/>
                  <a:gd name="connsiteY53" fmla="*/ 3538163 h 3589212"/>
                  <a:gd name="connsiteX54" fmla="*/ 8649 w 2729264"/>
                  <a:gd name="connsiteY54" fmla="*/ 3589212 h 3589212"/>
                  <a:gd name="connsiteX55" fmla="*/ 0 w 2729264"/>
                  <a:gd name="connsiteY55" fmla="*/ 3589212 h 3589212"/>
                  <a:gd name="connsiteX56" fmla="*/ 11929 w 2729264"/>
                  <a:gd name="connsiteY56" fmla="*/ 3556504 h 3589212"/>
                  <a:gd name="connsiteX57" fmla="*/ 6749 w 2729264"/>
                  <a:gd name="connsiteY57" fmla="*/ 3584134 h 3589212"/>
                  <a:gd name="connsiteX58" fmla="*/ 8649 w 2729264"/>
                  <a:gd name="connsiteY58" fmla="*/ 3589212 h 3589212"/>
                  <a:gd name="connsiteX59" fmla="*/ 2729264 w 2729264"/>
                  <a:gd name="connsiteY59" fmla="*/ 3589212 h 3589212"/>
                  <a:gd name="connsiteX60" fmla="*/ 2720616 w 2729264"/>
                  <a:gd name="connsiteY60" fmla="*/ 3589212 h 3589212"/>
                  <a:gd name="connsiteX61" fmla="*/ 2722517 w 2729264"/>
                  <a:gd name="connsiteY61" fmla="*/ 3584134 h 3589212"/>
                  <a:gd name="connsiteX62" fmla="*/ 2717339 w 2729264"/>
                  <a:gd name="connsiteY62" fmla="*/ 3556515 h 3589212"/>
                  <a:gd name="connsiteX63" fmla="*/ 2729264 w 2729264"/>
                  <a:gd name="connsiteY63"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88129 w 2729264"/>
                  <a:gd name="connsiteY7" fmla="*/ 820270 h 3589212"/>
                  <a:gd name="connsiteX8" fmla="*/ 2081385 w 2729264"/>
                  <a:gd name="connsiteY8" fmla="*/ 757765 h 3589212"/>
                  <a:gd name="connsiteX9" fmla="*/ 2077608 w 2729264"/>
                  <a:gd name="connsiteY9" fmla="*/ 697489 h 3589212"/>
                  <a:gd name="connsiteX10" fmla="*/ 2088129 w 2729264"/>
                  <a:gd name="connsiteY10" fmla="*/ 820270 h 3589212"/>
                  <a:gd name="connsiteX11" fmla="*/ 600203 w 2729264"/>
                  <a:gd name="connsiteY11" fmla="*/ 1185907 h 3589212"/>
                  <a:gd name="connsiteX12" fmla="*/ 613996 w 2729264"/>
                  <a:gd name="connsiteY12" fmla="*/ 1071790 h 3589212"/>
                  <a:gd name="connsiteX13" fmla="*/ 605437 w 2729264"/>
                  <a:gd name="connsiteY13" fmla="*/ 1151111 h 3589212"/>
                  <a:gd name="connsiteX14" fmla="*/ 600203 w 2729264"/>
                  <a:gd name="connsiteY14" fmla="*/ 1185907 h 3589212"/>
                  <a:gd name="connsiteX15" fmla="*/ 2129063 w 2729264"/>
                  <a:gd name="connsiteY15" fmla="*/ 1185922 h 3589212"/>
                  <a:gd name="connsiteX16" fmla="*/ 2123827 w 2729264"/>
                  <a:gd name="connsiteY16" fmla="*/ 1151111 h 3589212"/>
                  <a:gd name="connsiteX17" fmla="*/ 2115265 w 2729264"/>
                  <a:gd name="connsiteY17" fmla="*/ 1071764 h 3589212"/>
                  <a:gd name="connsiteX18" fmla="*/ 2129063 w 2729264"/>
                  <a:gd name="connsiteY18" fmla="*/ 1185922 h 3589212"/>
                  <a:gd name="connsiteX19" fmla="*/ 500147 w 2729264"/>
                  <a:gd name="connsiteY19" fmla="*/ 1794014 h 3589212"/>
                  <a:gd name="connsiteX20" fmla="*/ 500147 w 2729264"/>
                  <a:gd name="connsiteY20" fmla="*/ 1794014 h 3589212"/>
                  <a:gd name="connsiteX21" fmla="*/ 500587 w 2729264"/>
                  <a:gd name="connsiteY21" fmla="*/ 1791664 h 3589212"/>
                  <a:gd name="connsiteX22" fmla="*/ 500587 w 2729264"/>
                  <a:gd name="connsiteY22" fmla="*/ 1791665 h 3589212"/>
                  <a:gd name="connsiteX23" fmla="*/ 500147 w 2729264"/>
                  <a:gd name="connsiteY23" fmla="*/ 1794014 h 3589212"/>
                  <a:gd name="connsiteX24" fmla="*/ 18617 w 2729264"/>
                  <a:gd name="connsiteY24" fmla="*/ 3538163 h 3589212"/>
                  <a:gd name="connsiteX25" fmla="*/ 78567 w 2729264"/>
                  <a:gd name="connsiteY25" fmla="*/ 3373781 h 3589212"/>
                  <a:gd name="connsiteX26" fmla="*/ 316390 w 2729264"/>
                  <a:gd name="connsiteY26" fmla="*/ 2594875 h 3589212"/>
                  <a:gd name="connsiteX27" fmla="*/ 480535 w 2729264"/>
                  <a:gd name="connsiteY27" fmla="*/ 1898740 h 3589212"/>
                  <a:gd name="connsiteX28" fmla="*/ 500147 w 2729264"/>
                  <a:gd name="connsiteY28" fmla="*/ 1794014 h 3589212"/>
                  <a:gd name="connsiteX29" fmla="*/ 501361 w 2729264"/>
                  <a:gd name="connsiteY29" fmla="*/ 1794014 h 3589212"/>
                  <a:gd name="connsiteX30" fmla="*/ 500587 w 2729264"/>
                  <a:gd name="connsiteY30" fmla="*/ 1791665 h 3589212"/>
                  <a:gd name="connsiteX31" fmla="*/ 500751 w 2729264"/>
                  <a:gd name="connsiteY31" fmla="*/ 1790790 h 3589212"/>
                  <a:gd name="connsiteX32" fmla="*/ 518081 w 2729264"/>
                  <a:gd name="connsiteY32" fmla="*/ 1738187 h 3589212"/>
                  <a:gd name="connsiteX33" fmla="*/ 1364633 w 2729264"/>
                  <a:gd name="connsiteY33" fmla="*/ 1527062 h 3589212"/>
                  <a:gd name="connsiteX34" fmla="*/ 2211185 w 2729264"/>
                  <a:gd name="connsiteY34" fmla="*/ 1738187 h 3589212"/>
                  <a:gd name="connsiteX35" fmla="*/ 2228511 w 2729264"/>
                  <a:gd name="connsiteY35" fmla="*/ 1790777 h 3589212"/>
                  <a:gd name="connsiteX36" fmla="*/ 2185466 w 2729264"/>
                  <a:gd name="connsiteY36" fmla="*/ 1560921 h 3589212"/>
                  <a:gd name="connsiteX37" fmla="*/ 2185440 w 2729264"/>
                  <a:gd name="connsiteY37" fmla="*/ 1560748 h 3589212"/>
                  <a:gd name="connsiteX38" fmla="*/ 2185467 w 2729264"/>
                  <a:gd name="connsiteY38" fmla="*/ 1560920 h 3589212"/>
                  <a:gd name="connsiteX39" fmla="*/ 2228678 w 2729264"/>
                  <a:gd name="connsiteY39" fmla="*/ 1791667 h 3589212"/>
                  <a:gd name="connsiteX40" fmla="*/ 2227904 w 2729264"/>
                  <a:gd name="connsiteY40" fmla="*/ 1794014 h 3589212"/>
                  <a:gd name="connsiteX41" fmla="*/ 2229117 w 2729264"/>
                  <a:gd name="connsiteY41" fmla="*/ 1794014 h 3589212"/>
                  <a:gd name="connsiteX42" fmla="*/ 2228777 w 2729264"/>
                  <a:gd name="connsiteY42" fmla="*/ 1792197 h 3589212"/>
                  <a:gd name="connsiteX43" fmla="*/ 2248729 w 2729264"/>
                  <a:gd name="connsiteY43" fmla="*/ 1898740 h 3589212"/>
                  <a:gd name="connsiteX44" fmla="*/ 2412874 w 2729264"/>
                  <a:gd name="connsiteY44" fmla="*/ 2594875 h 3589212"/>
                  <a:gd name="connsiteX45" fmla="*/ 2650697 w 2729264"/>
                  <a:gd name="connsiteY45" fmla="*/ 3373781 h 3589212"/>
                  <a:gd name="connsiteX46" fmla="*/ 2710643 w 2729264"/>
                  <a:gd name="connsiteY46" fmla="*/ 3538154 h 3589212"/>
                  <a:gd name="connsiteX47" fmla="*/ 2694930 w 2729264"/>
                  <a:gd name="connsiteY47" fmla="*/ 3510421 h 3589212"/>
                  <a:gd name="connsiteX48" fmla="*/ 1364633 w 2729264"/>
                  <a:gd name="connsiteY48" fmla="*/ 3218374 h 3589212"/>
                  <a:gd name="connsiteX49" fmla="*/ 34336 w 2729264"/>
                  <a:gd name="connsiteY49" fmla="*/ 3510421 h 3589212"/>
                  <a:gd name="connsiteX50" fmla="*/ 18617 w 2729264"/>
                  <a:gd name="connsiteY50" fmla="*/ 3538163 h 3589212"/>
                  <a:gd name="connsiteX51" fmla="*/ 8649 w 2729264"/>
                  <a:gd name="connsiteY51" fmla="*/ 3589212 h 3589212"/>
                  <a:gd name="connsiteX52" fmla="*/ 0 w 2729264"/>
                  <a:gd name="connsiteY52" fmla="*/ 3589212 h 3589212"/>
                  <a:gd name="connsiteX53" fmla="*/ 11929 w 2729264"/>
                  <a:gd name="connsiteY53" fmla="*/ 3556504 h 3589212"/>
                  <a:gd name="connsiteX54" fmla="*/ 6749 w 2729264"/>
                  <a:gd name="connsiteY54" fmla="*/ 3584134 h 3589212"/>
                  <a:gd name="connsiteX55" fmla="*/ 8649 w 2729264"/>
                  <a:gd name="connsiteY55" fmla="*/ 3589212 h 3589212"/>
                  <a:gd name="connsiteX56" fmla="*/ 2729264 w 2729264"/>
                  <a:gd name="connsiteY56" fmla="*/ 3589212 h 3589212"/>
                  <a:gd name="connsiteX57" fmla="*/ 2720616 w 2729264"/>
                  <a:gd name="connsiteY57" fmla="*/ 3589212 h 3589212"/>
                  <a:gd name="connsiteX58" fmla="*/ 2722517 w 2729264"/>
                  <a:gd name="connsiteY58" fmla="*/ 3584134 h 3589212"/>
                  <a:gd name="connsiteX59" fmla="*/ 2717339 w 2729264"/>
                  <a:gd name="connsiteY59" fmla="*/ 3556515 h 3589212"/>
                  <a:gd name="connsiteX60" fmla="*/ 2729264 w 2729264"/>
                  <a:gd name="connsiteY60"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88129 w 2729264"/>
                  <a:gd name="connsiteY7" fmla="*/ 820270 h 3589212"/>
                  <a:gd name="connsiteX8" fmla="*/ 2081385 w 2729264"/>
                  <a:gd name="connsiteY8" fmla="*/ 757765 h 3589212"/>
                  <a:gd name="connsiteX9" fmla="*/ 2077608 w 2729264"/>
                  <a:gd name="connsiteY9" fmla="*/ 697489 h 3589212"/>
                  <a:gd name="connsiteX10" fmla="*/ 2088129 w 2729264"/>
                  <a:gd name="connsiteY10" fmla="*/ 820270 h 3589212"/>
                  <a:gd name="connsiteX11" fmla="*/ 600203 w 2729264"/>
                  <a:gd name="connsiteY11" fmla="*/ 1185907 h 3589212"/>
                  <a:gd name="connsiteX12" fmla="*/ 605437 w 2729264"/>
                  <a:gd name="connsiteY12" fmla="*/ 1151111 h 3589212"/>
                  <a:gd name="connsiteX13" fmla="*/ 600203 w 2729264"/>
                  <a:gd name="connsiteY13" fmla="*/ 1185907 h 3589212"/>
                  <a:gd name="connsiteX14" fmla="*/ 2129063 w 2729264"/>
                  <a:gd name="connsiteY14" fmla="*/ 1185922 h 3589212"/>
                  <a:gd name="connsiteX15" fmla="*/ 2123827 w 2729264"/>
                  <a:gd name="connsiteY15" fmla="*/ 1151111 h 3589212"/>
                  <a:gd name="connsiteX16" fmla="*/ 2115265 w 2729264"/>
                  <a:gd name="connsiteY16" fmla="*/ 1071764 h 3589212"/>
                  <a:gd name="connsiteX17" fmla="*/ 2129063 w 2729264"/>
                  <a:gd name="connsiteY17" fmla="*/ 1185922 h 3589212"/>
                  <a:gd name="connsiteX18" fmla="*/ 500147 w 2729264"/>
                  <a:gd name="connsiteY18" fmla="*/ 1794014 h 3589212"/>
                  <a:gd name="connsiteX19" fmla="*/ 500147 w 2729264"/>
                  <a:gd name="connsiteY19" fmla="*/ 1794014 h 3589212"/>
                  <a:gd name="connsiteX20" fmla="*/ 500587 w 2729264"/>
                  <a:gd name="connsiteY20" fmla="*/ 1791664 h 3589212"/>
                  <a:gd name="connsiteX21" fmla="*/ 500587 w 2729264"/>
                  <a:gd name="connsiteY21" fmla="*/ 1791665 h 3589212"/>
                  <a:gd name="connsiteX22" fmla="*/ 500147 w 2729264"/>
                  <a:gd name="connsiteY22" fmla="*/ 1794014 h 3589212"/>
                  <a:gd name="connsiteX23" fmla="*/ 18617 w 2729264"/>
                  <a:gd name="connsiteY23" fmla="*/ 3538163 h 3589212"/>
                  <a:gd name="connsiteX24" fmla="*/ 78567 w 2729264"/>
                  <a:gd name="connsiteY24" fmla="*/ 3373781 h 3589212"/>
                  <a:gd name="connsiteX25" fmla="*/ 316390 w 2729264"/>
                  <a:gd name="connsiteY25" fmla="*/ 2594875 h 3589212"/>
                  <a:gd name="connsiteX26" fmla="*/ 480535 w 2729264"/>
                  <a:gd name="connsiteY26" fmla="*/ 1898740 h 3589212"/>
                  <a:gd name="connsiteX27" fmla="*/ 500147 w 2729264"/>
                  <a:gd name="connsiteY27" fmla="*/ 1794014 h 3589212"/>
                  <a:gd name="connsiteX28" fmla="*/ 501361 w 2729264"/>
                  <a:gd name="connsiteY28" fmla="*/ 1794014 h 3589212"/>
                  <a:gd name="connsiteX29" fmla="*/ 500587 w 2729264"/>
                  <a:gd name="connsiteY29" fmla="*/ 1791665 h 3589212"/>
                  <a:gd name="connsiteX30" fmla="*/ 500751 w 2729264"/>
                  <a:gd name="connsiteY30" fmla="*/ 1790790 h 3589212"/>
                  <a:gd name="connsiteX31" fmla="*/ 518081 w 2729264"/>
                  <a:gd name="connsiteY31" fmla="*/ 1738187 h 3589212"/>
                  <a:gd name="connsiteX32" fmla="*/ 1364633 w 2729264"/>
                  <a:gd name="connsiteY32" fmla="*/ 1527062 h 3589212"/>
                  <a:gd name="connsiteX33" fmla="*/ 2211185 w 2729264"/>
                  <a:gd name="connsiteY33" fmla="*/ 1738187 h 3589212"/>
                  <a:gd name="connsiteX34" fmla="*/ 2228511 w 2729264"/>
                  <a:gd name="connsiteY34" fmla="*/ 1790777 h 3589212"/>
                  <a:gd name="connsiteX35" fmla="*/ 2185466 w 2729264"/>
                  <a:gd name="connsiteY35" fmla="*/ 1560921 h 3589212"/>
                  <a:gd name="connsiteX36" fmla="*/ 2185440 w 2729264"/>
                  <a:gd name="connsiteY36" fmla="*/ 1560748 h 3589212"/>
                  <a:gd name="connsiteX37" fmla="*/ 2185467 w 2729264"/>
                  <a:gd name="connsiteY37" fmla="*/ 1560920 h 3589212"/>
                  <a:gd name="connsiteX38" fmla="*/ 2228678 w 2729264"/>
                  <a:gd name="connsiteY38" fmla="*/ 1791667 h 3589212"/>
                  <a:gd name="connsiteX39" fmla="*/ 2227904 w 2729264"/>
                  <a:gd name="connsiteY39" fmla="*/ 1794014 h 3589212"/>
                  <a:gd name="connsiteX40" fmla="*/ 2229117 w 2729264"/>
                  <a:gd name="connsiteY40" fmla="*/ 1794014 h 3589212"/>
                  <a:gd name="connsiteX41" fmla="*/ 2228777 w 2729264"/>
                  <a:gd name="connsiteY41" fmla="*/ 1792197 h 3589212"/>
                  <a:gd name="connsiteX42" fmla="*/ 2248729 w 2729264"/>
                  <a:gd name="connsiteY42" fmla="*/ 1898740 h 3589212"/>
                  <a:gd name="connsiteX43" fmla="*/ 2412874 w 2729264"/>
                  <a:gd name="connsiteY43" fmla="*/ 2594875 h 3589212"/>
                  <a:gd name="connsiteX44" fmla="*/ 2650697 w 2729264"/>
                  <a:gd name="connsiteY44" fmla="*/ 3373781 h 3589212"/>
                  <a:gd name="connsiteX45" fmla="*/ 2710643 w 2729264"/>
                  <a:gd name="connsiteY45" fmla="*/ 3538154 h 3589212"/>
                  <a:gd name="connsiteX46" fmla="*/ 2694930 w 2729264"/>
                  <a:gd name="connsiteY46" fmla="*/ 3510421 h 3589212"/>
                  <a:gd name="connsiteX47" fmla="*/ 1364633 w 2729264"/>
                  <a:gd name="connsiteY47" fmla="*/ 3218374 h 3589212"/>
                  <a:gd name="connsiteX48" fmla="*/ 34336 w 2729264"/>
                  <a:gd name="connsiteY48" fmla="*/ 3510421 h 3589212"/>
                  <a:gd name="connsiteX49" fmla="*/ 18617 w 2729264"/>
                  <a:gd name="connsiteY49" fmla="*/ 3538163 h 3589212"/>
                  <a:gd name="connsiteX50" fmla="*/ 8649 w 2729264"/>
                  <a:gd name="connsiteY50" fmla="*/ 3589212 h 3589212"/>
                  <a:gd name="connsiteX51" fmla="*/ 0 w 2729264"/>
                  <a:gd name="connsiteY51" fmla="*/ 3589212 h 3589212"/>
                  <a:gd name="connsiteX52" fmla="*/ 11929 w 2729264"/>
                  <a:gd name="connsiteY52" fmla="*/ 3556504 h 3589212"/>
                  <a:gd name="connsiteX53" fmla="*/ 6749 w 2729264"/>
                  <a:gd name="connsiteY53" fmla="*/ 3584134 h 3589212"/>
                  <a:gd name="connsiteX54" fmla="*/ 8649 w 2729264"/>
                  <a:gd name="connsiteY54" fmla="*/ 3589212 h 3589212"/>
                  <a:gd name="connsiteX55" fmla="*/ 2729264 w 2729264"/>
                  <a:gd name="connsiteY55" fmla="*/ 3589212 h 3589212"/>
                  <a:gd name="connsiteX56" fmla="*/ 2720616 w 2729264"/>
                  <a:gd name="connsiteY56" fmla="*/ 3589212 h 3589212"/>
                  <a:gd name="connsiteX57" fmla="*/ 2722517 w 2729264"/>
                  <a:gd name="connsiteY57" fmla="*/ 3584134 h 3589212"/>
                  <a:gd name="connsiteX58" fmla="*/ 2717339 w 2729264"/>
                  <a:gd name="connsiteY58" fmla="*/ 3556515 h 3589212"/>
                  <a:gd name="connsiteX59" fmla="*/ 2729264 w 2729264"/>
                  <a:gd name="connsiteY59"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88129 w 2729264"/>
                  <a:gd name="connsiteY7" fmla="*/ 820270 h 3589212"/>
                  <a:gd name="connsiteX8" fmla="*/ 2081385 w 2729264"/>
                  <a:gd name="connsiteY8" fmla="*/ 757765 h 3589212"/>
                  <a:gd name="connsiteX9" fmla="*/ 2077608 w 2729264"/>
                  <a:gd name="connsiteY9" fmla="*/ 697489 h 3589212"/>
                  <a:gd name="connsiteX10" fmla="*/ 2088129 w 2729264"/>
                  <a:gd name="connsiteY10" fmla="*/ 820270 h 3589212"/>
                  <a:gd name="connsiteX11" fmla="*/ 2129063 w 2729264"/>
                  <a:gd name="connsiteY11" fmla="*/ 1185922 h 3589212"/>
                  <a:gd name="connsiteX12" fmla="*/ 2123827 w 2729264"/>
                  <a:gd name="connsiteY12" fmla="*/ 1151111 h 3589212"/>
                  <a:gd name="connsiteX13" fmla="*/ 2115265 w 2729264"/>
                  <a:gd name="connsiteY13" fmla="*/ 1071764 h 3589212"/>
                  <a:gd name="connsiteX14" fmla="*/ 2129063 w 2729264"/>
                  <a:gd name="connsiteY14" fmla="*/ 1185922 h 3589212"/>
                  <a:gd name="connsiteX15" fmla="*/ 500147 w 2729264"/>
                  <a:gd name="connsiteY15" fmla="*/ 1794014 h 3589212"/>
                  <a:gd name="connsiteX16" fmla="*/ 500147 w 2729264"/>
                  <a:gd name="connsiteY16" fmla="*/ 1794014 h 3589212"/>
                  <a:gd name="connsiteX17" fmla="*/ 500587 w 2729264"/>
                  <a:gd name="connsiteY17" fmla="*/ 1791664 h 3589212"/>
                  <a:gd name="connsiteX18" fmla="*/ 500587 w 2729264"/>
                  <a:gd name="connsiteY18" fmla="*/ 1791665 h 3589212"/>
                  <a:gd name="connsiteX19" fmla="*/ 500147 w 2729264"/>
                  <a:gd name="connsiteY19" fmla="*/ 1794014 h 3589212"/>
                  <a:gd name="connsiteX20" fmla="*/ 18617 w 2729264"/>
                  <a:gd name="connsiteY20" fmla="*/ 3538163 h 3589212"/>
                  <a:gd name="connsiteX21" fmla="*/ 78567 w 2729264"/>
                  <a:gd name="connsiteY21" fmla="*/ 3373781 h 3589212"/>
                  <a:gd name="connsiteX22" fmla="*/ 316390 w 2729264"/>
                  <a:gd name="connsiteY22" fmla="*/ 2594875 h 3589212"/>
                  <a:gd name="connsiteX23" fmla="*/ 480535 w 2729264"/>
                  <a:gd name="connsiteY23" fmla="*/ 1898740 h 3589212"/>
                  <a:gd name="connsiteX24" fmla="*/ 500147 w 2729264"/>
                  <a:gd name="connsiteY24" fmla="*/ 1794014 h 3589212"/>
                  <a:gd name="connsiteX25" fmla="*/ 501361 w 2729264"/>
                  <a:gd name="connsiteY25" fmla="*/ 1794014 h 3589212"/>
                  <a:gd name="connsiteX26" fmla="*/ 500587 w 2729264"/>
                  <a:gd name="connsiteY26" fmla="*/ 1791665 h 3589212"/>
                  <a:gd name="connsiteX27" fmla="*/ 500751 w 2729264"/>
                  <a:gd name="connsiteY27" fmla="*/ 1790790 h 3589212"/>
                  <a:gd name="connsiteX28" fmla="*/ 518081 w 2729264"/>
                  <a:gd name="connsiteY28" fmla="*/ 1738187 h 3589212"/>
                  <a:gd name="connsiteX29" fmla="*/ 1364633 w 2729264"/>
                  <a:gd name="connsiteY29" fmla="*/ 1527062 h 3589212"/>
                  <a:gd name="connsiteX30" fmla="*/ 2211185 w 2729264"/>
                  <a:gd name="connsiteY30" fmla="*/ 1738187 h 3589212"/>
                  <a:gd name="connsiteX31" fmla="*/ 2228511 w 2729264"/>
                  <a:gd name="connsiteY31" fmla="*/ 1790777 h 3589212"/>
                  <a:gd name="connsiteX32" fmla="*/ 2185466 w 2729264"/>
                  <a:gd name="connsiteY32" fmla="*/ 1560921 h 3589212"/>
                  <a:gd name="connsiteX33" fmla="*/ 2185440 w 2729264"/>
                  <a:gd name="connsiteY33" fmla="*/ 1560748 h 3589212"/>
                  <a:gd name="connsiteX34" fmla="*/ 2185467 w 2729264"/>
                  <a:gd name="connsiteY34" fmla="*/ 1560920 h 3589212"/>
                  <a:gd name="connsiteX35" fmla="*/ 2228678 w 2729264"/>
                  <a:gd name="connsiteY35" fmla="*/ 1791667 h 3589212"/>
                  <a:gd name="connsiteX36" fmla="*/ 2227904 w 2729264"/>
                  <a:gd name="connsiteY36" fmla="*/ 1794014 h 3589212"/>
                  <a:gd name="connsiteX37" fmla="*/ 2229117 w 2729264"/>
                  <a:gd name="connsiteY37" fmla="*/ 1794014 h 3589212"/>
                  <a:gd name="connsiteX38" fmla="*/ 2228777 w 2729264"/>
                  <a:gd name="connsiteY38" fmla="*/ 1792197 h 3589212"/>
                  <a:gd name="connsiteX39" fmla="*/ 2248729 w 2729264"/>
                  <a:gd name="connsiteY39" fmla="*/ 1898740 h 3589212"/>
                  <a:gd name="connsiteX40" fmla="*/ 2412874 w 2729264"/>
                  <a:gd name="connsiteY40" fmla="*/ 2594875 h 3589212"/>
                  <a:gd name="connsiteX41" fmla="*/ 2650697 w 2729264"/>
                  <a:gd name="connsiteY41" fmla="*/ 3373781 h 3589212"/>
                  <a:gd name="connsiteX42" fmla="*/ 2710643 w 2729264"/>
                  <a:gd name="connsiteY42" fmla="*/ 3538154 h 3589212"/>
                  <a:gd name="connsiteX43" fmla="*/ 2694930 w 2729264"/>
                  <a:gd name="connsiteY43" fmla="*/ 3510421 h 3589212"/>
                  <a:gd name="connsiteX44" fmla="*/ 1364633 w 2729264"/>
                  <a:gd name="connsiteY44" fmla="*/ 3218374 h 3589212"/>
                  <a:gd name="connsiteX45" fmla="*/ 34336 w 2729264"/>
                  <a:gd name="connsiteY45" fmla="*/ 3510421 h 3589212"/>
                  <a:gd name="connsiteX46" fmla="*/ 18617 w 2729264"/>
                  <a:gd name="connsiteY46" fmla="*/ 3538163 h 3589212"/>
                  <a:gd name="connsiteX47" fmla="*/ 8649 w 2729264"/>
                  <a:gd name="connsiteY47" fmla="*/ 3589212 h 3589212"/>
                  <a:gd name="connsiteX48" fmla="*/ 0 w 2729264"/>
                  <a:gd name="connsiteY48" fmla="*/ 3589212 h 3589212"/>
                  <a:gd name="connsiteX49" fmla="*/ 11929 w 2729264"/>
                  <a:gd name="connsiteY49" fmla="*/ 3556504 h 3589212"/>
                  <a:gd name="connsiteX50" fmla="*/ 6749 w 2729264"/>
                  <a:gd name="connsiteY50" fmla="*/ 3584134 h 3589212"/>
                  <a:gd name="connsiteX51" fmla="*/ 8649 w 2729264"/>
                  <a:gd name="connsiteY51" fmla="*/ 3589212 h 3589212"/>
                  <a:gd name="connsiteX52" fmla="*/ 2729264 w 2729264"/>
                  <a:gd name="connsiteY52" fmla="*/ 3589212 h 3589212"/>
                  <a:gd name="connsiteX53" fmla="*/ 2720616 w 2729264"/>
                  <a:gd name="connsiteY53" fmla="*/ 3589212 h 3589212"/>
                  <a:gd name="connsiteX54" fmla="*/ 2722517 w 2729264"/>
                  <a:gd name="connsiteY54" fmla="*/ 3584134 h 3589212"/>
                  <a:gd name="connsiteX55" fmla="*/ 2717339 w 2729264"/>
                  <a:gd name="connsiteY55" fmla="*/ 3556515 h 3589212"/>
                  <a:gd name="connsiteX56" fmla="*/ 2729264 w 2729264"/>
                  <a:gd name="connsiteY56"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88129 w 2729264"/>
                  <a:gd name="connsiteY7" fmla="*/ 820270 h 3589212"/>
                  <a:gd name="connsiteX8" fmla="*/ 2081385 w 2729264"/>
                  <a:gd name="connsiteY8" fmla="*/ 757765 h 3589212"/>
                  <a:gd name="connsiteX9" fmla="*/ 2077608 w 2729264"/>
                  <a:gd name="connsiteY9" fmla="*/ 697489 h 3589212"/>
                  <a:gd name="connsiteX10" fmla="*/ 2088129 w 2729264"/>
                  <a:gd name="connsiteY10" fmla="*/ 820270 h 3589212"/>
                  <a:gd name="connsiteX11" fmla="*/ 2129063 w 2729264"/>
                  <a:gd name="connsiteY11" fmla="*/ 1185922 h 3589212"/>
                  <a:gd name="connsiteX12" fmla="*/ 2123827 w 2729264"/>
                  <a:gd name="connsiteY12" fmla="*/ 1151111 h 3589212"/>
                  <a:gd name="connsiteX13" fmla="*/ 2129063 w 2729264"/>
                  <a:gd name="connsiteY13" fmla="*/ 1185922 h 3589212"/>
                  <a:gd name="connsiteX14" fmla="*/ 500147 w 2729264"/>
                  <a:gd name="connsiteY14" fmla="*/ 1794014 h 3589212"/>
                  <a:gd name="connsiteX15" fmla="*/ 500147 w 2729264"/>
                  <a:gd name="connsiteY15" fmla="*/ 1794014 h 3589212"/>
                  <a:gd name="connsiteX16" fmla="*/ 500587 w 2729264"/>
                  <a:gd name="connsiteY16" fmla="*/ 1791664 h 3589212"/>
                  <a:gd name="connsiteX17" fmla="*/ 500587 w 2729264"/>
                  <a:gd name="connsiteY17" fmla="*/ 1791665 h 3589212"/>
                  <a:gd name="connsiteX18" fmla="*/ 500147 w 2729264"/>
                  <a:gd name="connsiteY18" fmla="*/ 1794014 h 3589212"/>
                  <a:gd name="connsiteX19" fmla="*/ 18617 w 2729264"/>
                  <a:gd name="connsiteY19" fmla="*/ 3538163 h 3589212"/>
                  <a:gd name="connsiteX20" fmla="*/ 78567 w 2729264"/>
                  <a:gd name="connsiteY20" fmla="*/ 3373781 h 3589212"/>
                  <a:gd name="connsiteX21" fmla="*/ 316390 w 2729264"/>
                  <a:gd name="connsiteY21" fmla="*/ 2594875 h 3589212"/>
                  <a:gd name="connsiteX22" fmla="*/ 480535 w 2729264"/>
                  <a:gd name="connsiteY22" fmla="*/ 1898740 h 3589212"/>
                  <a:gd name="connsiteX23" fmla="*/ 500147 w 2729264"/>
                  <a:gd name="connsiteY23" fmla="*/ 1794014 h 3589212"/>
                  <a:gd name="connsiteX24" fmla="*/ 501361 w 2729264"/>
                  <a:gd name="connsiteY24" fmla="*/ 1794014 h 3589212"/>
                  <a:gd name="connsiteX25" fmla="*/ 500587 w 2729264"/>
                  <a:gd name="connsiteY25" fmla="*/ 1791665 h 3589212"/>
                  <a:gd name="connsiteX26" fmla="*/ 500751 w 2729264"/>
                  <a:gd name="connsiteY26" fmla="*/ 1790790 h 3589212"/>
                  <a:gd name="connsiteX27" fmla="*/ 518081 w 2729264"/>
                  <a:gd name="connsiteY27" fmla="*/ 1738187 h 3589212"/>
                  <a:gd name="connsiteX28" fmla="*/ 1364633 w 2729264"/>
                  <a:gd name="connsiteY28" fmla="*/ 1527062 h 3589212"/>
                  <a:gd name="connsiteX29" fmla="*/ 2211185 w 2729264"/>
                  <a:gd name="connsiteY29" fmla="*/ 1738187 h 3589212"/>
                  <a:gd name="connsiteX30" fmla="*/ 2228511 w 2729264"/>
                  <a:gd name="connsiteY30" fmla="*/ 1790777 h 3589212"/>
                  <a:gd name="connsiteX31" fmla="*/ 2185466 w 2729264"/>
                  <a:gd name="connsiteY31" fmla="*/ 1560921 h 3589212"/>
                  <a:gd name="connsiteX32" fmla="*/ 2185440 w 2729264"/>
                  <a:gd name="connsiteY32" fmla="*/ 1560748 h 3589212"/>
                  <a:gd name="connsiteX33" fmla="*/ 2185467 w 2729264"/>
                  <a:gd name="connsiteY33" fmla="*/ 1560920 h 3589212"/>
                  <a:gd name="connsiteX34" fmla="*/ 2228678 w 2729264"/>
                  <a:gd name="connsiteY34" fmla="*/ 1791667 h 3589212"/>
                  <a:gd name="connsiteX35" fmla="*/ 2227904 w 2729264"/>
                  <a:gd name="connsiteY35" fmla="*/ 1794014 h 3589212"/>
                  <a:gd name="connsiteX36" fmla="*/ 2229117 w 2729264"/>
                  <a:gd name="connsiteY36" fmla="*/ 1794014 h 3589212"/>
                  <a:gd name="connsiteX37" fmla="*/ 2228777 w 2729264"/>
                  <a:gd name="connsiteY37" fmla="*/ 1792197 h 3589212"/>
                  <a:gd name="connsiteX38" fmla="*/ 2248729 w 2729264"/>
                  <a:gd name="connsiteY38" fmla="*/ 1898740 h 3589212"/>
                  <a:gd name="connsiteX39" fmla="*/ 2412874 w 2729264"/>
                  <a:gd name="connsiteY39" fmla="*/ 2594875 h 3589212"/>
                  <a:gd name="connsiteX40" fmla="*/ 2650697 w 2729264"/>
                  <a:gd name="connsiteY40" fmla="*/ 3373781 h 3589212"/>
                  <a:gd name="connsiteX41" fmla="*/ 2710643 w 2729264"/>
                  <a:gd name="connsiteY41" fmla="*/ 3538154 h 3589212"/>
                  <a:gd name="connsiteX42" fmla="*/ 2694930 w 2729264"/>
                  <a:gd name="connsiteY42" fmla="*/ 3510421 h 3589212"/>
                  <a:gd name="connsiteX43" fmla="*/ 1364633 w 2729264"/>
                  <a:gd name="connsiteY43" fmla="*/ 3218374 h 3589212"/>
                  <a:gd name="connsiteX44" fmla="*/ 34336 w 2729264"/>
                  <a:gd name="connsiteY44" fmla="*/ 3510421 h 3589212"/>
                  <a:gd name="connsiteX45" fmla="*/ 18617 w 2729264"/>
                  <a:gd name="connsiteY45" fmla="*/ 3538163 h 3589212"/>
                  <a:gd name="connsiteX46" fmla="*/ 8649 w 2729264"/>
                  <a:gd name="connsiteY46" fmla="*/ 3589212 h 3589212"/>
                  <a:gd name="connsiteX47" fmla="*/ 0 w 2729264"/>
                  <a:gd name="connsiteY47" fmla="*/ 3589212 h 3589212"/>
                  <a:gd name="connsiteX48" fmla="*/ 11929 w 2729264"/>
                  <a:gd name="connsiteY48" fmla="*/ 3556504 h 3589212"/>
                  <a:gd name="connsiteX49" fmla="*/ 6749 w 2729264"/>
                  <a:gd name="connsiteY49" fmla="*/ 3584134 h 3589212"/>
                  <a:gd name="connsiteX50" fmla="*/ 8649 w 2729264"/>
                  <a:gd name="connsiteY50" fmla="*/ 3589212 h 3589212"/>
                  <a:gd name="connsiteX51" fmla="*/ 2729264 w 2729264"/>
                  <a:gd name="connsiteY51" fmla="*/ 3589212 h 3589212"/>
                  <a:gd name="connsiteX52" fmla="*/ 2720616 w 2729264"/>
                  <a:gd name="connsiteY52" fmla="*/ 3589212 h 3589212"/>
                  <a:gd name="connsiteX53" fmla="*/ 2722517 w 2729264"/>
                  <a:gd name="connsiteY53" fmla="*/ 3584134 h 3589212"/>
                  <a:gd name="connsiteX54" fmla="*/ 2717339 w 2729264"/>
                  <a:gd name="connsiteY54" fmla="*/ 3556515 h 3589212"/>
                  <a:gd name="connsiteX55" fmla="*/ 2729264 w 2729264"/>
                  <a:gd name="connsiteY55"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88129 w 2729264"/>
                  <a:gd name="connsiteY7" fmla="*/ 820270 h 3589212"/>
                  <a:gd name="connsiteX8" fmla="*/ 2081385 w 2729264"/>
                  <a:gd name="connsiteY8" fmla="*/ 757765 h 3589212"/>
                  <a:gd name="connsiteX9" fmla="*/ 2077608 w 2729264"/>
                  <a:gd name="connsiteY9" fmla="*/ 697489 h 3589212"/>
                  <a:gd name="connsiteX10" fmla="*/ 2088129 w 2729264"/>
                  <a:gd name="connsiteY10" fmla="*/ 820270 h 3589212"/>
                  <a:gd name="connsiteX11" fmla="*/ 500147 w 2729264"/>
                  <a:gd name="connsiteY11" fmla="*/ 1794014 h 3589212"/>
                  <a:gd name="connsiteX12" fmla="*/ 500147 w 2729264"/>
                  <a:gd name="connsiteY12" fmla="*/ 1794014 h 3589212"/>
                  <a:gd name="connsiteX13" fmla="*/ 500587 w 2729264"/>
                  <a:gd name="connsiteY13" fmla="*/ 1791664 h 3589212"/>
                  <a:gd name="connsiteX14" fmla="*/ 500587 w 2729264"/>
                  <a:gd name="connsiteY14" fmla="*/ 1791665 h 3589212"/>
                  <a:gd name="connsiteX15" fmla="*/ 500147 w 2729264"/>
                  <a:gd name="connsiteY15" fmla="*/ 1794014 h 3589212"/>
                  <a:gd name="connsiteX16" fmla="*/ 18617 w 2729264"/>
                  <a:gd name="connsiteY16" fmla="*/ 3538163 h 3589212"/>
                  <a:gd name="connsiteX17" fmla="*/ 78567 w 2729264"/>
                  <a:gd name="connsiteY17" fmla="*/ 3373781 h 3589212"/>
                  <a:gd name="connsiteX18" fmla="*/ 316390 w 2729264"/>
                  <a:gd name="connsiteY18" fmla="*/ 2594875 h 3589212"/>
                  <a:gd name="connsiteX19" fmla="*/ 480535 w 2729264"/>
                  <a:gd name="connsiteY19" fmla="*/ 1898740 h 3589212"/>
                  <a:gd name="connsiteX20" fmla="*/ 500147 w 2729264"/>
                  <a:gd name="connsiteY20" fmla="*/ 1794014 h 3589212"/>
                  <a:gd name="connsiteX21" fmla="*/ 501361 w 2729264"/>
                  <a:gd name="connsiteY21" fmla="*/ 1794014 h 3589212"/>
                  <a:gd name="connsiteX22" fmla="*/ 500587 w 2729264"/>
                  <a:gd name="connsiteY22" fmla="*/ 1791665 h 3589212"/>
                  <a:gd name="connsiteX23" fmla="*/ 500751 w 2729264"/>
                  <a:gd name="connsiteY23" fmla="*/ 1790790 h 3589212"/>
                  <a:gd name="connsiteX24" fmla="*/ 518081 w 2729264"/>
                  <a:gd name="connsiteY24" fmla="*/ 1738187 h 3589212"/>
                  <a:gd name="connsiteX25" fmla="*/ 1364633 w 2729264"/>
                  <a:gd name="connsiteY25" fmla="*/ 1527062 h 3589212"/>
                  <a:gd name="connsiteX26" fmla="*/ 2211185 w 2729264"/>
                  <a:gd name="connsiteY26" fmla="*/ 1738187 h 3589212"/>
                  <a:gd name="connsiteX27" fmla="*/ 2228511 w 2729264"/>
                  <a:gd name="connsiteY27" fmla="*/ 1790777 h 3589212"/>
                  <a:gd name="connsiteX28" fmla="*/ 2185466 w 2729264"/>
                  <a:gd name="connsiteY28" fmla="*/ 1560921 h 3589212"/>
                  <a:gd name="connsiteX29" fmla="*/ 2185440 w 2729264"/>
                  <a:gd name="connsiteY29" fmla="*/ 1560748 h 3589212"/>
                  <a:gd name="connsiteX30" fmla="*/ 2185467 w 2729264"/>
                  <a:gd name="connsiteY30" fmla="*/ 1560920 h 3589212"/>
                  <a:gd name="connsiteX31" fmla="*/ 2228678 w 2729264"/>
                  <a:gd name="connsiteY31" fmla="*/ 1791667 h 3589212"/>
                  <a:gd name="connsiteX32" fmla="*/ 2227904 w 2729264"/>
                  <a:gd name="connsiteY32" fmla="*/ 1794014 h 3589212"/>
                  <a:gd name="connsiteX33" fmla="*/ 2229117 w 2729264"/>
                  <a:gd name="connsiteY33" fmla="*/ 1794014 h 3589212"/>
                  <a:gd name="connsiteX34" fmla="*/ 2228777 w 2729264"/>
                  <a:gd name="connsiteY34" fmla="*/ 1792197 h 3589212"/>
                  <a:gd name="connsiteX35" fmla="*/ 2248729 w 2729264"/>
                  <a:gd name="connsiteY35" fmla="*/ 1898740 h 3589212"/>
                  <a:gd name="connsiteX36" fmla="*/ 2412874 w 2729264"/>
                  <a:gd name="connsiteY36" fmla="*/ 2594875 h 3589212"/>
                  <a:gd name="connsiteX37" fmla="*/ 2650697 w 2729264"/>
                  <a:gd name="connsiteY37" fmla="*/ 3373781 h 3589212"/>
                  <a:gd name="connsiteX38" fmla="*/ 2710643 w 2729264"/>
                  <a:gd name="connsiteY38" fmla="*/ 3538154 h 3589212"/>
                  <a:gd name="connsiteX39" fmla="*/ 2694930 w 2729264"/>
                  <a:gd name="connsiteY39" fmla="*/ 3510421 h 3589212"/>
                  <a:gd name="connsiteX40" fmla="*/ 1364633 w 2729264"/>
                  <a:gd name="connsiteY40" fmla="*/ 3218374 h 3589212"/>
                  <a:gd name="connsiteX41" fmla="*/ 34336 w 2729264"/>
                  <a:gd name="connsiteY41" fmla="*/ 3510421 h 3589212"/>
                  <a:gd name="connsiteX42" fmla="*/ 18617 w 2729264"/>
                  <a:gd name="connsiteY42" fmla="*/ 3538163 h 3589212"/>
                  <a:gd name="connsiteX43" fmla="*/ 8649 w 2729264"/>
                  <a:gd name="connsiteY43" fmla="*/ 3589212 h 3589212"/>
                  <a:gd name="connsiteX44" fmla="*/ 0 w 2729264"/>
                  <a:gd name="connsiteY44" fmla="*/ 3589212 h 3589212"/>
                  <a:gd name="connsiteX45" fmla="*/ 11929 w 2729264"/>
                  <a:gd name="connsiteY45" fmla="*/ 3556504 h 3589212"/>
                  <a:gd name="connsiteX46" fmla="*/ 6749 w 2729264"/>
                  <a:gd name="connsiteY46" fmla="*/ 3584134 h 3589212"/>
                  <a:gd name="connsiteX47" fmla="*/ 8649 w 2729264"/>
                  <a:gd name="connsiteY47" fmla="*/ 3589212 h 3589212"/>
                  <a:gd name="connsiteX48" fmla="*/ 2729264 w 2729264"/>
                  <a:gd name="connsiteY48" fmla="*/ 3589212 h 3589212"/>
                  <a:gd name="connsiteX49" fmla="*/ 2720616 w 2729264"/>
                  <a:gd name="connsiteY49" fmla="*/ 3589212 h 3589212"/>
                  <a:gd name="connsiteX50" fmla="*/ 2722517 w 2729264"/>
                  <a:gd name="connsiteY50" fmla="*/ 3584134 h 3589212"/>
                  <a:gd name="connsiteX51" fmla="*/ 2717339 w 2729264"/>
                  <a:gd name="connsiteY51" fmla="*/ 3556515 h 3589212"/>
                  <a:gd name="connsiteX52" fmla="*/ 2729264 w 2729264"/>
                  <a:gd name="connsiteY52"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2077608 w 2729264"/>
                  <a:gd name="connsiteY7" fmla="*/ 697489 h 3589212"/>
                  <a:gd name="connsiteX8" fmla="*/ 2081385 w 2729264"/>
                  <a:gd name="connsiteY8" fmla="*/ 757765 h 3589212"/>
                  <a:gd name="connsiteX9" fmla="*/ 2077608 w 2729264"/>
                  <a:gd name="connsiteY9" fmla="*/ 697489 h 3589212"/>
                  <a:gd name="connsiteX10" fmla="*/ 500147 w 2729264"/>
                  <a:gd name="connsiteY10" fmla="*/ 1794014 h 3589212"/>
                  <a:gd name="connsiteX11" fmla="*/ 500147 w 2729264"/>
                  <a:gd name="connsiteY11" fmla="*/ 1794014 h 3589212"/>
                  <a:gd name="connsiteX12" fmla="*/ 500587 w 2729264"/>
                  <a:gd name="connsiteY12" fmla="*/ 1791664 h 3589212"/>
                  <a:gd name="connsiteX13" fmla="*/ 500587 w 2729264"/>
                  <a:gd name="connsiteY13" fmla="*/ 1791665 h 3589212"/>
                  <a:gd name="connsiteX14" fmla="*/ 500147 w 2729264"/>
                  <a:gd name="connsiteY14" fmla="*/ 1794014 h 3589212"/>
                  <a:gd name="connsiteX15" fmla="*/ 18617 w 2729264"/>
                  <a:gd name="connsiteY15" fmla="*/ 3538163 h 3589212"/>
                  <a:gd name="connsiteX16" fmla="*/ 78567 w 2729264"/>
                  <a:gd name="connsiteY16" fmla="*/ 3373781 h 3589212"/>
                  <a:gd name="connsiteX17" fmla="*/ 316390 w 2729264"/>
                  <a:gd name="connsiteY17" fmla="*/ 2594875 h 3589212"/>
                  <a:gd name="connsiteX18" fmla="*/ 480535 w 2729264"/>
                  <a:gd name="connsiteY18" fmla="*/ 1898740 h 3589212"/>
                  <a:gd name="connsiteX19" fmla="*/ 500147 w 2729264"/>
                  <a:gd name="connsiteY19" fmla="*/ 1794014 h 3589212"/>
                  <a:gd name="connsiteX20" fmla="*/ 501361 w 2729264"/>
                  <a:gd name="connsiteY20" fmla="*/ 1794014 h 3589212"/>
                  <a:gd name="connsiteX21" fmla="*/ 500587 w 2729264"/>
                  <a:gd name="connsiteY21" fmla="*/ 1791665 h 3589212"/>
                  <a:gd name="connsiteX22" fmla="*/ 500751 w 2729264"/>
                  <a:gd name="connsiteY22" fmla="*/ 1790790 h 3589212"/>
                  <a:gd name="connsiteX23" fmla="*/ 518081 w 2729264"/>
                  <a:gd name="connsiteY23" fmla="*/ 1738187 h 3589212"/>
                  <a:gd name="connsiteX24" fmla="*/ 1364633 w 2729264"/>
                  <a:gd name="connsiteY24" fmla="*/ 1527062 h 3589212"/>
                  <a:gd name="connsiteX25" fmla="*/ 2211185 w 2729264"/>
                  <a:gd name="connsiteY25" fmla="*/ 1738187 h 3589212"/>
                  <a:gd name="connsiteX26" fmla="*/ 2228511 w 2729264"/>
                  <a:gd name="connsiteY26" fmla="*/ 1790777 h 3589212"/>
                  <a:gd name="connsiteX27" fmla="*/ 2185466 w 2729264"/>
                  <a:gd name="connsiteY27" fmla="*/ 1560921 h 3589212"/>
                  <a:gd name="connsiteX28" fmla="*/ 2185440 w 2729264"/>
                  <a:gd name="connsiteY28" fmla="*/ 1560748 h 3589212"/>
                  <a:gd name="connsiteX29" fmla="*/ 2185467 w 2729264"/>
                  <a:gd name="connsiteY29" fmla="*/ 1560920 h 3589212"/>
                  <a:gd name="connsiteX30" fmla="*/ 2228678 w 2729264"/>
                  <a:gd name="connsiteY30" fmla="*/ 1791667 h 3589212"/>
                  <a:gd name="connsiteX31" fmla="*/ 2227904 w 2729264"/>
                  <a:gd name="connsiteY31" fmla="*/ 1794014 h 3589212"/>
                  <a:gd name="connsiteX32" fmla="*/ 2229117 w 2729264"/>
                  <a:gd name="connsiteY32" fmla="*/ 1794014 h 3589212"/>
                  <a:gd name="connsiteX33" fmla="*/ 2228777 w 2729264"/>
                  <a:gd name="connsiteY33" fmla="*/ 1792197 h 3589212"/>
                  <a:gd name="connsiteX34" fmla="*/ 2248729 w 2729264"/>
                  <a:gd name="connsiteY34" fmla="*/ 1898740 h 3589212"/>
                  <a:gd name="connsiteX35" fmla="*/ 2412874 w 2729264"/>
                  <a:gd name="connsiteY35" fmla="*/ 2594875 h 3589212"/>
                  <a:gd name="connsiteX36" fmla="*/ 2650697 w 2729264"/>
                  <a:gd name="connsiteY36" fmla="*/ 3373781 h 3589212"/>
                  <a:gd name="connsiteX37" fmla="*/ 2710643 w 2729264"/>
                  <a:gd name="connsiteY37" fmla="*/ 3538154 h 3589212"/>
                  <a:gd name="connsiteX38" fmla="*/ 2694930 w 2729264"/>
                  <a:gd name="connsiteY38" fmla="*/ 3510421 h 3589212"/>
                  <a:gd name="connsiteX39" fmla="*/ 1364633 w 2729264"/>
                  <a:gd name="connsiteY39" fmla="*/ 3218374 h 3589212"/>
                  <a:gd name="connsiteX40" fmla="*/ 34336 w 2729264"/>
                  <a:gd name="connsiteY40" fmla="*/ 3510421 h 3589212"/>
                  <a:gd name="connsiteX41" fmla="*/ 18617 w 2729264"/>
                  <a:gd name="connsiteY41" fmla="*/ 3538163 h 3589212"/>
                  <a:gd name="connsiteX42" fmla="*/ 8649 w 2729264"/>
                  <a:gd name="connsiteY42" fmla="*/ 3589212 h 3589212"/>
                  <a:gd name="connsiteX43" fmla="*/ 0 w 2729264"/>
                  <a:gd name="connsiteY43" fmla="*/ 3589212 h 3589212"/>
                  <a:gd name="connsiteX44" fmla="*/ 11929 w 2729264"/>
                  <a:gd name="connsiteY44" fmla="*/ 3556504 h 3589212"/>
                  <a:gd name="connsiteX45" fmla="*/ 6749 w 2729264"/>
                  <a:gd name="connsiteY45" fmla="*/ 3584134 h 3589212"/>
                  <a:gd name="connsiteX46" fmla="*/ 8649 w 2729264"/>
                  <a:gd name="connsiteY46" fmla="*/ 3589212 h 3589212"/>
                  <a:gd name="connsiteX47" fmla="*/ 2729264 w 2729264"/>
                  <a:gd name="connsiteY47" fmla="*/ 3589212 h 3589212"/>
                  <a:gd name="connsiteX48" fmla="*/ 2720616 w 2729264"/>
                  <a:gd name="connsiteY48" fmla="*/ 3589212 h 3589212"/>
                  <a:gd name="connsiteX49" fmla="*/ 2722517 w 2729264"/>
                  <a:gd name="connsiteY49" fmla="*/ 3584134 h 3589212"/>
                  <a:gd name="connsiteX50" fmla="*/ 2717339 w 2729264"/>
                  <a:gd name="connsiteY50" fmla="*/ 3556515 h 3589212"/>
                  <a:gd name="connsiteX51" fmla="*/ 2729264 w 2729264"/>
                  <a:gd name="connsiteY51"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62612 w 2729264"/>
                  <a:gd name="connsiteY3" fmla="*/ 458136 h 3589212"/>
                  <a:gd name="connsiteX4" fmla="*/ 2057947 w 2729264"/>
                  <a:gd name="connsiteY4" fmla="*/ 383685 h 3589212"/>
                  <a:gd name="connsiteX5" fmla="*/ 2057549 w 2729264"/>
                  <a:gd name="connsiteY5" fmla="*/ 353342 h 3589212"/>
                  <a:gd name="connsiteX6" fmla="*/ 2062612 w 2729264"/>
                  <a:gd name="connsiteY6" fmla="*/ 458136 h 3589212"/>
                  <a:gd name="connsiteX7" fmla="*/ 500147 w 2729264"/>
                  <a:gd name="connsiteY7" fmla="*/ 1794014 h 3589212"/>
                  <a:gd name="connsiteX8" fmla="*/ 500147 w 2729264"/>
                  <a:gd name="connsiteY8" fmla="*/ 1794014 h 3589212"/>
                  <a:gd name="connsiteX9" fmla="*/ 500587 w 2729264"/>
                  <a:gd name="connsiteY9" fmla="*/ 1791664 h 3589212"/>
                  <a:gd name="connsiteX10" fmla="*/ 500587 w 2729264"/>
                  <a:gd name="connsiteY10" fmla="*/ 1791665 h 3589212"/>
                  <a:gd name="connsiteX11" fmla="*/ 500147 w 2729264"/>
                  <a:gd name="connsiteY11" fmla="*/ 1794014 h 3589212"/>
                  <a:gd name="connsiteX12" fmla="*/ 18617 w 2729264"/>
                  <a:gd name="connsiteY12" fmla="*/ 3538163 h 3589212"/>
                  <a:gd name="connsiteX13" fmla="*/ 78567 w 2729264"/>
                  <a:gd name="connsiteY13" fmla="*/ 3373781 h 3589212"/>
                  <a:gd name="connsiteX14" fmla="*/ 316390 w 2729264"/>
                  <a:gd name="connsiteY14" fmla="*/ 2594875 h 3589212"/>
                  <a:gd name="connsiteX15" fmla="*/ 480535 w 2729264"/>
                  <a:gd name="connsiteY15" fmla="*/ 1898740 h 3589212"/>
                  <a:gd name="connsiteX16" fmla="*/ 500147 w 2729264"/>
                  <a:gd name="connsiteY16" fmla="*/ 1794014 h 3589212"/>
                  <a:gd name="connsiteX17" fmla="*/ 501361 w 2729264"/>
                  <a:gd name="connsiteY17" fmla="*/ 1794014 h 3589212"/>
                  <a:gd name="connsiteX18" fmla="*/ 500587 w 2729264"/>
                  <a:gd name="connsiteY18" fmla="*/ 1791665 h 3589212"/>
                  <a:gd name="connsiteX19" fmla="*/ 500751 w 2729264"/>
                  <a:gd name="connsiteY19" fmla="*/ 1790790 h 3589212"/>
                  <a:gd name="connsiteX20" fmla="*/ 518081 w 2729264"/>
                  <a:gd name="connsiteY20" fmla="*/ 1738187 h 3589212"/>
                  <a:gd name="connsiteX21" fmla="*/ 1364633 w 2729264"/>
                  <a:gd name="connsiteY21" fmla="*/ 1527062 h 3589212"/>
                  <a:gd name="connsiteX22" fmla="*/ 2211185 w 2729264"/>
                  <a:gd name="connsiteY22" fmla="*/ 1738187 h 3589212"/>
                  <a:gd name="connsiteX23" fmla="*/ 2228511 w 2729264"/>
                  <a:gd name="connsiteY23" fmla="*/ 1790777 h 3589212"/>
                  <a:gd name="connsiteX24" fmla="*/ 2185466 w 2729264"/>
                  <a:gd name="connsiteY24" fmla="*/ 1560921 h 3589212"/>
                  <a:gd name="connsiteX25" fmla="*/ 2185440 w 2729264"/>
                  <a:gd name="connsiteY25" fmla="*/ 1560748 h 3589212"/>
                  <a:gd name="connsiteX26" fmla="*/ 2185467 w 2729264"/>
                  <a:gd name="connsiteY26" fmla="*/ 1560920 h 3589212"/>
                  <a:gd name="connsiteX27" fmla="*/ 2228678 w 2729264"/>
                  <a:gd name="connsiteY27" fmla="*/ 1791667 h 3589212"/>
                  <a:gd name="connsiteX28" fmla="*/ 2227904 w 2729264"/>
                  <a:gd name="connsiteY28" fmla="*/ 1794014 h 3589212"/>
                  <a:gd name="connsiteX29" fmla="*/ 2229117 w 2729264"/>
                  <a:gd name="connsiteY29" fmla="*/ 1794014 h 3589212"/>
                  <a:gd name="connsiteX30" fmla="*/ 2228777 w 2729264"/>
                  <a:gd name="connsiteY30" fmla="*/ 1792197 h 3589212"/>
                  <a:gd name="connsiteX31" fmla="*/ 2248729 w 2729264"/>
                  <a:gd name="connsiteY31" fmla="*/ 1898740 h 3589212"/>
                  <a:gd name="connsiteX32" fmla="*/ 2412874 w 2729264"/>
                  <a:gd name="connsiteY32" fmla="*/ 2594875 h 3589212"/>
                  <a:gd name="connsiteX33" fmla="*/ 2650697 w 2729264"/>
                  <a:gd name="connsiteY33" fmla="*/ 3373781 h 3589212"/>
                  <a:gd name="connsiteX34" fmla="*/ 2710643 w 2729264"/>
                  <a:gd name="connsiteY34" fmla="*/ 3538154 h 3589212"/>
                  <a:gd name="connsiteX35" fmla="*/ 2694930 w 2729264"/>
                  <a:gd name="connsiteY35" fmla="*/ 3510421 h 3589212"/>
                  <a:gd name="connsiteX36" fmla="*/ 1364633 w 2729264"/>
                  <a:gd name="connsiteY36" fmla="*/ 3218374 h 3589212"/>
                  <a:gd name="connsiteX37" fmla="*/ 34336 w 2729264"/>
                  <a:gd name="connsiteY37" fmla="*/ 3510421 h 3589212"/>
                  <a:gd name="connsiteX38" fmla="*/ 18617 w 2729264"/>
                  <a:gd name="connsiteY38" fmla="*/ 3538163 h 3589212"/>
                  <a:gd name="connsiteX39" fmla="*/ 8649 w 2729264"/>
                  <a:gd name="connsiteY39" fmla="*/ 3589212 h 3589212"/>
                  <a:gd name="connsiteX40" fmla="*/ 0 w 2729264"/>
                  <a:gd name="connsiteY40" fmla="*/ 3589212 h 3589212"/>
                  <a:gd name="connsiteX41" fmla="*/ 11929 w 2729264"/>
                  <a:gd name="connsiteY41" fmla="*/ 3556504 h 3589212"/>
                  <a:gd name="connsiteX42" fmla="*/ 6749 w 2729264"/>
                  <a:gd name="connsiteY42" fmla="*/ 3584134 h 3589212"/>
                  <a:gd name="connsiteX43" fmla="*/ 8649 w 2729264"/>
                  <a:gd name="connsiteY43" fmla="*/ 3589212 h 3589212"/>
                  <a:gd name="connsiteX44" fmla="*/ 2729264 w 2729264"/>
                  <a:gd name="connsiteY44" fmla="*/ 3589212 h 3589212"/>
                  <a:gd name="connsiteX45" fmla="*/ 2720616 w 2729264"/>
                  <a:gd name="connsiteY45" fmla="*/ 3589212 h 3589212"/>
                  <a:gd name="connsiteX46" fmla="*/ 2722517 w 2729264"/>
                  <a:gd name="connsiteY46" fmla="*/ 3584134 h 3589212"/>
                  <a:gd name="connsiteX47" fmla="*/ 2717339 w 2729264"/>
                  <a:gd name="connsiteY47" fmla="*/ 3556515 h 3589212"/>
                  <a:gd name="connsiteX48" fmla="*/ 2729264 w 2729264"/>
                  <a:gd name="connsiteY48" fmla="*/ 3589212 h 3589212"/>
                  <a:gd name="connsiteX0" fmla="*/ 674667 w 2729264"/>
                  <a:gd name="connsiteY0" fmla="*/ 0 h 3589212"/>
                  <a:gd name="connsiteX1" fmla="*/ 674667 w 2729264"/>
                  <a:gd name="connsiteY1" fmla="*/ 1 h 3589212"/>
                  <a:gd name="connsiteX2" fmla="*/ 674667 w 2729264"/>
                  <a:gd name="connsiteY2" fmla="*/ 0 h 3589212"/>
                  <a:gd name="connsiteX3" fmla="*/ 2057549 w 2729264"/>
                  <a:gd name="connsiteY3" fmla="*/ 353342 h 3589212"/>
                  <a:gd name="connsiteX4" fmla="*/ 2057947 w 2729264"/>
                  <a:gd name="connsiteY4" fmla="*/ 383685 h 3589212"/>
                  <a:gd name="connsiteX5" fmla="*/ 2057549 w 2729264"/>
                  <a:gd name="connsiteY5" fmla="*/ 353342 h 3589212"/>
                  <a:gd name="connsiteX6" fmla="*/ 500147 w 2729264"/>
                  <a:gd name="connsiteY6" fmla="*/ 1794014 h 3589212"/>
                  <a:gd name="connsiteX7" fmla="*/ 500147 w 2729264"/>
                  <a:gd name="connsiteY7" fmla="*/ 1794014 h 3589212"/>
                  <a:gd name="connsiteX8" fmla="*/ 500587 w 2729264"/>
                  <a:gd name="connsiteY8" fmla="*/ 1791664 h 3589212"/>
                  <a:gd name="connsiteX9" fmla="*/ 500587 w 2729264"/>
                  <a:gd name="connsiteY9" fmla="*/ 1791665 h 3589212"/>
                  <a:gd name="connsiteX10" fmla="*/ 500147 w 2729264"/>
                  <a:gd name="connsiteY10" fmla="*/ 1794014 h 3589212"/>
                  <a:gd name="connsiteX11" fmla="*/ 18617 w 2729264"/>
                  <a:gd name="connsiteY11" fmla="*/ 3538163 h 3589212"/>
                  <a:gd name="connsiteX12" fmla="*/ 78567 w 2729264"/>
                  <a:gd name="connsiteY12" fmla="*/ 3373781 h 3589212"/>
                  <a:gd name="connsiteX13" fmla="*/ 316390 w 2729264"/>
                  <a:gd name="connsiteY13" fmla="*/ 2594875 h 3589212"/>
                  <a:gd name="connsiteX14" fmla="*/ 480535 w 2729264"/>
                  <a:gd name="connsiteY14" fmla="*/ 1898740 h 3589212"/>
                  <a:gd name="connsiteX15" fmla="*/ 500147 w 2729264"/>
                  <a:gd name="connsiteY15" fmla="*/ 1794014 h 3589212"/>
                  <a:gd name="connsiteX16" fmla="*/ 501361 w 2729264"/>
                  <a:gd name="connsiteY16" fmla="*/ 1794014 h 3589212"/>
                  <a:gd name="connsiteX17" fmla="*/ 500587 w 2729264"/>
                  <a:gd name="connsiteY17" fmla="*/ 1791665 h 3589212"/>
                  <a:gd name="connsiteX18" fmla="*/ 500751 w 2729264"/>
                  <a:gd name="connsiteY18" fmla="*/ 1790790 h 3589212"/>
                  <a:gd name="connsiteX19" fmla="*/ 518081 w 2729264"/>
                  <a:gd name="connsiteY19" fmla="*/ 1738187 h 3589212"/>
                  <a:gd name="connsiteX20" fmla="*/ 1364633 w 2729264"/>
                  <a:gd name="connsiteY20" fmla="*/ 1527062 h 3589212"/>
                  <a:gd name="connsiteX21" fmla="*/ 2211185 w 2729264"/>
                  <a:gd name="connsiteY21" fmla="*/ 1738187 h 3589212"/>
                  <a:gd name="connsiteX22" fmla="*/ 2228511 w 2729264"/>
                  <a:gd name="connsiteY22" fmla="*/ 1790777 h 3589212"/>
                  <a:gd name="connsiteX23" fmla="*/ 2185466 w 2729264"/>
                  <a:gd name="connsiteY23" fmla="*/ 1560921 h 3589212"/>
                  <a:gd name="connsiteX24" fmla="*/ 2185440 w 2729264"/>
                  <a:gd name="connsiteY24" fmla="*/ 1560748 h 3589212"/>
                  <a:gd name="connsiteX25" fmla="*/ 2185467 w 2729264"/>
                  <a:gd name="connsiteY25" fmla="*/ 1560920 h 3589212"/>
                  <a:gd name="connsiteX26" fmla="*/ 2228678 w 2729264"/>
                  <a:gd name="connsiteY26" fmla="*/ 1791667 h 3589212"/>
                  <a:gd name="connsiteX27" fmla="*/ 2227904 w 2729264"/>
                  <a:gd name="connsiteY27" fmla="*/ 1794014 h 3589212"/>
                  <a:gd name="connsiteX28" fmla="*/ 2229117 w 2729264"/>
                  <a:gd name="connsiteY28" fmla="*/ 1794014 h 3589212"/>
                  <a:gd name="connsiteX29" fmla="*/ 2228777 w 2729264"/>
                  <a:gd name="connsiteY29" fmla="*/ 1792197 h 3589212"/>
                  <a:gd name="connsiteX30" fmla="*/ 2248729 w 2729264"/>
                  <a:gd name="connsiteY30" fmla="*/ 1898740 h 3589212"/>
                  <a:gd name="connsiteX31" fmla="*/ 2412874 w 2729264"/>
                  <a:gd name="connsiteY31" fmla="*/ 2594875 h 3589212"/>
                  <a:gd name="connsiteX32" fmla="*/ 2650697 w 2729264"/>
                  <a:gd name="connsiteY32" fmla="*/ 3373781 h 3589212"/>
                  <a:gd name="connsiteX33" fmla="*/ 2710643 w 2729264"/>
                  <a:gd name="connsiteY33" fmla="*/ 3538154 h 3589212"/>
                  <a:gd name="connsiteX34" fmla="*/ 2694930 w 2729264"/>
                  <a:gd name="connsiteY34" fmla="*/ 3510421 h 3589212"/>
                  <a:gd name="connsiteX35" fmla="*/ 1364633 w 2729264"/>
                  <a:gd name="connsiteY35" fmla="*/ 3218374 h 3589212"/>
                  <a:gd name="connsiteX36" fmla="*/ 34336 w 2729264"/>
                  <a:gd name="connsiteY36" fmla="*/ 3510421 h 3589212"/>
                  <a:gd name="connsiteX37" fmla="*/ 18617 w 2729264"/>
                  <a:gd name="connsiteY37" fmla="*/ 3538163 h 3589212"/>
                  <a:gd name="connsiteX38" fmla="*/ 8649 w 2729264"/>
                  <a:gd name="connsiteY38" fmla="*/ 3589212 h 3589212"/>
                  <a:gd name="connsiteX39" fmla="*/ 0 w 2729264"/>
                  <a:gd name="connsiteY39" fmla="*/ 3589212 h 3589212"/>
                  <a:gd name="connsiteX40" fmla="*/ 11929 w 2729264"/>
                  <a:gd name="connsiteY40" fmla="*/ 3556504 h 3589212"/>
                  <a:gd name="connsiteX41" fmla="*/ 6749 w 2729264"/>
                  <a:gd name="connsiteY41" fmla="*/ 3584134 h 3589212"/>
                  <a:gd name="connsiteX42" fmla="*/ 8649 w 2729264"/>
                  <a:gd name="connsiteY42" fmla="*/ 3589212 h 3589212"/>
                  <a:gd name="connsiteX43" fmla="*/ 2729264 w 2729264"/>
                  <a:gd name="connsiteY43" fmla="*/ 3589212 h 3589212"/>
                  <a:gd name="connsiteX44" fmla="*/ 2720616 w 2729264"/>
                  <a:gd name="connsiteY44" fmla="*/ 3589212 h 3589212"/>
                  <a:gd name="connsiteX45" fmla="*/ 2722517 w 2729264"/>
                  <a:gd name="connsiteY45" fmla="*/ 3584134 h 3589212"/>
                  <a:gd name="connsiteX46" fmla="*/ 2717339 w 2729264"/>
                  <a:gd name="connsiteY46" fmla="*/ 3556515 h 3589212"/>
                  <a:gd name="connsiteX47" fmla="*/ 2729264 w 2729264"/>
                  <a:gd name="connsiteY47" fmla="*/ 3589212 h 3589212"/>
                  <a:gd name="connsiteX0" fmla="*/ 674667 w 2729264"/>
                  <a:gd name="connsiteY0" fmla="*/ 0 h 3589212"/>
                  <a:gd name="connsiteX1" fmla="*/ 674667 w 2729264"/>
                  <a:gd name="connsiteY1" fmla="*/ 1 h 3589212"/>
                  <a:gd name="connsiteX2" fmla="*/ 674667 w 2729264"/>
                  <a:gd name="connsiteY2" fmla="*/ 0 h 3589212"/>
                  <a:gd name="connsiteX3" fmla="*/ 500147 w 2729264"/>
                  <a:gd name="connsiteY3" fmla="*/ 1794014 h 3589212"/>
                  <a:gd name="connsiteX4" fmla="*/ 500147 w 2729264"/>
                  <a:gd name="connsiteY4" fmla="*/ 1794014 h 3589212"/>
                  <a:gd name="connsiteX5" fmla="*/ 500587 w 2729264"/>
                  <a:gd name="connsiteY5" fmla="*/ 1791664 h 3589212"/>
                  <a:gd name="connsiteX6" fmla="*/ 500587 w 2729264"/>
                  <a:gd name="connsiteY6" fmla="*/ 1791665 h 3589212"/>
                  <a:gd name="connsiteX7" fmla="*/ 500147 w 2729264"/>
                  <a:gd name="connsiteY7" fmla="*/ 1794014 h 3589212"/>
                  <a:gd name="connsiteX8" fmla="*/ 18617 w 2729264"/>
                  <a:gd name="connsiteY8" fmla="*/ 3538163 h 3589212"/>
                  <a:gd name="connsiteX9" fmla="*/ 78567 w 2729264"/>
                  <a:gd name="connsiteY9" fmla="*/ 3373781 h 3589212"/>
                  <a:gd name="connsiteX10" fmla="*/ 316390 w 2729264"/>
                  <a:gd name="connsiteY10" fmla="*/ 2594875 h 3589212"/>
                  <a:gd name="connsiteX11" fmla="*/ 480535 w 2729264"/>
                  <a:gd name="connsiteY11" fmla="*/ 1898740 h 3589212"/>
                  <a:gd name="connsiteX12" fmla="*/ 500147 w 2729264"/>
                  <a:gd name="connsiteY12" fmla="*/ 1794014 h 3589212"/>
                  <a:gd name="connsiteX13" fmla="*/ 501361 w 2729264"/>
                  <a:gd name="connsiteY13" fmla="*/ 1794014 h 3589212"/>
                  <a:gd name="connsiteX14" fmla="*/ 500587 w 2729264"/>
                  <a:gd name="connsiteY14" fmla="*/ 1791665 h 3589212"/>
                  <a:gd name="connsiteX15" fmla="*/ 500751 w 2729264"/>
                  <a:gd name="connsiteY15" fmla="*/ 1790790 h 3589212"/>
                  <a:gd name="connsiteX16" fmla="*/ 518081 w 2729264"/>
                  <a:gd name="connsiteY16" fmla="*/ 1738187 h 3589212"/>
                  <a:gd name="connsiteX17" fmla="*/ 1364633 w 2729264"/>
                  <a:gd name="connsiteY17" fmla="*/ 1527062 h 3589212"/>
                  <a:gd name="connsiteX18" fmla="*/ 2211185 w 2729264"/>
                  <a:gd name="connsiteY18" fmla="*/ 1738187 h 3589212"/>
                  <a:gd name="connsiteX19" fmla="*/ 2228511 w 2729264"/>
                  <a:gd name="connsiteY19" fmla="*/ 1790777 h 3589212"/>
                  <a:gd name="connsiteX20" fmla="*/ 2185466 w 2729264"/>
                  <a:gd name="connsiteY20" fmla="*/ 1560921 h 3589212"/>
                  <a:gd name="connsiteX21" fmla="*/ 2185440 w 2729264"/>
                  <a:gd name="connsiteY21" fmla="*/ 1560748 h 3589212"/>
                  <a:gd name="connsiteX22" fmla="*/ 2185467 w 2729264"/>
                  <a:gd name="connsiteY22" fmla="*/ 1560920 h 3589212"/>
                  <a:gd name="connsiteX23" fmla="*/ 2228678 w 2729264"/>
                  <a:gd name="connsiteY23" fmla="*/ 1791667 h 3589212"/>
                  <a:gd name="connsiteX24" fmla="*/ 2227904 w 2729264"/>
                  <a:gd name="connsiteY24" fmla="*/ 1794014 h 3589212"/>
                  <a:gd name="connsiteX25" fmla="*/ 2229117 w 2729264"/>
                  <a:gd name="connsiteY25" fmla="*/ 1794014 h 3589212"/>
                  <a:gd name="connsiteX26" fmla="*/ 2228777 w 2729264"/>
                  <a:gd name="connsiteY26" fmla="*/ 1792197 h 3589212"/>
                  <a:gd name="connsiteX27" fmla="*/ 2248729 w 2729264"/>
                  <a:gd name="connsiteY27" fmla="*/ 1898740 h 3589212"/>
                  <a:gd name="connsiteX28" fmla="*/ 2412874 w 2729264"/>
                  <a:gd name="connsiteY28" fmla="*/ 2594875 h 3589212"/>
                  <a:gd name="connsiteX29" fmla="*/ 2650697 w 2729264"/>
                  <a:gd name="connsiteY29" fmla="*/ 3373781 h 3589212"/>
                  <a:gd name="connsiteX30" fmla="*/ 2710643 w 2729264"/>
                  <a:gd name="connsiteY30" fmla="*/ 3538154 h 3589212"/>
                  <a:gd name="connsiteX31" fmla="*/ 2694930 w 2729264"/>
                  <a:gd name="connsiteY31" fmla="*/ 3510421 h 3589212"/>
                  <a:gd name="connsiteX32" fmla="*/ 1364633 w 2729264"/>
                  <a:gd name="connsiteY32" fmla="*/ 3218374 h 3589212"/>
                  <a:gd name="connsiteX33" fmla="*/ 34336 w 2729264"/>
                  <a:gd name="connsiteY33" fmla="*/ 3510421 h 3589212"/>
                  <a:gd name="connsiteX34" fmla="*/ 18617 w 2729264"/>
                  <a:gd name="connsiteY34" fmla="*/ 3538163 h 3589212"/>
                  <a:gd name="connsiteX35" fmla="*/ 8649 w 2729264"/>
                  <a:gd name="connsiteY35" fmla="*/ 3589212 h 3589212"/>
                  <a:gd name="connsiteX36" fmla="*/ 0 w 2729264"/>
                  <a:gd name="connsiteY36" fmla="*/ 3589212 h 3589212"/>
                  <a:gd name="connsiteX37" fmla="*/ 11929 w 2729264"/>
                  <a:gd name="connsiteY37" fmla="*/ 3556504 h 3589212"/>
                  <a:gd name="connsiteX38" fmla="*/ 6749 w 2729264"/>
                  <a:gd name="connsiteY38" fmla="*/ 3584134 h 3589212"/>
                  <a:gd name="connsiteX39" fmla="*/ 8649 w 2729264"/>
                  <a:gd name="connsiteY39" fmla="*/ 3589212 h 3589212"/>
                  <a:gd name="connsiteX40" fmla="*/ 2729264 w 2729264"/>
                  <a:gd name="connsiteY40" fmla="*/ 3589212 h 3589212"/>
                  <a:gd name="connsiteX41" fmla="*/ 2720616 w 2729264"/>
                  <a:gd name="connsiteY41" fmla="*/ 3589212 h 3589212"/>
                  <a:gd name="connsiteX42" fmla="*/ 2722517 w 2729264"/>
                  <a:gd name="connsiteY42" fmla="*/ 3584134 h 3589212"/>
                  <a:gd name="connsiteX43" fmla="*/ 2717339 w 2729264"/>
                  <a:gd name="connsiteY43" fmla="*/ 3556515 h 3589212"/>
                  <a:gd name="connsiteX44" fmla="*/ 2729264 w 2729264"/>
                  <a:gd name="connsiteY44" fmla="*/ 3589212 h 3589212"/>
                  <a:gd name="connsiteX0" fmla="*/ 500147 w 2729264"/>
                  <a:gd name="connsiteY0" fmla="*/ 266952 h 2062150"/>
                  <a:gd name="connsiteX1" fmla="*/ 500147 w 2729264"/>
                  <a:gd name="connsiteY1" fmla="*/ 266952 h 2062150"/>
                  <a:gd name="connsiteX2" fmla="*/ 500587 w 2729264"/>
                  <a:gd name="connsiteY2" fmla="*/ 264602 h 2062150"/>
                  <a:gd name="connsiteX3" fmla="*/ 500587 w 2729264"/>
                  <a:gd name="connsiteY3" fmla="*/ 264603 h 2062150"/>
                  <a:gd name="connsiteX4" fmla="*/ 500147 w 2729264"/>
                  <a:gd name="connsiteY4" fmla="*/ 266952 h 2062150"/>
                  <a:gd name="connsiteX5" fmla="*/ 18617 w 2729264"/>
                  <a:gd name="connsiteY5" fmla="*/ 2011101 h 2062150"/>
                  <a:gd name="connsiteX6" fmla="*/ 78567 w 2729264"/>
                  <a:gd name="connsiteY6" fmla="*/ 1846719 h 2062150"/>
                  <a:gd name="connsiteX7" fmla="*/ 316390 w 2729264"/>
                  <a:gd name="connsiteY7" fmla="*/ 1067813 h 2062150"/>
                  <a:gd name="connsiteX8" fmla="*/ 480535 w 2729264"/>
                  <a:gd name="connsiteY8" fmla="*/ 371678 h 2062150"/>
                  <a:gd name="connsiteX9" fmla="*/ 500147 w 2729264"/>
                  <a:gd name="connsiteY9" fmla="*/ 266952 h 2062150"/>
                  <a:gd name="connsiteX10" fmla="*/ 501361 w 2729264"/>
                  <a:gd name="connsiteY10" fmla="*/ 266952 h 2062150"/>
                  <a:gd name="connsiteX11" fmla="*/ 500587 w 2729264"/>
                  <a:gd name="connsiteY11" fmla="*/ 264603 h 2062150"/>
                  <a:gd name="connsiteX12" fmla="*/ 500751 w 2729264"/>
                  <a:gd name="connsiteY12" fmla="*/ 263728 h 2062150"/>
                  <a:gd name="connsiteX13" fmla="*/ 518081 w 2729264"/>
                  <a:gd name="connsiteY13" fmla="*/ 211125 h 2062150"/>
                  <a:gd name="connsiteX14" fmla="*/ 1364633 w 2729264"/>
                  <a:gd name="connsiteY14" fmla="*/ 0 h 2062150"/>
                  <a:gd name="connsiteX15" fmla="*/ 2211185 w 2729264"/>
                  <a:gd name="connsiteY15" fmla="*/ 211125 h 2062150"/>
                  <a:gd name="connsiteX16" fmla="*/ 2228511 w 2729264"/>
                  <a:gd name="connsiteY16" fmla="*/ 263715 h 2062150"/>
                  <a:gd name="connsiteX17" fmla="*/ 2185466 w 2729264"/>
                  <a:gd name="connsiteY17" fmla="*/ 33859 h 2062150"/>
                  <a:gd name="connsiteX18" fmla="*/ 2185440 w 2729264"/>
                  <a:gd name="connsiteY18" fmla="*/ 33686 h 2062150"/>
                  <a:gd name="connsiteX19" fmla="*/ 2185467 w 2729264"/>
                  <a:gd name="connsiteY19" fmla="*/ 33858 h 2062150"/>
                  <a:gd name="connsiteX20" fmla="*/ 2228678 w 2729264"/>
                  <a:gd name="connsiteY20" fmla="*/ 264605 h 2062150"/>
                  <a:gd name="connsiteX21" fmla="*/ 2227904 w 2729264"/>
                  <a:gd name="connsiteY21" fmla="*/ 266952 h 2062150"/>
                  <a:gd name="connsiteX22" fmla="*/ 2229117 w 2729264"/>
                  <a:gd name="connsiteY22" fmla="*/ 266952 h 2062150"/>
                  <a:gd name="connsiteX23" fmla="*/ 2228777 w 2729264"/>
                  <a:gd name="connsiteY23" fmla="*/ 265135 h 2062150"/>
                  <a:gd name="connsiteX24" fmla="*/ 2248729 w 2729264"/>
                  <a:gd name="connsiteY24" fmla="*/ 371678 h 2062150"/>
                  <a:gd name="connsiteX25" fmla="*/ 2412874 w 2729264"/>
                  <a:gd name="connsiteY25" fmla="*/ 1067813 h 2062150"/>
                  <a:gd name="connsiteX26" fmla="*/ 2650697 w 2729264"/>
                  <a:gd name="connsiteY26" fmla="*/ 1846719 h 2062150"/>
                  <a:gd name="connsiteX27" fmla="*/ 2710643 w 2729264"/>
                  <a:gd name="connsiteY27" fmla="*/ 2011092 h 2062150"/>
                  <a:gd name="connsiteX28" fmla="*/ 2694930 w 2729264"/>
                  <a:gd name="connsiteY28" fmla="*/ 1983359 h 2062150"/>
                  <a:gd name="connsiteX29" fmla="*/ 1364633 w 2729264"/>
                  <a:gd name="connsiteY29" fmla="*/ 1691312 h 2062150"/>
                  <a:gd name="connsiteX30" fmla="*/ 34336 w 2729264"/>
                  <a:gd name="connsiteY30" fmla="*/ 1983359 h 2062150"/>
                  <a:gd name="connsiteX31" fmla="*/ 18617 w 2729264"/>
                  <a:gd name="connsiteY31" fmla="*/ 2011101 h 2062150"/>
                  <a:gd name="connsiteX32" fmla="*/ 8649 w 2729264"/>
                  <a:gd name="connsiteY32" fmla="*/ 2062150 h 2062150"/>
                  <a:gd name="connsiteX33" fmla="*/ 0 w 2729264"/>
                  <a:gd name="connsiteY33" fmla="*/ 2062150 h 2062150"/>
                  <a:gd name="connsiteX34" fmla="*/ 11929 w 2729264"/>
                  <a:gd name="connsiteY34" fmla="*/ 2029442 h 2062150"/>
                  <a:gd name="connsiteX35" fmla="*/ 6749 w 2729264"/>
                  <a:gd name="connsiteY35" fmla="*/ 2057072 h 2062150"/>
                  <a:gd name="connsiteX36" fmla="*/ 8649 w 2729264"/>
                  <a:gd name="connsiteY36" fmla="*/ 2062150 h 2062150"/>
                  <a:gd name="connsiteX37" fmla="*/ 2729264 w 2729264"/>
                  <a:gd name="connsiteY37" fmla="*/ 2062150 h 2062150"/>
                  <a:gd name="connsiteX38" fmla="*/ 2720616 w 2729264"/>
                  <a:gd name="connsiteY38" fmla="*/ 2062150 h 2062150"/>
                  <a:gd name="connsiteX39" fmla="*/ 2722517 w 2729264"/>
                  <a:gd name="connsiteY39" fmla="*/ 2057072 h 2062150"/>
                  <a:gd name="connsiteX40" fmla="*/ 2717339 w 2729264"/>
                  <a:gd name="connsiteY40" fmla="*/ 2029453 h 2062150"/>
                  <a:gd name="connsiteX41" fmla="*/ 2729264 w 2729264"/>
                  <a:gd name="connsiteY41" fmla="*/ 2062150 h 2062150"/>
                  <a:gd name="connsiteX0" fmla="*/ 500147 w 2729264"/>
                  <a:gd name="connsiteY0" fmla="*/ 266952 h 2062150"/>
                  <a:gd name="connsiteX1" fmla="*/ 500147 w 2729264"/>
                  <a:gd name="connsiteY1" fmla="*/ 266952 h 2062150"/>
                  <a:gd name="connsiteX2" fmla="*/ 500587 w 2729264"/>
                  <a:gd name="connsiteY2" fmla="*/ 264602 h 2062150"/>
                  <a:gd name="connsiteX3" fmla="*/ 500587 w 2729264"/>
                  <a:gd name="connsiteY3" fmla="*/ 264603 h 2062150"/>
                  <a:gd name="connsiteX4" fmla="*/ 500147 w 2729264"/>
                  <a:gd name="connsiteY4" fmla="*/ 266952 h 2062150"/>
                  <a:gd name="connsiteX5" fmla="*/ 18617 w 2729264"/>
                  <a:gd name="connsiteY5" fmla="*/ 2011101 h 2062150"/>
                  <a:gd name="connsiteX6" fmla="*/ 78567 w 2729264"/>
                  <a:gd name="connsiteY6" fmla="*/ 1846719 h 2062150"/>
                  <a:gd name="connsiteX7" fmla="*/ 316390 w 2729264"/>
                  <a:gd name="connsiteY7" fmla="*/ 1067813 h 2062150"/>
                  <a:gd name="connsiteX8" fmla="*/ 480535 w 2729264"/>
                  <a:gd name="connsiteY8" fmla="*/ 371678 h 2062150"/>
                  <a:gd name="connsiteX9" fmla="*/ 500147 w 2729264"/>
                  <a:gd name="connsiteY9" fmla="*/ 266952 h 2062150"/>
                  <a:gd name="connsiteX10" fmla="*/ 501361 w 2729264"/>
                  <a:gd name="connsiteY10" fmla="*/ 266952 h 2062150"/>
                  <a:gd name="connsiteX11" fmla="*/ 500587 w 2729264"/>
                  <a:gd name="connsiteY11" fmla="*/ 264603 h 2062150"/>
                  <a:gd name="connsiteX12" fmla="*/ 500751 w 2729264"/>
                  <a:gd name="connsiteY12" fmla="*/ 263728 h 2062150"/>
                  <a:gd name="connsiteX13" fmla="*/ 518081 w 2729264"/>
                  <a:gd name="connsiteY13" fmla="*/ 211125 h 2062150"/>
                  <a:gd name="connsiteX14" fmla="*/ 1364633 w 2729264"/>
                  <a:gd name="connsiteY14" fmla="*/ 0 h 2062150"/>
                  <a:gd name="connsiteX15" fmla="*/ 2211185 w 2729264"/>
                  <a:gd name="connsiteY15" fmla="*/ 211125 h 2062150"/>
                  <a:gd name="connsiteX16" fmla="*/ 2228511 w 2729264"/>
                  <a:gd name="connsiteY16" fmla="*/ 263715 h 2062150"/>
                  <a:gd name="connsiteX17" fmla="*/ 2185466 w 2729264"/>
                  <a:gd name="connsiteY17" fmla="*/ 33859 h 2062150"/>
                  <a:gd name="connsiteX18" fmla="*/ 2185440 w 2729264"/>
                  <a:gd name="connsiteY18" fmla="*/ 33686 h 2062150"/>
                  <a:gd name="connsiteX19" fmla="*/ 2228678 w 2729264"/>
                  <a:gd name="connsiteY19" fmla="*/ 264605 h 2062150"/>
                  <a:gd name="connsiteX20" fmla="*/ 2227904 w 2729264"/>
                  <a:gd name="connsiteY20" fmla="*/ 266952 h 2062150"/>
                  <a:gd name="connsiteX21" fmla="*/ 2229117 w 2729264"/>
                  <a:gd name="connsiteY21" fmla="*/ 266952 h 2062150"/>
                  <a:gd name="connsiteX22" fmla="*/ 2228777 w 2729264"/>
                  <a:gd name="connsiteY22" fmla="*/ 265135 h 2062150"/>
                  <a:gd name="connsiteX23" fmla="*/ 2248729 w 2729264"/>
                  <a:gd name="connsiteY23" fmla="*/ 371678 h 2062150"/>
                  <a:gd name="connsiteX24" fmla="*/ 2412874 w 2729264"/>
                  <a:gd name="connsiteY24" fmla="*/ 1067813 h 2062150"/>
                  <a:gd name="connsiteX25" fmla="*/ 2650697 w 2729264"/>
                  <a:gd name="connsiteY25" fmla="*/ 1846719 h 2062150"/>
                  <a:gd name="connsiteX26" fmla="*/ 2710643 w 2729264"/>
                  <a:gd name="connsiteY26" fmla="*/ 2011092 h 2062150"/>
                  <a:gd name="connsiteX27" fmla="*/ 2694930 w 2729264"/>
                  <a:gd name="connsiteY27" fmla="*/ 1983359 h 2062150"/>
                  <a:gd name="connsiteX28" fmla="*/ 1364633 w 2729264"/>
                  <a:gd name="connsiteY28" fmla="*/ 1691312 h 2062150"/>
                  <a:gd name="connsiteX29" fmla="*/ 34336 w 2729264"/>
                  <a:gd name="connsiteY29" fmla="*/ 1983359 h 2062150"/>
                  <a:gd name="connsiteX30" fmla="*/ 18617 w 2729264"/>
                  <a:gd name="connsiteY30" fmla="*/ 2011101 h 2062150"/>
                  <a:gd name="connsiteX31" fmla="*/ 8649 w 2729264"/>
                  <a:gd name="connsiteY31" fmla="*/ 2062150 h 2062150"/>
                  <a:gd name="connsiteX32" fmla="*/ 0 w 2729264"/>
                  <a:gd name="connsiteY32" fmla="*/ 2062150 h 2062150"/>
                  <a:gd name="connsiteX33" fmla="*/ 11929 w 2729264"/>
                  <a:gd name="connsiteY33" fmla="*/ 2029442 h 2062150"/>
                  <a:gd name="connsiteX34" fmla="*/ 6749 w 2729264"/>
                  <a:gd name="connsiteY34" fmla="*/ 2057072 h 2062150"/>
                  <a:gd name="connsiteX35" fmla="*/ 8649 w 2729264"/>
                  <a:gd name="connsiteY35" fmla="*/ 2062150 h 2062150"/>
                  <a:gd name="connsiteX36" fmla="*/ 2729264 w 2729264"/>
                  <a:gd name="connsiteY36" fmla="*/ 2062150 h 2062150"/>
                  <a:gd name="connsiteX37" fmla="*/ 2720616 w 2729264"/>
                  <a:gd name="connsiteY37" fmla="*/ 2062150 h 2062150"/>
                  <a:gd name="connsiteX38" fmla="*/ 2722517 w 2729264"/>
                  <a:gd name="connsiteY38" fmla="*/ 2057072 h 2062150"/>
                  <a:gd name="connsiteX39" fmla="*/ 2717339 w 2729264"/>
                  <a:gd name="connsiteY39" fmla="*/ 2029453 h 2062150"/>
                  <a:gd name="connsiteX40" fmla="*/ 2729264 w 2729264"/>
                  <a:gd name="connsiteY40" fmla="*/ 2062150 h 2062150"/>
                  <a:gd name="connsiteX0" fmla="*/ 500147 w 2729264"/>
                  <a:gd name="connsiteY0" fmla="*/ 266952 h 2062150"/>
                  <a:gd name="connsiteX1" fmla="*/ 500147 w 2729264"/>
                  <a:gd name="connsiteY1" fmla="*/ 266952 h 2062150"/>
                  <a:gd name="connsiteX2" fmla="*/ 500587 w 2729264"/>
                  <a:gd name="connsiteY2" fmla="*/ 264602 h 2062150"/>
                  <a:gd name="connsiteX3" fmla="*/ 500587 w 2729264"/>
                  <a:gd name="connsiteY3" fmla="*/ 264603 h 2062150"/>
                  <a:gd name="connsiteX4" fmla="*/ 500147 w 2729264"/>
                  <a:gd name="connsiteY4" fmla="*/ 266952 h 2062150"/>
                  <a:gd name="connsiteX5" fmla="*/ 18617 w 2729264"/>
                  <a:gd name="connsiteY5" fmla="*/ 2011101 h 2062150"/>
                  <a:gd name="connsiteX6" fmla="*/ 78567 w 2729264"/>
                  <a:gd name="connsiteY6" fmla="*/ 1846719 h 2062150"/>
                  <a:gd name="connsiteX7" fmla="*/ 316390 w 2729264"/>
                  <a:gd name="connsiteY7" fmla="*/ 1067813 h 2062150"/>
                  <a:gd name="connsiteX8" fmla="*/ 480535 w 2729264"/>
                  <a:gd name="connsiteY8" fmla="*/ 371678 h 2062150"/>
                  <a:gd name="connsiteX9" fmla="*/ 500147 w 2729264"/>
                  <a:gd name="connsiteY9" fmla="*/ 266952 h 2062150"/>
                  <a:gd name="connsiteX10" fmla="*/ 501361 w 2729264"/>
                  <a:gd name="connsiteY10" fmla="*/ 266952 h 2062150"/>
                  <a:gd name="connsiteX11" fmla="*/ 500587 w 2729264"/>
                  <a:gd name="connsiteY11" fmla="*/ 264603 h 2062150"/>
                  <a:gd name="connsiteX12" fmla="*/ 500751 w 2729264"/>
                  <a:gd name="connsiteY12" fmla="*/ 263728 h 2062150"/>
                  <a:gd name="connsiteX13" fmla="*/ 518081 w 2729264"/>
                  <a:gd name="connsiteY13" fmla="*/ 211125 h 2062150"/>
                  <a:gd name="connsiteX14" fmla="*/ 1364633 w 2729264"/>
                  <a:gd name="connsiteY14" fmla="*/ 0 h 2062150"/>
                  <a:gd name="connsiteX15" fmla="*/ 2211185 w 2729264"/>
                  <a:gd name="connsiteY15" fmla="*/ 211125 h 2062150"/>
                  <a:gd name="connsiteX16" fmla="*/ 2228511 w 2729264"/>
                  <a:gd name="connsiteY16" fmla="*/ 263715 h 2062150"/>
                  <a:gd name="connsiteX17" fmla="*/ 2185466 w 2729264"/>
                  <a:gd name="connsiteY17" fmla="*/ 33859 h 2062150"/>
                  <a:gd name="connsiteX18" fmla="*/ 2228678 w 2729264"/>
                  <a:gd name="connsiteY18" fmla="*/ 264605 h 2062150"/>
                  <a:gd name="connsiteX19" fmla="*/ 2227904 w 2729264"/>
                  <a:gd name="connsiteY19" fmla="*/ 266952 h 2062150"/>
                  <a:gd name="connsiteX20" fmla="*/ 2229117 w 2729264"/>
                  <a:gd name="connsiteY20" fmla="*/ 266952 h 2062150"/>
                  <a:gd name="connsiteX21" fmla="*/ 2228777 w 2729264"/>
                  <a:gd name="connsiteY21" fmla="*/ 265135 h 2062150"/>
                  <a:gd name="connsiteX22" fmla="*/ 2248729 w 2729264"/>
                  <a:gd name="connsiteY22" fmla="*/ 371678 h 2062150"/>
                  <a:gd name="connsiteX23" fmla="*/ 2412874 w 2729264"/>
                  <a:gd name="connsiteY23" fmla="*/ 1067813 h 2062150"/>
                  <a:gd name="connsiteX24" fmla="*/ 2650697 w 2729264"/>
                  <a:gd name="connsiteY24" fmla="*/ 1846719 h 2062150"/>
                  <a:gd name="connsiteX25" fmla="*/ 2710643 w 2729264"/>
                  <a:gd name="connsiteY25" fmla="*/ 2011092 h 2062150"/>
                  <a:gd name="connsiteX26" fmla="*/ 2694930 w 2729264"/>
                  <a:gd name="connsiteY26" fmla="*/ 1983359 h 2062150"/>
                  <a:gd name="connsiteX27" fmla="*/ 1364633 w 2729264"/>
                  <a:gd name="connsiteY27" fmla="*/ 1691312 h 2062150"/>
                  <a:gd name="connsiteX28" fmla="*/ 34336 w 2729264"/>
                  <a:gd name="connsiteY28" fmla="*/ 1983359 h 2062150"/>
                  <a:gd name="connsiteX29" fmla="*/ 18617 w 2729264"/>
                  <a:gd name="connsiteY29" fmla="*/ 2011101 h 2062150"/>
                  <a:gd name="connsiteX30" fmla="*/ 8649 w 2729264"/>
                  <a:gd name="connsiteY30" fmla="*/ 2062150 h 2062150"/>
                  <a:gd name="connsiteX31" fmla="*/ 0 w 2729264"/>
                  <a:gd name="connsiteY31" fmla="*/ 2062150 h 2062150"/>
                  <a:gd name="connsiteX32" fmla="*/ 11929 w 2729264"/>
                  <a:gd name="connsiteY32" fmla="*/ 2029442 h 2062150"/>
                  <a:gd name="connsiteX33" fmla="*/ 6749 w 2729264"/>
                  <a:gd name="connsiteY33" fmla="*/ 2057072 h 2062150"/>
                  <a:gd name="connsiteX34" fmla="*/ 8649 w 2729264"/>
                  <a:gd name="connsiteY34" fmla="*/ 2062150 h 2062150"/>
                  <a:gd name="connsiteX35" fmla="*/ 2729264 w 2729264"/>
                  <a:gd name="connsiteY35" fmla="*/ 2062150 h 2062150"/>
                  <a:gd name="connsiteX36" fmla="*/ 2720616 w 2729264"/>
                  <a:gd name="connsiteY36" fmla="*/ 2062150 h 2062150"/>
                  <a:gd name="connsiteX37" fmla="*/ 2722517 w 2729264"/>
                  <a:gd name="connsiteY37" fmla="*/ 2057072 h 2062150"/>
                  <a:gd name="connsiteX38" fmla="*/ 2717339 w 2729264"/>
                  <a:gd name="connsiteY38" fmla="*/ 2029453 h 2062150"/>
                  <a:gd name="connsiteX39" fmla="*/ 2729264 w 2729264"/>
                  <a:gd name="connsiteY39" fmla="*/ 2062150 h 2062150"/>
                  <a:gd name="connsiteX0" fmla="*/ 500147 w 2729264"/>
                  <a:gd name="connsiteY0" fmla="*/ 266952 h 2062150"/>
                  <a:gd name="connsiteX1" fmla="*/ 500147 w 2729264"/>
                  <a:gd name="connsiteY1" fmla="*/ 266952 h 2062150"/>
                  <a:gd name="connsiteX2" fmla="*/ 500587 w 2729264"/>
                  <a:gd name="connsiteY2" fmla="*/ 264602 h 2062150"/>
                  <a:gd name="connsiteX3" fmla="*/ 500587 w 2729264"/>
                  <a:gd name="connsiteY3" fmla="*/ 264603 h 2062150"/>
                  <a:gd name="connsiteX4" fmla="*/ 500147 w 2729264"/>
                  <a:gd name="connsiteY4" fmla="*/ 266952 h 2062150"/>
                  <a:gd name="connsiteX5" fmla="*/ 18617 w 2729264"/>
                  <a:gd name="connsiteY5" fmla="*/ 2011101 h 2062150"/>
                  <a:gd name="connsiteX6" fmla="*/ 78567 w 2729264"/>
                  <a:gd name="connsiteY6" fmla="*/ 1846719 h 2062150"/>
                  <a:gd name="connsiteX7" fmla="*/ 316390 w 2729264"/>
                  <a:gd name="connsiteY7" fmla="*/ 1067813 h 2062150"/>
                  <a:gd name="connsiteX8" fmla="*/ 480535 w 2729264"/>
                  <a:gd name="connsiteY8" fmla="*/ 371678 h 2062150"/>
                  <a:gd name="connsiteX9" fmla="*/ 500147 w 2729264"/>
                  <a:gd name="connsiteY9" fmla="*/ 266952 h 2062150"/>
                  <a:gd name="connsiteX10" fmla="*/ 501361 w 2729264"/>
                  <a:gd name="connsiteY10" fmla="*/ 266952 h 2062150"/>
                  <a:gd name="connsiteX11" fmla="*/ 500587 w 2729264"/>
                  <a:gd name="connsiteY11" fmla="*/ 264603 h 2062150"/>
                  <a:gd name="connsiteX12" fmla="*/ 500751 w 2729264"/>
                  <a:gd name="connsiteY12" fmla="*/ 263728 h 2062150"/>
                  <a:gd name="connsiteX13" fmla="*/ 518081 w 2729264"/>
                  <a:gd name="connsiteY13" fmla="*/ 211125 h 2062150"/>
                  <a:gd name="connsiteX14" fmla="*/ 1364633 w 2729264"/>
                  <a:gd name="connsiteY14" fmla="*/ 0 h 2062150"/>
                  <a:gd name="connsiteX15" fmla="*/ 2211185 w 2729264"/>
                  <a:gd name="connsiteY15" fmla="*/ 211125 h 2062150"/>
                  <a:gd name="connsiteX16" fmla="*/ 2228511 w 2729264"/>
                  <a:gd name="connsiteY16" fmla="*/ 263715 h 2062150"/>
                  <a:gd name="connsiteX17" fmla="*/ 2228678 w 2729264"/>
                  <a:gd name="connsiteY17" fmla="*/ 264605 h 2062150"/>
                  <a:gd name="connsiteX18" fmla="*/ 2227904 w 2729264"/>
                  <a:gd name="connsiteY18" fmla="*/ 266952 h 2062150"/>
                  <a:gd name="connsiteX19" fmla="*/ 2229117 w 2729264"/>
                  <a:gd name="connsiteY19" fmla="*/ 266952 h 2062150"/>
                  <a:gd name="connsiteX20" fmla="*/ 2228777 w 2729264"/>
                  <a:gd name="connsiteY20" fmla="*/ 265135 h 2062150"/>
                  <a:gd name="connsiteX21" fmla="*/ 2248729 w 2729264"/>
                  <a:gd name="connsiteY21" fmla="*/ 371678 h 2062150"/>
                  <a:gd name="connsiteX22" fmla="*/ 2412874 w 2729264"/>
                  <a:gd name="connsiteY22" fmla="*/ 1067813 h 2062150"/>
                  <a:gd name="connsiteX23" fmla="*/ 2650697 w 2729264"/>
                  <a:gd name="connsiteY23" fmla="*/ 1846719 h 2062150"/>
                  <a:gd name="connsiteX24" fmla="*/ 2710643 w 2729264"/>
                  <a:gd name="connsiteY24" fmla="*/ 2011092 h 2062150"/>
                  <a:gd name="connsiteX25" fmla="*/ 2694930 w 2729264"/>
                  <a:gd name="connsiteY25" fmla="*/ 1983359 h 2062150"/>
                  <a:gd name="connsiteX26" fmla="*/ 1364633 w 2729264"/>
                  <a:gd name="connsiteY26" fmla="*/ 1691312 h 2062150"/>
                  <a:gd name="connsiteX27" fmla="*/ 34336 w 2729264"/>
                  <a:gd name="connsiteY27" fmla="*/ 1983359 h 2062150"/>
                  <a:gd name="connsiteX28" fmla="*/ 18617 w 2729264"/>
                  <a:gd name="connsiteY28" fmla="*/ 2011101 h 2062150"/>
                  <a:gd name="connsiteX29" fmla="*/ 8649 w 2729264"/>
                  <a:gd name="connsiteY29" fmla="*/ 2062150 h 2062150"/>
                  <a:gd name="connsiteX30" fmla="*/ 0 w 2729264"/>
                  <a:gd name="connsiteY30" fmla="*/ 2062150 h 2062150"/>
                  <a:gd name="connsiteX31" fmla="*/ 11929 w 2729264"/>
                  <a:gd name="connsiteY31" fmla="*/ 2029442 h 2062150"/>
                  <a:gd name="connsiteX32" fmla="*/ 6749 w 2729264"/>
                  <a:gd name="connsiteY32" fmla="*/ 2057072 h 2062150"/>
                  <a:gd name="connsiteX33" fmla="*/ 8649 w 2729264"/>
                  <a:gd name="connsiteY33" fmla="*/ 2062150 h 2062150"/>
                  <a:gd name="connsiteX34" fmla="*/ 2729264 w 2729264"/>
                  <a:gd name="connsiteY34" fmla="*/ 2062150 h 2062150"/>
                  <a:gd name="connsiteX35" fmla="*/ 2720616 w 2729264"/>
                  <a:gd name="connsiteY35" fmla="*/ 2062150 h 2062150"/>
                  <a:gd name="connsiteX36" fmla="*/ 2722517 w 2729264"/>
                  <a:gd name="connsiteY36" fmla="*/ 2057072 h 2062150"/>
                  <a:gd name="connsiteX37" fmla="*/ 2717339 w 2729264"/>
                  <a:gd name="connsiteY37" fmla="*/ 2029453 h 2062150"/>
                  <a:gd name="connsiteX38" fmla="*/ 2729264 w 2729264"/>
                  <a:gd name="connsiteY38" fmla="*/ 2062150 h 20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29264" h="2062150">
                    <a:moveTo>
                      <a:pt x="500147" y="266952"/>
                    </a:moveTo>
                    <a:lnTo>
                      <a:pt x="500147" y="266952"/>
                    </a:lnTo>
                    <a:cubicBezTo>
                      <a:pt x="500294" y="266169"/>
                      <a:pt x="500440" y="265385"/>
                      <a:pt x="500587" y="264602"/>
                    </a:cubicBezTo>
                    <a:lnTo>
                      <a:pt x="500587" y="264603"/>
                    </a:lnTo>
                    <a:cubicBezTo>
                      <a:pt x="500440" y="265386"/>
                      <a:pt x="500294" y="266169"/>
                      <a:pt x="500147" y="266952"/>
                    </a:cubicBezTo>
                    <a:close/>
                    <a:moveTo>
                      <a:pt x="18617" y="2011101"/>
                    </a:moveTo>
                    <a:lnTo>
                      <a:pt x="78567" y="1846719"/>
                    </a:lnTo>
                    <a:cubicBezTo>
                      <a:pt x="164423" y="1597547"/>
                      <a:pt x="244229" y="1337120"/>
                      <a:pt x="316390" y="1067813"/>
                    </a:cubicBezTo>
                    <a:cubicBezTo>
                      <a:pt x="379531" y="832170"/>
                      <a:pt x="434202" y="599487"/>
                      <a:pt x="480535" y="371678"/>
                    </a:cubicBezTo>
                    <a:lnTo>
                      <a:pt x="500147" y="266952"/>
                    </a:lnTo>
                    <a:lnTo>
                      <a:pt x="501361" y="266952"/>
                    </a:lnTo>
                    <a:lnTo>
                      <a:pt x="500587" y="264603"/>
                    </a:lnTo>
                    <a:cubicBezTo>
                      <a:pt x="500642" y="264311"/>
                      <a:pt x="500696" y="264020"/>
                      <a:pt x="500751" y="263728"/>
                    </a:cubicBezTo>
                    <a:lnTo>
                      <a:pt x="518081" y="211125"/>
                    </a:lnTo>
                    <a:cubicBezTo>
                      <a:pt x="598655" y="90636"/>
                      <a:pt x="947053" y="0"/>
                      <a:pt x="1364633" y="0"/>
                    </a:cubicBezTo>
                    <a:cubicBezTo>
                      <a:pt x="1782213" y="0"/>
                      <a:pt x="2130611" y="90636"/>
                      <a:pt x="2211185" y="211125"/>
                    </a:cubicBezTo>
                    <a:lnTo>
                      <a:pt x="2228511" y="263715"/>
                    </a:lnTo>
                    <a:cubicBezTo>
                      <a:pt x="2228567" y="264012"/>
                      <a:pt x="2228622" y="264308"/>
                      <a:pt x="2228678" y="264605"/>
                    </a:cubicBezTo>
                    <a:lnTo>
                      <a:pt x="2227904" y="266952"/>
                    </a:lnTo>
                    <a:lnTo>
                      <a:pt x="2229117" y="266952"/>
                    </a:lnTo>
                    <a:cubicBezTo>
                      <a:pt x="2229004" y="266346"/>
                      <a:pt x="2228890" y="265741"/>
                      <a:pt x="2228777" y="265135"/>
                    </a:cubicBezTo>
                    <a:lnTo>
                      <a:pt x="2248729" y="371678"/>
                    </a:lnTo>
                    <a:cubicBezTo>
                      <a:pt x="2295062" y="599487"/>
                      <a:pt x="2349734" y="832170"/>
                      <a:pt x="2412874" y="1067813"/>
                    </a:cubicBezTo>
                    <a:cubicBezTo>
                      <a:pt x="2485034" y="1337120"/>
                      <a:pt x="2564841" y="1597547"/>
                      <a:pt x="2650697" y="1846719"/>
                    </a:cubicBezTo>
                    <a:lnTo>
                      <a:pt x="2710643" y="2011092"/>
                    </a:lnTo>
                    <a:lnTo>
                      <a:pt x="2694930" y="1983359"/>
                    </a:lnTo>
                    <a:cubicBezTo>
                      <a:pt x="2568312" y="1816688"/>
                      <a:pt x="2020830" y="1691312"/>
                      <a:pt x="1364633" y="1691312"/>
                    </a:cubicBezTo>
                    <a:cubicBezTo>
                      <a:pt x="708436" y="1691312"/>
                      <a:pt x="160954" y="1816688"/>
                      <a:pt x="34336" y="1983359"/>
                    </a:cubicBezTo>
                    <a:lnTo>
                      <a:pt x="18617" y="2011101"/>
                    </a:lnTo>
                    <a:close/>
                    <a:moveTo>
                      <a:pt x="8649" y="2062150"/>
                    </a:moveTo>
                    <a:lnTo>
                      <a:pt x="0" y="2062150"/>
                    </a:lnTo>
                    <a:lnTo>
                      <a:pt x="11929" y="2029442"/>
                    </a:lnTo>
                    <a:lnTo>
                      <a:pt x="6749" y="2057072"/>
                    </a:lnTo>
                    <a:lnTo>
                      <a:pt x="8649" y="2062150"/>
                    </a:lnTo>
                    <a:close/>
                    <a:moveTo>
                      <a:pt x="2729264" y="2062150"/>
                    </a:moveTo>
                    <a:lnTo>
                      <a:pt x="2720616" y="2062150"/>
                    </a:lnTo>
                    <a:lnTo>
                      <a:pt x="2722517" y="2057072"/>
                    </a:lnTo>
                    <a:lnTo>
                      <a:pt x="2717339" y="2029453"/>
                    </a:lnTo>
                    <a:lnTo>
                      <a:pt x="2729264" y="2062150"/>
                    </a:lnTo>
                    <a:close/>
                  </a:path>
                </a:pathLst>
              </a:custGeom>
              <a:solidFill>
                <a:srgbClr val="FA7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DB10131A-E766-C553-DB6D-700FB34E2DC2}"/>
                  </a:ext>
                </a:extLst>
              </p:cNvPr>
              <p:cNvSpPr/>
              <p:nvPr/>
            </p:nvSpPr>
            <p:spPr>
              <a:xfrm rot="10800000">
                <a:off x="3768683" y="4367965"/>
                <a:ext cx="1606966" cy="1492367"/>
              </a:xfrm>
              <a:custGeom>
                <a:avLst/>
                <a:gdLst>
                  <a:gd name="connsiteX0" fmla="*/ 603 w 1728970"/>
                  <a:gd name="connsiteY0" fmla="*/ 1995175 h 1998398"/>
                  <a:gd name="connsiteX1" fmla="*/ 43650 w 1728970"/>
                  <a:gd name="connsiteY1" fmla="*/ 1765305 h 1998398"/>
                  <a:gd name="connsiteX2" fmla="*/ 175794 w 1728970"/>
                  <a:gd name="connsiteY2" fmla="*/ 236055 h 1998398"/>
                  <a:gd name="connsiteX3" fmla="*/ 174520 w 1728970"/>
                  <a:gd name="connsiteY3" fmla="*/ 204385 h 1998398"/>
                  <a:gd name="connsiteX4" fmla="*/ 174114 w 1728970"/>
                  <a:gd name="connsiteY4" fmla="*/ 203200 h 1998398"/>
                  <a:gd name="connsiteX5" fmla="*/ 864486 w 1728970"/>
                  <a:gd name="connsiteY5" fmla="*/ 0 h 1998398"/>
                  <a:gd name="connsiteX6" fmla="*/ 1554858 w 1728970"/>
                  <a:gd name="connsiteY6" fmla="*/ 203200 h 1998398"/>
                  <a:gd name="connsiteX7" fmla="*/ 1554450 w 1728970"/>
                  <a:gd name="connsiteY7" fmla="*/ 204391 h 1998398"/>
                  <a:gd name="connsiteX8" fmla="*/ 1553176 w 1728970"/>
                  <a:gd name="connsiteY8" fmla="*/ 236055 h 1998398"/>
                  <a:gd name="connsiteX9" fmla="*/ 1685319 w 1728970"/>
                  <a:gd name="connsiteY9" fmla="*/ 1765305 h 1998398"/>
                  <a:gd name="connsiteX10" fmla="*/ 1728364 w 1728970"/>
                  <a:gd name="connsiteY10" fmla="*/ 1995161 h 1998398"/>
                  <a:gd name="connsiteX11" fmla="*/ 1711038 w 1728970"/>
                  <a:gd name="connsiteY11" fmla="*/ 1942571 h 1998398"/>
                  <a:gd name="connsiteX12" fmla="*/ 864486 w 1728970"/>
                  <a:gd name="connsiteY12" fmla="*/ 1731446 h 1998398"/>
                  <a:gd name="connsiteX13" fmla="*/ 17934 w 1728970"/>
                  <a:gd name="connsiteY13" fmla="*/ 1942571 h 1998398"/>
                  <a:gd name="connsiteX14" fmla="*/ 1214 w 1728970"/>
                  <a:gd name="connsiteY14" fmla="*/ 1998398 h 1998398"/>
                  <a:gd name="connsiteX15" fmla="*/ 0 w 1728970"/>
                  <a:gd name="connsiteY15" fmla="*/ 1998398 h 1998398"/>
                  <a:gd name="connsiteX16" fmla="*/ 440 w 1728970"/>
                  <a:gd name="connsiteY16" fmla="*/ 1996048 h 1998398"/>
                  <a:gd name="connsiteX17" fmla="*/ 1728970 w 1728970"/>
                  <a:gd name="connsiteY17" fmla="*/ 1998398 h 1998398"/>
                  <a:gd name="connsiteX18" fmla="*/ 1727757 w 1728970"/>
                  <a:gd name="connsiteY18" fmla="*/ 1998398 h 1998398"/>
                  <a:gd name="connsiteX19" fmla="*/ 1728531 w 1728970"/>
                  <a:gd name="connsiteY19" fmla="*/ 1996051 h 199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8970" h="1998398">
                    <a:moveTo>
                      <a:pt x="603" y="1995175"/>
                    </a:moveTo>
                    <a:lnTo>
                      <a:pt x="43650" y="1765305"/>
                    </a:lnTo>
                    <a:cubicBezTo>
                      <a:pt x="138720" y="1209160"/>
                      <a:pt x="182085" y="689450"/>
                      <a:pt x="175794" y="236055"/>
                    </a:cubicBezTo>
                    <a:lnTo>
                      <a:pt x="174520" y="204385"/>
                    </a:lnTo>
                    <a:lnTo>
                      <a:pt x="174114" y="203200"/>
                    </a:lnTo>
                    <a:cubicBezTo>
                      <a:pt x="174114" y="90976"/>
                      <a:pt x="483204" y="0"/>
                      <a:pt x="864486" y="0"/>
                    </a:cubicBezTo>
                    <a:cubicBezTo>
                      <a:pt x="1245768" y="0"/>
                      <a:pt x="1554858" y="90976"/>
                      <a:pt x="1554858" y="203200"/>
                    </a:cubicBezTo>
                    <a:lnTo>
                      <a:pt x="1554450" y="204391"/>
                    </a:lnTo>
                    <a:lnTo>
                      <a:pt x="1553176" y="236055"/>
                    </a:lnTo>
                    <a:cubicBezTo>
                      <a:pt x="1546885" y="689450"/>
                      <a:pt x="1590250" y="1209160"/>
                      <a:pt x="1685319" y="1765305"/>
                    </a:cubicBezTo>
                    <a:lnTo>
                      <a:pt x="1728364" y="1995161"/>
                    </a:lnTo>
                    <a:lnTo>
                      <a:pt x="1711038" y="1942571"/>
                    </a:lnTo>
                    <a:cubicBezTo>
                      <a:pt x="1630464" y="1822082"/>
                      <a:pt x="1282066" y="1731446"/>
                      <a:pt x="864486" y="1731446"/>
                    </a:cubicBezTo>
                    <a:cubicBezTo>
                      <a:pt x="446906" y="1731446"/>
                      <a:pt x="98508" y="1822082"/>
                      <a:pt x="17934" y="1942571"/>
                    </a:cubicBezTo>
                    <a:close/>
                    <a:moveTo>
                      <a:pt x="1214" y="1998398"/>
                    </a:moveTo>
                    <a:lnTo>
                      <a:pt x="0" y="1998398"/>
                    </a:lnTo>
                    <a:lnTo>
                      <a:pt x="440" y="1996048"/>
                    </a:lnTo>
                    <a:close/>
                    <a:moveTo>
                      <a:pt x="1728970" y="1998398"/>
                    </a:moveTo>
                    <a:lnTo>
                      <a:pt x="1727757" y="1998398"/>
                    </a:lnTo>
                    <a:lnTo>
                      <a:pt x="1728531" y="1996051"/>
                    </a:lnTo>
                    <a:close/>
                  </a:path>
                </a:pathLst>
              </a:custGeom>
              <a:solidFill>
                <a:srgbClr val="049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5E9D1FBA-4EE7-C439-0B50-2BE487875D33}"/>
                  </a:ext>
                </a:extLst>
              </p:cNvPr>
              <p:cNvSpPr/>
              <p:nvPr/>
            </p:nvSpPr>
            <p:spPr>
              <a:xfrm rot="10800000">
                <a:off x="2521104" y="1759407"/>
                <a:ext cx="4102125" cy="1544871"/>
              </a:xfrm>
              <a:custGeom>
                <a:avLst/>
                <a:gdLst>
                  <a:gd name="connsiteX0" fmla="*/ 902318 w 4413566"/>
                  <a:gd name="connsiteY0" fmla="*/ 253197 h 2116040"/>
                  <a:gd name="connsiteX1" fmla="*/ 920718 w 4413566"/>
                  <a:gd name="connsiteY1" fmla="*/ 202743 h 2116040"/>
                  <a:gd name="connsiteX2" fmla="*/ 986572 w 4413566"/>
                  <a:gd name="connsiteY2" fmla="*/ 0 h 2116040"/>
                  <a:gd name="connsiteX3" fmla="*/ 986572 w 4413566"/>
                  <a:gd name="connsiteY3" fmla="*/ 0 h 2116040"/>
                  <a:gd name="connsiteX4" fmla="*/ 920718 w 4413566"/>
                  <a:gd name="connsiteY4" fmla="*/ 202743 h 2116040"/>
                  <a:gd name="connsiteX5" fmla="*/ 0 w 4413566"/>
                  <a:gd name="connsiteY5" fmla="*/ 2116040 h 2116040"/>
                  <a:gd name="connsiteX6" fmla="*/ 27790 w 4413566"/>
                  <a:gd name="connsiteY6" fmla="*/ 2077314 h 2116040"/>
                  <a:gd name="connsiteX7" fmla="*/ 787596 w 4413566"/>
                  <a:gd name="connsiteY7" fmla="*/ 567764 h 2116040"/>
                  <a:gd name="connsiteX8" fmla="*/ 842151 w 4413566"/>
                  <a:gd name="connsiteY8" fmla="*/ 418174 h 2116040"/>
                  <a:gd name="connsiteX9" fmla="*/ 850800 w 4413566"/>
                  <a:gd name="connsiteY9" fmla="*/ 418174 h 2116040"/>
                  <a:gd name="connsiteX10" fmla="*/ 848900 w 4413566"/>
                  <a:gd name="connsiteY10" fmla="*/ 413096 h 2116040"/>
                  <a:gd name="connsiteX11" fmla="*/ 854080 w 4413566"/>
                  <a:gd name="connsiteY11" fmla="*/ 385466 h 2116040"/>
                  <a:gd name="connsiteX12" fmla="*/ 843595 w 4413566"/>
                  <a:gd name="connsiteY12" fmla="*/ 414215 h 2116040"/>
                  <a:gd name="connsiteX13" fmla="*/ 860769 w 4413566"/>
                  <a:gd name="connsiteY13" fmla="*/ 367123 h 2116040"/>
                  <a:gd name="connsiteX14" fmla="*/ 876487 w 4413566"/>
                  <a:gd name="connsiteY14" fmla="*/ 339383 h 2116040"/>
                  <a:gd name="connsiteX15" fmla="*/ 2206784 w 4413566"/>
                  <a:gd name="connsiteY15" fmla="*/ 47336 h 2116040"/>
                  <a:gd name="connsiteX16" fmla="*/ 3537081 w 4413566"/>
                  <a:gd name="connsiteY16" fmla="*/ 339383 h 2116040"/>
                  <a:gd name="connsiteX17" fmla="*/ 3552794 w 4413566"/>
                  <a:gd name="connsiteY17" fmla="*/ 367116 h 2116040"/>
                  <a:gd name="connsiteX18" fmla="*/ 3492848 w 4413566"/>
                  <a:gd name="connsiteY18" fmla="*/ 202743 h 2116040"/>
                  <a:gd name="connsiteX19" fmla="*/ 3426994 w 4413566"/>
                  <a:gd name="connsiteY19" fmla="*/ 0 h 2116040"/>
                  <a:gd name="connsiteX20" fmla="*/ 3426994 w 4413566"/>
                  <a:gd name="connsiteY20" fmla="*/ 0 h 2116040"/>
                  <a:gd name="connsiteX21" fmla="*/ 3492848 w 4413566"/>
                  <a:gd name="connsiteY21" fmla="*/ 202743 h 2116040"/>
                  <a:gd name="connsiteX22" fmla="*/ 3570858 w 4413566"/>
                  <a:gd name="connsiteY22" fmla="*/ 416646 h 2116040"/>
                  <a:gd name="connsiteX23" fmla="*/ 3559490 w 4413566"/>
                  <a:gd name="connsiteY23" fmla="*/ 385477 h 2116040"/>
                  <a:gd name="connsiteX24" fmla="*/ 3564668 w 4413566"/>
                  <a:gd name="connsiteY24" fmla="*/ 413096 h 2116040"/>
                  <a:gd name="connsiteX25" fmla="*/ 3562767 w 4413566"/>
                  <a:gd name="connsiteY25" fmla="*/ 418174 h 2116040"/>
                  <a:gd name="connsiteX26" fmla="*/ 3571415 w 4413566"/>
                  <a:gd name="connsiteY26" fmla="*/ 418174 h 2116040"/>
                  <a:gd name="connsiteX27" fmla="*/ 3625970 w 4413566"/>
                  <a:gd name="connsiteY27" fmla="*/ 567764 h 2116040"/>
                  <a:gd name="connsiteX28" fmla="*/ 4385777 w 4413566"/>
                  <a:gd name="connsiteY28" fmla="*/ 2077314 h 2116040"/>
                  <a:gd name="connsiteX29" fmla="*/ 4413566 w 4413566"/>
                  <a:gd name="connsiteY29" fmla="*/ 2116038 h 2116040"/>
                  <a:gd name="connsiteX30" fmla="*/ 4372544 w 4413566"/>
                  <a:gd name="connsiteY30" fmla="*/ 2087447 h 2116040"/>
                  <a:gd name="connsiteX31" fmla="*/ 2206784 w 4413566"/>
                  <a:gd name="connsiteY31" fmla="*/ 1801898 h 2116040"/>
                  <a:gd name="connsiteX32" fmla="*/ 41024 w 4413566"/>
                  <a:gd name="connsiteY32" fmla="*/ 2087447 h 2116040"/>
                  <a:gd name="connsiteX0" fmla="*/ 902318 w 4413566"/>
                  <a:gd name="connsiteY0" fmla="*/ 253197 h 2116040"/>
                  <a:gd name="connsiteX1" fmla="*/ 920718 w 4413566"/>
                  <a:gd name="connsiteY1" fmla="*/ 202743 h 2116040"/>
                  <a:gd name="connsiteX2" fmla="*/ 986572 w 4413566"/>
                  <a:gd name="connsiteY2" fmla="*/ 0 h 2116040"/>
                  <a:gd name="connsiteX3" fmla="*/ 986572 w 4413566"/>
                  <a:gd name="connsiteY3" fmla="*/ 0 h 2116040"/>
                  <a:gd name="connsiteX4" fmla="*/ 920718 w 4413566"/>
                  <a:gd name="connsiteY4" fmla="*/ 202743 h 2116040"/>
                  <a:gd name="connsiteX5" fmla="*/ 902318 w 4413566"/>
                  <a:gd name="connsiteY5" fmla="*/ 253197 h 2116040"/>
                  <a:gd name="connsiteX6" fmla="*/ 0 w 4413566"/>
                  <a:gd name="connsiteY6" fmla="*/ 2116040 h 2116040"/>
                  <a:gd name="connsiteX7" fmla="*/ 27790 w 4413566"/>
                  <a:gd name="connsiteY7" fmla="*/ 2077314 h 2116040"/>
                  <a:gd name="connsiteX8" fmla="*/ 787596 w 4413566"/>
                  <a:gd name="connsiteY8" fmla="*/ 567764 h 2116040"/>
                  <a:gd name="connsiteX9" fmla="*/ 842151 w 4413566"/>
                  <a:gd name="connsiteY9" fmla="*/ 418174 h 2116040"/>
                  <a:gd name="connsiteX10" fmla="*/ 850800 w 4413566"/>
                  <a:gd name="connsiteY10" fmla="*/ 418174 h 2116040"/>
                  <a:gd name="connsiteX11" fmla="*/ 848900 w 4413566"/>
                  <a:gd name="connsiteY11" fmla="*/ 413096 h 2116040"/>
                  <a:gd name="connsiteX12" fmla="*/ 854080 w 4413566"/>
                  <a:gd name="connsiteY12" fmla="*/ 385466 h 2116040"/>
                  <a:gd name="connsiteX13" fmla="*/ 843595 w 4413566"/>
                  <a:gd name="connsiteY13" fmla="*/ 414215 h 2116040"/>
                  <a:gd name="connsiteX14" fmla="*/ 860769 w 4413566"/>
                  <a:gd name="connsiteY14" fmla="*/ 367123 h 2116040"/>
                  <a:gd name="connsiteX15" fmla="*/ 876487 w 4413566"/>
                  <a:gd name="connsiteY15" fmla="*/ 339383 h 2116040"/>
                  <a:gd name="connsiteX16" fmla="*/ 2206784 w 4413566"/>
                  <a:gd name="connsiteY16" fmla="*/ 47336 h 2116040"/>
                  <a:gd name="connsiteX17" fmla="*/ 3537081 w 4413566"/>
                  <a:gd name="connsiteY17" fmla="*/ 339383 h 2116040"/>
                  <a:gd name="connsiteX18" fmla="*/ 3552794 w 4413566"/>
                  <a:gd name="connsiteY18" fmla="*/ 367116 h 2116040"/>
                  <a:gd name="connsiteX19" fmla="*/ 3492848 w 4413566"/>
                  <a:gd name="connsiteY19" fmla="*/ 202743 h 2116040"/>
                  <a:gd name="connsiteX20" fmla="*/ 3426994 w 4413566"/>
                  <a:gd name="connsiteY20" fmla="*/ 0 h 2116040"/>
                  <a:gd name="connsiteX21" fmla="*/ 3492848 w 4413566"/>
                  <a:gd name="connsiteY21" fmla="*/ 202743 h 2116040"/>
                  <a:gd name="connsiteX22" fmla="*/ 3570858 w 4413566"/>
                  <a:gd name="connsiteY22" fmla="*/ 416646 h 2116040"/>
                  <a:gd name="connsiteX23" fmla="*/ 3559490 w 4413566"/>
                  <a:gd name="connsiteY23" fmla="*/ 385477 h 2116040"/>
                  <a:gd name="connsiteX24" fmla="*/ 3564668 w 4413566"/>
                  <a:gd name="connsiteY24" fmla="*/ 413096 h 2116040"/>
                  <a:gd name="connsiteX25" fmla="*/ 3562767 w 4413566"/>
                  <a:gd name="connsiteY25" fmla="*/ 418174 h 2116040"/>
                  <a:gd name="connsiteX26" fmla="*/ 3571415 w 4413566"/>
                  <a:gd name="connsiteY26" fmla="*/ 418174 h 2116040"/>
                  <a:gd name="connsiteX27" fmla="*/ 3625970 w 4413566"/>
                  <a:gd name="connsiteY27" fmla="*/ 567764 h 2116040"/>
                  <a:gd name="connsiteX28" fmla="*/ 4385777 w 4413566"/>
                  <a:gd name="connsiteY28" fmla="*/ 2077314 h 2116040"/>
                  <a:gd name="connsiteX29" fmla="*/ 4413566 w 4413566"/>
                  <a:gd name="connsiteY29" fmla="*/ 2116038 h 2116040"/>
                  <a:gd name="connsiteX30" fmla="*/ 4372544 w 4413566"/>
                  <a:gd name="connsiteY30" fmla="*/ 2087447 h 2116040"/>
                  <a:gd name="connsiteX31" fmla="*/ 2206784 w 4413566"/>
                  <a:gd name="connsiteY31" fmla="*/ 1801898 h 2116040"/>
                  <a:gd name="connsiteX32" fmla="*/ 41024 w 4413566"/>
                  <a:gd name="connsiteY32" fmla="*/ 2087447 h 2116040"/>
                  <a:gd name="connsiteX33" fmla="*/ 0 w 4413566"/>
                  <a:gd name="connsiteY33" fmla="*/ 2116040 h 2116040"/>
                  <a:gd name="connsiteX0" fmla="*/ 902318 w 4413566"/>
                  <a:gd name="connsiteY0" fmla="*/ 253197 h 2116040"/>
                  <a:gd name="connsiteX1" fmla="*/ 920718 w 4413566"/>
                  <a:gd name="connsiteY1" fmla="*/ 202743 h 2116040"/>
                  <a:gd name="connsiteX2" fmla="*/ 986572 w 4413566"/>
                  <a:gd name="connsiteY2" fmla="*/ 0 h 2116040"/>
                  <a:gd name="connsiteX3" fmla="*/ 986572 w 4413566"/>
                  <a:gd name="connsiteY3" fmla="*/ 0 h 2116040"/>
                  <a:gd name="connsiteX4" fmla="*/ 920718 w 4413566"/>
                  <a:gd name="connsiteY4" fmla="*/ 202743 h 2116040"/>
                  <a:gd name="connsiteX5" fmla="*/ 902318 w 4413566"/>
                  <a:gd name="connsiteY5" fmla="*/ 253197 h 2116040"/>
                  <a:gd name="connsiteX6" fmla="*/ 0 w 4413566"/>
                  <a:gd name="connsiteY6" fmla="*/ 2116040 h 2116040"/>
                  <a:gd name="connsiteX7" fmla="*/ 27790 w 4413566"/>
                  <a:gd name="connsiteY7" fmla="*/ 2077314 h 2116040"/>
                  <a:gd name="connsiteX8" fmla="*/ 787596 w 4413566"/>
                  <a:gd name="connsiteY8" fmla="*/ 567764 h 2116040"/>
                  <a:gd name="connsiteX9" fmla="*/ 842151 w 4413566"/>
                  <a:gd name="connsiteY9" fmla="*/ 418174 h 2116040"/>
                  <a:gd name="connsiteX10" fmla="*/ 850800 w 4413566"/>
                  <a:gd name="connsiteY10" fmla="*/ 418174 h 2116040"/>
                  <a:gd name="connsiteX11" fmla="*/ 848900 w 4413566"/>
                  <a:gd name="connsiteY11" fmla="*/ 413096 h 2116040"/>
                  <a:gd name="connsiteX12" fmla="*/ 854080 w 4413566"/>
                  <a:gd name="connsiteY12" fmla="*/ 385466 h 2116040"/>
                  <a:gd name="connsiteX13" fmla="*/ 843595 w 4413566"/>
                  <a:gd name="connsiteY13" fmla="*/ 414215 h 2116040"/>
                  <a:gd name="connsiteX14" fmla="*/ 860769 w 4413566"/>
                  <a:gd name="connsiteY14" fmla="*/ 367123 h 2116040"/>
                  <a:gd name="connsiteX15" fmla="*/ 876487 w 4413566"/>
                  <a:gd name="connsiteY15" fmla="*/ 339383 h 2116040"/>
                  <a:gd name="connsiteX16" fmla="*/ 2206784 w 4413566"/>
                  <a:gd name="connsiteY16" fmla="*/ 47336 h 2116040"/>
                  <a:gd name="connsiteX17" fmla="*/ 3537081 w 4413566"/>
                  <a:gd name="connsiteY17" fmla="*/ 339383 h 2116040"/>
                  <a:gd name="connsiteX18" fmla="*/ 3552794 w 4413566"/>
                  <a:gd name="connsiteY18" fmla="*/ 367116 h 2116040"/>
                  <a:gd name="connsiteX19" fmla="*/ 3492848 w 4413566"/>
                  <a:gd name="connsiteY19" fmla="*/ 202743 h 2116040"/>
                  <a:gd name="connsiteX20" fmla="*/ 3492848 w 4413566"/>
                  <a:gd name="connsiteY20" fmla="*/ 202743 h 2116040"/>
                  <a:gd name="connsiteX21" fmla="*/ 3570858 w 4413566"/>
                  <a:gd name="connsiteY21" fmla="*/ 416646 h 2116040"/>
                  <a:gd name="connsiteX22" fmla="*/ 3559490 w 4413566"/>
                  <a:gd name="connsiteY22" fmla="*/ 385477 h 2116040"/>
                  <a:gd name="connsiteX23" fmla="*/ 3564668 w 4413566"/>
                  <a:gd name="connsiteY23" fmla="*/ 413096 h 2116040"/>
                  <a:gd name="connsiteX24" fmla="*/ 3562767 w 4413566"/>
                  <a:gd name="connsiteY24" fmla="*/ 418174 h 2116040"/>
                  <a:gd name="connsiteX25" fmla="*/ 3571415 w 4413566"/>
                  <a:gd name="connsiteY25" fmla="*/ 418174 h 2116040"/>
                  <a:gd name="connsiteX26" fmla="*/ 3625970 w 4413566"/>
                  <a:gd name="connsiteY26" fmla="*/ 567764 h 2116040"/>
                  <a:gd name="connsiteX27" fmla="*/ 4385777 w 4413566"/>
                  <a:gd name="connsiteY27" fmla="*/ 2077314 h 2116040"/>
                  <a:gd name="connsiteX28" fmla="*/ 4413566 w 4413566"/>
                  <a:gd name="connsiteY28" fmla="*/ 2116038 h 2116040"/>
                  <a:gd name="connsiteX29" fmla="*/ 4372544 w 4413566"/>
                  <a:gd name="connsiteY29" fmla="*/ 2087447 h 2116040"/>
                  <a:gd name="connsiteX30" fmla="*/ 2206784 w 4413566"/>
                  <a:gd name="connsiteY30" fmla="*/ 1801898 h 2116040"/>
                  <a:gd name="connsiteX31" fmla="*/ 41024 w 4413566"/>
                  <a:gd name="connsiteY31" fmla="*/ 2087447 h 2116040"/>
                  <a:gd name="connsiteX32" fmla="*/ 0 w 4413566"/>
                  <a:gd name="connsiteY32" fmla="*/ 2116040 h 2116040"/>
                  <a:gd name="connsiteX0" fmla="*/ 902318 w 4413566"/>
                  <a:gd name="connsiteY0" fmla="*/ 253197 h 2116040"/>
                  <a:gd name="connsiteX1" fmla="*/ 920718 w 4413566"/>
                  <a:gd name="connsiteY1" fmla="*/ 202743 h 2116040"/>
                  <a:gd name="connsiteX2" fmla="*/ 986572 w 4413566"/>
                  <a:gd name="connsiteY2" fmla="*/ 0 h 2116040"/>
                  <a:gd name="connsiteX3" fmla="*/ 986572 w 4413566"/>
                  <a:gd name="connsiteY3" fmla="*/ 0 h 2116040"/>
                  <a:gd name="connsiteX4" fmla="*/ 920718 w 4413566"/>
                  <a:gd name="connsiteY4" fmla="*/ 202743 h 2116040"/>
                  <a:gd name="connsiteX5" fmla="*/ 902318 w 4413566"/>
                  <a:gd name="connsiteY5" fmla="*/ 253197 h 2116040"/>
                  <a:gd name="connsiteX6" fmla="*/ 0 w 4413566"/>
                  <a:gd name="connsiteY6" fmla="*/ 2116040 h 2116040"/>
                  <a:gd name="connsiteX7" fmla="*/ 27790 w 4413566"/>
                  <a:gd name="connsiteY7" fmla="*/ 2077314 h 2116040"/>
                  <a:gd name="connsiteX8" fmla="*/ 787596 w 4413566"/>
                  <a:gd name="connsiteY8" fmla="*/ 567764 h 2116040"/>
                  <a:gd name="connsiteX9" fmla="*/ 842151 w 4413566"/>
                  <a:gd name="connsiteY9" fmla="*/ 418174 h 2116040"/>
                  <a:gd name="connsiteX10" fmla="*/ 850800 w 4413566"/>
                  <a:gd name="connsiteY10" fmla="*/ 418174 h 2116040"/>
                  <a:gd name="connsiteX11" fmla="*/ 848900 w 4413566"/>
                  <a:gd name="connsiteY11" fmla="*/ 413096 h 2116040"/>
                  <a:gd name="connsiteX12" fmla="*/ 854080 w 4413566"/>
                  <a:gd name="connsiteY12" fmla="*/ 385466 h 2116040"/>
                  <a:gd name="connsiteX13" fmla="*/ 843595 w 4413566"/>
                  <a:gd name="connsiteY13" fmla="*/ 414215 h 2116040"/>
                  <a:gd name="connsiteX14" fmla="*/ 860769 w 4413566"/>
                  <a:gd name="connsiteY14" fmla="*/ 367123 h 2116040"/>
                  <a:gd name="connsiteX15" fmla="*/ 876487 w 4413566"/>
                  <a:gd name="connsiteY15" fmla="*/ 339383 h 2116040"/>
                  <a:gd name="connsiteX16" fmla="*/ 2206784 w 4413566"/>
                  <a:gd name="connsiteY16" fmla="*/ 47336 h 2116040"/>
                  <a:gd name="connsiteX17" fmla="*/ 3537081 w 4413566"/>
                  <a:gd name="connsiteY17" fmla="*/ 339383 h 2116040"/>
                  <a:gd name="connsiteX18" fmla="*/ 3552794 w 4413566"/>
                  <a:gd name="connsiteY18" fmla="*/ 367116 h 2116040"/>
                  <a:gd name="connsiteX19" fmla="*/ 3492848 w 4413566"/>
                  <a:gd name="connsiteY19" fmla="*/ 202743 h 2116040"/>
                  <a:gd name="connsiteX20" fmla="*/ 3570858 w 4413566"/>
                  <a:gd name="connsiteY20" fmla="*/ 416646 h 2116040"/>
                  <a:gd name="connsiteX21" fmla="*/ 3559490 w 4413566"/>
                  <a:gd name="connsiteY21" fmla="*/ 385477 h 2116040"/>
                  <a:gd name="connsiteX22" fmla="*/ 3564668 w 4413566"/>
                  <a:gd name="connsiteY22" fmla="*/ 413096 h 2116040"/>
                  <a:gd name="connsiteX23" fmla="*/ 3562767 w 4413566"/>
                  <a:gd name="connsiteY23" fmla="*/ 418174 h 2116040"/>
                  <a:gd name="connsiteX24" fmla="*/ 3571415 w 4413566"/>
                  <a:gd name="connsiteY24" fmla="*/ 418174 h 2116040"/>
                  <a:gd name="connsiteX25" fmla="*/ 3625970 w 4413566"/>
                  <a:gd name="connsiteY25" fmla="*/ 567764 h 2116040"/>
                  <a:gd name="connsiteX26" fmla="*/ 4385777 w 4413566"/>
                  <a:gd name="connsiteY26" fmla="*/ 2077314 h 2116040"/>
                  <a:gd name="connsiteX27" fmla="*/ 4413566 w 4413566"/>
                  <a:gd name="connsiteY27" fmla="*/ 2116038 h 2116040"/>
                  <a:gd name="connsiteX28" fmla="*/ 4372544 w 4413566"/>
                  <a:gd name="connsiteY28" fmla="*/ 2087447 h 2116040"/>
                  <a:gd name="connsiteX29" fmla="*/ 2206784 w 4413566"/>
                  <a:gd name="connsiteY29" fmla="*/ 1801898 h 2116040"/>
                  <a:gd name="connsiteX30" fmla="*/ 41024 w 4413566"/>
                  <a:gd name="connsiteY30" fmla="*/ 2087447 h 2116040"/>
                  <a:gd name="connsiteX31" fmla="*/ 0 w 4413566"/>
                  <a:gd name="connsiteY31" fmla="*/ 2116040 h 2116040"/>
                  <a:gd name="connsiteX0" fmla="*/ 902318 w 4413566"/>
                  <a:gd name="connsiteY0" fmla="*/ 253197 h 2116040"/>
                  <a:gd name="connsiteX1" fmla="*/ 920718 w 4413566"/>
                  <a:gd name="connsiteY1" fmla="*/ 202743 h 2116040"/>
                  <a:gd name="connsiteX2" fmla="*/ 986572 w 4413566"/>
                  <a:gd name="connsiteY2" fmla="*/ 0 h 2116040"/>
                  <a:gd name="connsiteX3" fmla="*/ 986572 w 4413566"/>
                  <a:gd name="connsiteY3" fmla="*/ 0 h 2116040"/>
                  <a:gd name="connsiteX4" fmla="*/ 920718 w 4413566"/>
                  <a:gd name="connsiteY4" fmla="*/ 202743 h 2116040"/>
                  <a:gd name="connsiteX5" fmla="*/ 902318 w 4413566"/>
                  <a:gd name="connsiteY5" fmla="*/ 253197 h 2116040"/>
                  <a:gd name="connsiteX6" fmla="*/ 0 w 4413566"/>
                  <a:gd name="connsiteY6" fmla="*/ 2116040 h 2116040"/>
                  <a:gd name="connsiteX7" fmla="*/ 27790 w 4413566"/>
                  <a:gd name="connsiteY7" fmla="*/ 2077314 h 2116040"/>
                  <a:gd name="connsiteX8" fmla="*/ 787596 w 4413566"/>
                  <a:gd name="connsiteY8" fmla="*/ 567764 h 2116040"/>
                  <a:gd name="connsiteX9" fmla="*/ 842151 w 4413566"/>
                  <a:gd name="connsiteY9" fmla="*/ 418174 h 2116040"/>
                  <a:gd name="connsiteX10" fmla="*/ 850800 w 4413566"/>
                  <a:gd name="connsiteY10" fmla="*/ 418174 h 2116040"/>
                  <a:gd name="connsiteX11" fmla="*/ 848900 w 4413566"/>
                  <a:gd name="connsiteY11" fmla="*/ 413096 h 2116040"/>
                  <a:gd name="connsiteX12" fmla="*/ 854080 w 4413566"/>
                  <a:gd name="connsiteY12" fmla="*/ 385466 h 2116040"/>
                  <a:gd name="connsiteX13" fmla="*/ 843595 w 4413566"/>
                  <a:gd name="connsiteY13" fmla="*/ 414215 h 2116040"/>
                  <a:gd name="connsiteX14" fmla="*/ 860769 w 4413566"/>
                  <a:gd name="connsiteY14" fmla="*/ 367123 h 2116040"/>
                  <a:gd name="connsiteX15" fmla="*/ 876487 w 4413566"/>
                  <a:gd name="connsiteY15" fmla="*/ 339383 h 2116040"/>
                  <a:gd name="connsiteX16" fmla="*/ 2206784 w 4413566"/>
                  <a:gd name="connsiteY16" fmla="*/ 47336 h 2116040"/>
                  <a:gd name="connsiteX17" fmla="*/ 3537081 w 4413566"/>
                  <a:gd name="connsiteY17" fmla="*/ 339383 h 2116040"/>
                  <a:gd name="connsiteX18" fmla="*/ 3552794 w 4413566"/>
                  <a:gd name="connsiteY18" fmla="*/ 367116 h 2116040"/>
                  <a:gd name="connsiteX19" fmla="*/ 3570858 w 4413566"/>
                  <a:gd name="connsiteY19" fmla="*/ 416646 h 2116040"/>
                  <a:gd name="connsiteX20" fmla="*/ 3559490 w 4413566"/>
                  <a:gd name="connsiteY20" fmla="*/ 385477 h 2116040"/>
                  <a:gd name="connsiteX21" fmla="*/ 3564668 w 4413566"/>
                  <a:gd name="connsiteY21" fmla="*/ 413096 h 2116040"/>
                  <a:gd name="connsiteX22" fmla="*/ 3562767 w 4413566"/>
                  <a:gd name="connsiteY22" fmla="*/ 418174 h 2116040"/>
                  <a:gd name="connsiteX23" fmla="*/ 3571415 w 4413566"/>
                  <a:gd name="connsiteY23" fmla="*/ 418174 h 2116040"/>
                  <a:gd name="connsiteX24" fmla="*/ 3625970 w 4413566"/>
                  <a:gd name="connsiteY24" fmla="*/ 567764 h 2116040"/>
                  <a:gd name="connsiteX25" fmla="*/ 4385777 w 4413566"/>
                  <a:gd name="connsiteY25" fmla="*/ 2077314 h 2116040"/>
                  <a:gd name="connsiteX26" fmla="*/ 4413566 w 4413566"/>
                  <a:gd name="connsiteY26" fmla="*/ 2116038 h 2116040"/>
                  <a:gd name="connsiteX27" fmla="*/ 4372544 w 4413566"/>
                  <a:gd name="connsiteY27" fmla="*/ 2087447 h 2116040"/>
                  <a:gd name="connsiteX28" fmla="*/ 2206784 w 4413566"/>
                  <a:gd name="connsiteY28" fmla="*/ 1801898 h 2116040"/>
                  <a:gd name="connsiteX29" fmla="*/ 41024 w 4413566"/>
                  <a:gd name="connsiteY29" fmla="*/ 2087447 h 2116040"/>
                  <a:gd name="connsiteX30" fmla="*/ 0 w 4413566"/>
                  <a:gd name="connsiteY30" fmla="*/ 2116040 h 2116040"/>
                  <a:gd name="connsiteX0" fmla="*/ 902318 w 4413566"/>
                  <a:gd name="connsiteY0" fmla="*/ 253197 h 2116040"/>
                  <a:gd name="connsiteX1" fmla="*/ 920718 w 4413566"/>
                  <a:gd name="connsiteY1" fmla="*/ 202743 h 2116040"/>
                  <a:gd name="connsiteX2" fmla="*/ 986572 w 4413566"/>
                  <a:gd name="connsiteY2" fmla="*/ 0 h 2116040"/>
                  <a:gd name="connsiteX3" fmla="*/ 920718 w 4413566"/>
                  <a:gd name="connsiteY3" fmla="*/ 202743 h 2116040"/>
                  <a:gd name="connsiteX4" fmla="*/ 902318 w 4413566"/>
                  <a:gd name="connsiteY4" fmla="*/ 253197 h 2116040"/>
                  <a:gd name="connsiteX5" fmla="*/ 0 w 4413566"/>
                  <a:gd name="connsiteY5" fmla="*/ 2116040 h 2116040"/>
                  <a:gd name="connsiteX6" fmla="*/ 27790 w 4413566"/>
                  <a:gd name="connsiteY6" fmla="*/ 2077314 h 2116040"/>
                  <a:gd name="connsiteX7" fmla="*/ 787596 w 4413566"/>
                  <a:gd name="connsiteY7" fmla="*/ 567764 h 2116040"/>
                  <a:gd name="connsiteX8" fmla="*/ 842151 w 4413566"/>
                  <a:gd name="connsiteY8" fmla="*/ 418174 h 2116040"/>
                  <a:gd name="connsiteX9" fmla="*/ 850800 w 4413566"/>
                  <a:gd name="connsiteY9" fmla="*/ 418174 h 2116040"/>
                  <a:gd name="connsiteX10" fmla="*/ 848900 w 4413566"/>
                  <a:gd name="connsiteY10" fmla="*/ 413096 h 2116040"/>
                  <a:gd name="connsiteX11" fmla="*/ 854080 w 4413566"/>
                  <a:gd name="connsiteY11" fmla="*/ 385466 h 2116040"/>
                  <a:gd name="connsiteX12" fmla="*/ 843595 w 4413566"/>
                  <a:gd name="connsiteY12" fmla="*/ 414215 h 2116040"/>
                  <a:gd name="connsiteX13" fmla="*/ 860769 w 4413566"/>
                  <a:gd name="connsiteY13" fmla="*/ 367123 h 2116040"/>
                  <a:gd name="connsiteX14" fmla="*/ 876487 w 4413566"/>
                  <a:gd name="connsiteY14" fmla="*/ 339383 h 2116040"/>
                  <a:gd name="connsiteX15" fmla="*/ 2206784 w 4413566"/>
                  <a:gd name="connsiteY15" fmla="*/ 47336 h 2116040"/>
                  <a:gd name="connsiteX16" fmla="*/ 3537081 w 4413566"/>
                  <a:gd name="connsiteY16" fmla="*/ 339383 h 2116040"/>
                  <a:gd name="connsiteX17" fmla="*/ 3552794 w 4413566"/>
                  <a:gd name="connsiteY17" fmla="*/ 367116 h 2116040"/>
                  <a:gd name="connsiteX18" fmla="*/ 3570858 w 4413566"/>
                  <a:gd name="connsiteY18" fmla="*/ 416646 h 2116040"/>
                  <a:gd name="connsiteX19" fmla="*/ 3559490 w 4413566"/>
                  <a:gd name="connsiteY19" fmla="*/ 385477 h 2116040"/>
                  <a:gd name="connsiteX20" fmla="*/ 3564668 w 4413566"/>
                  <a:gd name="connsiteY20" fmla="*/ 413096 h 2116040"/>
                  <a:gd name="connsiteX21" fmla="*/ 3562767 w 4413566"/>
                  <a:gd name="connsiteY21" fmla="*/ 418174 h 2116040"/>
                  <a:gd name="connsiteX22" fmla="*/ 3571415 w 4413566"/>
                  <a:gd name="connsiteY22" fmla="*/ 418174 h 2116040"/>
                  <a:gd name="connsiteX23" fmla="*/ 3625970 w 4413566"/>
                  <a:gd name="connsiteY23" fmla="*/ 567764 h 2116040"/>
                  <a:gd name="connsiteX24" fmla="*/ 4385777 w 4413566"/>
                  <a:gd name="connsiteY24" fmla="*/ 2077314 h 2116040"/>
                  <a:gd name="connsiteX25" fmla="*/ 4413566 w 4413566"/>
                  <a:gd name="connsiteY25" fmla="*/ 2116038 h 2116040"/>
                  <a:gd name="connsiteX26" fmla="*/ 4372544 w 4413566"/>
                  <a:gd name="connsiteY26" fmla="*/ 2087447 h 2116040"/>
                  <a:gd name="connsiteX27" fmla="*/ 2206784 w 4413566"/>
                  <a:gd name="connsiteY27" fmla="*/ 1801898 h 2116040"/>
                  <a:gd name="connsiteX28" fmla="*/ 41024 w 4413566"/>
                  <a:gd name="connsiteY28" fmla="*/ 2087447 h 2116040"/>
                  <a:gd name="connsiteX29" fmla="*/ 0 w 4413566"/>
                  <a:gd name="connsiteY29" fmla="*/ 2116040 h 2116040"/>
                  <a:gd name="connsiteX0" fmla="*/ 902318 w 4413566"/>
                  <a:gd name="connsiteY0" fmla="*/ 205861 h 2068704"/>
                  <a:gd name="connsiteX1" fmla="*/ 920718 w 4413566"/>
                  <a:gd name="connsiteY1" fmla="*/ 155407 h 2068704"/>
                  <a:gd name="connsiteX2" fmla="*/ 920718 w 4413566"/>
                  <a:gd name="connsiteY2" fmla="*/ 155407 h 2068704"/>
                  <a:gd name="connsiteX3" fmla="*/ 902318 w 4413566"/>
                  <a:gd name="connsiteY3" fmla="*/ 205861 h 2068704"/>
                  <a:gd name="connsiteX4" fmla="*/ 0 w 4413566"/>
                  <a:gd name="connsiteY4" fmla="*/ 2068704 h 2068704"/>
                  <a:gd name="connsiteX5" fmla="*/ 27790 w 4413566"/>
                  <a:gd name="connsiteY5" fmla="*/ 2029978 h 2068704"/>
                  <a:gd name="connsiteX6" fmla="*/ 787596 w 4413566"/>
                  <a:gd name="connsiteY6" fmla="*/ 520428 h 2068704"/>
                  <a:gd name="connsiteX7" fmla="*/ 842151 w 4413566"/>
                  <a:gd name="connsiteY7" fmla="*/ 370838 h 2068704"/>
                  <a:gd name="connsiteX8" fmla="*/ 850800 w 4413566"/>
                  <a:gd name="connsiteY8" fmla="*/ 370838 h 2068704"/>
                  <a:gd name="connsiteX9" fmla="*/ 848900 w 4413566"/>
                  <a:gd name="connsiteY9" fmla="*/ 365760 h 2068704"/>
                  <a:gd name="connsiteX10" fmla="*/ 854080 w 4413566"/>
                  <a:gd name="connsiteY10" fmla="*/ 338130 h 2068704"/>
                  <a:gd name="connsiteX11" fmla="*/ 843595 w 4413566"/>
                  <a:gd name="connsiteY11" fmla="*/ 366879 h 2068704"/>
                  <a:gd name="connsiteX12" fmla="*/ 860769 w 4413566"/>
                  <a:gd name="connsiteY12" fmla="*/ 319787 h 2068704"/>
                  <a:gd name="connsiteX13" fmla="*/ 876487 w 4413566"/>
                  <a:gd name="connsiteY13" fmla="*/ 292047 h 2068704"/>
                  <a:gd name="connsiteX14" fmla="*/ 2206784 w 4413566"/>
                  <a:gd name="connsiteY14" fmla="*/ 0 h 2068704"/>
                  <a:gd name="connsiteX15" fmla="*/ 3537081 w 4413566"/>
                  <a:gd name="connsiteY15" fmla="*/ 292047 h 2068704"/>
                  <a:gd name="connsiteX16" fmla="*/ 3552794 w 4413566"/>
                  <a:gd name="connsiteY16" fmla="*/ 319780 h 2068704"/>
                  <a:gd name="connsiteX17" fmla="*/ 3570858 w 4413566"/>
                  <a:gd name="connsiteY17" fmla="*/ 369310 h 2068704"/>
                  <a:gd name="connsiteX18" fmla="*/ 3559490 w 4413566"/>
                  <a:gd name="connsiteY18" fmla="*/ 338141 h 2068704"/>
                  <a:gd name="connsiteX19" fmla="*/ 3564668 w 4413566"/>
                  <a:gd name="connsiteY19" fmla="*/ 365760 h 2068704"/>
                  <a:gd name="connsiteX20" fmla="*/ 3562767 w 4413566"/>
                  <a:gd name="connsiteY20" fmla="*/ 370838 h 2068704"/>
                  <a:gd name="connsiteX21" fmla="*/ 3571415 w 4413566"/>
                  <a:gd name="connsiteY21" fmla="*/ 370838 h 2068704"/>
                  <a:gd name="connsiteX22" fmla="*/ 3625970 w 4413566"/>
                  <a:gd name="connsiteY22" fmla="*/ 520428 h 2068704"/>
                  <a:gd name="connsiteX23" fmla="*/ 4385777 w 4413566"/>
                  <a:gd name="connsiteY23" fmla="*/ 2029978 h 2068704"/>
                  <a:gd name="connsiteX24" fmla="*/ 4413566 w 4413566"/>
                  <a:gd name="connsiteY24" fmla="*/ 2068702 h 2068704"/>
                  <a:gd name="connsiteX25" fmla="*/ 4372544 w 4413566"/>
                  <a:gd name="connsiteY25" fmla="*/ 2040111 h 2068704"/>
                  <a:gd name="connsiteX26" fmla="*/ 2206784 w 4413566"/>
                  <a:gd name="connsiteY26" fmla="*/ 1754562 h 2068704"/>
                  <a:gd name="connsiteX27" fmla="*/ 41024 w 4413566"/>
                  <a:gd name="connsiteY27" fmla="*/ 2040111 h 2068704"/>
                  <a:gd name="connsiteX28" fmla="*/ 0 w 4413566"/>
                  <a:gd name="connsiteY28" fmla="*/ 2068704 h 2068704"/>
                  <a:gd name="connsiteX0" fmla="*/ 902318 w 4413566"/>
                  <a:gd name="connsiteY0" fmla="*/ 205861 h 2068704"/>
                  <a:gd name="connsiteX1" fmla="*/ 920718 w 4413566"/>
                  <a:gd name="connsiteY1" fmla="*/ 155407 h 2068704"/>
                  <a:gd name="connsiteX2" fmla="*/ 902318 w 4413566"/>
                  <a:gd name="connsiteY2" fmla="*/ 205861 h 2068704"/>
                  <a:gd name="connsiteX3" fmla="*/ 0 w 4413566"/>
                  <a:gd name="connsiteY3" fmla="*/ 2068704 h 2068704"/>
                  <a:gd name="connsiteX4" fmla="*/ 27790 w 4413566"/>
                  <a:gd name="connsiteY4" fmla="*/ 2029978 h 2068704"/>
                  <a:gd name="connsiteX5" fmla="*/ 787596 w 4413566"/>
                  <a:gd name="connsiteY5" fmla="*/ 520428 h 2068704"/>
                  <a:gd name="connsiteX6" fmla="*/ 842151 w 4413566"/>
                  <a:gd name="connsiteY6" fmla="*/ 370838 h 2068704"/>
                  <a:gd name="connsiteX7" fmla="*/ 850800 w 4413566"/>
                  <a:gd name="connsiteY7" fmla="*/ 370838 h 2068704"/>
                  <a:gd name="connsiteX8" fmla="*/ 848900 w 4413566"/>
                  <a:gd name="connsiteY8" fmla="*/ 365760 h 2068704"/>
                  <a:gd name="connsiteX9" fmla="*/ 854080 w 4413566"/>
                  <a:gd name="connsiteY9" fmla="*/ 338130 h 2068704"/>
                  <a:gd name="connsiteX10" fmla="*/ 843595 w 4413566"/>
                  <a:gd name="connsiteY10" fmla="*/ 366879 h 2068704"/>
                  <a:gd name="connsiteX11" fmla="*/ 860769 w 4413566"/>
                  <a:gd name="connsiteY11" fmla="*/ 319787 h 2068704"/>
                  <a:gd name="connsiteX12" fmla="*/ 876487 w 4413566"/>
                  <a:gd name="connsiteY12" fmla="*/ 292047 h 2068704"/>
                  <a:gd name="connsiteX13" fmla="*/ 2206784 w 4413566"/>
                  <a:gd name="connsiteY13" fmla="*/ 0 h 2068704"/>
                  <a:gd name="connsiteX14" fmla="*/ 3537081 w 4413566"/>
                  <a:gd name="connsiteY14" fmla="*/ 292047 h 2068704"/>
                  <a:gd name="connsiteX15" fmla="*/ 3552794 w 4413566"/>
                  <a:gd name="connsiteY15" fmla="*/ 319780 h 2068704"/>
                  <a:gd name="connsiteX16" fmla="*/ 3570858 w 4413566"/>
                  <a:gd name="connsiteY16" fmla="*/ 369310 h 2068704"/>
                  <a:gd name="connsiteX17" fmla="*/ 3559490 w 4413566"/>
                  <a:gd name="connsiteY17" fmla="*/ 338141 h 2068704"/>
                  <a:gd name="connsiteX18" fmla="*/ 3564668 w 4413566"/>
                  <a:gd name="connsiteY18" fmla="*/ 365760 h 2068704"/>
                  <a:gd name="connsiteX19" fmla="*/ 3562767 w 4413566"/>
                  <a:gd name="connsiteY19" fmla="*/ 370838 h 2068704"/>
                  <a:gd name="connsiteX20" fmla="*/ 3571415 w 4413566"/>
                  <a:gd name="connsiteY20" fmla="*/ 370838 h 2068704"/>
                  <a:gd name="connsiteX21" fmla="*/ 3625970 w 4413566"/>
                  <a:gd name="connsiteY21" fmla="*/ 520428 h 2068704"/>
                  <a:gd name="connsiteX22" fmla="*/ 4385777 w 4413566"/>
                  <a:gd name="connsiteY22" fmla="*/ 2029978 h 2068704"/>
                  <a:gd name="connsiteX23" fmla="*/ 4413566 w 4413566"/>
                  <a:gd name="connsiteY23" fmla="*/ 2068702 h 2068704"/>
                  <a:gd name="connsiteX24" fmla="*/ 4372544 w 4413566"/>
                  <a:gd name="connsiteY24" fmla="*/ 2040111 h 2068704"/>
                  <a:gd name="connsiteX25" fmla="*/ 2206784 w 4413566"/>
                  <a:gd name="connsiteY25" fmla="*/ 1754562 h 2068704"/>
                  <a:gd name="connsiteX26" fmla="*/ 41024 w 4413566"/>
                  <a:gd name="connsiteY26" fmla="*/ 2040111 h 2068704"/>
                  <a:gd name="connsiteX27" fmla="*/ 0 w 4413566"/>
                  <a:gd name="connsiteY27" fmla="*/ 2068704 h 2068704"/>
                  <a:gd name="connsiteX0" fmla="*/ 902318 w 4413566"/>
                  <a:gd name="connsiteY0" fmla="*/ 205861 h 2068704"/>
                  <a:gd name="connsiteX1" fmla="*/ 920718 w 4413566"/>
                  <a:gd name="connsiteY1" fmla="*/ 155407 h 2068704"/>
                  <a:gd name="connsiteX2" fmla="*/ 902318 w 4413566"/>
                  <a:gd name="connsiteY2" fmla="*/ 205861 h 2068704"/>
                  <a:gd name="connsiteX3" fmla="*/ 0 w 4413566"/>
                  <a:gd name="connsiteY3" fmla="*/ 2068704 h 2068704"/>
                  <a:gd name="connsiteX4" fmla="*/ 27790 w 4413566"/>
                  <a:gd name="connsiteY4" fmla="*/ 2029978 h 2068704"/>
                  <a:gd name="connsiteX5" fmla="*/ 787596 w 4413566"/>
                  <a:gd name="connsiteY5" fmla="*/ 520428 h 2068704"/>
                  <a:gd name="connsiteX6" fmla="*/ 842151 w 4413566"/>
                  <a:gd name="connsiteY6" fmla="*/ 370838 h 2068704"/>
                  <a:gd name="connsiteX7" fmla="*/ 850800 w 4413566"/>
                  <a:gd name="connsiteY7" fmla="*/ 370838 h 2068704"/>
                  <a:gd name="connsiteX8" fmla="*/ 848900 w 4413566"/>
                  <a:gd name="connsiteY8" fmla="*/ 365760 h 2068704"/>
                  <a:gd name="connsiteX9" fmla="*/ 854080 w 4413566"/>
                  <a:gd name="connsiteY9" fmla="*/ 338130 h 2068704"/>
                  <a:gd name="connsiteX10" fmla="*/ 860769 w 4413566"/>
                  <a:gd name="connsiteY10" fmla="*/ 319787 h 2068704"/>
                  <a:gd name="connsiteX11" fmla="*/ 876487 w 4413566"/>
                  <a:gd name="connsiteY11" fmla="*/ 292047 h 2068704"/>
                  <a:gd name="connsiteX12" fmla="*/ 2206784 w 4413566"/>
                  <a:gd name="connsiteY12" fmla="*/ 0 h 2068704"/>
                  <a:gd name="connsiteX13" fmla="*/ 3537081 w 4413566"/>
                  <a:gd name="connsiteY13" fmla="*/ 292047 h 2068704"/>
                  <a:gd name="connsiteX14" fmla="*/ 3552794 w 4413566"/>
                  <a:gd name="connsiteY14" fmla="*/ 319780 h 2068704"/>
                  <a:gd name="connsiteX15" fmla="*/ 3570858 w 4413566"/>
                  <a:gd name="connsiteY15" fmla="*/ 369310 h 2068704"/>
                  <a:gd name="connsiteX16" fmla="*/ 3559490 w 4413566"/>
                  <a:gd name="connsiteY16" fmla="*/ 338141 h 2068704"/>
                  <a:gd name="connsiteX17" fmla="*/ 3564668 w 4413566"/>
                  <a:gd name="connsiteY17" fmla="*/ 365760 h 2068704"/>
                  <a:gd name="connsiteX18" fmla="*/ 3562767 w 4413566"/>
                  <a:gd name="connsiteY18" fmla="*/ 370838 h 2068704"/>
                  <a:gd name="connsiteX19" fmla="*/ 3571415 w 4413566"/>
                  <a:gd name="connsiteY19" fmla="*/ 370838 h 2068704"/>
                  <a:gd name="connsiteX20" fmla="*/ 3625970 w 4413566"/>
                  <a:gd name="connsiteY20" fmla="*/ 520428 h 2068704"/>
                  <a:gd name="connsiteX21" fmla="*/ 4385777 w 4413566"/>
                  <a:gd name="connsiteY21" fmla="*/ 2029978 h 2068704"/>
                  <a:gd name="connsiteX22" fmla="*/ 4413566 w 4413566"/>
                  <a:gd name="connsiteY22" fmla="*/ 2068702 h 2068704"/>
                  <a:gd name="connsiteX23" fmla="*/ 4372544 w 4413566"/>
                  <a:gd name="connsiteY23" fmla="*/ 2040111 h 2068704"/>
                  <a:gd name="connsiteX24" fmla="*/ 2206784 w 4413566"/>
                  <a:gd name="connsiteY24" fmla="*/ 1754562 h 2068704"/>
                  <a:gd name="connsiteX25" fmla="*/ 41024 w 4413566"/>
                  <a:gd name="connsiteY25" fmla="*/ 2040111 h 2068704"/>
                  <a:gd name="connsiteX26" fmla="*/ 0 w 4413566"/>
                  <a:gd name="connsiteY26"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0800 w 4413566"/>
                  <a:gd name="connsiteY4" fmla="*/ 370838 h 2068704"/>
                  <a:gd name="connsiteX5" fmla="*/ 848900 w 4413566"/>
                  <a:gd name="connsiteY5" fmla="*/ 365760 h 2068704"/>
                  <a:gd name="connsiteX6" fmla="*/ 854080 w 4413566"/>
                  <a:gd name="connsiteY6" fmla="*/ 338130 h 2068704"/>
                  <a:gd name="connsiteX7" fmla="*/ 860769 w 4413566"/>
                  <a:gd name="connsiteY7" fmla="*/ 319787 h 2068704"/>
                  <a:gd name="connsiteX8" fmla="*/ 876487 w 4413566"/>
                  <a:gd name="connsiteY8" fmla="*/ 292047 h 2068704"/>
                  <a:gd name="connsiteX9" fmla="*/ 2206784 w 4413566"/>
                  <a:gd name="connsiteY9" fmla="*/ 0 h 2068704"/>
                  <a:gd name="connsiteX10" fmla="*/ 3537081 w 4413566"/>
                  <a:gd name="connsiteY10" fmla="*/ 292047 h 2068704"/>
                  <a:gd name="connsiteX11" fmla="*/ 3552794 w 4413566"/>
                  <a:gd name="connsiteY11" fmla="*/ 319780 h 2068704"/>
                  <a:gd name="connsiteX12" fmla="*/ 3570858 w 4413566"/>
                  <a:gd name="connsiteY12" fmla="*/ 369310 h 2068704"/>
                  <a:gd name="connsiteX13" fmla="*/ 3559490 w 4413566"/>
                  <a:gd name="connsiteY13" fmla="*/ 338141 h 2068704"/>
                  <a:gd name="connsiteX14" fmla="*/ 3564668 w 4413566"/>
                  <a:gd name="connsiteY14" fmla="*/ 365760 h 2068704"/>
                  <a:gd name="connsiteX15" fmla="*/ 3562767 w 4413566"/>
                  <a:gd name="connsiteY15" fmla="*/ 370838 h 2068704"/>
                  <a:gd name="connsiteX16" fmla="*/ 3571415 w 4413566"/>
                  <a:gd name="connsiteY16" fmla="*/ 370838 h 2068704"/>
                  <a:gd name="connsiteX17" fmla="*/ 3625970 w 4413566"/>
                  <a:gd name="connsiteY17" fmla="*/ 520428 h 2068704"/>
                  <a:gd name="connsiteX18" fmla="*/ 4385777 w 4413566"/>
                  <a:gd name="connsiteY18" fmla="*/ 2029978 h 2068704"/>
                  <a:gd name="connsiteX19" fmla="*/ 4413566 w 4413566"/>
                  <a:gd name="connsiteY19" fmla="*/ 2068702 h 2068704"/>
                  <a:gd name="connsiteX20" fmla="*/ 4372544 w 4413566"/>
                  <a:gd name="connsiteY20" fmla="*/ 2040111 h 2068704"/>
                  <a:gd name="connsiteX21" fmla="*/ 2206784 w 4413566"/>
                  <a:gd name="connsiteY21" fmla="*/ 1754562 h 2068704"/>
                  <a:gd name="connsiteX22" fmla="*/ 41024 w 4413566"/>
                  <a:gd name="connsiteY22" fmla="*/ 2040111 h 2068704"/>
                  <a:gd name="connsiteX23" fmla="*/ 0 w 4413566"/>
                  <a:gd name="connsiteY23"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0800 w 4413566"/>
                  <a:gd name="connsiteY4" fmla="*/ 370838 h 2068704"/>
                  <a:gd name="connsiteX5" fmla="*/ 854080 w 4413566"/>
                  <a:gd name="connsiteY5" fmla="*/ 338130 h 2068704"/>
                  <a:gd name="connsiteX6" fmla="*/ 860769 w 4413566"/>
                  <a:gd name="connsiteY6" fmla="*/ 319787 h 2068704"/>
                  <a:gd name="connsiteX7" fmla="*/ 876487 w 4413566"/>
                  <a:gd name="connsiteY7" fmla="*/ 292047 h 2068704"/>
                  <a:gd name="connsiteX8" fmla="*/ 2206784 w 4413566"/>
                  <a:gd name="connsiteY8" fmla="*/ 0 h 2068704"/>
                  <a:gd name="connsiteX9" fmla="*/ 3537081 w 4413566"/>
                  <a:gd name="connsiteY9" fmla="*/ 292047 h 2068704"/>
                  <a:gd name="connsiteX10" fmla="*/ 3552794 w 4413566"/>
                  <a:gd name="connsiteY10" fmla="*/ 319780 h 2068704"/>
                  <a:gd name="connsiteX11" fmla="*/ 3570858 w 4413566"/>
                  <a:gd name="connsiteY11" fmla="*/ 369310 h 2068704"/>
                  <a:gd name="connsiteX12" fmla="*/ 3559490 w 4413566"/>
                  <a:gd name="connsiteY12" fmla="*/ 338141 h 2068704"/>
                  <a:gd name="connsiteX13" fmla="*/ 3564668 w 4413566"/>
                  <a:gd name="connsiteY13" fmla="*/ 365760 h 2068704"/>
                  <a:gd name="connsiteX14" fmla="*/ 3562767 w 4413566"/>
                  <a:gd name="connsiteY14" fmla="*/ 370838 h 2068704"/>
                  <a:gd name="connsiteX15" fmla="*/ 3571415 w 4413566"/>
                  <a:gd name="connsiteY15" fmla="*/ 370838 h 2068704"/>
                  <a:gd name="connsiteX16" fmla="*/ 3625970 w 4413566"/>
                  <a:gd name="connsiteY16" fmla="*/ 520428 h 2068704"/>
                  <a:gd name="connsiteX17" fmla="*/ 4385777 w 4413566"/>
                  <a:gd name="connsiteY17" fmla="*/ 2029978 h 2068704"/>
                  <a:gd name="connsiteX18" fmla="*/ 4413566 w 4413566"/>
                  <a:gd name="connsiteY18" fmla="*/ 2068702 h 2068704"/>
                  <a:gd name="connsiteX19" fmla="*/ 4372544 w 4413566"/>
                  <a:gd name="connsiteY19" fmla="*/ 2040111 h 2068704"/>
                  <a:gd name="connsiteX20" fmla="*/ 2206784 w 4413566"/>
                  <a:gd name="connsiteY20" fmla="*/ 1754562 h 2068704"/>
                  <a:gd name="connsiteX21" fmla="*/ 41024 w 4413566"/>
                  <a:gd name="connsiteY21" fmla="*/ 2040111 h 2068704"/>
                  <a:gd name="connsiteX22" fmla="*/ 0 w 4413566"/>
                  <a:gd name="connsiteY22"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4080 w 4413566"/>
                  <a:gd name="connsiteY4" fmla="*/ 338130 h 2068704"/>
                  <a:gd name="connsiteX5" fmla="*/ 860769 w 4413566"/>
                  <a:gd name="connsiteY5" fmla="*/ 319787 h 2068704"/>
                  <a:gd name="connsiteX6" fmla="*/ 876487 w 4413566"/>
                  <a:gd name="connsiteY6" fmla="*/ 292047 h 2068704"/>
                  <a:gd name="connsiteX7" fmla="*/ 2206784 w 4413566"/>
                  <a:gd name="connsiteY7" fmla="*/ 0 h 2068704"/>
                  <a:gd name="connsiteX8" fmla="*/ 3537081 w 4413566"/>
                  <a:gd name="connsiteY8" fmla="*/ 292047 h 2068704"/>
                  <a:gd name="connsiteX9" fmla="*/ 3552794 w 4413566"/>
                  <a:gd name="connsiteY9" fmla="*/ 319780 h 2068704"/>
                  <a:gd name="connsiteX10" fmla="*/ 3570858 w 4413566"/>
                  <a:gd name="connsiteY10" fmla="*/ 369310 h 2068704"/>
                  <a:gd name="connsiteX11" fmla="*/ 3559490 w 4413566"/>
                  <a:gd name="connsiteY11" fmla="*/ 338141 h 2068704"/>
                  <a:gd name="connsiteX12" fmla="*/ 3564668 w 4413566"/>
                  <a:gd name="connsiteY12" fmla="*/ 365760 h 2068704"/>
                  <a:gd name="connsiteX13" fmla="*/ 3562767 w 4413566"/>
                  <a:gd name="connsiteY13" fmla="*/ 370838 h 2068704"/>
                  <a:gd name="connsiteX14" fmla="*/ 3571415 w 4413566"/>
                  <a:gd name="connsiteY14" fmla="*/ 370838 h 2068704"/>
                  <a:gd name="connsiteX15" fmla="*/ 3625970 w 4413566"/>
                  <a:gd name="connsiteY15" fmla="*/ 520428 h 2068704"/>
                  <a:gd name="connsiteX16" fmla="*/ 4385777 w 4413566"/>
                  <a:gd name="connsiteY16" fmla="*/ 2029978 h 2068704"/>
                  <a:gd name="connsiteX17" fmla="*/ 4413566 w 4413566"/>
                  <a:gd name="connsiteY17" fmla="*/ 2068702 h 2068704"/>
                  <a:gd name="connsiteX18" fmla="*/ 4372544 w 4413566"/>
                  <a:gd name="connsiteY18" fmla="*/ 2040111 h 2068704"/>
                  <a:gd name="connsiteX19" fmla="*/ 2206784 w 4413566"/>
                  <a:gd name="connsiteY19" fmla="*/ 1754562 h 2068704"/>
                  <a:gd name="connsiteX20" fmla="*/ 41024 w 4413566"/>
                  <a:gd name="connsiteY20" fmla="*/ 2040111 h 2068704"/>
                  <a:gd name="connsiteX21" fmla="*/ 0 w 4413566"/>
                  <a:gd name="connsiteY21"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4080 w 4413566"/>
                  <a:gd name="connsiteY4" fmla="*/ 338130 h 2068704"/>
                  <a:gd name="connsiteX5" fmla="*/ 860769 w 4413566"/>
                  <a:gd name="connsiteY5" fmla="*/ 319787 h 2068704"/>
                  <a:gd name="connsiteX6" fmla="*/ 876487 w 4413566"/>
                  <a:gd name="connsiteY6" fmla="*/ 292047 h 2068704"/>
                  <a:gd name="connsiteX7" fmla="*/ 2206784 w 4413566"/>
                  <a:gd name="connsiteY7" fmla="*/ 0 h 2068704"/>
                  <a:gd name="connsiteX8" fmla="*/ 3537081 w 4413566"/>
                  <a:gd name="connsiteY8" fmla="*/ 292047 h 2068704"/>
                  <a:gd name="connsiteX9" fmla="*/ 3552794 w 4413566"/>
                  <a:gd name="connsiteY9" fmla="*/ 319780 h 2068704"/>
                  <a:gd name="connsiteX10" fmla="*/ 3570858 w 4413566"/>
                  <a:gd name="connsiteY10" fmla="*/ 369310 h 2068704"/>
                  <a:gd name="connsiteX11" fmla="*/ 3559490 w 4413566"/>
                  <a:gd name="connsiteY11" fmla="*/ 338141 h 2068704"/>
                  <a:gd name="connsiteX12" fmla="*/ 3564668 w 4413566"/>
                  <a:gd name="connsiteY12" fmla="*/ 365760 h 2068704"/>
                  <a:gd name="connsiteX13" fmla="*/ 3562767 w 4413566"/>
                  <a:gd name="connsiteY13" fmla="*/ 370838 h 2068704"/>
                  <a:gd name="connsiteX14" fmla="*/ 3625970 w 4413566"/>
                  <a:gd name="connsiteY14" fmla="*/ 520428 h 2068704"/>
                  <a:gd name="connsiteX15" fmla="*/ 4385777 w 4413566"/>
                  <a:gd name="connsiteY15" fmla="*/ 2029978 h 2068704"/>
                  <a:gd name="connsiteX16" fmla="*/ 4413566 w 4413566"/>
                  <a:gd name="connsiteY16" fmla="*/ 2068702 h 2068704"/>
                  <a:gd name="connsiteX17" fmla="*/ 4372544 w 4413566"/>
                  <a:gd name="connsiteY17" fmla="*/ 2040111 h 2068704"/>
                  <a:gd name="connsiteX18" fmla="*/ 2206784 w 4413566"/>
                  <a:gd name="connsiteY18" fmla="*/ 1754562 h 2068704"/>
                  <a:gd name="connsiteX19" fmla="*/ 41024 w 4413566"/>
                  <a:gd name="connsiteY19" fmla="*/ 2040111 h 2068704"/>
                  <a:gd name="connsiteX20" fmla="*/ 0 w 4413566"/>
                  <a:gd name="connsiteY20"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4080 w 4413566"/>
                  <a:gd name="connsiteY4" fmla="*/ 338130 h 2068704"/>
                  <a:gd name="connsiteX5" fmla="*/ 860769 w 4413566"/>
                  <a:gd name="connsiteY5" fmla="*/ 319787 h 2068704"/>
                  <a:gd name="connsiteX6" fmla="*/ 876487 w 4413566"/>
                  <a:gd name="connsiteY6" fmla="*/ 292047 h 2068704"/>
                  <a:gd name="connsiteX7" fmla="*/ 2206784 w 4413566"/>
                  <a:gd name="connsiteY7" fmla="*/ 0 h 2068704"/>
                  <a:gd name="connsiteX8" fmla="*/ 3537081 w 4413566"/>
                  <a:gd name="connsiteY8" fmla="*/ 292047 h 2068704"/>
                  <a:gd name="connsiteX9" fmla="*/ 3552794 w 4413566"/>
                  <a:gd name="connsiteY9" fmla="*/ 319780 h 2068704"/>
                  <a:gd name="connsiteX10" fmla="*/ 3570858 w 4413566"/>
                  <a:gd name="connsiteY10" fmla="*/ 369310 h 2068704"/>
                  <a:gd name="connsiteX11" fmla="*/ 3559490 w 4413566"/>
                  <a:gd name="connsiteY11" fmla="*/ 338141 h 2068704"/>
                  <a:gd name="connsiteX12" fmla="*/ 3564668 w 4413566"/>
                  <a:gd name="connsiteY12" fmla="*/ 365760 h 2068704"/>
                  <a:gd name="connsiteX13" fmla="*/ 3625970 w 4413566"/>
                  <a:gd name="connsiteY13" fmla="*/ 520428 h 2068704"/>
                  <a:gd name="connsiteX14" fmla="*/ 4385777 w 4413566"/>
                  <a:gd name="connsiteY14" fmla="*/ 2029978 h 2068704"/>
                  <a:gd name="connsiteX15" fmla="*/ 4413566 w 4413566"/>
                  <a:gd name="connsiteY15" fmla="*/ 2068702 h 2068704"/>
                  <a:gd name="connsiteX16" fmla="*/ 4372544 w 4413566"/>
                  <a:gd name="connsiteY16" fmla="*/ 2040111 h 2068704"/>
                  <a:gd name="connsiteX17" fmla="*/ 2206784 w 4413566"/>
                  <a:gd name="connsiteY17" fmla="*/ 1754562 h 2068704"/>
                  <a:gd name="connsiteX18" fmla="*/ 41024 w 4413566"/>
                  <a:gd name="connsiteY18" fmla="*/ 2040111 h 2068704"/>
                  <a:gd name="connsiteX19" fmla="*/ 0 w 4413566"/>
                  <a:gd name="connsiteY19"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4080 w 4413566"/>
                  <a:gd name="connsiteY4" fmla="*/ 338130 h 2068704"/>
                  <a:gd name="connsiteX5" fmla="*/ 860769 w 4413566"/>
                  <a:gd name="connsiteY5" fmla="*/ 319787 h 2068704"/>
                  <a:gd name="connsiteX6" fmla="*/ 876487 w 4413566"/>
                  <a:gd name="connsiteY6" fmla="*/ 292047 h 2068704"/>
                  <a:gd name="connsiteX7" fmla="*/ 2206784 w 4413566"/>
                  <a:gd name="connsiteY7" fmla="*/ 0 h 2068704"/>
                  <a:gd name="connsiteX8" fmla="*/ 3537081 w 4413566"/>
                  <a:gd name="connsiteY8" fmla="*/ 292047 h 2068704"/>
                  <a:gd name="connsiteX9" fmla="*/ 3552794 w 4413566"/>
                  <a:gd name="connsiteY9" fmla="*/ 319780 h 2068704"/>
                  <a:gd name="connsiteX10" fmla="*/ 3570858 w 4413566"/>
                  <a:gd name="connsiteY10" fmla="*/ 369310 h 2068704"/>
                  <a:gd name="connsiteX11" fmla="*/ 3559490 w 4413566"/>
                  <a:gd name="connsiteY11" fmla="*/ 338141 h 2068704"/>
                  <a:gd name="connsiteX12" fmla="*/ 3625970 w 4413566"/>
                  <a:gd name="connsiteY12" fmla="*/ 520428 h 2068704"/>
                  <a:gd name="connsiteX13" fmla="*/ 4385777 w 4413566"/>
                  <a:gd name="connsiteY13" fmla="*/ 2029978 h 2068704"/>
                  <a:gd name="connsiteX14" fmla="*/ 4413566 w 4413566"/>
                  <a:gd name="connsiteY14" fmla="*/ 2068702 h 2068704"/>
                  <a:gd name="connsiteX15" fmla="*/ 4372544 w 4413566"/>
                  <a:gd name="connsiteY15" fmla="*/ 2040111 h 2068704"/>
                  <a:gd name="connsiteX16" fmla="*/ 2206784 w 4413566"/>
                  <a:gd name="connsiteY16" fmla="*/ 1754562 h 2068704"/>
                  <a:gd name="connsiteX17" fmla="*/ 41024 w 4413566"/>
                  <a:gd name="connsiteY17" fmla="*/ 2040111 h 2068704"/>
                  <a:gd name="connsiteX18" fmla="*/ 0 w 4413566"/>
                  <a:gd name="connsiteY18" fmla="*/ 2068704 h 2068704"/>
                  <a:gd name="connsiteX0" fmla="*/ 0 w 4413566"/>
                  <a:gd name="connsiteY0" fmla="*/ 2068704 h 2068704"/>
                  <a:gd name="connsiteX1" fmla="*/ 27790 w 4413566"/>
                  <a:gd name="connsiteY1" fmla="*/ 2029978 h 2068704"/>
                  <a:gd name="connsiteX2" fmla="*/ 787596 w 4413566"/>
                  <a:gd name="connsiteY2" fmla="*/ 520428 h 2068704"/>
                  <a:gd name="connsiteX3" fmla="*/ 842151 w 4413566"/>
                  <a:gd name="connsiteY3" fmla="*/ 370838 h 2068704"/>
                  <a:gd name="connsiteX4" fmla="*/ 854080 w 4413566"/>
                  <a:gd name="connsiteY4" fmla="*/ 338130 h 2068704"/>
                  <a:gd name="connsiteX5" fmla="*/ 860769 w 4413566"/>
                  <a:gd name="connsiteY5" fmla="*/ 319787 h 2068704"/>
                  <a:gd name="connsiteX6" fmla="*/ 876487 w 4413566"/>
                  <a:gd name="connsiteY6" fmla="*/ 292047 h 2068704"/>
                  <a:gd name="connsiteX7" fmla="*/ 2206784 w 4413566"/>
                  <a:gd name="connsiteY7" fmla="*/ 0 h 2068704"/>
                  <a:gd name="connsiteX8" fmla="*/ 3537081 w 4413566"/>
                  <a:gd name="connsiteY8" fmla="*/ 292047 h 2068704"/>
                  <a:gd name="connsiteX9" fmla="*/ 3552794 w 4413566"/>
                  <a:gd name="connsiteY9" fmla="*/ 319780 h 2068704"/>
                  <a:gd name="connsiteX10" fmla="*/ 3559490 w 4413566"/>
                  <a:gd name="connsiteY10" fmla="*/ 338141 h 2068704"/>
                  <a:gd name="connsiteX11" fmla="*/ 3625970 w 4413566"/>
                  <a:gd name="connsiteY11" fmla="*/ 520428 h 2068704"/>
                  <a:gd name="connsiteX12" fmla="*/ 4385777 w 4413566"/>
                  <a:gd name="connsiteY12" fmla="*/ 2029978 h 2068704"/>
                  <a:gd name="connsiteX13" fmla="*/ 4413566 w 4413566"/>
                  <a:gd name="connsiteY13" fmla="*/ 2068702 h 2068704"/>
                  <a:gd name="connsiteX14" fmla="*/ 4372544 w 4413566"/>
                  <a:gd name="connsiteY14" fmla="*/ 2040111 h 2068704"/>
                  <a:gd name="connsiteX15" fmla="*/ 2206784 w 4413566"/>
                  <a:gd name="connsiteY15" fmla="*/ 1754562 h 2068704"/>
                  <a:gd name="connsiteX16" fmla="*/ 41024 w 4413566"/>
                  <a:gd name="connsiteY16" fmla="*/ 2040111 h 2068704"/>
                  <a:gd name="connsiteX17" fmla="*/ 0 w 4413566"/>
                  <a:gd name="connsiteY17" fmla="*/ 2068704 h 206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3566" h="2068704">
                    <a:moveTo>
                      <a:pt x="0" y="2068704"/>
                    </a:moveTo>
                    <a:lnTo>
                      <a:pt x="27790" y="2029978"/>
                    </a:lnTo>
                    <a:cubicBezTo>
                      <a:pt x="297246" y="1629288"/>
                      <a:pt x="558831" y="1113738"/>
                      <a:pt x="787596" y="520428"/>
                    </a:cubicBezTo>
                    <a:lnTo>
                      <a:pt x="842151" y="370838"/>
                    </a:lnTo>
                    <a:lnTo>
                      <a:pt x="854080" y="338130"/>
                    </a:lnTo>
                    <a:lnTo>
                      <a:pt x="860769" y="319787"/>
                    </a:lnTo>
                    <a:lnTo>
                      <a:pt x="876487" y="292047"/>
                    </a:lnTo>
                    <a:cubicBezTo>
                      <a:pt x="1003105" y="125376"/>
                      <a:pt x="1550587" y="0"/>
                      <a:pt x="2206784" y="0"/>
                    </a:cubicBezTo>
                    <a:cubicBezTo>
                      <a:pt x="2862981" y="0"/>
                      <a:pt x="3410463" y="125376"/>
                      <a:pt x="3537081" y="292047"/>
                    </a:cubicBezTo>
                    <a:lnTo>
                      <a:pt x="3552794" y="319780"/>
                    </a:lnTo>
                    <a:lnTo>
                      <a:pt x="3559490" y="338141"/>
                    </a:lnTo>
                    <a:lnTo>
                      <a:pt x="3625970" y="520428"/>
                    </a:lnTo>
                    <a:cubicBezTo>
                      <a:pt x="3854736" y="1113738"/>
                      <a:pt x="4116321" y="1629288"/>
                      <a:pt x="4385777" y="2029978"/>
                    </a:cubicBezTo>
                    <a:lnTo>
                      <a:pt x="4413566" y="2068702"/>
                    </a:lnTo>
                    <a:lnTo>
                      <a:pt x="4372544" y="2040111"/>
                    </a:lnTo>
                    <a:cubicBezTo>
                      <a:pt x="4085426" y="1874678"/>
                      <a:pt x="3224378" y="1754562"/>
                      <a:pt x="2206784" y="1754562"/>
                    </a:cubicBezTo>
                    <a:cubicBezTo>
                      <a:pt x="1189190" y="1754562"/>
                      <a:pt x="328142" y="1874678"/>
                      <a:pt x="41024" y="2040111"/>
                    </a:cubicBezTo>
                    <a:lnTo>
                      <a:pt x="0" y="2068704"/>
                    </a:lnTo>
                    <a:close/>
                  </a:path>
                </a:pathLst>
              </a:custGeom>
              <a:solidFill>
                <a:srgbClr val="CB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F5BF1C3-C4C7-14DC-949C-2268F17E4CD5}"/>
                  </a:ext>
                </a:extLst>
              </p:cNvPr>
              <p:cNvSpPr/>
              <p:nvPr/>
            </p:nvSpPr>
            <p:spPr>
              <a:xfrm>
                <a:off x="2464142" y="1388916"/>
                <a:ext cx="4215715" cy="607332"/>
              </a:xfrm>
              <a:prstGeom prst="ellipse">
                <a:avLst/>
              </a:prstGeom>
              <a:solidFill>
                <a:srgbClr val="93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6C297E-9EA6-7B06-4DD7-E8760E58992F}"/>
                  </a:ext>
                </a:extLst>
              </p:cNvPr>
              <p:cNvSpPr/>
              <p:nvPr/>
            </p:nvSpPr>
            <p:spPr>
              <a:xfrm>
                <a:off x="3158525" y="1523999"/>
                <a:ext cx="2826947" cy="372110"/>
              </a:xfrm>
              <a:prstGeom prst="ellipse">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9FBE416-F2FD-8090-1556-E87310BB2516}"/>
                  </a:ext>
                </a:extLst>
              </p:cNvPr>
              <p:cNvSpPr/>
              <p:nvPr/>
            </p:nvSpPr>
            <p:spPr>
              <a:xfrm rot="10800000">
                <a:off x="4947752" y="1882266"/>
                <a:ext cx="1281597" cy="3950208"/>
              </a:xfrm>
              <a:custGeom>
                <a:avLst/>
                <a:gdLst>
                  <a:gd name="connsiteX0" fmla="*/ 0 w 1342943"/>
                  <a:gd name="connsiteY0" fmla="*/ 5283193 h 5283193"/>
                  <a:gd name="connsiteX1" fmla="*/ 24939 w 1342943"/>
                  <a:gd name="connsiteY1" fmla="*/ 5236257 h 5283193"/>
                  <a:gd name="connsiteX2" fmla="*/ 886190 w 1342943"/>
                  <a:gd name="connsiteY2" fmla="*/ 2701666 h 5283193"/>
                  <a:gd name="connsiteX3" fmla="*/ 1203405 w 1342943"/>
                  <a:gd name="connsiteY3" fmla="*/ 289738 h 5283193"/>
                  <a:gd name="connsiteX4" fmla="*/ 1205061 w 1342943"/>
                  <a:gd name="connsiteY4" fmla="*/ 39167 h 5283193"/>
                  <a:gd name="connsiteX5" fmla="*/ 1254957 w 1342943"/>
                  <a:gd name="connsiteY5" fmla="*/ 21367 h 5283193"/>
                  <a:gd name="connsiteX6" fmla="*/ 1342943 w 1342943"/>
                  <a:gd name="connsiteY6" fmla="*/ 0 h 5283193"/>
                  <a:gd name="connsiteX7" fmla="*/ 1341690 w 1342943"/>
                  <a:gd name="connsiteY7" fmla="*/ 289741 h 5283193"/>
                  <a:gd name="connsiteX8" fmla="*/ 1134055 w 1342943"/>
                  <a:gd name="connsiteY8" fmla="*/ 2701669 h 5283193"/>
                  <a:gd name="connsiteX9" fmla="*/ 650486 w 1342943"/>
                  <a:gd name="connsiteY9" fmla="*/ 4979190 h 5283193"/>
                  <a:gd name="connsiteX10" fmla="*/ 583417 w 1342943"/>
                  <a:gd name="connsiteY10" fmla="*/ 5194260 h 5283193"/>
                  <a:gd name="connsiteX11" fmla="*/ 475225 w 1342943"/>
                  <a:gd name="connsiteY11" fmla="*/ 5206040 h 5283193"/>
                  <a:gd name="connsiteX12" fmla="*/ 139610 w 1342943"/>
                  <a:gd name="connsiteY12" fmla="*/ 5255665 h 52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943" h="5283193">
                    <a:moveTo>
                      <a:pt x="0" y="5283193"/>
                    </a:moveTo>
                    <a:lnTo>
                      <a:pt x="24939" y="5236257"/>
                    </a:lnTo>
                    <a:cubicBezTo>
                      <a:pt x="354655" y="4577982"/>
                      <a:pt x="661995" y="3697275"/>
                      <a:pt x="886190" y="2701666"/>
                    </a:cubicBezTo>
                    <a:cubicBezTo>
                      <a:pt x="1082361" y="1830509"/>
                      <a:pt x="1186437" y="997664"/>
                      <a:pt x="1203405" y="289738"/>
                    </a:cubicBezTo>
                    <a:lnTo>
                      <a:pt x="1205061" y="39167"/>
                    </a:lnTo>
                    <a:lnTo>
                      <a:pt x="1254957" y="21367"/>
                    </a:lnTo>
                    <a:lnTo>
                      <a:pt x="1342943" y="0"/>
                    </a:lnTo>
                    <a:lnTo>
                      <a:pt x="1341690" y="289741"/>
                    </a:lnTo>
                    <a:cubicBezTo>
                      <a:pt x="1330583" y="997667"/>
                      <a:pt x="1262460" y="1830512"/>
                      <a:pt x="1134055" y="2701669"/>
                    </a:cubicBezTo>
                    <a:cubicBezTo>
                      <a:pt x="1005651" y="3572827"/>
                      <a:pt x="835579" y="4356013"/>
                      <a:pt x="650486" y="4979190"/>
                    </a:cubicBezTo>
                    <a:lnTo>
                      <a:pt x="583417" y="5194260"/>
                    </a:lnTo>
                    <a:lnTo>
                      <a:pt x="475225" y="5206040"/>
                    </a:lnTo>
                    <a:cubicBezTo>
                      <a:pt x="354582" y="5220646"/>
                      <a:pt x="242203" y="5237279"/>
                      <a:pt x="139610" y="5255665"/>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a:extLst>
                <a:ext uri="{FF2B5EF4-FFF2-40B4-BE49-F238E27FC236}">
                  <a16:creationId xmlns:a16="http://schemas.microsoft.com/office/drawing/2014/main" id="{159924E4-85F4-FC83-3D43-476C8FB74F1A}"/>
                </a:ext>
              </a:extLst>
            </p:cNvPr>
            <p:cNvSpPr/>
            <p:nvPr/>
          </p:nvSpPr>
          <p:spPr>
            <a:xfrm>
              <a:off x="676298" y="5995285"/>
              <a:ext cx="5012799" cy="1325880"/>
            </a:xfrm>
            <a:custGeom>
              <a:avLst/>
              <a:gdLst>
                <a:gd name="connsiteX0" fmla="*/ 0 w 3238689"/>
                <a:gd name="connsiteY0" fmla="*/ 662940 h 1325880"/>
                <a:gd name="connsiteX1" fmla="*/ 3238689 w 3238689"/>
                <a:gd name="connsiteY1" fmla="*/ 662940 h 1325880"/>
                <a:gd name="connsiteX2" fmla="*/ 2646676 w 3238689"/>
                <a:gd name="connsiteY2" fmla="*/ 1325880 h 1325880"/>
                <a:gd name="connsiteX3" fmla="*/ 0 w 3238689"/>
                <a:gd name="connsiteY3" fmla="*/ 1325880 h 1325880"/>
                <a:gd name="connsiteX4" fmla="*/ 5 w 3238689"/>
                <a:gd name="connsiteY4" fmla="*/ 0 h 1325880"/>
                <a:gd name="connsiteX5" fmla="*/ 2646676 w 3238689"/>
                <a:gd name="connsiteY5" fmla="*/ 0 h 1325880"/>
                <a:gd name="connsiteX6" fmla="*/ 3238688 w 3238689"/>
                <a:gd name="connsiteY6" fmla="*/ 662939 h 1325880"/>
                <a:gd name="connsiteX7" fmla="*/ 5 w 3238689"/>
                <a:gd name="connsiteY7" fmla="*/ 662939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689" h="1325880">
                  <a:moveTo>
                    <a:pt x="0" y="662940"/>
                  </a:moveTo>
                  <a:lnTo>
                    <a:pt x="3238689" y="662940"/>
                  </a:lnTo>
                  <a:lnTo>
                    <a:pt x="2646676" y="1325880"/>
                  </a:lnTo>
                  <a:lnTo>
                    <a:pt x="0" y="1325880"/>
                  </a:lnTo>
                  <a:close/>
                  <a:moveTo>
                    <a:pt x="5" y="0"/>
                  </a:moveTo>
                  <a:lnTo>
                    <a:pt x="2646676" y="0"/>
                  </a:lnTo>
                  <a:lnTo>
                    <a:pt x="3238688" y="662939"/>
                  </a:lnTo>
                  <a:lnTo>
                    <a:pt x="5" y="662939"/>
                  </a:lnTo>
                  <a:close/>
                </a:path>
              </a:pathLst>
            </a:custGeom>
            <a:solidFill>
              <a:srgbClr val="FA79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lvl="0"/>
              <a:r>
                <a:rPr lang="en-US" sz="2400" b="1" dirty="0">
                  <a:solidFill>
                    <a:prstClr val="white"/>
                  </a:solidFill>
                  <a:effectLst>
                    <a:outerShdw blurRad="38100" dist="38100" dir="2700000" algn="tl">
                      <a:srgbClr val="000000">
                        <a:alpha val="43137"/>
                      </a:srgbClr>
                    </a:outerShdw>
                  </a:effectLst>
                </a:rPr>
                <a:t>Frequency-based</a:t>
              </a:r>
            </a:p>
          </p:txBody>
        </p:sp>
        <p:sp>
          <p:nvSpPr>
            <p:cNvPr id="13" name="Freeform 12">
              <a:extLst>
                <a:ext uri="{FF2B5EF4-FFF2-40B4-BE49-F238E27FC236}">
                  <a16:creationId xmlns:a16="http://schemas.microsoft.com/office/drawing/2014/main" id="{B21572DA-BA46-A7BB-7C61-A06FFFF1DD51}"/>
                </a:ext>
              </a:extLst>
            </p:cNvPr>
            <p:cNvSpPr/>
            <p:nvPr/>
          </p:nvSpPr>
          <p:spPr>
            <a:xfrm>
              <a:off x="677333" y="7320936"/>
              <a:ext cx="5303887" cy="1325880"/>
            </a:xfrm>
            <a:custGeom>
              <a:avLst/>
              <a:gdLst>
                <a:gd name="connsiteX0" fmla="*/ 0 w 3767640"/>
                <a:gd name="connsiteY0" fmla="*/ 331585 h 1325880"/>
                <a:gd name="connsiteX1" fmla="*/ 3471736 w 3767640"/>
                <a:gd name="connsiteY1" fmla="*/ 331585 h 1325880"/>
                <a:gd name="connsiteX2" fmla="*/ 3767640 w 3767640"/>
                <a:gd name="connsiteY2" fmla="*/ 662940 h 1325880"/>
                <a:gd name="connsiteX3" fmla="*/ 3175627 w 3767640"/>
                <a:gd name="connsiteY3" fmla="*/ 1325880 h 1325880"/>
                <a:gd name="connsiteX4" fmla="*/ 0 w 3767640"/>
                <a:gd name="connsiteY4" fmla="*/ 1325880 h 1325880"/>
                <a:gd name="connsiteX5" fmla="*/ 0 w 3767640"/>
                <a:gd name="connsiteY5" fmla="*/ 0 h 1325880"/>
                <a:gd name="connsiteX6" fmla="*/ 3175627 w 3767640"/>
                <a:gd name="connsiteY6" fmla="*/ 0 h 1325880"/>
                <a:gd name="connsiteX7" fmla="*/ 3471736 w 3767640"/>
                <a:gd name="connsiteY7" fmla="*/ 331584 h 1325880"/>
                <a:gd name="connsiteX8" fmla="*/ 0 w 3767640"/>
                <a:gd name="connsiteY8" fmla="*/ 331584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640" h="1325880">
                  <a:moveTo>
                    <a:pt x="0" y="331585"/>
                  </a:moveTo>
                  <a:lnTo>
                    <a:pt x="3471736" y="331585"/>
                  </a:lnTo>
                  <a:lnTo>
                    <a:pt x="3767640" y="662940"/>
                  </a:lnTo>
                  <a:lnTo>
                    <a:pt x="3175627" y="1325880"/>
                  </a:lnTo>
                  <a:lnTo>
                    <a:pt x="0" y="1325880"/>
                  </a:lnTo>
                  <a:close/>
                  <a:moveTo>
                    <a:pt x="0" y="0"/>
                  </a:moveTo>
                  <a:lnTo>
                    <a:pt x="3175627" y="0"/>
                  </a:lnTo>
                  <a:lnTo>
                    <a:pt x="3471736" y="331584"/>
                  </a:lnTo>
                  <a:lnTo>
                    <a:pt x="0" y="331584"/>
                  </a:lnTo>
                  <a:close/>
                </a:path>
              </a:pathLst>
            </a:custGeom>
            <a:solidFill>
              <a:srgbClr val="0499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lvl="0"/>
              <a:r>
                <a:rPr lang="en-US" sz="2400" b="1" dirty="0">
                  <a:solidFill>
                    <a:prstClr val="white"/>
                  </a:solidFill>
                  <a:effectLst>
                    <a:outerShdw blurRad="38100" dist="38100" dir="2700000" algn="tl">
                      <a:srgbClr val="000000">
                        <a:alpha val="43137"/>
                      </a:srgbClr>
                    </a:outerShdw>
                  </a:effectLst>
                </a:rPr>
                <a:t>Explicit consolidation</a:t>
              </a:r>
            </a:p>
          </p:txBody>
        </p:sp>
        <p:sp>
          <p:nvSpPr>
            <p:cNvPr id="11" name="Freeform 10">
              <a:extLst>
                <a:ext uri="{FF2B5EF4-FFF2-40B4-BE49-F238E27FC236}">
                  <a16:creationId xmlns:a16="http://schemas.microsoft.com/office/drawing/2014/main" id="{02271FB9-4EC1-C952-3854-6271CEAF5BEE}"/>
                </a:ext>
              </a:extLst>
            </p:cNvPr>
            <p:cNvSpPr/>
            <p:nvPr/>
          </p:nvSpPr>
          <p:spPr>
            <a:xfrm>
              <a:off x="676299" y="4669634"/>
              <a:ext cx="4674872" cy="1325880"/>
            </a:xfrm>
            <a:custGeom>
              <a:avLst/>
              <a:gdLst>
                <a:gd name="connsiteX0" fmla="*/ 0 w 2709569"/>
                <a:gd name="connsiteY0" fmla="*/ 0 h 1325880"/>
                <a:gd name="connsiteX1" fmla="*/ 2117730 w 2709569"/>
                <a:gd name="connsiteY1" fmla="*/ 0 h 1325880"/>
                <a:gd name="connsiteX2" fmla="*/ 2708578 w 2709569"/>
                <a:gd name="connsiteY2" fmla="*/ 661636 h 1325880"/>
                <a:gd name="connsiteX3" fmla="*/ 2709569 w 2709569"/>
                <a:gd name="connsiteY3" fmla="*/ 663135 h 1325880"/>
                <a:gd name="connsiteX4" fmla="*/ 2117730 w 2709569"/>
                <a:gd name="connsiteY4" fmla="*/ 1325880 h 1325880"/>
                <a:gd name="connsiteX5" fmla="*/ 10 w 2709569"/>
                <a:gd name="connsiteY5" fmla="*/ 1325880 h 1325880"/>
                <a:gd name="connsiteX6" fmla="*/ 10 w 2709569"/>
                <a:gd name="connsiteY6" fmla="*/ 994295 h 1325880"/>
                <a:gd name="connsiteX7" fmla="*/ 0 w 2709569"/>
                <a:gd name="connsiteY7" fmla="*/ 994295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569" h="1325880">
                  <a:moveTo>
                    <a:pt x="0" y="0"/>
                  </a:moveTo>
                  <a:lnTo>
                    <a:pt x="2117730" y="0"/>
                  </a:lnTo>
                  <a:lnTo>
                    <a:pt x="2708578" y="661636"/>
                  </a:lnTo>
                  <a:lnTo>
                    <a:pt x="2709569" y="663135"/>
                  </a:lnTo>
                  <a:lnTo>
                    <a:pt x="2117730" y="1325880"/>
                  </a:lnTo>
                  <a:lnTo>
                    <a:pt x="10" y="1325880"/>
                  </a:lnTo>
                  <a:lnTo>
                    <a:pt x="10" y="994295"/>
                  </a:lnTo>
                  <a:lnTo>
                    <a:pt x="0" y="994295"/>
                  </a:lnTo>
                  <a:close/>
                </a:path>
              </a:pathLst>
            </a:custGeom>
            <a:solidFill>
              <a:srgbClr val="CB23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lvl="0"/>
              <a:r>
                <a:rPr lang="en-US" sz="2400" b="1" dirty="0">
                  <a:solidFill>
                    <a:prstClr val="white"/>
                  </a:solidFill>
                  <a:effectLst>
                    <a:outerShdw blurRad="38100" dist="38100" dir="2700000" algn="tl">
                      <a:srgbClr val="000000">
                        <a:alpha val="43137"/>
                      </a:srgbClr>
                    </a:outerShdw>
                  </a:effectLst>
                </a:rPr>
                <a:t>Information Importance</a:t>
              </a:r>
            </a:p>
          </p:txBody>
        </p:sp>
        <p:sp>
          <p:nvSpPr>
            <p:cNvPr id="15" name="TextBox 14">
              <a:extLst>
                <a:ext uri="{FF2B5EF4-FFF2-40B4-BE49-F238E27FC236}">
                  <a16:creationId xmlns:a16="http://schemas.microsoft.com/office/drawing/2014/main" id="{A83526B3-4F73-5CFD-0076-50FEF40556DF}"/>
                </a:ext>
              </a:extLst>
            </p:cNvPr>
            <p:cNvSpPr txBox="1"/>
            <p:nvPr/>
          </p:nvSpPr>
          <p:spPr>
            <a:xfrm>
              <a:off x="8233163" y="4706400"/>
              <a:ext cx="4379116" cy="1200329"/>
            </a:xfrm>
            <a:prstGeom prst="rect">
              <a:avLst/>
            </a:prstGeom>
            <a:noFill/>
          </p:spPr>
          <p:txBody>
            <a:bodyPr wrap="square" rtlCol="0">
              <a:spAutoFit/>
            </a:bodyPr>
            <a:lstStyle/>
            <a:p>
              <a:r>
                <a:rPr lang="en-US" dirty="0"/>
                <a:t>Consolidation can be performed via criteria matching, using data matching the query, workflow, or additional criteria prioritized over episodic memory</a:t>
              </a:r>
            </a:p>
          </p:txBody>
        </p:sp>
        <p:sp>
          <p:nvSpPr>
            <p:cNvPr id="17" name="TextBox 16">
              <a:extLst>
                <a:ext uri="{FF2B5EF4-FFF2-40B4-BE49-F238E27FC236}">
                  <a16:creationId xmlns:a16="http://schemas.microsoft.com/office/drawing/2014/main" id="{8A9B3130-35EE-ED65-75A2-CC81E89D9663}"/>
                </a:ext>
              </a:extLst>
            </p:cNvPr>
            <p:cNvSpPr txBox="1"/>
            <p:nvPr/>
          </p:nvSpPr>
          <p:spPr>
            <a:xfrm>
              <a:off x="8233163" y="6365837"/>
              <a:ext cx="4379116" cy="923330"/>
            </a:xfrm>
            <a:prstGeom prst="rect">
              <a:avLst/>
            </a:prstGeom>
            <a:noFill/>
          </p:spPr>
          <p:txBody>
            <a:bodyPr wrap="square" rtlCol="0">
              <a:spAutoFit/>
            </a:bodyPr>
            <a:lstStyle/>
            <a:p>
              <a:r>
                <a:rPr lang="en-US" dirty="0"/>
                <a:t>Frequency based consolidation could mark highly relevant or frequently appearing data.</a:t>
              </a:r>
            </a:p>
          </p:txBody>
        </p:sp>
        <p:sp>
          <p:nvSpPr>
            <p:cNvPr id="18" name="TextBox 17">
              <a:extLst>
                <a:ext uri="{FF2B5EF4-FFF2-40B4-BE49-F238E27FC236}">
                  <a16:creationId xmlns:a16="http://schemas.microsoft.com/office/drawing/2014/main" id="{F7A25DD7-AF21-D5D1-FAD3-2E17ABA1A638}"/>
                </a:ext>
              </a:extLst>
            </p:cNvPr>
            <p:cNvSpPr txBox="1"/>
            <p:nvPr/>
          </p:nvSpPr>
          <p:spPr>
            <a:xfrm>
              <a:off x="8233163" y="7691488"/>
              <a:ext cx="4379116" cy="923330"/>
            </a:xfrm>
            <a:prstGeom prst="rect">
              <a:avLst/>
            </a:prstGeom>
            <a:noFill/>
          </p:spPr>
          <p:txBody>
            <a:bodyPr wrap="square" rtlCol="0">
              <a:spAutoFit/>
            </a:bodyPr>
            <a:lstStyle/>
            <a:p>
              <a:r>
                <a:rPr lang="en-US" dirty="0"/>
                <a:t>Explicit consolidation marks specific high value data fields for consolidation and others without.</a:t>
              </a:r>
            </a:p>
          </p:txBody>
        </p:sp>
      </p:grpSp>
    </p:spTree>
    <p:extLst>
      <p:ext uri="{BB962C8B-B14F-4D97-AF65-F5344CB8AC3E}">
        <p14:creationId xmlns:p14="http://schemas.microsoft.com/office/powerpoint/2010/main" val="1494175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24AE7-9C7B-47EA-6679-B025A890E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71946-19E9-2DDB-645B-795EB6676BBE}"/>
              </a:ext>
            </a:extLst>
          </p:cNvPr>
          <p:cNvSpPr>
            <a:spLocks noGrp="1"/>
          </p:cNvSpPr>
          <p:nvPr>
            <p:ph type="title"/>
          </p:nvPr>
        </p:nvSpPr>
        <p:spPr/>
        <p:txBody>
          <a:bodyPr/>
          <a:lstStyle/>
          <a:p>
            <a:r>
              <a:rPr lang="en-US" dirty="0"/>
              <a:t>Step 5: Integrate Memory with Agent Reasoning</a:t>
            </a:r>
          </a:p>
        </p:txBody>
      </p:sp>
      <p:sp>
        <p:nvSpPr>
          <p:cNvPr id="3" name="Text Placeholder 2">
            <a:extLst>
              <a:ext uri="{FF2B5EF4-FFF2-40B4-BE49-F238E27FC236}">
                <a16:creationId xmlns:a16="http://schemas.microsoft.com/office/drawing/2014/main" id="{20C8F176-A047-F546-51D5-5E6AF9F5F414}"/>
              </a:ext>
            </a:extLst>
          </p:cNvPr>
          <p:cNvSpPr>
            <a:spLocks noGrp="1"/>
          </p:cNvSpPr>
          <p:nvPr>
            <p:ph type="body" sz="quarter" idx="10"/>
          </p:nvPr>
        </p:nvSpPr>
        <p:spPr>
          <a:xfrm>
            <a:off x="212725" y="1332705"/>
            <a:ext cx="11595100" cy="4957763"/>
          </a:xfrm>
        </p:spPr>
        <p:txBody>
          <a:bodyPr/>
          <a:lstStyle/>
          <a:p>
            <a:pPr marL="0" indent="0">
              <a:buNone/>
            </a:pPr>
            <a:r>
              <a:rPr lang="en-US" i="1" dirty="0"/>
              <a:t>Finally, we integrate key memories into the reasoning chain.</a:t>
            </a:r>
          </a:p>
        </p:txBody>
      </p:sp>
      <p:sp>
        <p:nvSpPr>
          <p:cNvPr id="4" name="Rectangle 3">
            <a:extLst>
              <a:ext uri="{FF2B5EF4-FFF2-40B4-BE49-F238E27FC236}">
                <a16:creationId xmlns:a16="http://schemas.microsoft.com/office/drawing/2014/main" id="{9FB37085-FBC0-905D-186D-5FFA2E9F7090}"/>
              </a:ext>
            </a:extLst>
          </p:cNvPr>
          <p:cNvSpPr/>
          <p:nvPr/>
        </p:nvSpPr>
        <p:spPr>
          <a:xfrm>
            <a:off x="4798330" y="2007130"/>
            <a:ext cx="3776133" cy="1211263"/>
          </a:xfrm>
          <a:prstGeom prst="rect">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t>Context preparation </a:t>
            </a:r>
          </a:p>
          <a:p>
            <a:pPr algn="ctr"/>
            <a:r>
              <a:rPr lang="en-US" dirty="0"/>
              <a:t>adds relevant memories before generating a response.</a:t>
            </a:r>
          </a:p>
          <a:p>
            <a:pPr algn="ctr"/>
            <a:endParaRPr lang="en-US" dirty="0"/>
          </a:p>
        </p:txBody>
      </p:sp>
      <p:sp>
        <p:nvSpPr>
          <p:cNvPr id="5" name="Rectangle 4">
            <a:extLst>
              <a:ext uri="{FF2B5EF4-FFF2-40B4-BE49-F238E27FC236}">
                <a16:creationId xmlns:a16="http://schemas.microsoft.com/office/drawing/2014/main" id="{08E1FDE1-B951-12E4-2B6D-5E9061C2CDA6}"/>
              </a:ext>
            </a:extLst>
          </p:cNvPr>
          <p:cNvSpPr/>
          <p:nvPr/>
        </p:nvSpPr>
        <p:spPr>
          <a:xfrm>
            <a:off x="4798329" y="3463397"/>
            <a:ext cx="3776133" cy="1211263"/>
          </a:xfrm>
          <a:prstGeom prst="rect">
            <a:avLst/>
          </a:prstGeom>
          <a:solidFill>
            <a:schemeClr val="accent5">
              <a:lumMod val="75000"/>
              <a:lumOff val="2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u="sng" dirty="0"/>
              <a:t>In-process retrieval</a:t>
            </a:r>
            <a:r>
              <a:rPr lang="en-US" b="1" dirty="0"/>
              <a:t> </a:t>
            </a:r>
            <a:r>
              <a:rPr lang="en-US" dirty="0"/>
              <a:t>lets the agent access more memories during reasoning if needed.</a:t>
            </a:r>
          </a:p>
          <a:p>
            <a:pPr algn="ctr"/>
            <a:endParaRPr lang="en-US" b="1" dirty="0"/>
          </a:p>
        </p:txBody>
      </p:sp>
      <p:sp>
        <p:nvSpPr>
          <p:cNvPr id="6" name="Rectangle 5">
            <a:extLst>
              <a:ext uri="{FF2B5EF4-FFF2-40B4-BE49-F238E27FC236}">
                <a16:creationId xmlns:a16="http://schemas.microsoft.com/office/drawing/2014/main" id="{05C2CBDF-3C11-2889-0B8B-A5C1B204EBC1}"/>
              </a:ext>
            </a:extLst>
          </p:cNvPr>
          <p:cNvSpPr/>
          <p:nvPr/>
        </p:nvSpPr>
        <p:spPr>
          <a:xfrm>
            <a:off x="4798329" y="4919663"/>
            <a:ext cx="3776133" cy="1211263"/>
          </a:xfrm>
          <a:prstGeom prst="rect">
            <a:avLst/>
          </a:prstGeom>
          <a:solidFill>
            <a:schemeClr val="accent5">
              <a:lumMod val="75000"/>
              <a:lumOff val="2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u="sng" dirty="0">
                <a:solidFill>
                  <a:schemeClr val="bg1"/>
                </a:solidFill>
              </a:rPr>
              <a:t>Post-response consolidation </a:t>
            </a:r>
            <a:r>
              <a:rPr lang="en-US" dirty="0">
                <a:solidFill>
                  <a:schemeClr val="bg1"/>
                </a:solidFill>
              </a:rPr>
              <a:t>reviews the interaction to determine which information should be saved long-term. </a:t>
            </a:r>
          </a:p>
        </p:txBody>
      </p:sp>
      <p:grpSp>
        <p:nvGrpSpPr>
          <p:cNvPr id="9" name="Group 8">
            <a:extLst>
              <a:ext uri="{FF2B5EF4-FFF2-40B4-BE49-F238E27FC236}">
                <a16:creationId xmlns:a16="http://schemas.microsoft.com/office/drawing/2014/main" id="{EF25A595-83B1-0C04-8C8A-B595B27D6C6E}"/>
              </a:ext>
            </a:extLst>
          </p:cNvPr>
          <p:cNvGrpSpPr/>
          <p:nvPr/>
        </p:nvGrpSpPr>
        <p:grpSpPr>
          <a:xfrm>
            <a:off x="10256155" y="3305832"/>
            <a:ext cx="1722788" cy="1306513"/>
            <a:chOff x="8539692" y="4747153"/>
            <a:chExt cx="1722788" cy="1306513"/>
          </a:xfrm>
        </p:grpSpPr>
        <p:pic>
          <p:nvPicPr>
            <p:cNvPr id="7" name="Picture 6" descr="A white and black logo&#10;&#10;AI-generated content may be incorrect.">
              <a:extLst>
                <a:ext uri="{FF2B5EF4-FFF2-40B4-BE49-F238E27FC236}">
                  <a16:creationId xmlns:a16="http://schemas.microsoft.com/office/drawing/2014/main" id="{AF586E42-6BF8-93BC-06BC-E14E31D9484B}"/>
                </a:ext>
              </a:extLst>
            </p:cNvPr>
            <p:cNvPicPr>
              <a:picLocks noChangeAspect="1"/>
            </p:cNvPicPr>
            <p:nvPr/>
          </p:nvPicPr>
          <p:blipFill>
            <a:blip r:embed="rId2"/>
            <a:srcRect l="17116" r="8711"/>
            <a:stretch>
              <a:fillRect/>
            </a:stretch>
          </p:blipFill>
          <p:spPr>
            <a:xfrm>
              <a:off x="8539692" y="4747153"/>
              <a:ext cx="1722788" cy="1306513"/>
            </a:xfrm>
            <a:prstGeom prst="rect">
              <a:avLst/>
            </a:prstGeom>
          </p:spPr>
        </p:pic>
        <p:sp>
          <p:nvSpPr>
            <p:cNvPr id="8" name="TextBox 7">
              <a:extLst>
                <a:ext uri="{FF2B5EF4-FFF2-40B4-BE49-F238E27FC236}">
                  <a16:creationId xmlns:a16="http://schemas.microsoft.com/office/drawing/2014/main" id="{424DA384-A9EC-CE3D-FD2B-97A4F7C08293}"/>
                </a:ext>
              </a:extLst>
            </p:cNvPr>
            <p:cNvSpPr txBox="1"/>
            <p:nvPr/>
          </p:nvSpPr>
          <p:spPr>
            <a:xfrm>
              <a:off x="9821333" y="5626100"/>
              <a:ext cx="441146" cy="369332"/>
            </a:xfrm>
            <a:prstGeom prst="rect">
              <a:avLst/>
            </a:prstGeom>
            <a:noFill/>
          </p:spPr>
          <p:txBody>
            <a:bodyPr wrap="none" rtlCol="0">
              <a:spAutoFit/>
            </a:bodyPr>
            <a:lstStyle/>
            <a:p>
              <a:r>
                <a:rPr lang="en-US" dirty="0"/>
                <a:t>o1</a:t>
              </a:r>
            </a:p>
          </p:txBody>
        </p:sp>
      </p:grpSp>
      <p:cxnSp>
        <p:nvCxnSpPr>
          <p:cNvPr id="11" name="Straight Arrow Connector 10">
            <a:extLst>
              <a:ext uri="{FF2B5EF4-FFF2-40B4-BE49-F238E27FC236}">
                <a16:creationId xmlns:a16="http://schemas.microsoft.com/office/drawing/2014/main" id="{F6D64FCA-3059-0E58-8AAD-16F74A776BA0}"/>
              </a:ext>
            </a:extLst>
          </p:cNvPr>
          <p:cNvCxnSpPr>
            <a:cxnSpLocks/>
            <a:stCxn id="4" idx="3"/>
            <a:endCxn id="7" idx="1"/>
          </p:cNvCxnSpPr>
          <p:nvPr/>
        </p:nvCxnSpPr>
        <p:spPr>
          <a:xfrm>
            <a:off x="8574463" y="2612762"/>
            <a:ext cx="1681692" cy="1346327"/>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D901B714-F75F-6076-D343-C01FE8F853DA}"/>
              </a:ext>
            </a:extLst>
          </p:cNvPr>
          <p:cNvCxnSpPr>
            <a:cxnSpLocks/>
            <a:stCxn id="5" idx="3"/>
            <a:endCxn id="7" idx="1"/>
          </p:cNvCxnSpPr>
          <p:nvPr/>
        </p:nvCxnSpPr>
        <p:spPr>
          <a:xfrm flipV="1">
            <a:off x="8574462" y="3959089"/>
            <a:ext cx="1681693" cy="10994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C8BAF553-5FDE-2CF1-EE56-6349A1529813}"/>
              </a:ext>
            </a:extLst>
          </p:cNvPr>
          <p:cNvCxnSpPr>
            <a:cxnSpLocks/>
            <a:stCxn id="6" idx="3"/>
            <a:endCxn id="7" idx="1"/>
          </p:cNvCxnSpPr>
          <p:nvPr/>
        </p:nvCxnSpPr>
        <p:spPr>
          <a:xfrm flipV="1">
            <a:off x="8574462" y="3959089"/>
            <a:ext cx="1681693" cy="156620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18">
            <a:extLst>
              <a:ext uri="{FF2B5EF4-FFF2-40B4-BE49-F238E27FC236}">
                <a16:creationId xmlns:a16="http://schemas.microsoft.com/office/drawing/2014/main" id="{C1E1558D-F381-491B-2AC7-A22692616F89}"/>
              </a:ext>
            </a:extLst>
          </p:cNvPr>
          <p:cNvSpPr/>
          <p:nvPr/>
        </p:nvSpPr>
        <p:spPr>
          <a:xfrm>
            <a:off x="212725" y="2413595"/>
            <a:ext cx="3776133" cy="12112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Episodic Memory</a:t>
            </a:r>
            <a:endParaRPr lang="en-US" dirty="0">
              <a:solidFill>
                <a:schemeClr val="tx1"/>
              </a:solidFill>
            </a:endParaRPr>
          </a:p>
        </p:txBody>
      </p:sp>
      <p:sp>
        <p:nvSpPr>
          <p:cNvPr id="20" name="Rectangle 19">
            <a:extLst>
              <a:ext uri="{FF2B5EF4-FFF2-40B4-BE49-F238E27FC236}">
                <a16:creationId xmlns:a16="http://schemas.microsoft.com/office/drawing/2014/main" id="{6E79753E-703F-5FD3-0A5E-92B867A4EE70}"/>
              </a:ext>
            </a:extLst>
          </p:cNvPr>
          <p:cNvSpPr/>
          <p:nvPr/>
        </p:nvSpPr>
        <p:spPr>
          <a:xfrm>
            <a:off x="212725" y="3869862"/>
            <a:ext cx="3776133" cy="12112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Semantic Memory</a:t>
            </a:r>
            <a:endParaRPr lang="en-US" dirty="0">
              <a:solidFill>
                <a:schemeClr val="tx1"/>
              </a:solidFill>
            </a:endParaRPr>
          </a:p>
        </p:txBody>
      </p:sp>
      <p:sp>
        <p:nvSpPr>
          <p:cNvPr id="21" name="Rectangle 20">
            <a:extLst>
              <a:ext uri="{FF2B5EF4-FFF2-40B4-BE49-F238E27FC236}">
                <a16:creationId xmlns:a16="http://schemas.microsoft.com/office/drawing/2014/main" id="{2A3E481D-0891-6584-2F40-BE9EEAB03FFF}"/>
              </a:ext>
            </a:extLst>
          </p:cNvPr>
          <p:cNvSpPr/>
          <p:nvPr/>
        </p:nvSpPr>
        <p:spPr>
          <a:xfrm>
            <a:off x="212725" y="5326128"/>
            <a:ext cx="3776133" cy="12112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Procedural Memory</a:t>
            </a:r>
            <a:endParaRPr lang="en-US" dirty="0">
              <a:solidFill>
                <a:schemeClr val="tx1"/>
              </a:solidFill>
            </a:endParaRPr>
          </a:p>
        </p:txBody>
      </p:sp>
      <p:sp>
        <p:nvSpPr>
          <p:cNvPr id="43" name="Rectangle 42">
            <a:extLst>
              <a:ext uri="{FF2B5EF4-FFF2-40B4-BE49-F238E27FC236}">
                <a16:creationId xmlns:a16="http://schemas.microsoft.com/office/drawing/2014/main" id="{C8CCFBA7-BCEC-0ED2-3F17-23113C5AF822}"/>
              </a:ext>
            </a:extLst>
          </p:cNvPr>
          <p:cNvSpPr/>
          <p:nvPr/>
        </p:nvSpPr>
        <p:spPr>
          <a:xfrm>
            <a:off x="3983961" y="2006302"/>
            <a:ext cx="820385" cy="4530813"/>
          </a:xfrm>
          <a:custGeom>
            <a:avLst/>
            <a:gdLst>
              <a:gd name="connsiteX0" fmla="*/ 0 w 809139"/>
              <a:gd name="connsiteY0" fmla="*/ 0 h 4530261"/>
              <a:gd name="connsiteX1" fmla="*/ 809139 w 809139"/>
              <a:gd name="connsiteY1" fmla="*/ 0 h 4530261"/>
              <a:gd name="connsiteX2" fmla="*/ 809139 w 809139"/>
              <a:gd name="connsiteY2" fmla="*/ 4530261 h 4530261"/>
              <a:gd name="connsiteX3" fmla="*/ 0 w 809139"/>
              <a:gd name="connsiteY3" fmla="*/ 4530261 h 4530261"/>
              <a:gd name="connsiteX4" fmla="*/ 0 w 809139"/>
              <a:gd name="connsiteY4" fmla="*/ 0 h 4530261"/>
              <a:gd name="connsiteX0" fmla="*/ 4970 w 809139"/>
              <a:gd name="connsiteY0" fmla="*/ 407505 h 4530261"/>
              <a:gd name="connsiteX1" fmla="*/ 809139 w 809139"/>
              <a:gd name="connsiteY1" fmla="*/ 0 h 4530261"/>
              <a:gd name="connsiteX2" fmla="*/ 809139 w 809139"/>
              <a:gd name="connsiteY2" fmla="*/ 4530261 h 4530261"/>
              <a:gd name="connsiteX3" fmla="*/ 0 w 809139"/>
              <a:gd name="connsiteY3" fmla="*/ 4530261 h 4530261"/>
              <a:gd name="connsiteX4" fmla="*/ 4970 w 809139"/>
              <a:gd name="connsiteY4" fmla="*/ 407505 h 4530261"/>
              <a:gd name="connsiteX0" fmla="*/ 4970 w 809139"/>
              <a:gd name="connsiteY0" fmla="*/ 407505 h 4530261"/>
              <a:gd name="connsiteX1" fmla="*/ 809139 w 809139"/>
              <a:gd name="connsiteY1" fmla="*/ 0 h 4530261"/>
              <a:gd name="connsiteX2" fmla="*/ 809139 w 809139"/>
              <a:gd name="connsiteY2" fmla="*/ 4127726 h 4530261"/>
              <a:gd name="connsiteX3" fmla="*/ 0 w 809139"/>
              <a:gd name="connsiteY3" fmla="*/ 4530261 h 4530261"/>
              <a:gd name="connsiteX4" fmla="*/ 4970 w 809139"/>
              <a:gd name="connsiteY4" fmla="*/ 407505 h 4530261"/>
              <a:gd name="connsiteX0" fmla="*/ 19 w 804188"/>
              <a:gd name="connsiteY0" fmla="*/ 407505 h 4530261"/>
              <a:gd name="connsiteX1" fmla="*/ 804188 w 804188"/>
              <a:gd name="connsiteY1" fmla="*/ 0 h 4530261"/>
              <a:gd name="connsiteX2" fmla="*/ 804188 w 804188"/>
              <a:gd name="connsiteY2" fmla="*/ 4127726 h 4530261"/>
              <a:gd name="connsiteX3" fmla="*/ 107812 w 804188"/>
              <a:gd name="connsiteY3" fmla="*/ 4530261 h 4530261"/>
              <a:gd name="connsiteX4" fmla="*/ 19 w 804188"/>
              <a:gd name="connsiteY4" fmla="*/ 407505 h 4530261"/>
              <a:gd name="connsiteX0" fmla="*/ 20 w 804189"/>
              <a:gd name="connsiteY0" fmla="*/ 407505 h 4533436"/>
              <a:gd name="connsiteX1" fmla="*/ 804189 w 804189"/>
              <a:gd name="connsiteY1" fmla="*/ 0 h 4533436"/>
              <a:gd name="connsiteX2" fmla="*/ 804189 w 804189"/>
              <a:gd name="connsiteY2" fmla="*/ 4127726 h 4533436"/>
              <a:gd name="connsiteX3" fmla="*/ 93892 w 804189"/>
              <a:gd name="connsiteY3" fmla="*/ 4533436 h 4533436"/>
              <a:gd name="connsiteX4" fmla="*/ 20 w 804189"/>
              <a:gd name="connsiteY4" fmla="*/ 407505 h 4533436"/>
              <a:gd name="connsiteX0" fmla="*/ 43 w 754095"/>
              <a:gd name="connsiteY0" fmla="*/ 423380 h 4533436"/>
              <a:gd name="connsiteX1" fmla="*/ 754095 w 754095"/>
              <a:gd name="connsiteY1" fmla="*/ 0 h 4533436"/>
              <a:gd name="connsiteX2" fmla="*/ 754095 w 754095"/>
              <a:gd name="connsiteY2" fmla="*/ 4127726 h 4533436"/>
              <a:gd name="connsiteX3" fmla="*/ 43798 w 754095"/>
              <a:gd name="connsiteY3" fmla="*/ 4533436 h 4533436"/>
              <a:gd name="connsiteX4" fmla="*/ 43 w 754095"/>
              <a:gd name="connsiteY4" fmla="*/ 423380 h 4533436"/>
              <a:gd name="connsiteX0" fmla="*/ 25852 w 710297"/>
              <a:gd name="connsiteY0" fmla="*/ 426555 h 4533436"/>
              <a:gd name="connsiteX1" fmla="*/ 710297 w 710297"/>
              <a:gd name="connsiteY1" fmla="*/ 0 h 4533436"/>
              <a:gd name="connsiteX2" fmla="*/ 710297 w 710297"/>
              <a:gd name="connsiteY2" fmla="*/ 4127726 h 4533436"/>
              <a:gd name="connsiteX3" fmla="*/ 0 w 710297"/>
              <a:gd name="connsiteY3" fmla="*/ 4533436 h 4533436"/>
              <a:gd name="connsiteX4" fmla="*/ 25852 w 710297"/>
              <a:gd name="connsiteY4" fmla="*/ 426555 h 4533436"/>
              <a:gd name="connsiteX0" fmla="*/ 794 w 710297"/>
              <a:gd name="connsiteY0" fmla="*/ 410680 h 4533436"/>
              <a:gd name="connsiteX1" fmla="*/ 710297 w 710297"/>
              <a:gd name="connsiteY1" fmla="*/ 0 h 4533436"/>
              <a:gd name="connsiteX2" fmla="*/ 710297 w 710297"/>
              <a:gd name="connsiteY2" fmla="*/ 4127726 h 4533436"/>
              <a:gd name="connsiteX3" fmla="*/ 0 w 710297"/>
              <a:gd name="connsiteY3" fmla="*/ 4533436 h 4533436"/>
              <a:gd name="connsiteX4" fmla="*/ 794 w 710297"/>
              <a:gd name="connsiteY4" fmla="*/ 410680 h 4533436"/>
              <a:gd name="connsiteX0" fmla="*/ 794 w 710297"/>
              <a:gd name="connsiteY0" fmla="*/ 410680 h 4533436"/>
              <a:gd name="connsiteX1" fmla="*/ 710297 w 710297"/>
              <a:gd name="connsiteY1" fmla="*/ 0 h 4533436"/>
              <a:gd name="connsiteX2" fmla="*/ 710297 w 710297"/>
              <a:gd name="connsiteY2" fmla="*/ 4127726 h 4533436"/>
              <a:gd name="connsiteX3" fmla="*/ 0 w 710297"/>
              <a:gd name="connsiteY3" fmla="*/ 4533436 h 4533436"/>
              <a:gd name="connsiteX4" fmla="*/ 794 w 710297"/>
              <a:gd name="connsiteY4" fmla="*/ 410680 h 4533436"/>
              <a:gd name="connsiteX0" fmla="*/ 794 w 710297"/>
              <a:gd name="connsiteY0" fmla="*/ 382105 h 4504861"/>
              <a:gd name="connsiteX1" fmla="*/ 707513 w 710297"/>
              <a:gd name="connsiteY1" fmla="*/ 0 h 4504861"/>
              <a:gd name="connsiteX2" fmla="*/ 710297 w 710297"/>
              <a:gd name="connsiteY2" fmla="*/ 4099151 h 4504861"/>
              <a:gd name="connsiteX3" fmla="*/ 0 w 710297"/>
              <a:gd name="connsiteY3" fmla="*/ 4504861 h 4504861"/>
              <a:gd name="connsiteX4" fmla="*/ 794 w 710297"/>
              <a:gd name="connsiteY4" fmla="*/ 382105 h 4504861"/>
              <a:gd name="connsiteX0" fmla="*/ 794 w 715866"/>
              <a:gd name="connsiteY0" fmla="*/ 401155 h 4523911"/>
              <a:gd name="connsiteX1" fmla="*/ 715866 w 715866"/>
              <a:gd name="connsiteY1" fmla="*/ 0 h 4523911"/>
              <a:gd name="connsiteX2" fmla="*/ 710297 w 715866"/>
              <a:gd name="connsiteY2" fmla="*/ 4118201 h 4523911"/>
              <a:gd name="connsiteX3" fmla="*/ 0 w 715866"/>
              <a:gd name="connsiteY3" fmla="*/ 4523911 h 4523911"/>
              <a:gd name="connsiteX4" fmla="*/ 794 w 715866"/>
              <a:gd name="connsiteY4" fmla="*/ 401155 h 4523911"/>
              <a:gd name="connsiteX0" fmla="*/ 794 w 715866"/>
              <a:gd name="connsiteY0" fmla="*/ 401155 h 4523911"/>
              <a:gd name="connsiteX1" fmla="*/ 715866 w 715866"/>
              <a:gd name="connsiteY1" fmla="*/ 0 h 4523911"/>
              <a:gd name="connsiteX2" fmla="*/ 671317 w 715866"/>
              <a:gd name="connsiteY2" fmla="*/ 4115026 h 4523911"/>
              <a:gd name="connsiteX3" fmla="*/ 0 w 715866"/>
              <a:gd name="connsiteY3" fmla="*/ 4523911 h 4523911"/>
              <a:gd name="connsiteX4" fmla="*/ 794 w 715866"/>
              <a:gd name="connsiteY4" fmla="*/ 401155 h 4523911"/>
              <a:gd name="connsiteX0" fmla="*/ 794 w 715866"/>
              <a:gd name="connsiteY0" fmla="*/ 401155 h 4523911"/>
              <a:gd name="connsiteX1" fmla="*/ 715866 w 715866"/>
              <a:gd name="connsiteY1" fmla="*/ 0 h 4523911"/>
              <a:gd name="connsiteX2" fmla="*/ 713082 w 715866"/>
              <a:gd name="connsiteY2" fmla="*/ 4115026 h 4523911"/>
              <a:gd name="connsiteX3" fmla="*/ 0 w 715866"/>
              <a:gd name="connsiteY3" fmla="*/ 4523911 h 4523911"/>
              <a:gd name="connsiteX4" fmla="*/ 794 w 715866"/>
              <a:gd name="connsiteY4" fmla="*/ 401155 h 4523911"/>
              <a:gd name="connsiteX0" fmla="*/ 268 w 719431"/>
              <a:gd name="connsiteY0" fmla="*/ 405821 h 4523911"/>
              <a:gd name="connsiteX1" fmla="*/ 719431 w 719431"/>
              <a:gd name="connsiteY1" fmla="*/ 0 h 4523911"/>
              <a:gd name="connsiteX2" fmla="*/ 716647 w 719431"/>
              <a:gd name="connsiteY2" fmla="*/ 4115026 h 4523911"/>
              <a:gd name="connsiteX3" fmla="*/ 3565 w 719431"/>
              <a:gd name="connsiteY3" fmla="*/ 4523911 h 4523911"/>
              <a:gd name="connsiteX4" fmla="*/ 268 w 719431"/>
              <a:gd name="connsiteY4" fmla="*/ 405821 h 4523911"/>
              <a:gd name="connsiteX0" fmla="*/ 268 w 719431"/>
              <a:gd name="connsiteY0" fmla="*/ 412722 h 4530812"/>
              <a:gd name="connsiteX1" fmla="*/ 719431 w 719431"/>
              <a:gd name="connsiteY1" fmla="*/ 0 h 4530812"/>
              <a:gd name="connsiteX2" fmla="*/ 716647 w 719431"/>
              <a:gd name="connsiteY2" fmla="*/ 4121927 h 4530812"/>
              <a:gd name="connsiteX3" fmla="*/ 3565 w 719431"/>
              <a:gd name="connsiteY3" fmla="*/ 4530812 h 4530812"/>
              <a:gd name="connsiteX4" fmla="*/ 268 w 719431"/>
              <a:gd name="connsiteY4" fmla="*/ 412722 h 453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431" h="4530812">
                <a:moveTo>
                  <a:pt x="268" y="412722"/>
                </a:moveTo>
                <a:lnTo>
                  <a:pt x="719431" y="0"/>
                </a:lnTo>
                <a:cubicBezTo>
                  <a:pt x="717575" y="1372734"/>
                  <a:pt x="718503" y="2749193"/>
                  <a:pt x="716647" y="4121927"/>
                </a:cubicBezTo>
                <a:lnTo>
                  <a:pt x="3565" y="4530812"/>
                </a:lnTo>
                <a:cubicBezTo>
                  <a:pt x="5222" y="3156560"/>
                  <a:pt x="-1389" y="1786974"/>
                  <a:pt x="268" y="412722"/>
                </a:cubicBezTo>
                <a:close/>
              </a:path>
            </a:pathLst>
          </a:custGeom>
          <a:gradFill flip="none" rotWithShape="1">
            <a:gsLst>
              <a:gs pos="0">
                <a:schemeClr val="bg1">
                  <a:lumMod val="85000"/>
                </a:schemeClr>
              </a:gs>
              <a:gs pos="66000">
                <a:schemeClr val="accent5">
                  <a:lumMod val="75000"/>
                  <a:lumOff val="25000"/>
                </a:scheme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8248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6CAF-D2CA-4001-6859-2B0567143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19CDA-A8FE-4FC5-ACCA-A4689FAEB74D}"/>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8329A205-DCCE-A2CD-5BDC-22B64A8C641D}"/>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0494E806-8CA9-86EF-F046-27E0AA19ED6C}"/>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61DBCFFD-50C9-5E0B-0F85-A9C8B7234B64}"/>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CF0F77DC-CBC0-4200-7D11-B6D41758E929}"/>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52255C10-437B-5327-2761-5CE1D47EAC5A}"/>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A24B9D46-CBF7-B18D-84FC-68004781EE9E}"/>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EAB8050C-017C-6983-83A0-311292066B2F}"/>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CCF3BFCB-6EF4-513A-5365-3155D4DC8A07}"/>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C5AF788F-5C7B-1675-5A8F-A42DFD7261A4}"/>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CA411906-3056-5C21-7B13-99EEA63A6AB6}"/>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2DECC6FE-2AE9-F6B4-4632-7AEE6FD45C65}"/>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40E0A4C9-0BCB-0488-09A5-9A27137C30DE}"/>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DCD690CA-B605-8A5E-9BCB-4F15E38D23B6}"/>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378F0637-C1F6-7724-1DEF-EE9EDFB8FA5C}"/>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14BCF1D2-327F-D60B-E6CC-D84A5B75E22B}"/>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F18A98EF-ED10-1F7E-98F6-1B55516BF1DF}"/>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23C3B7CA-023C-8A0B-8916-E6B808A952C3}"/>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8E57C90F-A41D-4B7A-2C6C-EA96E1517B71}"/>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50389A30-0372-E794-C358-5B0A7C81944A}"/>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E5FE5555-862A-3F84-4CBC-C814BCC58CFE}"/>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DECC86EC-04D8-20AC-BFDA-56A409E6E239}"/>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17E0D16C-B8F5-7D34-6B32-866AE230FB4E}"/>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19705F70-44C8-431B-8823-F20058B018AD}"/>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9FF175E8-CEE9-15C0-8984-48C1340B785E}"/>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F0DFA75B-17C4-CA6C-4BBA-31C9A39E9C9A}"/>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48006A4C-7EFB-5B38-0B59-4D7D7655D62C}"/>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4EDC2CC3-5936-91B2-78E5-D0FCCEFC4CE1}"/>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28DCB7D7-703E-9CAA-823A-3279F4D84A76}"/>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2A05BE48-1B3A-B836-7B8D-DBD9BA95C8C5}"/>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C2001587-8C60-041B-5511-03186BEBB0DB}"/>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DE853972-4728-F540-83E2-EA75E4DD8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3844655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6B1C4-694C-8B08-6587-121EC6A0C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715FA-9BDA-427E-46DE-2B19FDEB2328}"/>
              </a:ext>
            </a:extLst>
          </p:cNvPr>
          <p:cNvSpPr>
            <a:spLocks noGrp="1"/>
          </p:cNvSpPr>
          <p:nvPr>
            <p:ph type="title"/>
          </p:nvPr>
        </p:nvSpPr>
        <p:spPr/>
        <p:txBody>
          <a:bodyPr/>
          <a:lstStyle/>
          <a:p>
            <a:r>
              <a:rPr lang="en-US" dirty="0"/>
              <a:t>The Near Future: Key Innovations</a:t>
            </a:r>
          </a:p>
        </p:txBody>
      </p:sp>
      <p:sp>
        <p:nvSpPr>
          <p:cNvPr id="3" name="Text Placeholder 2">
            <a:extLst>
              <a:ext uri="{FF2B5EF4-FFF2-40B4-BE49-F238E27FC236}">
                <a16:creationId xmlns:a16="http://schemas.microsoft.com/office/drawing/2014/main" id="{B2F8BCAF-F56A-F34D-189B-86C39C450C1E}"/>
              </a:ext>
            </a:extLst>
          </p:cNvPr>
          <p:cNvSpPr>
            <a:spLocks noGrp="1"/>
          </p:cNvSpPr>
          <p:nvPr>
            <p:ph type="body" sz="quarter" idx="10"/>
          </p:nvPr>
        </p:nvSpPr>
        <p:spPr>
          <a:xfrm>
            <a:off x="384048" y="1139567"/>
            <a:ext cx="11595100" cy="4957763"/>
          </a:xfrm>
        </p:spPr>
        <p:txBody>
          <a:bodyPr/>
          <a:lstStyle/>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AI systems use context prioritization and offline ranking to optimize results by tuning with memories.</a:t>
            </a:r>
          </a:p>
          <a:p>
            <a:pPr marL="338328" indent="-338328" algn="l" rtl="0" eaLnBrk="1" latinLnBrk="0" hangingPunct="1">
              <a:spcBef>
                <a:spcPts val="576"/>
              </a:spcBef>
              <a:buFont typeface="Arial" panose="020B0604020202020204" pitchFamily="34" charset="0"/>
              <a:buChar char="•"/>
            </a:pPr>
            <a:endParaRPr lang="en-US" sz="2400" dirty="0">
              <a:solidFill>
                <a:srgbClr val="231F20"/>
              </a:solidFill>
              <a:effectLst/>
              <a:latin typeface="Graphik" panose="020B0503030202060203" pitchFamily="34" charset="77"/>
            </a:endParaRP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Real-time memory consolidation reorganizes stored data before delivering content.</a:t>
            </a:r>
          </a:p>
          <a:p>
            <a:pPr marL="338328" indent="-338328" algn="l" rtl="0" eaLnBrk="1" latinLnBrk="0" hangingPunct="1">
              <a:spcBef>
                <a:spcPts val="576"/>
              </a:spcBef>
              <a:buFont typeface="Arial" panose="020B0604020202020204" pitchFamily="34" charset="0"/>
              <a:buChar char="•"/>
            </a:pPr>
            <a:endParaRPr lang="en-US" sz="2400" dirty="0">
              <a:solidFill>
                <a:srgbClr val="231F20"/>
              </a:solidFill>
              <a:effectLst/>
              <a:latin typeface="Graphik" panose="020B0503030202060203" pitchFamily="34" charset="77"/>
            </a:endParaRP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Multi-agent systems share memory management tasks, with agents focusing on different memory types.</a:t>
            </a:r>
          </a:p>
          <a:p>
            <a:pPr marL="738370" lvl="1" indent="-338328">
              <a:spcBef>
                <a:spcPts val="576"/>
              </a:spcBef>
              <a:buFont typeface="Arial" panose="020B0604020202020204" pitchFamily="34" charset="0"/>
              <a:buChar char="•"/>
            </a:pPr>
            <a:r>
              <a:rPr lang="en-US" dirty="0">
                <a:solidFill>
                  <a:srgbClr val="231F20"/>
                </a:solidFill>
                <a:effectLst/>
                <a:latin typeface="Graphik" panose="020B0503030202060203" pitchFamily="34" charset="77"/>
              </a:rPr>
              <a:t>For instance, agents needing procedural knowledge may optimize memory less than those requiring episodic or semantic understanding.</a:t>
            </a:r>
          </a:p>
          <a:p>
            <a:pPr marL="738370" lvl="1" indent="-338328">
              <a:spcBef>
                <a:spcPts val="576"/>
              </a:spcBef>
              <a:buFont typeface="Arial" panose="020B0604020202020204" pitchFamily="34" charset="0"/>
              <a:buChar char="•"/>
            </a:pPr>
            <a:r>
              <a:rPr lang="en-US" dirty="0">
                <a:solidFill>
                  <a:srgbClr val="231F20"/>
                </a:solidFill>
              </a:rPr>
              <a:t>Agents can share “experiences” to improve communication</a:t>
            </a:r>
          </a:p>
          <a:p>
            <a:pPr marL="738370" lvl="1" indent="-338328">
              <a:spcBef>
                <a:spcPts val="576"/>
              </a:spcBef>
              <a:buFont typeface="Arial" panose="020B0604020202020204" pitchFamily="34" charset="0"/>
              <a:buChar char="•"/>
            </a:pPr>
            <a:r>
              <a:rPr lang="en-US" dirty="0">
                <a:solidFill>
                  <a:srgbClr val="231F20"/>
                </a:solidFill>
              </a:rPr>
              <a:t>Like RL agents a learning experience from one agent can bias the population</a:t>
            </a:r>
          </a:p>
        </p:txBody>
      </p:sp>
      <p:sp>
        <p:nvSpPr>
          <p:cNvPr id="4" name="TextBox 3">
            <a:extLst>
              <a:ext uri="{FF2B5EF4-FFF2-40B4-BE49-F238E27FC236}">
                <a16:creationId xmlns:a16="http://schemas.microsoft.com/office/drawing/2014/main" id="{FB1738FC-3480-7767-21CB-99B8B484FF1F}"/>
              </a:ext>
            </a:extLst>
          </p:cNvPr>
          <p:cNvSpPr txBox="1"/>
          <p:nvPr/>
        </p:nvSpPr>
        <p:spPr>
          <a:xfrm>
            <a:off x="384048" y="6352725"/>
            <a:ext cx="6861622" cy="369332"/>
          </a:xfrm>
          <a:prstGeom prst="rect">
            <a:avLst/>
          </a:prstGeom>
          <a:noFill/>
        </p:spPr>
        <p:txBody>
          <a:bodyPr wrap="none" rtlCol="0">
            <a:spAutoFit/>
          </a:bodyPr>
          <a:lstStyle/>
          <a:p>
            <a:r>
              <a:rPr lang="en-US" dirty="0">
                <a:hlinkClick r:id="rId2"/>
              </a:rPr>
              <a:t>https://arxiv.org/pdf/2501.00663</a:t>
            </a:r>
            <a:r>
              <a:rPr lang="en-US" dirty="0"/>
              <a:t>; </a:t>
            </a:r>
            <a:r>
              <a:rPr lang="en-US" dirty="0">
                <a:hlinkClick r:id="rId3"/>
              </a:rPr>
              <a:t>https://arxiv.org/pdf/2403.01112</a:t>
            </a:r>
            <a:r>
              <a:rPr lang="en-US" dirty="0"/>
              <a:t>; </a:t>
            </a:r>
          </a:p>
        </p:txBody>
      </p:sp>
    </p:spTree>
    <p:extLst>
      <p:ext uri="{BB962C8B-B14F-4D97-AF65-F5344CB8AC3E}">
        <p14:creationId xmlns:p14="http://schemas.microsoft.com/office/powerpoint/2010/main" val="3592868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Feedback Loops</a:t>
            </a:r>
          </a:p>
        </p:txBody>
      </p:sp>
    </p:spTree>
    <p:extLst>
      <p:ext uri="{BB962C8B-B14F-4D97-AF65-F5344CB8AC3E}">
        <p14:creationId xmlns:p14="http://schemas.microsoft.com/office/powerpoint/2010/main" val="1514506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C1FA-7D87-8A03-2533-90A6056BF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DA3A-2BAA-A839-E679-A45743D3B0F4}"/>
              </a:ext>
            </a:extLst>
          </p:cNvPr>
          <p:cNvSpPr>
            <a:spLocks noGrp="1"/>
          </p:cNvSpPr>
          <p:nvPr>
            <p:ph type="title"/>
          </p:nvPr>
        </p:nvSpPr>
        <p:spPr/>
        <p:txBody>
          <a:bodyPr/>
          <a:lstStyle/>
          <a:p>
            <a:r>
              <a:rPr lang="en-US" dirty="0"/>
              <a:t>Adaptation &amp; Learning Via Feedback Loops</a:t>
            </a:r>
          </a:p>
        </p:txBody>
      </p:sp>
      <p:sp>
        <p:nvSpPr>
          <p:cNvPr id="3" name="Text Placeholder 2">
            <a:extLst>
              <a:ext uri="{FF2B5EF4-FFF2-40B4-BE49-F238E27FC236}">
                <a16:creationId xmlns:a16="http://schemas.microsoft.com/office/drawing/2014/main" id="{0EDE7834-5EC3-96F9-635E-EF795E66B18F}"/>
              </a:ext>
            </a:extLst>
          </p:cNvPr>
          <p:cNvSpPr>
            <a:spLocks noGrp="1"/>
          </p:cNvSpPr>
          <p:nvPr>
            <p:ph type="body" sz="quarter" idx="10"/>
          </p:nvPr>
        </p:nvSpPr>
        <p:spPr>
          <a:xfrm>
            <a:off x="132383" y="7307097"/>
            <a:ext cx="11595100" cy="4957763"/>
          </a:xfrm>
        </p:spPr>
        <p:txBody>
          <a:bodyPr/>
          <a:lstStyle/>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These loops raise concerns about fairness, transparency, and ethical goals being optimized.</a:t>
            </a: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When designed with accountability, feedback loops can include explainability measures.</a:t>
            </a: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They are essential for adaptive systems, helping AI improve decisions and align with objectives over time.</a:t>
            </a:r>
            <a:endParaRPr lang="en-US" dirty="0"/>
          </a:p>
        </p:txBody>
      </p:sp>
      <p:grpSp>
        <p:nvGrpSpPr>
          <p:cNvPr id="14" name="Group 13">
            <a:extLst>
              <a:ext uri="{FF2B5EF4-FFF2-40B4-BE49-F238E27FC236}">
                <a16:creationId xmlns:a16="http://schemas.microsoft.com/office/drawing/2014/main" id="{88241EBB-1C8A-CB77-082F-F231DA4FC0C3}"/>
              </a:ext>
            </a:extLst>
          </p:cNvPr>
          <p:cNvGrpSpPr/>
          <p:nvPr/>
        </p:nvGrpSpPr>
        <p:grpSpPr>
          <a:xfrm>
            <a:off x="1144523" y="839254"/>
            <a:ext cx="10073943" cy="5634698"/>
            <a:chOff x="1905000" y="1017893"/>
            <a:chExt cx="8382000" cy="5003796"/>
          </a:xfrm>
        </p:grpSpPr>
        <p:grpSp>
          <p:nvGrpSpPr>
            <p:cNvPr id="4" name="Group 3">
              <a:extLst>
                <a:ext uri="{FF2B5EF4-FFF2-40B4-BE49-F238E27FC236}">
                  <a16:creationId xmlns:a16="http://schemas.microsoft.com/office/drawing/2014/main" id="{62B0965F-F11D-14E3-E757-CF02F6BA782E}"/>
                </a:ext>
              </a:extLst>
            </p:cNvPr>
            <p:cNvGrpSpPr/>
            <p:nvPr/>
          </p:nvGrpSpPr>
          <p:grpSpPr>
            <a:xfrm>
              <a:off x="1905000" y="1017893"/>
              <a:ext cx="8382000" cy="5003796"/>
              <a:chOff x="1905000" y="1017893"/>
              <a:chExt cx="8382000" cy="5003796"/>
            </a:xfrm>
          </p:grpSpPr>
          <p:sp>
            <p:nvSpPr>
              <p:cNvPr id="5" name="Freeform 4">
                <a:extLst>
                  <a:ext uri="{FF2B5EF4-FFF2-40B4-BE49-F238E27FC236}">
                    <a16:creationId xmlns:a16="http://schemas.microsoft.com/office/drawing/2014/main" id="{FBC056C5-1A0F-824E-E0D9-BF35B1FEA45C}"/>
                  </a:ext>
                </a:extLst>
              </p:cNvPr>
              <p:cNvSpPr/>
              <p:nvPr/>
            </p:nvSpPr>
            <p:spPr>
              <a:xfrm>
                <a:off x="5510601" y="1378488"/>
                <a:ext cx="4776399" cy="4643201"/>
              </a:xfrm>
              <a:custGeom>
                <a:avLst/>
                <a:gdLst>
                  <a:gd name="connsiteX0" fmla="*/ 30142 w 341704"/>
                  <a:gd name="connsiteY0" fmla="*/ 0 h 332175"/>
                  <a:gd name="connsiteX1" fmla="*/ 32750 w 341704"/>
                  <a:gd name="connsiteY1" fmla="*/ 0 h 332175"/>
                  <a:gd name="connsiteX2" fmla="*/ 32750 w 341704"/>
                  <a:gd name="connsiteY2" fmla="*/ 33913 h 332175"/>
                  <a:gd name="connsiteX3" fmla="*/ 28693 w 341704"/>
                  <a:gd name="connsiteY3" fmla="*/ 28406 h 332175"/>
                  <a:gd name="connsiteX4" fmla="*/ 17100 w 341704"/>
                  <a:gd name="connsiteY4" fmla="*/ 16812 h 332175"/>
                  <a:gd name="connsiteX5" fmla="*/ 17100 w 341704"/>
                  <a:gd name="connsiteY5" fmla="*/ 0 h 332175"/>
                  <a:gd name="connsiteX6" fmla="*/ 30432 w 341704"/>
                  <a:gd name="connsiteY6" fmla="*/ 0 h 332175"/>
                  <a:gd name="connsiteX7" fmla="*/ 16810 w 341704"/>
                  <a:gd name="connsiteY7" fmla="*/ 76522 h 332175"/>
                  <a:gd name="connsiteX8" fmla="*/ 16810 w 341704"/>
                  <a:gd name="connsiteY8" fmla="*/ 93334 h 332175"/>
                  <a:gd name="connsiteX9" fmla="*/ 32461 w 341704"/>
                  <a:gd name="connsiteY9" fmla="*/ 93334 h 332175"/>
                  <a:gd name="connsiteX10" fmla="*/ 32461 w 341704"/>
                  <a:gd name="connsiteY10" fmla="*/ 59421 h 332175"/>
                  <a:gd name="connsiteX11" fmla="*/ 28403 w 341704"/>
                  <a:gd name="connsiteY11" fmla="*/ 64928 h 332175"/>
                  <a:gd name="connsiteX12" fmla="*/ 16810 w 341704"/>
                  <a:gd name="connsiteY12" fmla="*/ 76522 h 332175"/>
                  <a:gd name="connsiteX13" fmla="*/ 87817 w 341704"/>
                  <a:gd name="connsiteY13" fmla="*/ 0 h 332175"/>
                  <a:gd name="connsiteX14" fmla="*/ 65211 w 341704"/>
                  <a:gd name="connsiteY14" fmla="*/ 0 h 332175"/>
                  <a:gd name="connsiteX15" fmla="*/ 65211 w 341704"/>
                  <a:gd name="connsiteY15" fmla="*/ 93334 h 332175"/>
                  <a:gd name="connsiteX16" fmla="*/ 87817 w 341704"/>
                  <a:gd name="connsiteY16" fmla="*/ 93334 h 332175"/>
                  <a:gd name="connsiteX17" fmla="*/ 87817 w 341704"/>
                  <a:gd name="connsiteY17" fmla="*/ 0 h 332175"/>
                  <a:gd name="connsiteX18" fmla="*/ 58545 w 341704"/>
                  <a:gd name="connsiteY18" fmla="*/ 0 h 332175"/>
                  <a:gd name="connsiteX19" fmla="*/ 39416 w 341704"/>
                  <a:gd name="connsiteY19" fmla="*/ 0 h 332175"/>
                  <a:gd name="connsiteX20" fmla="*/ 39416 w 341704"/>
                  <a:gd name="connsiteY20" fmla="*/ 93334 h 332175"/>
                  <a:gd name="connsiteX21" fmla="*/ 58545 w 341704"/>
                  <a:gd name="connsiteY21" fmla="*/ 93334 h 332175"/>
                  <a:gd name="connsiteX22" fmla="*/ 58545 w 341704"/>
                  <a:gd name="connsiteY22" fmla="*/ 0 h 332175"/>
                  <a:gd name="connsiteX23" fmla="*/ 188677 w 341704"/>
                  <a:gd name="connsiteY23" fmla="*/ 0 h 332175"/>
                  <a:gd name="connsiteX24" fmla="*/ 94483 w 341704"/>
                  <a:gd name="connsiteY24" fmla="*/ 0 h 332175"/>
                  <a:gd name="connsiteX25" fmla="*/ 94483 w 341704"/>
                  <a:gd name="connsiteY25" fmla="*/ 93334 h 332175"/>
                  <a:gd name="connsiteX26" fmla="*/ 188677 w 341704"/>
                  <a:gd name="connsiteY26" fmla="*/ 93334 h 332175"/>
                  <a:gd name="connsiteX27" fmla="*/ 248671 w 341704"/>
                  <a:gd name="connsiteY27" fmla="*/ 153334 h 332175"/>
                  <a:gd name="connsiteX28" fmla="*/ 188677 w 341704"/>
                  <a:gd name="connsiteY28" fmla="*/ 213334 h 332175"/>
                  <a:gd name="connsiteX29" fmla="*/ 117669 w 341704"/>
                  <a:gd name="connsiteY29" fmla="*/ 213334 h 332175"/>
                  <a:gd name="connsiteX30" fmla="*/ 117669 w 341704"/>
                  <a:gd name="connsiteY30" fmla="*/ 187537 h 332175"/>
                  <a:gd name="connsiteX31" fmla="*/ 86078 w 341704"/>
                  <a:gd name="connsiteY31" fmla="*/ 219131 h 332175"/>
                  <a:gd name="connsiteX32" fmla="*/ 73616 w 341704"/>
                  <a:gd name="connsiteY32" fmla="*/ 231595 h 332175"/>
                  <a:gd name="connsiteX33" fmla="*/ 66950 w 341704"/>
                  <a:gd name="connsiteY33" fmla="*/ 238262 h 332175"/>
                  <a:gd name="connsiteX34" fmla="*/ 59414 w 341704"/>
                  <a:gd name="connsiteY34" fmla="*/ 245798 h 332175"/>
                  <a:gd name="connsiteX35" fmla="*/ 59414 w 341704"/>
                  <a:gd name="connsiteY35" fmla="*/ 273914 h 332175"/>
                  <a:gd name="connsiteX36" fmla="*/ 66950 w 341704"/>
                  <a:gd name="connsiteY36" fmla="*/ 281450 h 332175"/>
                  <a:gd name="connsiteX37" fmla="*/ 73616 w 341704"/>
                  <a:gd name="connsiteY37" fmla="*/ 288117 h 332175"/>
                  <a:gd name="connsiteX38" fmla="*/ 86078 w 341704"/>
                  <a:gd name="connsiteY38" fmla="*/ 300581 h 332175"/>
                  <a:gd name="connsiteX39" fmla="*/ 117669 w 341704"/>
                  <a:gd name="connsiteY39" fmla="*/ 332175 h 332175"/>
                  <a:gd name="connsiteX40" fmla="*/ 117669 w 341704"/>
                  <a:gd name="connsiteY40" fmla="*/ 306378 h 332175"/>
                  <a:gd name="connsiteX41" fmla="*/ 188677 w 341704"/>
                  <a:gd name="connsiteY41" fmla="*/ 306378 h 332175"/>
                  <a:gd name="connsiteX42" fmla="*/ 341705 w 341704"/>
                  <a:gd name="connsiteY42" fmla="*/ 153334 h 332175"/>
                  <a:gd name="connsiteX43" fmla="*/ 188677 w 341704"/>
                  <a:gd name="connsiteY43" fmla="*/ 290 h 332175"/>
                  <a:gd name="connsiteX44" fmla="*/ 10144 w 341704"/>
                  <a:gd name="connsiteY44" fmla="*/ 93334 h 332175"/>
                  <a:gd name="connsiteX45" fmla="*/ 10144 w 341704"/>
                  <a:gd name="connsiteY45" fmla="*/ 83189 h 332175"/>
                  <a:gd name="connsiteX46" fmla="*/ 0 w 341704"/>
                  <a:gd name="connsiteY46" fmla="*/ 93334 h 332175"/>
                  <a:gd name="connsiteX47" fmla="*/ 10144 w 341704"/>
                  <a:gd name="connsiteY47" fmla="*/ 93334 h 332175"/>
                  <a:gd name="connsiteX48" fmla="*/ 10144 w 341704"/>
                  <a:gd name="connsiteY48" fmla="*/ 10145 h 332175"/>
                  <a:gd name="connsiteX49" fmla="*/ 10144 w 341704"/>
                  <a:gd name="connsiteY49" fmla="*/ 0 h 332175"/>
                  <a:gd name="connsiteX50" fmla="*/ 0 w 341704"/>
                  <a:gd name="connsiteY50" fmla="*/ 0 h 332175"/>
                  <a:gd name="connsiteX51" fmla="*/ 10144 w 341704"/>
                  <a:gd name="connsiteY51" fmla="*/ 10145 h 33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1704" h="332175">
                    <a:moveTo>
                      <a:pt x="30142" y="0"/>
                    </a:moveTo>
                    <a:lnTo>
                      <a:pt x="32750" y="0"/>
                    </a:lnTo>
                    <a:lnTo>
                      <a:pt x="32750" y="33913"/>
                    </a:lnTo>
                    <a:cubicBezTo>
                      <a:pt x="31591" y="31884"/>
                      <a:pt x="30142" y="30145"/>
                      <a:pt x="28693" y="28406"/>
                    </a:cubicBezTo>
                    <a:lnTo>
                      <a:pt x="17100" y="16812"/>
                    </a:lnTo>
                    <a:lnTo>
                      <a:pt x="17100" y="0"/>
                    </a:lnTo>
                    <a:lnTo>
                      <a:pt x="30432" y="0"/>
                    </a:lnTo>
                    <a:close/>
                    <a:moveTo>
                      <a:pt x="16810" y="76522"/>
                    </a:moveTo>
                    <a:lnTo>
                      <a:pt x="16810" y="93334"/>
                    </a:lnTo>
                    <a:lnTo>
                      <a:pt x="32461" y="93334"/>
                    </a:lnTo>
                    <a:lnTo>
                      <a:pt x="32461" y="59421"/>
                    </a:lnTo>
                    <a:cubicBezTo>
                      <a:pt x="31301" y="61450"/>
                      <a:pt x="29852" y="63189"/>
                      <a:pt x="28403" y="64928"/>
                    </a:cubicBezTo>
                    <a:lnTo>
                      <a:pt x="16810" y="76522"/>
                    </a:lnTo>
                    <a:close/>
                    <a:moveTo>
                      <a:pt x="87817" y="0"/>
                    </a:moveTo>
                    <a:lnTo>
                      <a:pt x="65211" y="0"/>
                    </a:lnTo>
                    <a:lnTo>
                      <a:pt x="65211" y="93334"/>
                    </a:lnTo>
                    <a:lnTo>
                      <a:pt x="87817" y="93334"/>
                    </a:lnTo>
                    <a:lnTo>
                      <a:pt x="87817" y="0"/>
                    </a:lnTo>
                    <a:close/>
                    <a:moveTo>
                      <a:pt x="58545" y="0"/>
                    </a:moveTo>
                    <a:lnTo>
                      <a:pt x="39416" y="0"/>
                    </a:lnTo>
                    <a:lnTo>
                      <a:pt x="39416" y="93334"/>
                    </a:lnTo>
                    <a:lnTo>
                      <a:pt x="58545" y="93334"/>
                    </a:lnTo>
                    <a:lnTo>
                      <a:pt x="58545" y="0"/>
                    </a:lnTo>
                    <a:close/>
                    <a:moveTo>
                      <a:pt x="188677" y="0"/>
                    </a:moveTo>
                    <a:lnTo>
                      <a:pt x="94483" y="0"/>
                    </a:lnTo>
                    <a:lnTo>
                      <a:pt x="94483" y="93334"/>
                    </a:lnTo>
                    <a:lnTo>
                      <a:pt x="188677" y="93334"/>
                    </a:lnTo>
                    <a:cubicBezTo>
                      <a:pt x="221717" y="93334"/>
                      <a:pt x="248671" y="120290"/>
                      <a:pt x="248671" y="153334"/>
                    </a:cubicBezTo>
                    <a:cubicBezTo>
                      <a:pt x="248671" y="186378"/>
                      <a:pt x="221717" y="213334"/>
                      <a:pt x="188677" y="213334"/>
                    </a:cubicBezTo>
                    <a:lnTo>
                      <a:pt x="117669" y="213334"/>
                    </a:lnTo>
                    <a:lnTo>
                      <a:pt x="117669" y="187537"/>
                    </a:lnTo>
                    <a:lnTo>
                      <a:pt x="86078" y="219131"/>
                    </a:lnTo>
                    <a:lnTo>
                      <a:pt x="73616" y="231595"/>
                    </a:lnTo>
                    <a:lnTo>
                      <a:pt x="66950" y="238262"/>
                    </a:lnTo>
                    <a:lnTo>
                      <a:pt x="59414" y="245798"/>
                    </a:lnTo>
                    <a:cubicBezTo>
                      <a:pt x="51589" y="253624"/>
                      <a:pt x="51589" y="266378"/>
                      <a:pt x="59414" y="273914"/>
                    </a:cubicBezTo>
                    <a:lnTo>
                      <a:pt x="66950" y="281450"/>
                    </a:lnTo>
                    <a:lnTo>
                      <a:pt x="73616" y="288117"/>
                    </a:lnTo>
                    <a:lnTo>
                      <a:pt x="86078" y="300581"/>
                    </a:lnTo>
                    <a:lnTo>
                      <a:pt x="117669" y="332175"/>
                    </a:lnTo>
                    <a:lnTo>
                      <a:pt x="117669" y="306378"/>
                    </a:lnTo>
                    <a:lnTo>
                      <a:pt x="188677" y="306378"/>
                    </a:lnTo>
                    <a:cubicBezTo>
                      <a:pt x="273016" y="306378"/>
                      <a:pt x="341705" y="237682"/>
                      <a:pt x="341705" y="153334"/>
                    </a:cubicBezTo>
                    <a:cubicBezTo>
                      <a:pt x="341705" y="68986"/>
                      <a:pt x="273016" y="290"/>
                      <a:pt x="188677" y="290"/>
                    </a:cubicBezTo>
                    <a:close/>
                    <a:moveTo>
                      <a:pt x="10144" y="93334"/>
                    </a:moveTo>
                    <a:lnTo>
                      <a:pt x="10144" y="83189"/>
                    </a:lnTo>
                    <a:lnTo>
                      <a:pt x="0" y="93334"/>
                    </a:lnTo>
                    <a:lnTo>
                      <a:pt x="10144" y="93334"/>
                    </a:lnTo>
                    <a:close/>
                    <a:moveTo>
                      <a:pt x="10144" y="10145"/>
                    </a:moveTo>
                    <a:lnTo>
                      <a:pt x="10144" y="0"/>
                    </a:lnTo>
                    <a:lnTo>
                      <a:pt x="0" y="0"/>
                    </a:lnTo>
                    <a:lnTo>
                      <a:pt x="10144" y="10145"/>
                    </a:lnTo>
                    <a:close/>
                  </a:path>
                </a:pathLst>
              </a:custGeom>
              <a:solidFill>
                <a:schemeClr val="accent1"/>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FFF2D3C-600F-19FE-A192-C46369C34896}"/>
                  </a:ext>
                </a:extLst>
              </p:cNvPr>
              <p:cNvSpPr/>
              <p:nvPr/>
            </p:nvSpPr>
            <p:spPr>
              <a:xfrm>
                <a:off x="1905000" y="1017893"/>
                <a:ext cx="4780453" cy="4643201"/>
              </a:xfrm>
              <a:custGeom>
                <a:avLst/>
                <a:gdLst>
                  <a:gd name="connsiteX0" fmla="*/ 341995 w 341994"/>
                  <a:gd name="connsiteY0" fmla="*/ 238842 h 332175"/>
                  <a:gd name="connsiteX1" fmla="*/ 331851 w 341994"/>
                  <a:gd name="connsiteY1" fmla="*/ 248987 h 332175"/>
                  <a:gd name="connsiteX2" fmla="*/ 331851 w 341994"/>
                  <a:gd name="connsiteY2" fmla="*/ 238842 h 332175"/>
                  <a:gd name="connsiteX3" fmla="*/ 341995 w 341994"/>
                  <a:gd name="connsiteY3" fmla="*/ 238842 h 332175"/>
                  <a:gd name="connsiteX4" fmla="*/ 331851 w 341994"/>
                  <a:gd name="connsiteY4" fmla="*/ 322031 h 332175"/>
                  <a:gd name="connsiteX5" fmla="*/ 331851 w 341994"/>
                  <a:gd name="connsiteY5" fmla="*/ 332176 h 332175"/>
                  <a:gd name="connsiteX6" fmla="*/ 341995 w 341994"/>
                  <a:gd name="connsiteY6" fmla="*/ 332176 h 332175"/>
                  <a:gd name="connsiteX7" fmla="*/ 331851 w 341994"/>
                  <a:gd name="connsiteY7" fmla="*/ 322031 h 332175"/>
                  <a:gd name="connsiteX8" fmla="*/ 309244 w 341994"/>
                  <a:gd name="connsiteY8" fmla="*/ 273045 h 332175"/>
                  <a:gd name="connsiteX9" fmla="*/ 313302 w 341994"/>
                  <a:gd name="connsiteY9" fmla="*/ 267538 h 332175"/>
                  <a:gd name="connsiteX10" fmla="*/ 324895 w 341994"/>
                  <a:gd name="connsiteY10" fmla="*/ 255943 h 332175"/>
                  <a:gd name="connsiteX11" fmla="*/ 324895 w 341994"/>
                  <a:gd name="connsiteY11" fmla="*/ 239131 h 332175"/>
                  <a:gd name="connsiteX12" fmla="*/ 309244 w 341994"/>
                  <a:gd name="connsiteY12" fmla="*/ 239131 h 332175"/>
                  <a:gd name="connsiteX13" fmla="*/ 309244 w 341994"/>
                  <a:gd name="connsiteY13" fmla="*/ 273045 h 332175"/>
                  <a:gd name="connsiteX14" fmla="*/ 309244 w 341994"/>
                  <a:gd name="connsiteY14" fmla="*/ 297972 h 332175"/>
                  <a:gd name="connsiteX15" fmla="*/ 309244 w 341994"/>
                  <a:gd name="connsiteY15" fmla="*/ 331885 h 332175"/>
                  <a:gd name="connsiteX16" fmla="*/ 324895 w 341994"/>
                  <a:gd name="connsiteY16" fmla="*/ 331885 h 332175"/>
                  <a:gd name="connsiteX17" fmla="*/ 324895 w 341994"/>
                  <a:gd name="connsiteY17" fmla="*/ 315074 h 332175"/>
                  <a:gd name="connsiteX18" fmla="*/ 313302 w 341994"/>
                  <a:gd name="connsiteY18" fmla="*/ 303480 h 332175"/>
                  <a:gd name="connsiteX19" fmla="*/ 309244 w 341994"/>
                  <a:gd name="connsiteY19" fmla="*/ 297972 h 332175"/>
                  <a:gd name="connsiteX20" fmla="*/ 293884 w 341994"/>
                  <a:gd name="connsiteY20" fmla="*/ 238842 h 332175"/>
                  <a:gd name="connsiteX21" fmla="*/ 283450 w 341994"/>
                  <a:gd name="connsiteY21" fmla="*/ 238842 h 332175"/>
                  <a:gd name="connsiteX22" fmla="*/ 283450 w 341994"/>
                  <a:gd name="connsiteY22" fmla="*/ 332176 h 332175"/>
                  <a:gd name="connsiteX23" fmla="*/ 302578 w 341994"/>
                  <a:gd name="connsiteY23" fmla="*/ 332176 h 332175"/>
                  <a:gd name="connsiteX24" fmla="*/ 302578 w 341994"/>
                  <a:gd name="connsiteY24" fmla="*/ 238842 h 332175"/>
                  <a:gd name="connsiteX25" fmla="*/ 293884 w 341994"/>
                  <a:gd name="connsiteY25" fmla="*/ 238842 h 332175"/>
                  <a:gd name="connsiteX26" fmla="*/ 254177 w 341994"/>
                  <a:gd name="connsiteY26" fmla="*/ 332176 h 332175"/>
                  <a:gd name="connsiteX27" fmla="*/ 276784 w 341994"/>
                  <a:gd name="connsiteY27" fmla="*/ 332176 h 332175"/>
                  <a:gd name="connsiteX28" fmla="*/ 276784 w 341994"/>
                  <a:gd name="connsiteY28" fmla="*/ 238842 h 332175"/>
                  <a:gd name="connsiteX29" fmla="*/ 254177 w 341994"/>
                  <a:gd name="connsiteY29" fmla="*/ 238842 h 332175"/>
                  <a:gd name="connsiteX30" fmla="*/ 254177 w 341994"/>
                  <a:gd name="connsiteY30" fmla="*/ 332176 h 332175"/>
                  <a:gd name="connsiteX31" fmla="*/ 282291 w 341994"/>
                  <a:gd name="connsiteY31" fmla="*/ 58261 h 332175"/>
                  <a:gd name="connsiteX32" fmla="*/ 274755 w 341994"/>
                  <a:gd name="connsiteY32" fmla="*/ 50725 h 332175"/>
                  <a:gd name="connsiteX33" fmla="*/ 268089 w 341994"/>
                  <a:gd name="connsiteY33" fmla="*/ 44058 h 332175"/>
                  <a:gd name="connsiteX34" fmla="*/ 255627 w 341994"/>
                  <a:gd name="connsiteY34" fmla="*/ 31594 h 332175"/>
                  <a:gd name="connsiteX35" fmla="*/ 224035 w 341994"/>
                  <a:gd name="connsiteY35" fmla="*/ 0 h 332175"/>
                  <a:gd name="connsiteX36" fmla="*/ 224035 w 341994"/>
                  <a:gd name="connsiteY36" fmla="*/ 25797 h 332175"/>
                  <a:gd name="connsiteX37" fmla="*/ 153028 w 341994"/>
                  <a:gd name="connsiteY37" fmla="*/ 25797 h 332175"/>
                  <a:gd name="connsiteX38" fmla="*/ 0 w 341994"/>
                  <a:gd name="connsiteY38" fmla="*/ 178842 h 332175"/>
                  <a:gd name="connsiteX39" fmla="*/ 153028 w 341994"/>
                  <a:gd name="connsiteY39" fmla="*/ 331885 h 332175"/>
                  <a:gd name="connsiteX40" fmla="*/ 247222 w 341994"/>
                  <a:gd name="connsiteY40" fmla="*/ 331885 h 332175"/>
                  <a:gd name="connsiteX41" fmla="*/ 247222 w 341994"/>
                  <a:gd name="connsiteY41" fmla="*/ 238552 h 332175"/>
                  <a:gd name="connsiteX42" fmla="*/ 153028 w 341994"/>
                  <a:gd name="connsiteY42" fmla="*/ 238552 h 332175"/>
                  <a:gd name="connsiteX43" fmla="*/ 93034 w 341994"/>
                  <a:gd name="connsiteY43" fmla="*/ 178552 h 332175"/>
                  <a:gd name="connsiteX44" fmla="*/ 153028 w 341994"/>
                  <a:gd name="connsiteY44" fmla="*/ 118551 h 332175"/>
                  <a:gd name="connsiteX45" fmla="*/ 224035 w 341994"/>
                  <a:gd name="connsiteY45" fmla="*/ 118551 h 332175"/>
                  <a:gd name="connsiteX46" fmla="*/ 224035 w 341994"/>
                  <a:gd name="connsiteY46" fmla="*/ 144349 h 332175"/>
                  <a:gd name="connsiteX47" fmla="*/ 255627 w 341994"/>
                  <a:gd name="connsiteY47" fmla="*/ 112754 h 332175"/>
                  <a:gd name="connsiteX48" fmla="*/ 268089 w 341994"/>
                  <a:gd name="connsiteY48" fmla="*/ 100291 h 332175"/>
                  <a:gd name="connsiteX49" fmla="*/ 274755 w 341994"/>
                  <a:gd name="connsiteY49" fmla="*/ 93624 h 332175"/>
                  <a:gd name="connsiteX50" fmla="*/ 282291 w 341994"/>
                  <a:gd name="connsiteY50" fmla="*/ 86088 h 332175"/>
                  <a:gd name="connsiteX51" fmla="*/ 282291 w 341994"/>
                  <a:gd name="connsiteY51" fmla="*/ 57971 h 33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1994" h="332175">
                    <a:moveTo>
                      <a:pt x="341995" y="238842"/>
                    </a:moveTo>
                    <a:lnTo>
                      <a:pt x="331851" y="248987"/>
                    </a:lnTo>
                    <a:lnTo>
                      <a:pt x="331851" y="238842"/>
                    </a:lnTo>
                    <a:lnTo>
                      <a:pt x="341995" y="238842"/>
                    </a:lnTo>
                    <a:close/>
                    <a:moveTo>
                      <a:pt x="331851" y="322031"/>
                    </a:moveTo>
                    <a:lnTo>
                      <a:pt x="331851" y="332176"/>
                    </a:lnTo>
                    <a:lnTo>
                      <a:pt x="341995" y="332176"/>
                    </a:lnTo>
                    <a:lnTo>
                      <a:pt x="331851" y="322031"/>
                    </a:lnTo>
                    <a:close/>
                    <a:moveTo>
                      <a:pt x="309244" y="273045"/>
                    </a:moveTo>
                    <a:cubicBezTo>
                      <a:pt x="310404" y="271016"/>
                      <a:pt x="311853" y="269277"/>
                      <a:pt x="313302" y="267538"/>
                    </a:cubicBezTo>
                    <a:lnTo>
                      <a:pt x="324895" y="255943"/>
                    </a:lnTo>
                    <a:lnTo>
                      <a:pt x="324895" y="239131"/>
                    </a:lnTo>
                    <a:lnTo>
                      <a:pt x="309244" y="239131"/>
                    </a:lnTo>
                    <a:lnTo>
                      <a:pt x="309244" y="273045"/>
                    </a:lnTo>
                    <a:close/>
                    <a:moveTo>
                      <a:pt x="309244" y="297972"/>
                    </a:moveTo>
                    <a:lnTo>
                      <a:pt x="309244" y="331885"/>
                    </a:lnTo>
                    <a:lnTo>
                      <a:pt x="324895" y="331885"/>
                    </a:lnTo>
                    <a:lnTo>
                      <a:pt x="324895" y="315074"/>
                    </a:lnTo>
                    <a:lnTo>
                      <a:pt x="313302" y="303480"/>
                    </a:lnTo>
                    <a:cubicBezTo>
                      <a:pt x="311563" y="301741"/>
                      <a:pt x="310114" y="300001"/>
                      <a:pt x="309244" y="297972"/>
                    </a:cubicBezTo>
                    <a:close/>
                    <a:moveTo>
                      <a:pt x="293884" y="238842"/>
                    </a:moveTo>
                    <a:lnTo>
                      <a:pt x="283450" y="238842"/>
                    </a:lnTo>
                    <a:lnTo>
                      <a:pt x="283450" y="332176"/>
                    </a:lnTo>
                    <a:lnTo>
                      <a:pt x="302578" y="332176"/>
                    </a:lnTo>
                    <a:lnTo>
                      <a:pt x="302578" y="238842"/>
                    </a:lnTo>
                    <a:lnTo>
                      <a:pt x="293884" y="238842"/>
                    </a:lnTo>
                    <a:close/>
                    <a:moveTo>
                      <a:pt x="254177" y="332176"/>
                    </a:moveTo>
                    <a:lnTo>
                      <a:pt x="276784" y="332176"/>
                    </a:lnTo>
                    <a:lnTo>
                      <a:pt x="276784" y="238842"/>
                    </a:lnTo>
                    <a:lnTo>
                      <a:pt x="254177" y="238842"/>
                    </a:lnTo>
                    <a:lnTo>
                      <a:pt x="254177" y="332176"/>
                    </a:lnTo>
                    <a:close/>
                    <a:moveTo>
                      <a:pt x="282291" y="58261"/>
                    </a:moveTo>
                    <a:lnTo>
                      <a:pt x="274755" y="50725"/>
                    </a:lnTo>
                    <a:lnTo>
                      <a:pt x="268089" y="44058"/>
                    </a:lnTo>
                    <a:lnTo>
                      <a:pt x="255627" y="31594"/>
                    </a:lnTo>
                    <a:lnTo>
                      <a:pt x="224035" y="0"/>
                    </a:lnTo>
                    <a:lnTo>
                      <a:pt x="224035" y="25797"/>
                    </a:lnTo>
                    <a:lnTo>
                      <a:pt x="153028" y="25797"/>
                    </a:lnTo>
                    <a:cubicBezTo>
                      <a:pt x="68689" y="25797"/>
                      <a:pt x="0" y="94493"/>
                      <a:pt x="0" y="178842"/>
                    </a:cubicBezTo>
                    <a:cubicBezTo>
                      <a:pt x="0" y="263190"/>
                      <a:pt x="68689" y="331885"/>
                      <a:pt x="153028" y="331885"/>
                    </a:cubicBezTo>
                    <a:lnTo>
                      <a:pt x="247222" y="331885"/>
                    </a:lnTo>
                    <a:lnTo>
                      <a:pt x="247222" y="238552"/>
                    </a:lnTo>
                    <a:lnTo>
                      <a:pt x="153028" y="238552"/>
                    </a:lnTo>
                    <a:cubicBezTo>
                      <a:pt x="119988" y="238552"/>
                      <a:pt x="93034" y="211595"/>
                      <a:pt x="93034" y="178552"/>
                    </a:cubicBezTo>
                    <a:cubicBezTo>
                      <a:pt x="93034" y="145508"/>
                      <a:pt x="119988" y="118551"/>
                      <a:pt x="153028" y="118551"/>
                    </a:cubicBezTo>
                    <a:lnTo>
                      <a:pt x="224035" y="118551"/>
                    </a:lnTo>
                    <a:lnTo>
                      <a:pt x="224035" y="144349"/>
                    </a:lnTo>
                    <a:lnTo>
                      <a:pt x="255627" y="112754"/>
                    </a:lnTo>
                    <a:lnTo>
                      <a:pt x="268089" y="100291"/>
                    </a:lnTo>
                    <a:lnTo>
                      <a:pt x="274755" y="93624"/>
                    </a:lnTo>
                    <a:lnTo>
                      <a:pt x="282291" y="86088"/>
                    </a:lnTo>
                    <a:cubicBezTo>
                      <a:pt x="290116" y="78261"/>
                      <a:pt x="290116" y="65508"/>
                      <a:pt x="282291" y="57971"/>
                    </a:cubicBezTo>
                    <a:close/>
                  </a:path>
                </a:pathLst>
              </a:custGeom>
              <a:solidFill>
                <a:schemeClr val="accent4"/>
              </a:solidFill>
              <a:ln w="0"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27A0AE80-4424-9C1F-E68E-CDE2BB89680F}"/>
                </a:ext>
              </a:extLst>
            </p:cNvPr>
            <p:cNvSpPr txBox="1"/>
            <p:nvPr/>
          </p:nvSpPr>
          <p:spPr>
            <a:xfrm>
              <a:off x="3073941" y="1743375"/>
              <a:ext cx="2286000" cy="523220"/>
            </a:xfrm>
            <a:prstGeom prst="rect">
              <a:avLst/>
            </a:prstGeom>
            <a:noFill/>
          </p:spPr>
          <p:txBody>
            <a:bodyPr wrap="square" lIns="0" rIns="0" rtlCol="0" anchor="ctr">
              <a:spAutoFit/>
            </a:bodyPr>
            <a:lstStyle/>
            <a:p>
              <a:pPr algn="r"/>
              <a:r>
                <a:rPr lang="en-US" sz="2800" b="1" noProof="1"/>
                <a:t>Experience</a:t>
              </a:r>
            </a:p>
          </p:txBody>
        </p:sp>
        <p:sp>
          <p:nvSpPr>
            <p:cNvPr id="8" name="TextBox 7">
              <a:extLst>
                <a:ext uri="{FF2B5EF4-FFF2-40B4-BE49-F238E27FC236}">
                  <a16:creationId xmlns:a16="http://schemas.microsoft.com/office/drawing/2014/main" id="{545DC29F-DF89-EA54-1E99-6C12587818F5}"/>
                </a:ext>
              </a:extLst>
            </p:cNvPr>
            <p:cNvSpPr txBox="1"/>
            <p:nvPr/>
          </p:nvSpPr>
          <p:spPr>
            <a:xfrm>
              <a:off x="6907652" y="4713152"/>
              <a:ext cx="2286000" cy="523220"/>
            </a:xfrm>
            <a:prstGeom prst="rect">
              <a:avLst/>
            </a:prstGeom>
            <a:noFill/>
          </p:spPr>
          <p:txBody>
            <a:bodyPr wrap="square" lIns="0" rIns="0" rtlCol="0" anchor="ctr">
              <a:spAutoFit/>
            </a:bodyPr>
            <a:lstStyle/>
            <a:p>
              <a:r>
                <a:rPr lang="en-US" sz="2800" b="1" noProof="1"/>
                <a:t>Learn</a:t>
              </a:r>
            </a:p>
          </p:txBody>
        </p:sp>
        <p:sp>
          <p:nvSpPr>
            <p:cNvPr id="9" name="TextBox 8">
              <a:extLst>
                <a:ext uri="{FF2B5EF4-FFF2-40B4-BE49-F238E27FC236}">
                  <a16:creationId xmlns:a16="http://schemas.microsoft.com/office/drawing/2014/main" id="{E28EB771-D07A-A72B-2CB8-E41C00B298C2}"/>
                </a:ext>
              </a:extLst>
            </p:cNvPr>
            <p:cNvSpPr txBox="1"/>
            <p:nvPr/>
          </p:nvSpPr>
          <p:spPr>
            <a:xfrm>
              <a:off x="3277291" y="4651596"/>
              <a:ext cx="1788913" cy="737952"/>
            </a:xfrm>
            <a:prstGeom prst="rect">
              <a:avLst/>
            </a:prstGeom>
            <a:noFill/>
          </p:spPr>
          <p:txBody>
            <a:bodyPr wrap="square" lIns="0" rIns="0" rtlCol="0" anchor="t">
              <a:spAutoFit/>
            </a:bodyPr>
            <a:lstStyle/>
            <a:p>
              <a:pPr algn="ctr"/>
              <a:r>
                <a:rPr lang="en-US" sz="1600" noProof="1">
                  <a:solidFill>
                    <a:schemeClr val="bg1"/>
                  </a:solidFill>
                </a:rPr>
                <a:t>Update Memory (Episodic, Procedural, Semantic) </a:t>
              </a:r>
            </a:p>
          </p:txBody>
        </p:sp>
        <p:sp>
          <p:nvSpPr>
            <p:cNvPr id="10" name="TextBox 9">
              <a:extLst>
                <a:ext uri="{FF2B5EF4-FFF2-40B4-BE49-F238E27FC236}">
                  <a16:creationId xmlns:a16="http://schemas.microsoft.com/office/drawing/2014/main" id="{297436EE-EAF2-95AA-1B1A-42B09978940A}"/>
                </a:ext>
              </a:extLst>
            </p:cNvPr>
            <p:cNvSpPr txBox="1"/>
            <p:nvPr/>
          </p:nvSpPr>
          <p:spPr>
            <a:xfrm>
              <a:off x="7106432" y="1701007"/>
              <a:ext cx="2087219" cy="956605"/>
            </a:xfrm>
            <a:prstGeom prst="rect">
              <a:avLst/>
            </a:prstGeom>
            <a:noFill/>
          </p:spPr>
          <p:txBody>
            <a:bodyPr wrap="square" lIns="0" rIns="0" rtlCol="0" anchor="t">
              <a:spAutoFit/>
            </a:bodyPr>
            <a:lstStyle/>
            <a:p>
              <a:r>
                <a:rPr lang="en-US" sz="1600" noProof="1">
                  <a:solidFill>
                    <a:schemeClr val="bg1"/>
                  </a:solidFill>
                </a:rPr>
                <a:t>Reason Outcomes</a:t>
              </a:r>
            </a:p>
            <a:p>
              <a:r>
                <a:rPr lang="en-US" sz="1600" noProof="1">
                  <a:solidFill>
                    <a:schemeClr val="bg1"/>
                  </a:solidFill>
                </a:rPr>
                <a:t>Calculate “Loss”</a:t>
              </a:r>
            </a:p>
            <a:p>
              <a:r>
                <a:rPr lang="en-US" sz="1600" noProof="1">
                  <a:solidFill>
                    <a:schemeClr val="bg1"/>
                  </a:solidFill>
                </a:rPr>
                <a:t>Determine How To Improve</a:t>
              </a:r>
            </a:p>
            <a:p>
              <a:endParaRPr lang="en-US" sz="1600" noProof="1">
                <a:solidFill>
                  <a:schemeClr val="bg1"/>
                </a:solidFill>
              </a:endParaRPr>
            </a:p>
          </p:txBody>
        </p:sp>
        <p:sp>
          <p:nvSpPr>
            <p:cNvPr id="13" name="TextBox 12">
              <a:extLst>
                <a:ext uri="{FF2B5EF4-FFF2-40B4-BE49-F238E27FC236}">
                  <a16:creationId xmlns:a16="http://schemas.microsoft.com/office/drawing/2014/main" id="{C4665A7D-9F1E-78B2-7D6B-62279457B735}"/>
                </a:ext>
              </a:extLst>
            </p:cNvPr>
            <p:cNvSpPr txBox="1"/>
            <p:nvPr/>
          </p:nvSpPr>
          <p:spPr>
            <a:xfrm>
              <a:off x="3453714" y="2948359"/>
              <a:ext cx="5658553" cy="1024934"/>
            </a:xfrm>
            <a:prstGeom prst="rect">
              <a:avLst/>
            </a:prstGeom>
            <a:noFill/>
          </p:spPr>
          <p:txBody>
            <a:bodyPr wrap="square" lIns="0" rIns="0" rtlCol="0" anchor="t">
              <a:spAutoFit/>
            </a:bodyPr>
            <a:lstStyle/>
            <a:p>
              <a:pPr>
                <a:spcBef>
                  <a:spcPts val="576"/>
                </a:spcBef>
              </a:pPr>
              <a:r>
                <a:rPr lang="en-US" sz="1600" dirty="0">
                  <a:solidFill>
                    <a:srgbClr val="231F20"/>
                  </a:solidFill>
                  <a:latin typeface="Graphik" panose="020B0503030202060203" pitchFamily="34" charset="77"/>
                </a:rPr>
                <a:t>Feedback loops allow agents to learn online from individual experiences without needing curated datasets.</a:t>
              </a:r>
            </a:p>
            <a:p>
              <a:pPr>
                <a:spcBef>
                  <a:spcPts val="576"/>
                </a:spcBef>
              </a:pPr>
              <a:r>
                <a:rPr lang="en-US" sz="1600" dirty="0">
                  <a:solidFill>
                    <a:srgbClr val="231F20"/>
                  </a:solidFill>
                  <a:latin typeface="Graphik" panose="020B0503030202060203" pitchFamily="34" charset="77"/>
                </a:rPr>
                <a:t>By converting experience into natural language, agents can learn through language updates instead of gradients.</a:t>
              </a:r>
            </a:p>
          </p:txBody>
        </p:sp>
      </p:grpSp>
    </p:spTree>
    <p:extLst>
      <p:ext uri="{BB962C8B-B14F-4D97-AF65-F5344CB8AC3E}">
        <p14:creationId xmlns:p14="http://schemas.microsoft.com/office/powerpoint/2010/main" val="46873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2233-657E-EFEE-69D5-9A8B1F31A8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C008E1-B04F-1E96-E2E5-A4A61E7D3D51}"/>
              </a:ext>
            </a:extLst>
          </p:cNvPr>
          <p:cNvSpPr/>
          <p:nvPr/>
        </p:nvSpPr>
        <p:spPr>
          <a:xfrm>
            <a:off x="2873832" y="277634"/>
            <a:ext cx="6095999" cy="1380013"/>
          </a:xfrm>
          <a:prstGeom prst="rect">
            <a:avLst/>
          </a:prstGeom>
          <a:solidFill>
            <a:srgbClr val="E3F6F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Track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9:00 – 10:45</a:t>
            </a:r>
          </a:p>
        </p:txBody>
      </p:sp>
      <p:sp>
        <p:nvSpPr>
          <p:cNvPr id="7" name="Rectangle 6">
            <a:extLst>
              <a:ext uri="{FF2B5EF4-FFF2-40B4-BE49-F238E27FC236}">
                <a16:creationId xmlns:a16="http://schemas.microsoft.com/office/drawing/2014/main" id="{5AB8A560-E171-6EFF-169F-DAE8F740D846}"/>
              </a:ext>
            </a:extLst>
          </p:cNvPr>
          <p:cNvSpPr/>
          <p:nvPr/>
        </p:nvSpPr>
        <p:spPr>
          <a:xfrm>
            <a:off x="2873831" y="1963432"/>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Scrum / Standup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11:00 – 11:15</a:t>
            </a:r>
          </a:p>
        </p:txBody>
      </p:sp>
      <p:sp>
        <p:nvSpPr>
          <p:cNvPr id="8" name="Rectangle 7">
            <a:extLst>
              <a:ext uri="{FF2B5EF4-FFF2-40B4-BE49-F238E27FC236}">
                <a16:creationId xmlns:a16="http://schemas.microsoft.com/office/drawing/2014/main" id="{A641461B-725D-DE89-7B79-55E483CC153B}"/>
              </a:ext>
            </a:extLst>
          </p:cNvPr>
          <p:cNvSpPr/>
          <p:nvPr/>
        </p:nvSpPr>
        <p:spPr>
          <a:xfrm>
            <a:off x="2873831" y="2446257"/>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In-sprint Ceremony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11:15 – 12:00</a:t>
            </a:r>
          </a:p>
        </p:txBody>
      </p:sp>
      <p:sp>
        <p:nvSpPr>
          <p:cNvPr id="9" name="Rectangle 8">
            <a:extLst>
              <a:ext uri="{FF2B5EF4-FFF2-40B4-BE49-F238E27FC236}">
                <a16:creationId xmlns:a16="http://schemas.microsoft.com/office/drawing/2014/main" id="{BDFECCBC-D093-CFE1-2BD2-50C4472D8AC1}"/>
              </a:ext>
            </a:extLst>
          </p:cNvPr>
          <p:cNvSpPr/>
          <p:nvPr/>
        </p:nvSpPr>
        <p:spPr>
          <a:xfrm>
            <a:off x="2873831" y="3113913"/>
            <a:ext cx="6096004" cy="667656"/>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12:00 – 1:00</a:t>
            </a:r>
          </a:p>
        </p:txBody>
      </p:sp>
      <p:sp>
        <p:nvSpPr>
          <p:cNvPr id="10" name="Rectangle 9">
            <a:extLst>
              <a:ext uri="{FF2B5EF4-FFF2-40B4-BE49-F238E27FC236}">
                <a16:creationId xmlns:a16="http://schemas.microsoft.com/office/drawing/2014/main" id="{CAFBEBCD-C208-41C4-79A0-F869D3567E3E}"/>
              </a:ext>
            </a:extLst>
          </p:cNvPr>
          <p:cNvSpPr/>
          <p:nvPr/>
        </p:nvSpPr>
        <p:spPr>
          <a:xfrm>
            <a:off x="2873831" y="3781569"/>
            <a:ext cx="6096004" cy="1229279"/>
          </a:xfrm>
          <a:prstGeom prst="rect">
            <a:avLst/>
          </a:prstGeom>
          <a:solidFill>
            <a:srgbClr val="E5E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Team Working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1:00 – 4:15</a:t>
            </a:r>
          </a:p>
        </p:txBody>
      </p:sp>
      <p:sp>
        <p:nvSpPr>
          <p:cNvPr id="11" name="Rectangle 10">
            <a:extLst>
              <a:ext uri="{FF2B5EF4-FFF2-40B4-BE49-F238E27FC236}">
                <a16:creationId xmlns:a16="http://schemas.microsoft.com/office/drawing/2014/main" id="{B8291191-98B9-ECB3-DAF2-007A378692BB}"/>
              </a:ext>
            </a:extLst>
          </p:cNvPr>
          <p:cNvSpPr/>
          <p:nvPr/>
        </p:nvSpPr>
        <p:spPr>
          <a:xfrm>
            <a:off x="2873831" y="5293878"/>
            <a:ext cx="6096004" cy="482825"/>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Daily Neural Nugget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555"/>
                </a:solidFill>
                <a:effectLst/>
                <a:uLnTx/>
                <a:uFillTx/>
                <a:latin typeface="Graphik" panose="020B0503030202060203" pitchFamily="34" charset="0"/>
                <a:ea typeface="+mn-ea"/>
                <a:cs typeface="+mn-cs"/>
              </a:rPr>
              <a:t>4:15 – 4:30</a:t>
            </a:r>
          </a:p>
        </p:txBody>
      </p:sp>
      <p:sp>
        <p:nvSpPr>
          <p:cNvPr id="12" name="Rectangle 11">
            <a:extLst>
              <a:ext uri="{FF2B5EF4-FFF2-40B4-BE49-F238E27FC236}">
                <a16:creationId xmlns:a16="http://schemas.microsoft.com/office/drawing/2014/main" id="{1C9B202F-A74C-2C63-E5DD-208DEAEDCB4C}"/>
              </a:ext>
            </a:extLst>
          </p:cNvPr>
          <p:cNvSpPr/>
          <p:nvPr/>
        </p:nvSpPr>
        <p:spPr>
          <a:xfrm>
            <a:off x="2873831" y="5776703"/>
            <a:ext cx="6096004" cy="667656"/>
          </a:xfrm>
          <a:prstGeom prst="rect">
            <a:avLst/>
          </a:prstGeom>
          <a:solidFill>
            <a:schemeClr val="bg1">
              <a:lumMod val="9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Team Reflections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Graphik" panose="020B0503030202060203" pitchFamily="34" charset="0"/>
                <a:ea typeface="+mn-ea"/>
                <a:cs typeface="+mn-cs"/>
              </a:rPr>
              <a:t>4:30 – 5:00</a:t>
            </a:r>
          </a:p>
        </p:txBody>
      </p:sp>
      <p:grpSp>
        <p:nvGrpSpPr>
          <p:cNvPr id="14" name="Group 13">
            <a:extLst>
              <a:ext uri="{FF2B5EF4-FFF2-40B4-BE49-F238E27FC236}">
                <a16:creationId xmlns:a16="http://schemas.microsoft.com/office/drawing/2014/main" id="{26D6413A-BDFC-0AD7-1A76-4508B480C9C0}"/>
              </a:ext>
            </a:extLst>
          </p:cNvPr>
          <p:cNvGrpSpPr/>
          <p:nvPr/>
        </p:nvGrpSpPr>
        <p:grpSpPr>
          <a:xfrm>
            <a:off x="5130804" y="1658631"/>
            <a:ext cx="1582058" cy="367517"/>
            <a:chOff x="5304971" y="2202916"/>
            <a:chExt cx="1582058" cy="367517"/>
          </a:xfrm>
        </p:grpSpPr>
        <p:sp>
          <p:nvSpPr>
            <p:cNvPr id="13" name="Isosceles Triangle 12">
              <a:extLst>
                <a:ext uri="{FF2B5EF4-FFF2-40B4-BE49-F238E27FC236}">
                  <a16:creationId xmlns:a16="http://schemas.microsoft.com/office/drawing/2014/main" id="{698FC4E1-1F39-3089-3BA6-9EDB425DE53B}"/>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Isosceles Triangle 4">
              <a:extLst>
                <a:ext uri="{FF2B5EF4-FFF2-40B4-BE49-F238E27FC236}">
                  <a16:creationId xmlns:a16="http://schemas.microsoft.com/office/drawing/2014/main" id="{1B3BC8AA-E9FB-22B1-E1FE-0A7D457E95E1}"/>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17" name="Straight Connector 16">
            <a:extLst>
              <a:ext uri="{FF2B5EF4-FFF2-40B4-BE49-F238E27FC236}">
                <a16:creationId xmlns:a16="http://schemas.microsoft.com/office/drawing/2014/main" id="{3C049F0E-C0F3-CE74-F9B7-3830D4A8F6E1}"/>
              </a:ext>
            </a:extLst>
          </p:cNvPr>
          <p:cNvCxnSpPr/>
          <p:nvPr/>
        </p:nvCxnSpPr>
        <p:spPr>
          <a:xfrm>
            <a:off x="1429662" y="1963431"/>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7D4FBF-7045-710E-1E17-5050793268D7}"/>
              </a:ext>
            </a:extLst>
          </p:cNvPr>
          <p:cNvCxnSpPr/>
          <p:nvPr/>
        </p:nvCxnSpPr>
        <p:spPr>
          <a:xfrm>
            <a:off x="1429662" y="3113913"/>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C9208F-BCFE-239B-2242-45EB1A13D889}"/>
              </a:ext>
            </a:extLst>
          </p:cNvPr>
          <p:cNvCxnSpPr>
            <a:cxnSpLocks/>
          </p:cNvCxnSpPr>
          <p:nvPr/>
        </p:nvCxnSpPr>
        <p:spPr>
          <a:xfrm>
            <a:off x="1429662" y="1963431"/>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C280489E-3917-5D19-C2C4-41E4D2B2704A}"/>
              </a:ext>
            </a:extLst>
          </p:cNvPr>
          <p:cNvSpPr/>
          <p:nvPr/>
        </p:nvSpPr>
        <p:spPr>
          <a:xfrm>
            <a:off x="209881" y="2291845"/>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22" name="Straight Connector 21">
            <a:extLst>
              <a:ext uri="{FF2B5EF4-FFF2-40B4-BE49-F238E27FC236}">
                <a16:creationId xmlns:a16="http://schemas.microsoft.com/office/drawing/2014/main" id="{F952B6FB-0DF6-A605-A696-BB63D2890780}"/>
              </a:ext>
            </a:extLst>
          </p:cNvPr>
          <p:cNvCxnSpPr/>
          <p:nvPr/>
        </p:nvCxnSpPr>
        <p:spPr>
          <a:xfrm>
            <a:off x="1429662" y="3814406"/>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35DB522-D688-9907-97AF-77A9FB639063}"/>
              </a:ext>
            </a:extLst>
          </p:cNvPr>
          <p:cNvCxnSpPr/>
          <p:nvPr/>
        </p:nvCxnSpPr>
        <p:spPr>
          <a:xfrm>
            <a:off x="1429662" y="496488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B2A2616-CFE5-E74A-548D-73834AE3E7FE}"/>
              </a:ext>
            </a:extLst>
          </p:cNvPr>
          <p:cNvCxnSpPr>
            <a:cxnSpLocks/>
          </p:cNvCxnSpPr>
          <p:nvPr/>
        </p:nvCxnSpPr>
        <p:spPr>
          <a:xfrm>
            <a:off x="1429662" y="3814406"/>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E3E09E2-7F03-437F-B737-6A77A058E70A}"/>
              </a:ext>
            </a:extLst>
          </p:cNvPr>
          <p:cNvSpPr/>
          <p:nvPr/>
        </p:nvSpPr>
        <p:spPr>
          <a:xfrm>
            <a:off x="209881" y="4142820"/>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Individual Pod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grpSp>
        <p:nvGrpSpPr>
          <p:cNvPr id="26" name="Group 25">
            <a:extLst>
              <a:ext uri="{FF2B5EF4-FFF2-40B4-BE49-F238E27FC236}">
                <a16:creationId xmlns:a16="http://schemas.microsoft.com/office/drawing/2014/main" id="{7A1FAC35-73B1-5E7B-CF6D-08F10C96E7FE}"/>
              </a:ext>
            </a:extLst>
          </p:cNvPr>
          <p:cNvGrpSpPr/>
          <p:nvPr/>
        </p:nvGrpSpPr>
        <p:grpSpPr>
          <a:xfrm>
            <a:off x="5130804" y="5010848"/>
            <a:ext cx="1582058" cy="367517"/>
            <a:chOff x="5304971" y="2202916"/>
            <a:chExt cx="1582058" cy="367517"/>
          </a:xfrm>
        </p:grpSpPr>
        <p:sp>
          <p:nvSpPr>
            <p:cNvPr id="27" name="Isosceles Triangle 26">
              <a:extLst>
                <a:ext uri="{FF2B5EF4-FFF2-40B4-BE49-F238E27FC236}">
                  <a16:creationId xmlns:a16="http://schemas.microsoft.com/office/drawing/2014/main" id="{56306474-AADA-D1DE-6788-005E926B9C5C}"/>
                </a:ext>
              </a:extLst>
            </p:cNvPr>
            <p:cNvSpPr/>
            <p:nvPr/>
          </p:nvSpPr>
          <p:spPr>
            <a:xfrm rot="10800000">
              <a:off x="5304971" y="2272890"/>
              <a:ext cx="1582058" cy="29754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1BDB4C49-0399-F165-5F6E-B65E364883DF}"/>
                </a:ext>
              </a:extLst>
            </p:cNvPr>
            <p:cNvSpPr/>
            <p:nvPr/>
          </p:nvSpPr>
          <p:spPr>
            <a:xfrm rot="10800000">
              <a:off x="5304971" y="2202916"/>
              <a:ext cx="1582058" cy="29754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9" name="Straight Connector 28">
            <a:extLst>
              <a:ext uri="{FF2B5EF4-FFF2-40B4-BE49-F238E27FC236}">
                <a16:creationId xmlns:a16="http://schemas.microsoft.com/office/drawing/2014/main" id="{3805AD0E-B47F-8D7B-B16B-8775869BF873}"/>
              </a:ext>
            </a:extLst>
          </p:cNvPr>
          <p:cNvCxnSpPr/>
          <p:nvPr/>
        </p:nvCxnSpPr>
        <p:spPr>
          <a:xfrm>
            <a:off x="1429662" y="526626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0B0ABA-D444-5257-4CBB-B65147CCB5D3}"/>
              </a:ext>
            </a:extLst>
          </p:cNvPr>
          <p:cNvCxnSpPr/>
          <p:nvPr/>
        </p:nvCxnSpPr>
        <p:spPr>
          <a:xfrm>
            <a:off x="1429662" y="6416747"/>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CBCBCE2-DC1A-567D-1F1C-D8A9063C1753}"/>
              </a:ext>
            </a:extLst>
          </p:cNvPr>
          <p:cNvCxnSpPr>
            <a:cxnSpLocks/>
          </p:cNvCxnSpPr>
          <p:nvPr/>
        </p:nvCxnSpPr>
        <p:spPr>
          <a:xfrm>
            <a:off x="1429662" y="5266265"/>
            <a:ext cx="0" cy="1150482"/>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2B3A757-DA98-CCDC-2A51-46631E8A4B9F}"/>
              </a:ext>
            </a:extLst>
          </p:cNvPr>
          <p:cNvSpPr/>
          <p:nvPr/>
        </p:nvSpPr>
        <p:spPr>
          <a:xfrm>
            <a:off x="209881" y="5594679"/>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All Pods Together on Track C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39" name="Straight Connector 38">
            <a:extLst>
              <a:ext uri="{FF2B5EF4-FFF2-40B4-BE49-F238E27FC236}">
                <a16:creationId xmlns:a16="http://schemas.microsoft.com/office/drawing/2014/main" id="{010C7AE3-AF07-FAE2-A769-338DACB3CE56}"/>
              </a:ext>
            </a:extLst>
          </p:cNvPr>
          <p:cNvCxnSpPr/>
          <p:nvPr/>
        </p:nvCxnSpPr>
        <p:spPr>
          <a:xfrm>
            <a:off x="1429662" y="288662"/>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A7C9DB2-DFEC-123E-363F-71377815065D}"/>
              </a:ext>
            </a:extLst>
          </p:cNvPr>
          <p:cNvCxnSpPr/>
          <p:nvPr/>
        </p:nvCxnSpPr>
        <p:spPr>
          <a:xfrm>
            <a:off x="1429662" y="1657648"/>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985918A-6FD2-A50D-F8E7-A15FCAA07F89}"/>
              </a:ext>
            </a:extLst>
          </p:cNvPr>
          <p:cNvCxnSpPr>
            <a:cxnSpLocks/>
          </p:cNvCxnSpPr>
          <p:nvPr/>
        </p:nvCxnSpPr>
        <p:spPr>
          <a:xfrm>
            <a:off x="1429662" y="288662"/>
            <a:ext cx="0" cy="1368986"/>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7136CD1-65FF-0688-D31B-D357FE3B207D}"/>
              </a:ext>
            </a:extLst>
          </p:cNvPr>
          <p:cNvSpPr/>
          <p:nvPr/>
        </p:nvSpPr>
        <p:spPr>
          <a:xfrm>
            <a:off x="330204" y="685092"/>
            <a:ext cx="2198915" cy="538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Track C Teams Links</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cxnSp>
        <p:nvCxnSpPr>
          <p:cNvPr id="43" name="Straight Connector 42">
            <a:extLst>
              <a:ext uri="{FF2B5EF4-FFF2-40B4-BE49-F238E27FC236}">
                <a16:creationId xmlns:a16="http://schemas.microsoft.com/office/drawing/2014/main" id="{294A0AE7-8D98-C7BA-08EA-EA8123E4991D}"/>
              </a:ext>
            </a:extLst>
          </p:cNvPr>
          <p:cNvCxnSpPr/>
          <p:nvPr/>
        </p:nvCxnSpPr>
        <p:spPr>
          <a:xfrm>
            <a:off x="9264328" y="1974690"/>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53DFF28-1515-E1F0-AB19-6216B6B13F4B}"/>
              </a:ext>
            </a:extLst>
          </p:cNvPr>
          <p:cNvCxnSpPr/>
          <p:nvPr/>
        </p:nvCxnSpPr>
        <p:spPr>
          <a:xfrm>
            <a:off x="9264328" y="4986255"/>
            <a:ext cx="1277257" cy="0"/>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BFE666E-303A-6EBB-52C7-8F919A28E124}"/>
              </a:ext>
            </a:extLst>
          </p:cNvPr>
          <p:cNvCxnSpPr>
            <a:cxnSpLocks/>
          </p:cNvCxnSpPr>
          <p:nvPr/>
        </p:nvCxnSpPr>
        <p:spPr>
          <a:xfrm>
            <a:off x="10534328" y="1963431"/>
            <a:ext cx="0" cy="3022824"/>
          </a:xfrm>
          <a:prstGeom prst="line">
            <a:avLst/>
          </a:prstGeom>
          <a:ln>
            <a:solidFill>
              <a:schemeClr val="tx2"/>
            </a:solidFill>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5649BEE-3785-007D-8F18-FAD85D6C7AC3}"/>
              </a:ext>
            </a:extLst>
          </p:cNvPr>
          <p:cNvSpPr/>
          <p:nvPr/>
        </p:nvSpPr>
        <p:spPr>
          <a:xfrm>
            <a:off x="9434870" y="3081075"/>
            <a:ext cx="2198915" cy="733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rPr>
              <a:t>Instructor Bridge for Entire Academy on Teams Link</a:t>
            </a:r>
            <a:endParaRPr kumimoji="0" lang="en-US" sz="1200" b="0" i="0" u="none" strike="noStrike" kern="1200" cap="none" spc="0" normalizeH="0" baseline="0" noProof="0" dirty="0">
              <a:ln>
                <a:noFill/>
              </a:ln>
              <a:solidFill>
                <a:srgbClr val="006450"/>
              </a:solidFill>
              <a:effectLst/>
              <a:uLnTx/>
              <a:uFillTx/>
              <a:latin typeface="Graphik" panose="020B0503030202060203" pitchFamily="34" charset="0"/>
              <a:ea typeface="+mn-ea"/>
              <a:cs typeface="+mn-cs"/>
            </a:endParaRPr>
          </a:p>
        </p:txBody>
      </p:sp>
      <p:sp>
        <p:nvSpPr>
          <p:cNvPr id="48" name="Rectangle 47">
            <a:extLst>
              <a:ext uri="{FF2B5EF4-FFF2-40B4-BE49-F238E27FC236}">
                <a16:creationId xmlns:a16="http://schemas.microsoft.com/office/drawing/2014/main" id="{CE720282-37D4-CAC8-BBFF-A1935BFC8E7D}"/>
              </a:ext>
            </a:extLst>
          </p:cNvPr>
          <p:cNvSpPr>
            <a:spLocks/>
          </p:cNvSpPr>
          <p:nvPr/>
        </p:nvSpPr>
        <p:spPr>
          <a:xfrm>
            <a:off x="384049" y="384048"/>
            <a:ext cx="11546694" cy="320601"/>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Daily Schedule</a:t>
            </a:r>
          </a:p>
        </p:txBody>
      </p:sp>
    </p:spTree>
    <p:extLst>
      <p:ext uri="{BB962C8B-B14F-4D97-AF65-F5344CB8AC3E}">
        <p14:creationId xmlns:p14="http://schemas.microsoft.com/office/powerpoint/2010/main" val="16362823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5D575-5153-F141-559C-B04F79533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72F2A-BF16-E376-B30F-D9E7CA7F8857}"/>
              </a:ext>
            </a:extLst>
          </p:cNvPr>
          <p:cNvSpPr>
            <a:spLocks noGrp="1"/>
          </p:cNvSpPr>
          <p:nvPr>
            <p:ph type="title"/>
          </p:nvPr>
        </p:nvSpPr>
        <p:spPr/>
        <p:txBody>
          <a:bodyPr/>
          <a:lstStyle/>
          <a:p>
            <a:r>
              <a:rPr lang="en-US" dirty="0"/>
              <a:t>AI Agents and the Rise of their Autonomy.</a:t>
            </a:r>
          </a:p>
        </p:txBody>
      </p:sp>
      <p:sp>
        <p:nvSpPr>
          <p:cNvPr id="3" name="Text Placeholder 2">
            <a:extLst>
              <a:ext uri="{FF2B5EF4-FFF2-40B4-BE49-F238E27FC236}">
                <a16:creationId xmlns:a16="http://schemas.microsoft.com/office/drawing/2014/main" id="{A0C84243-41C7-351A-8AF7-1D7EADB7CBED}"/>
              </a:ext>
            </a:extLst>
          </p:cNvPr>
          <p:cNvSpPr>
            <a:spLocks noGrp="1"/>
          </p:cNvSpPr>
          <p:nvPr>
            <p:ph type="body" sz="quarter" idx="10"/>
          </p:nvPr>
        </p:nvSpPr>
        <p:spPr>
          <a:xfrm>
            <a:off x="596900" y="7228997"/>
            <a:ext cx="11595100" cy="4957763"/>
          </a:xfrm>
        </p:spPr>
        <p:txBody>
          <a:bodyPr/>
          <a:lstStyle/>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These loops raise concerns about fairness, transparency, and ethical goals being optimized.</a:t>
            </a: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When designed with accountability, feedback loops can include explainability measures.</a:t>
            </a:r>
          </a:p>
          <a:p>
            <a:pPr marL="338328" indent="-338328" algn="l" rtl="0" eaLnBrk="1" latinLnBrk="0" hangingPunct="1">
              <a:spcBef>
                <a:spcPts val="576"/>
              </a:spcBef>
              <a:buFont typeface="Arial" panose="020B0604020202020204" pitchFamily="34" charset="0"/>
              <a:buChar char="•"/>
            </a:pPr>
            <a:r>
              <a:rPr lang="en-US" sz="2400" dirty="0">
                <a:solidFill>
                  <a:srgbClr val="231F20"/>
                </a:solidFill>
                <a:effectLst/>
                <a:latin typeface="Graphik" panose="020B0503030202060203" pitchFamily="34" charset="77"/>
              </a:rPr>
              <a:t>They are essential for adaptive systems, helping AI improve decisions and align with objectives over time.</a:t>
            </a:r>
            <a:endParaRPr lang="en-US" dirty="0"/>
          </a:p>
        </p:txBody>
      </p:sp>
      <p:sp>
        <p:nvSpPr>
          <p:cNvPr id="26" name="TextBox 25">
            <a:extLst>
              <a:ext uri="{FF2B5EF4-FFF2-40B4-BE49-F238E27FC236}">
                <a16:creationId xmlns:a16="http://schemas.microsoft.com/office/drawing/2014/main" id="{9AD34D8D-EC0A-1846-7670-92E6F0D9A75D}"/>
              </a:ext>
            </a:extLst>
          </p:cNvPr>
          <p:cNvSpPr txBox="1"/>
          <p:nvPr/>
        </p:nvSpPr>
        <p:spPr>
          <a:xfrm>
            <a:off x="2279069" y="1200319"/>
            <a:ext cx="7804852" cy="707886"/>
          </a:xfrm>
          <a:prstGeom prst="rect">
            <a:avLst/>
          </a:prstGeom>
          <a:noFill/>
        </p:spPr>
        <p:txBody>
          <a:bodyPr wrap="square" lIns="0" rIns="0" rtlCol="0" anchor="b">
            <a:spAutoFit/>
          </a:bodyPr>
          <a:lstStyle/>
          <a:p>
            <a:r>
              <a:rPr lang="en-US" sz="2000" i="1" dirty="0"/>
              <a:t>Feedback loops and autonomous learning raises concerns about fairness and transparency.</a:t>
            </a:r>
          </a:p>
        </p:txBody>
      </p:sp>
      <p:sp>
        <p:nvSpPr>
          <p:cNvPr id="32" name="TextBox 31">
            <a:extLst>
              <a:ext uri="{FF2B5EF4-FFF2-40B4-BE49-F238E27FC236}">
                <a16:creationId xmlns:a16="http://schemas.microsoft.com/office/drawing/2014/main" id="{85BC768E-1A13-E0C5-DB98-CCE1BA3D69F8}"/>
              </a:ext>
            </a:extLst>
          </p:cNvPr>
          <p:cNvSpPr txBox="1"/>
          <p:nvPr/>
        </p:nvSpPr>
        <p:spPr>
          <a:xfrm>
            <a:off x="8310740" y="4767365"/>
            <a:ext cx="3743766" cy="830997"/>
          </a:xfrm>
          <a:prstGeom prst="rect">
            <a:avLst/>
          </a:prstGeom>
          <a:noFill/>
        </p:spPr>
        <p:txBody>
          <a:bodyPr wrap="square" lIns="0" rIns="0" rtlCol="0" anchor="b">
            <a:spAutoFit/>
          </a:bodyPr>
          <a:lstStyle/>
          <a:p>
            <a:r>
              <a:rPr lang="en-US" sz="2400" b="1" dirty="0"/>
              <a:t>Loop can be explainable and via natural language</a:t>
            </a:r>
          </a:p>
        </p:txBody>
      </p:sp>
      <p:sp>
        <p:nvSpPr>
          <p:cNvPr id="35" name="TextBox 34">
            <a:extLst>
              <a:ext uri="{FF2B5EF4-FFF2-40B4-BE49-F238E27FC236}">
                <a16:creationId xmlns:a16="http://schemas.microsoft.com/office/drawing/2014/main" id="{FF62883A-8FB2-BE7C-4528-CD81BF7D3DA8}"/>
              </a:ext>
            </a:extLst>
          </p:cNvPr>
          <p:cNvSpPr txBox="1"/>
          <p:nvPr/>
        </p:nvSpPr>
        <p:spPr>
          <a:xfrm>
            <a:off x="-637643" y="4666268"/>
            <a:ext cx="3999352" cy="1200329"/>
          </a:xfrm>
          <a:prstGeom prst="rect">
            <a:avLst/>
          </a:prstGeom>
          <a:noFill/>
        </p:spPr>
        <p:txBody>
          <a:bodyPr wrap="square" lIns="0" rIns="0" rtlCol="0" anchor="b">
            <a:spAutoFit/>
          </a:bodyPr>
          <a:lstStyle/>
          <a:p>
            <a:pPr algn="r"/>
            <a:r>
              <a:rPr lang="en-US" sz="2400" b="1" dirty="0"/>
              <a:t>Feedback loops are essential for adaptive systems</a:t>
            </a:r>
          </a:p>
        </p:txBody>
      </p:sp>
      <p:grpSp>
        <p:nvGrpSpPr>
          <p:cNvPr id="49" name="Group 48">
            <a:extLst>
              <a:ext uri="{FF2B5EF4-FFF2-40B4-BE49-F238E27FC236}">
                <a16:creationId xmlns:a16="http://schemas.microsoft.com/office/drawing/2014/main" id="{03324EBB-E82A-81A8-6150-EE5B6005C73E}"/>
              </a:ext>
            </a:extLst>
          </p:cNvPr>
          <p:cNvGrpSpPr/>
          <p:nvPr/>
        </p:nvGrpSpPr>
        <p:grpSpPr>
          <a:xfrm>
            <a:off x="3743502" y="2246572"/>
            <a:ext cx="4185444" cy="3923290"/>
            <a:chOff x="3057525" y="902537"/>
            <a:chExt cx="6076950" cy="5267325"/>
          </a:xfrm>
        </p:grpSpPr>
        <p:grpSp>
          <p:nvGrpSpPr>
            <p:cNvPr id="11" name="Group 10">
              <a:extLst>
                <a:ext uri="{FF2B5EF4-FFF2-40B4-BE49-F238E27FC236}">
                  <a16:creationId xmlns:a16="http://schemas.microsoft.com/office/drawing/2014/main" id="{E42E90A4-D3C0-E49A-959E-A6679245ABB6}"/>
                </a:ext>
              </a:extLst>
            </p:cNvPr>
            <p:cNvGrpSpPr/>
            <p:nvPr/>
          </p:nvGrpSpPr>
          <p:grpSpPr>
            <a:xfrm>
              <a:off x="3702050" y="902537"/>
              <a:ext cx="4787900" cy="5267325"/>
              <a:chOff x="3702050" y="902537"/>
              <a:chExt cx="4787900" cy="5267325"/>
            </a:xfrm>
          </p:grpSpPr>
          <p:sp>
            <p:nvSpPr>
              <p:cNvPr id="12" name="Oval 7">
                <a:extLst>
                  <a:ext uri="{FF2B5EF4-FFF2-40B4-BE49-F238E27FC236}">
                    <a16:creationId xmlns:a16="http://schemas.microsoft.com/office/drawing/2014/main" id="{6BBA0C85-7741-F8FE-DA78-2F1DEC2E0E7D}"/>
                  </a:ext>
                </a:extLst>
              </p:cNvPr>
              <p:cNvSpPr>
                <a:spLocks noChangeArrowheads="1"/>
              </p:cNvSpPr>
              <p:nvPr/>
            </p:nvSpPr>
            <p:spPr bwMode="auto">
              <a:xfrm>
                <a:off x="3702050" y="5874587"/>
                <a:ext cx="4787900" cy="29527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34">
                <a:extLst>
                  <a:ext uri="{FF2B5EF4-FFF2-40B4-BE49-F238E27FC236}">
                    <a16:creationId xmlns:a16="http://schemas.microsoft.com/office/drawing/2014/main" id="{BB0CCCE4-38C8-7065-0D01-CD382F63F9EA}"/>
                  </a:ext>
                </a:extLst>
              </p:cNvPr>
              <p:cNvSpPr>
                <a:spLocks noChangeArrowheads="1"/>
              </p:cNvSpPr>
              <p:nvPr/>
            </p:nvSpPr>
            <p:spPr bwMode="auto">
              <a:xfrm rot="900000">
                <a:off x="3822700" y="1720100"/>
                <a:ext cx="4546600" cy="146050"/>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37">
                <a:extLst>
                  <a:ext uri="{FF2B5EF4-FFF2-40B4-BE49-F238E27FC236}">
                    <a16:creationId xmlns:a16="http://schemas.microsoft.com/office/drawing/2014/main" id="{540DE8E8-36A5-A1E0-4B0E-1D0F0FE45336}"/>
                  </a:ext>
                </a:extLst>
              </p:cNvPr>
              <p:cNvSpPr>
                <a:spLocks noChangeArrowheads="1"/>
              </p:cNvSpPr>
              <p:nvPr/>
            </p:nvSpPr>
            <p:spPr bwMode="auto">
              <a:xfrm>
                <a:off x="5947569" y="2270962"/>
                <a:ext cx="296863" cy="274320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38">
                <a:extLst>
                  <a:ext uri="{FF2B5EF4-FFF2-40B4-BE49-F238E27FC236}">
                    <a16:creationId xmlns:a16="http://schemas.microsoft.com/office/drawing/2014/main" id="{E8A1769E-432C-AD98-53E6-68539B39B70F}"/>
                  </a:ext>
                </a:extLst>
              </p:cNvPr>
              <p:cNvSpPr>
                <a:spLocks/>
              </p:cNvSpPr>
              <p:nvPr/>
            </p:nvSpPr>
            <p:spPr bwMode="auto">
              <a:xfrm>
                <a:off x="5816600" y="4984000"/>
                <a:ext cx="558800" cy="617538"/>
              </a:xfrm>
              <a:custGeom>
                <a:avLst/>
                <a:gdLst>
                  <a:gd name="T0" fmla="*/ 6794 w 6794"/>
                  <a:gd name="T1" fmla="*/ 3060 h 7508"/>
                  <a:gd name="T2" fmla="*/ 3734 w 6794"/>
                  <a:gd name="T3" fmla="*/ 0 h 7508"/>
                  <a:gd name="T4" fmla="*/ 3060 w 6794"/>
                  <a:gd name="T5" fmla="*/ 0 h 7508"/>
                  <a:gd name="T6" fmla="*/ 0 w 6794"/>
                  <a:gd name="T7" fmla="*/ 3060 h 7508"/>
                  <a:gd name="T8" fmla="*/ 0 w 6794"/>
                  <a:gd name="T9" fmla="*/ 7508 h 7508"/>
                  <a:gd name="T10" fmla="*/ 6794 w 6794"/>
                  <a:gd name="T11" fmla="*/ 7508 h 7508"/>
                  <a:gd name="T12" fmla="*/ 6794 w 6794"/>
                  <a:gd name="T13" fmla="*/ 3060 h 7508"/>
                </a:gdLst>
                <a:ahLst/>
                <a:cxnLst>
                  <a:cxn ang="0">
                    <a:pos x="T0" y="T1"/>
                  </a:cxn>
                  <a:cxn ang="0">
                    <a:pos x="T2" y="T3"/>
                  </a:cxn>
                  <a:cxn ang="0">
                    <a:pos x="T4" y="T5"/>
                  </a:cxn>
                  <a:cxn ang="0">
                    <a:pos x="T6" y="T7"/>
                  </a:cxn>
                  <a:cxn ang="0">
                    <a:pos x="T8" y="T9"/>
                  </a:cxn>
                  <a:cxn ang="0">
                    <a:pos x="T10" y="T11"/>
                  </a:cxn>
                  <a:cxn ang="0">
                    <a:pos x="T12" y="T13"/>
                  </a:cxn>
                </a:cxnLst>
                <a:rect l="0" t="0" r="r" b="b"/>
                <a:pathLst>
                  <a:path w="6794" h="7508">
                    <a:moveTo>
                      <a:pt x="6794" y="3060"/>
                    </a:moveTo>
                    <a:cubicBezTo>
                      <a:pt x="6794" y="1370"/>
                      <a:pt x="5424" y="0"/>
                      <a:pt x="3734" y="0"/>
                    </a:cubicBezTo>
                    <a:lnTo>
                      <a:pt x="3060" y="0"/>
                    </a:lnTo>
                    <a:cubicBezTo>
                      <a:pt x="1370" y="0"/>
                      <a:pt x="0" y="1370"/>
                      <a:pt x="0" y="3060"/>
                    </a:cubicBezTo>
                    <a:lnTo>
                      <a:pt x="0" y="7508"/>
                    </a:lnTo>
                    <a:lnTo>
                      <a:pt x="6794" y="7508"/>
                    </a:lnTo>
                    <a:lnTo>
                      <a:pt x="6794" y="30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9">
                <a:extLst>
                  <a:ext uri="{FF2B5EF4-FFF2-40B4-BE49-F238E27FC236}">
                    <a16:creationId xmlns:a16="http://schemas.microsoft.com/office/drawing/2014/main" id="{B1D5B1B7-F053-3755-CDCE-51161618EDFC}"/>
                  </a:ext>
                </a:extLst>
              </p:cNvPr>
              <p:cNvSpPr>
                <a:spLocks/>
              </p:cNvSpPr>
              <p:nvPr/>
            </p:nvSpPr>
            <p:spPr bwMode="auto">
              <a:xfrm>
                <a:off x="5426869" y="5598362"/>
                <a:ext cx="1338263" cy="179388"/>
              </a:xfrm>
              <a:custGeom>
                <a:avLst/>
                <a:gdLst>
                  <a:gd name="T0" fmla="*/ 13645 w 16249"/>
                  <a:gd name="T1" fmla="*/ 0 h 2174"/>
                  <a:gd name="T2" fmla="*/ 2604 w 16249"/>
                  <a:gd name="T3" fmla="*/ 0 h 2174"/>
                  <a:gd name="T4" fmla="*/ 0 w 16249"/>
                  <a:gd name="T5" fmla="*/ 2174 h 2174"/>
                  <a:gd name="T6" fmla="*/ 16249 w 16249"/>
                  <a:gd name="T7" fmla="*/ 2174 h 2174"/>
                  <a:gd name="T8" fmla="*/ 13645 w 16249"/>
                  <a:gd name="T9" fmla="*/ 0 h 2174"/>
                </a:gdLst>
                <a:ahLst/>
                <a:cxnLst>
                  <a:cxn ang="0">
                    <a:pos x="T0" y="T1"/>
                  </a:cxn>
                  <a:cxn ang="0">
                    <a:pos x="T2" y="T3"/>
                  </a:cxn>
                  <a:cxn ang="0">
                    <a:pos x="T4" y="T5"/>
                  </a:cxn>
                  <a:cxn ang="0">
                    <a:pos x="T6" y="T7"/>
                  </a:cxn>
                  <a:cxn ang="0">
                    <a:pos x="T8" y="T9"/>
                  </a:cxn>
                </a:cxnLst>
                <a:rect l="0" t="0" r="r" b="b"/>
                <a:pathLst>
                  <a:path w="16249" h="2174">
                    <a:moveTo>
                      <a:pt x="13645" y="0"/>
                    </a:moveTo>
                    <a:lnTo>
                      <a:pt x="2604" y="0"/>
                    </a:lnTo>
                    <a:cubicBezTo>
                      <a:pt x="1304" y="0"/>
                      <a:pt x="224" y="938"/>
                      <a:pt x="0" y="2174"/>
                    </a:cubicBezTo>
                    <a:lnTo>
                      <a:pt x="16249" y="2174"/>
                    </a:lnTo>
                    <a:cubicBezTo>
                      <a:pt x="16025" y="938"/>
                      <a:pt x="14945" y="0"/>
                      <a:pt x="13645"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0">
                <a:extLst>
                  <a:ext uri="{FF2B5EF4-FFF2-40B4-BE49-F238E27FC236}">
                    <a16:creationId xmlns:a16="http://schemas.microsoft.com/office/drawing/2014/main" id="{6FE8FAE3-A24A-50DE-5E7F-A015815E512F}"/>
                  </a:ext>
                </a:extLst>
              </p:cNvPr>
              <p:cNvSpPr>
                <a:spLocks/>
              </p:cNvSpPr>
              <p:nvPr/>
            </p:nvSpPr>
            <p:spPr bwMode="auto">
              <a:xfrm>
                <a:off x="4790281" y="5774575"/>
                <a:ext cx="2611438" cy="254000"/>
              </a:xfrm>
              <a:custGeom>
                <a:avLst/>
                <a:gdLst>
                  <a:gd name="T0" fmla="*/ 31729 w 31729"/>
                  <a:gd name="T1" fmla="*/ 3060 h 3091"/>
                  <a:gd name="T2" fmla="*/ 28668 w 31729"/>
                  <a:gd name="T3" fmla="*/ 0 h 3091"/>
                  <a:gd name="T4" fmla="*/ 3060 w 31729"/>
                  <a:gd name="T5" fmla="*/ 0 h 3091"/>
                  <a:gd name="T6" fmla="*/ 0 w 31729"/>
                  <a:gd name="T7" fmla="*/ 3060 h 3091"/>
                  <a:gd name="T8" fmla="*/ 0 w 31729"/>
                  <a:gd name="T9" fmla="*/ 3091 h 3091"/>
                  <a:gd name="T10" fmla="*/ 31729 w 31729"/>
                  <a:gd name="T11" fmla="*/ 3091 h 3091"/>
                  <a:gd name="T12" fmla="*/ 31729 w 31729"/>
                  <a:gd name="T13" fmla="*/ 3060 h 3091"/>
                </a:gdLst>
                <a:ahLst/>
                <a:cxnLst>
                  <a:cxn ang="0">
                    <a:pos x="T0" y="T1"/>
                  </a:cxn>
                  <a:cxn ang="0">
                    <a:pos x="T2" y="T3"/>
                  </a:cxn>
                  <a:cxn ang="0">
                    <a:pos x="T4" y="T5"/>
                  </a:cxn>
                  <a:cxn ang="0">
                    <a:pos x="T6" y="T7"/>
                  </a:cxn>
                  <a:cxn ang="0">
                    <a:pos x="T8" y="T9"/>
                  </a:cxn>
                  <a:cxn ang="0">
                    <a:pos x="T10" y="T11"/>
                  </a:cxn>
                  <a:cxn ang="0">
                    <a:pos x="T12" y="T13"/>
                  </a:cxn>
                </a:cxnLst>
                <a:rect l="0" t="0" r="r" b="b"/>
                <a:pathLst>
                  <a:path w="31729" h="3091">
                    <a:moveTo>
                      <a:pt x="31729" y="3060"/>
                    </a:moveTo>
                    <a:cubicBezTo>
                      <a:pt x="31729" y="1370"/>
                      <a:pt x="30358" y="0"/>
                      <a:pt x="28668" y="0"/>
                    </a:cubicBezTo>
                    <a:lnTo>
                      <a:pt x="3060" y="0"/>
                    </a:lnTo>
                    <a:cubicBezTo>
                      <a:pt x="1370" y="0"/>
                      <a:pt x="0" y="1370"/>
                      <a:pt x="0" y="3060"/>
                    </a:cubicBezTo>
                    <a:lnTo>
                      <a:pt x="0" y="3091"/>
                    </a:lnTo>
                    <a:lnTo>
                      <a:pt x="31729" y="3091"/>
                    </a:lnTo>
                    <a:lnTo>
                      <a:pt x="31729" y="30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1">
                <a:extLst>
                  <a:ext uri="{FF2B5EF4-FFF2-40B4-BE49-F238E27FC236}">
                    <a16:creationId xmlns:a16="http://schemas.microsoft.com/office/drawing/2014/main" id="{C2D390BB-CA50-19A0-4307-89CD3CA9B4BD}"/>
                  </a:ext>
                </a:extLst>
              </p:cNvPr>
              <p:cNvSpPr>
                <a:spLocks/>
              </p:cNvSpPr>
              <p:nvPr/>
            </p:nvSpPr>
            <p:spPr bwMode="auto">
              <a:xfrm>
                <a:off x="5837238" y="1372437"/>
                <a:ext cx="517525" cy="906463"/>
              </a:xfrm>
              <a:custGeom>
                <a:avLst/>
                <a:gdLst>
                  <a:gd name="T0" fmla="*/ 3841 w 6285"/>
                  <a:gd name="T1" fmla="*/ 91 h 11006"/>
                  <a:gd name="T2" fmla="*/ 3804 w 6285"/>
                  <a:gd name="T3" fmla="*/ 80 h 11006"/>
                  <a:gd name="T4" fmla="*/ 3730 w 6285"/>
                  <a:gd name="T5" fmla="*/ 64 h 11006"/>
                  <a:gd name="T6" fmla="*/ 3159 w 6285"/>
                  <a:gd name="T7" fmla="*/ 0 h 11006"/>
                  <a:gd name="T8" fmla="*/ 3142 w 6285"/>
                  <a:gd name="T9" fmla="*/ 1 h 11006"/>
                  <a:gd name="T10" fmla="*/ 3125 w 6285"/>
                  <a:gd name="T11" fmla="*/ 0 h 11006"/>
                  <a:gd name="T12" fmla="*/ 2555 w 6285"/>
                  <a:gd name="T13" fmla="*/ 64 h 11006"/>
                  <a:gd name="T14" fmla="*/ 2480 w 6285"/>
                  <a:gd name="T15" fmla="*/ 80 h 11006"/>
                  <a:gd name="T16" fmla="*/ 2443 w 6285"/>
                  <a:gd name="T17" fmla="*/ 91 h 11006"/>
                  <a:gd name="T18" fmla="*/ 0 w 6285"/>
                  <a:gd name="T19" fmla="*/ 3024 h 11006"/>
                  <a:gd name="T20" fmla="*/ 0 w 6285"/>
                  <a:gd name="T21" fmla="*/ 3363 h 11006"/>
                  <a:gd name="T22" fmla="*/ 0 w 6285"/>
                  <a:gd name="T23" fmla="*/ 9342 h 11006"/>
                  <a:gd name="T24" fmla="*/ 0 w 6285"/>
                  <a:gd name="T25" fmla="*/ 9410 h 11006"/>
                  <a:gd name="T26" fmla="*/ 222 w 6285"/>
                  <a:gd name="T27" fmla="*/ 9585 h 11006"/>
                  <a:gd name="T28" fmla="*/ 883 w 6285"/>
                  <a:gd name="T29" fmla="*/ 11006 h 11006"/>
                  <a:gd name="T30" fmla="*/ 5401 w 6285"/>
                  <a:gd name="T31" fmla="*/ 11006 h 11006"/>
                  <a:gd name="T32" fmla="*/ 6063 w 6285"/>
                  <a:gd name="T33" fmla="*/ 9585 h 11006"/>
                  <a:gd name="T34" fmla="*/ 6285 w 6285"/>
                  <a:gd name="T35" fmla="*/ 9410 h 11006"/>
                  <a:gd name="T36" fmla="*/ 6285 w 6285"/>
                  <a:gd name="T37" fmla="*/ 9342 h 11006"/>
                  <a:gd name="T38" fmla="*/ 6285 w 6285"/>
                  <a:gd name="T39" fmla="*/ 3363 h 11006"/>
                  <a:gd name="T40" fmla="*/ 6285 w 6285"/>
                  <a:gd name="T41" fmla="*/ 3024 h 11006"/>
                  <a:gd name="T42" fmla="*/ 3841 w 6285"/>
                  <a:gd name="T43" fmla="*/ 91 h 1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85" h="11006">
                    <a:moveTo>
                      <a:pt x="3841" y="91"/>
                    </a:moveTo>
                    <a:cubicBezTo>
                      <a:pt x="3829" y="87"/>
                      <a:pt x="3817" y="84"/>
                      <a:pt x="3804" y="80"/>
                    </a:cubicBezTo>
                    <a:cubicBezTo>
                      <a:pt x="3780" y="75"/>
                      <a:pt x="3755" y="70"/>
                      <a:pt x="3730" y="64"/>
                    </a:cubicBezTo>
                    <a:cubicBezTo>
                      <a:pt x="3552" y="24"/>
                      <a:pt x="3362" y="0"/>
                      <a:pt x="3159" y="0"/>
                    </a:cubicBezTo>
                    <a:cubicBezTo>
                      <a:pt x="3153" y="0"/>
                      <a:pt x="3148" y="1"/>
                      <a:pt x="3142" y="1"/>
                    </a:cubicBezTo>
                    <a:cubicBezTo>
                      <a:pt x="3136" y="1"/>
                      <a:pt x="3131" y="0"/>
                      <a:pt x="3125" y="0"/>
                    </a:cubicBezTo>
                    <a:cubicBezTo>
                      <a:pt x="2923" y="0"/>
                      <a:pt x="2733" y="24"/>
                      <a:pt x="2555" y="64"/>
                    </a:cubicBezTo>
                    <a:cubicBezTo>
                      <a:pt x="2530" y="70"/>
                      <a:pt x="2505" y="75"/>
                      <a:pt x="2480" y="80"/>
                    </a:cubicBezTo>
                    <a:cubicBezTo>
                      <a:pt x="2468" y="84"/>
                      <a:pt x="2456" y="87"/>
                      <a:pt x="2443" y="91"/>
                    </a:cubicBezTo>
                    <a:cubicBezTo>
                      <a:pt x="521" y="591"/>
                      <a:pt x="0" y="3024"/>
                      <a:pt x="0" y="3024"/>
                    </a:cubicBezTo>
                    <a:lnTo>
                      <a:pt x="0" y="3363"/>
                    </a:lnTo>
                    <a:lnTo>
                      <a:pt x="0" y="9342"/>
                    </a:lnTo>
                    <a:lnTo>
                      <a:pt x="0" y="9410"/>
                    </a:lnTo>
                    <a:cubicBezTo>
                      <a:pt x="82" y="9467"/>
                      <a:pt x="155" y="9526"/>
                      <a:pt x="222" y="9585"/>
                    </a:cubicBezTo>
                    <a:cubicBezTo>
                      <a:pt x="484" y="9895"/>
                      <a:pt x="883" y="10458"/>
                      <a:pt x="883" y="11006"/>
                    </a:cubicBezTo>
                    <a:lnTo>
                      <a:pt x="5401" y="11006"/>
                    </a:lnTo>
                    <a:cubicBezTo>
                      <a:pt x="5401" y="10458"/>
                      <a:pt x="5800" y="9895"/>
                      <a:pt x="6063" y="9585"/>
                    </a:cubicBezTo>
                    <a:cubicBezTo>
                      <a:pt x="6130" y="9526"/>
                      <a:pt x="6203" y="9467"/>
                      <a:pt x="6285" y="9410"/>
                    </a:cubicBezTo>
                    <a:lnTo>
                      <a:pt x="6285" y="9342"/>
                    </a:lnTo>
                    <a:lnTo>
                      <a:pt x="6285" y="3363"/>
                    </a:lnTo>
                    <a:lnTo>
                      <a:pt x="6285" y="3024"/>
                    </a:lnTo>
                    <a:cubicBezTo>
                      <a:pt x="6285" y="3024"/>
                      <a:pt x="5764" y="591"/>
                      <a:pt x="3841" y="91"/>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3">
                <a:extLst>
                  <a:ext uri="{FF2B5EF4-FFF2-40B4-BE49-F238E27FC236}">
                    <a16:creationId xmlns:a16="http://schemas.microsoft.com/office/drawing/2014/main" id="{482C0475-B18D-A5C2-A610-6ED5ACA3BFCE}"/>
                  </a:ext>
                </a:extLst>
              </p:cNvPr>
              <p:cNvSpPr>
                <a:spLocks/>
              </p:cNvSpPr>
              <p:nvPr/>
            </p:nvSpPr>
            <p:spPr bwMode="auto">
              <a:xfrm>
                <a:off x="5945188" y="902537"/>
                <a:ext cx="301625" cy="509588"/>
              </a:xfrm>
              <a:custGeom>
                <a:avLst/>
                <a:gdLst>
                  <a:gd name="T0" fmla="*/ 3669 w 3669"/>
                  <a:gd name="T1" fmla="*/ 4009 h 6183"/>
                  <a:gd name="T2" fmla="*/ 1834 w 3669"/>
                  <a:gd name="T3" fmla="*/ 6183 h 6183"/>
                  <a:gd name="T4" fmla="*/ 0 w 3669"/>
                  <a:gd name="T5" fmla="*/ 4009 h 6183"/>
                  <a:gd name="T6" fmla="*/ 1834 w 3669"/>
                  <a:gd name="T7" fmla="*/ 0 h 6183"/>
                  <a:gd name="T8" fmla="*/ 3669 w 3669"/>
                  <a:gd name="T9" fmla="*/ 4009 h 6183"/>
                </a:gdLst>
                <a:ahLst/>
                <a:cxnLst>
                  <a:cxn ang="0">
                    <a:pos x="T0" y="T1"/>
                  </a:cxn>
                  <a:cxn ang="0">
                    <a:pos x="T2" y="T3"/>
                  </a:cxn>
                  <a:cxn ang="0">
                    <a:pos x="T4" y="T5"/>
                  </a:cxn>
                  <a:cxn ang="0">
                    <a:pos x="T6" y="T7"/>
                  </a:cxn>
                  <a:cxn ang="0">
                    <a:pos x="T8" y="T9"/>
                  </a:cxn>
                </a:cxnLst>
                <a:rect l="0" t="0" r="r" b="b"/>
                <a:pathLst>
                  <a:path w="3669" h="6183">
                    <a:moveTo>
                      <a:pt x="3669" y="4009"/>
                    </a:moveTo>
                    <a:cubicBezTo>
                      <a:pt x="3669" y="5716"/>
                      <a:pt x="2848" y="6183"/>
                      <a:pt x="1834" y="6183"/>
                    </a:cubicBezTo>
                    <a:cubicBezTo>
                      <a:pt x="821" y="6183"/>
                      <a:pt x="0" y="5716"/>
                      <a:pt x="0" y="4009"/>
                    </a:cubicBezTo>
                    <a:cubicBezTo>
                      <a:pt x="0" y="2301"/>
                      <a:pt x="1834" y="0"/>
                      <a:pt x="1834" y="0"/>
                    </a:cubicBezTo>
                    <a:cubicBezTo>
                      <a:pt x="1834" y="0"/>
                      <a:pt x="3669" y="2301"/>
                      <a:pt x="3669" y="4009"/>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42">
                <a:extLst>
                  <a:ext uri="{FF2B5EF4-FFF2-40B4-BE49-F238E27FC236}">
                    <a16:creationId xmlns:a16="http://schemas.microsoft.com/office/drawing/2014/main" id="{446DE168-8466-881A-0ACB-230261419CCF}"/>
                  </a:ext>
                </a:extLst>
              </p:cNvPr>
              <p:cNvSpPr>
                <a:spLocks noChangeArrowheads="1"/>
              </p:cNvSpPr>
              <p:nvPr/>
            </p:nvSpPr>
            <p:spPr bwMode="auto">
              <a:xfrm>
                <a:off x="6037263" y="1767725"/>
                <a:ext cx="117475" cy="1174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486A05AA-E1B6-318E-5B2F-F2333955209B}"/>
                </a:ext>
              </a:extLst>
            </p:cNvPr>
            <p:cNvGrpSpPr/>
            <p:nvPr/>
          </p:nvGrpSpPr>
          <p:grpSpPr>
            <a:xfrm>
              <a:off x="6953250" y="2107450"/>
              <a:ext cx="2181225" cy="2411413"/>
              <a:chOff x="6953250" y="1605800"/>
              <a:chExt cx="2181225" cy="2411413"/>
            </a:xfrm>
          </p:grpSpPr>
          <p:sp>
            <p:nvSpPr>
              <p:cNvPr id="38" name="Freeform 8">
                <a:extLst>
                  <a:ext uri="{FF2B5EF4-FFF2-40B4-BE49-F238E27FC236}">
                    <a16:creationId xmlns:a16="http://schemas.microsoft.com/office/drawing/2014/main" id="{E43B6E2E-7993-9616-A119-EC7FB036A416}"/>
                  </a:ext>
                </a:extLst>
              </p:cNvPr>
              <p:cNvSpPr>
                <a:spLocks/>
              </p:cNvSpPr>
              <p:nvPr/>
            </p:nvSpPr>
            <p:spPr bwMode="auto">
              <a:xfrm>
                <a:off x="8050212" y="1916950"/>
                <a:ext cx="1050925" cy="1917700"/>
              </a:xfrm>
              <a:custGeom>
                <a:avLst/>
                <a:gdLst>
                  <a:gd name="T0" fmla="*/ 12657 w 12781"/>
                  <a:gd name="T1" fmla="*/ 22665 h 23305"/>
                  <a:gd name="T2" fmla="*/ 312 w 12781"/>
                  <a:gd name="T3" fmla="*/ 191 h 23305"/>
                  <a:gd name="T4" fmla="*/ 0 w 12781"/>
                  <a:gd name="T5" fmla="*/ 0 h 23305"/>
                  <a:gd name="T6" fmla="*/ 0 w 12781"/>
                  <a:gd name="T7" fmla="*/ 1267 h 23305"/>
                  <a:gd name="T8" fmla="*/ 11953 w 12781"/>
                  <a:gd name="T9" fmla="*/ 23111 h 23305"/>
                  <a:gd name="T10" fmla="*/ 12306 w 12781"/>
                  <a:gd name="T11" fmla="*/ 23305 h 23305"/>
                  <a:gd name="T12" fmla="*/ 12528 w 12781"/>
                  <a:gd name="T13" fmla="*/ 23240 h 23305"/>
                  <a:gd name="T14" fmla="*/ 12657 w 12781"/>
                  <a:gd name="T15" fmla="*/ 22665 h 23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81" h="23305">
                    <a:moveTo>
                      <a:pt x="12657" y="22665"/>
                    </a:moveTo>
                    <a:lnTo>
                      <a:pt x="312" y="191"/>
                    </a:lnTo>
                    <a:cubicBezTo>
                      <a:pt x="243" y="82"/>
                      <a:pt x="128" y="12"/>
                      <a:pt x="0" y="0"/>
                    </a:cubicBezTo>
                    <a:lnTo>
                      <a:pt x="0" y="1267"/>
                    </a:lnTo>
                    <a:lnTo>
                      <a:pt x="11953" y="23111"/>
                    </a:lnTo>
                    <a:cubicBezTo>
                      <a:pt x="12033" y="23236"/>
                      <a:pt x="12168" y="23305"/>
                      <a:pt x="12306" y="23305"/>
                    </a:cubicBezTo>
                    <a:cubicBezTo>
                      <a:pt x="12382" y="23305"/>
                      <a:pt x="12459" y="23284"/>
                      <a:pt x="12528" y="23240"/>
                    </a:cubicBezTo>
                    <a:cubicBezTo>
                      <a:pt x="12722" y="23117"/>
                      <a:pt x="12781" y="22860"/>
                      <a:pt x="12657" y="2266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44">
                <a:extLst>
                  <a:ext uri="{FF2B5EF4-FFF2-40B4-BE49-F238E27FC236}">
                    <a16:creationId xmlns:a16="http://schemas.microsoft.com/office/drawing/2014/main" id="{8D8BA5D1-EAFA-C11D-8A4B-0AEDD315A44A}"/>
                  </a:ext>
                </a:extLst>
              </p:cNvPr>
              <p:cNvSpPr>
                <a:spLocks noChangeArrowheads="1"/>
              </p:cNvSpPr>
              <p:nvPr/>
            </p:nvSpPr>
            <p:spPr bwMode="auto">
              <a:xfrm>
                <a:off x="7858125" y="1605800"/>
                <a:ext cx="369888" cy="3683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5">
                <a:extLst>
                  <a:ext uri="{FF2B5EF4-FFF2-40B4-BE49-F238E27FC236}">
                    <a16:creationId xmlns:a16="http://schemas.microsoft.com/office/drawing/2014/main" id="{7DAD44E7-5F0A-072D-6752-9E35B02EA783}"/>
                  </a:ext>
                </a:extLst>
              </p:cNvPr>
              <p:cNvSpPr>
                <a:spLocks noChangeArrowheads="1"/>
              </p:cNvSpPr>
              <p:nvPr/>
            </p:nvSpPr>
            <p:spPr bwMode="auto">
              <a:xfrm>
                <a:off x="7921625" y="1669300"/>
                <a:ext cx="242888" cy="242888"/>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6">
                <a:extLst>
                  <a:ext uri="{FF2B5EF4-FFF2-40B4-BE49-F238E27FC236}">
                    <a16:creationId xmlns:a16="http://schemas.microsoft.com/office/drawing/2014/main" id="{B2E2F4E9-47D7-7E19-D808-FA8289D5E61C}"/>
                  </a:ext>
                </a:extLst>
              </p:cNvPr>
              <p:cNvSpPr>
                <a:spLocks/>
              </p:cNvSpPr>
              <p:nvPr/>
            </p:nvSpPr>
            <p:spPr bwMode="auto">
              <a:xfrm>
                <a:off x="7018337" y="1915362"/>
                <a:ext cx="1031875" cy="1933575"/>
              </a:xfrm>
              <a:custGeom>
                <a:avLst/>
                <a:gdLst>
                  <a:gd name="T0" fmla="*/ 12494 w 12531"/>
                  <a:gd name="T1" fmla="*/ 0 h 23483"/>
                  <a:gd name="T2" fmla="*/ 12142 w 12531"/>
                  <a:gd name="T3" fmla="*/ 190 h 23483"/>
                  <a:gd name="T4" fmla="*/ 126 w 12531"/>
                  <a:gd name="T5" fmla="*/ 22781 h 23483"/>
                  <a:gd name="T6" fmla="*/ 249 w 12531"/>
                  <a:gd name="T7" fmla="*/ 23357 h 23483"/>
                  <a:gd name="T8" fmla="*/ 825 w 12531"/>
                  <a:gd name="T9" fmla="*/ 23235 h 23483"/>
                  <a:gd name="T10" fmla="*/ 12487 w 12531"/>
                  <a:gd name="T11" fmla="*/ 1189 h 23483"/>
                  <a:gd name="T12" fmla="*/ 12531 w 12531"/>
                  <a:gd name="T13" fmla="*/ 1270 h 23483"/>
                  <a:gd name="T14" fmla="*/ 12531 w 12531"/>
                  <a:gd name="T15" fmla="*/ 2 h 23483"/>
                  <a:gd name="T16" fmla="*/ 12494 w 12531"/>
                  <a:gd name="T17" fmla="*/ 0 h 2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31" h="23483">
                    <a:moveTo>
                      <a:pt x="12494" y="0"/>
                    </a:moveTo>
                    <a:cubicBezTo>
                      <a:pt x="12353" y="0"/>
                      <a:pt x="12219" y="71"/>
                      <a:pt x="12142" y="190"/>
                    </a:cubicBezTo>
                    <a:lnTo>
                      <a:pt x="126" y="22781"/>
                    </a:lnTo>
                    <a:cubicBezTo>
                      <a:pt x="0" y="22974"/>
                      <a:pt x="56" y="23232"/>
                      <a:pt x="249" y="23357"/>
                    </a:cubicBezTo>
                    <a:cubicBezTo>
                      <a:pt x="441" y="23483"/>
                      <a:pt x="699" y="23428"/>
                      <a:pt x="825" y="23235"/>
                    </a:cubicBezTo>
                    <a:lnTo>
                      <a:pt x="12487" y="1189"/>
                    </a:lnTo>
                    <a:lnTo>
                      <a:pt x="12531" y="1270"/>
                    </a:lnTo>
                    <a:lnTo>
                      <a:pt x="12531" y="2"/>
                    </a:lnTo>
                    <a:cubicBezTo>
                      <a:pt x="12519" y="1"/>
                      <a:pt x="12507" y="0"/>
                      <a:pt x="1249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a:extLst>
                  <a:ext uri="{FF2B5EF4-FFF2-40B4-BE49-F238E27FC236}">
                    <a16:creationId xmlns:a16="http://schemas.microsoft.com/office/drawing/2014/main" id="{973E89FA-E342-2B2D-A767-3E717391691B}"/>
                  </a:ext>
                </a:extLst>
              </p:cNvPr>
              <p:cNvSpPr>
                <a:spLocks/>
              </p:cNvSpPr>
              <p:nvPr/>
            </p:nvSpPr>
            <p:spPr bwMode="auto">
              <a:xfrm>
                <a:off x="6953250" y="3774325"/>
                <a:ext cx="2181225" cy="242888"/>
              </a:xfrm>
              <a:custGeom>
                <a:avLst/>
                <a:gdLst>
                  <a:gd name="T0" fmla="*/ 2962 w 26492"/>
                  <a:gd name="T1" fmla="*/ 2962 h 2962"/>
                  <a:gd name="T2" fmla="*/ 23531 w 26492"/>
                  <a:gd name="T3" fmla="*/ 2962 h 2962"/>
                  <a:gd name="T4" fmla="*/ 26492 w 26492"/>
                  <a:gd name="T5" fmla="*/ 0 h 2962"/>
                  <a:gd name="T6" fmla="*/ 0 w 26492"/>
                  <a:gd name="T7" fmla="*/ 0 h 2962"/>
                  <a:gd name="T8" fmla="*/ 2962 w 26492"/>
                  <a:gd name="T9" fmla="*/ 2962 h 2962"/>
                </a:gdLst>
                <a:ahLst/>
                <a:cxnLst>
                  <a:cxn ang="0">
                    <a:pos x="T0" y="T1"/>
                  </a:cxn>
                  <a:cxn ang="0">
                    <a:pos x="T2" y="T3"/>
                  </a:cxn>
                  <a:cxn ang="0">
                    <a:pos x="T4" y="T5"/>
                  </a:cxn>
                  <a:cxn ang="0">
                    <a:pos x="T6" y="T7"/>
                  </a:cxn>
                  <a:cxn ang="0">
                    <a:pos x="T8" y="T9"/>
                  </a:cxn>
                </a:cxnLst>
                <a:rect l="0" t="0" r="r" b="b"/>
                <a:pathLst>
                  <a:path w="26492" h="2962">
                    <a:moveTo>
                      <a:pt x="2962" y="2962"/>
                    </a:moveTo>
                    <a:lnTo>
                      <a:pt x="23531" y="2962"/>
                    </a:lnTo>
                    <a:cubicBezTo>
                      <a:pt x="25167" y="2962"/>
                      <a:pt x="26492" y="1636"/>
                      <a:pt x="26492" y="0"/>
                    </a:cubicBezTo>
                    <a:lnTo>
                      <a:pt x="0" y="0"/>
                    </a:lnTo>
                    <a:cubicBezTo>
                      <a:pt x="0" y="1636"/>
                      <a:pt x="1327" y="2962"/>
                      <a:pt x="2962" y="2962"/>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0E0528E8-9534-5DCF-F2CD-26CC1FA6BF29}"/>
                </a:ext>
              </a:extLst>
            </p:cNvPr>
            <p:cNvGrpSpPr/>
            <p:nvPr/>
          </p:nvGrpSpPr>
          <p:grpSpPr>
            <a:xfrm>
              <a:off x="3057525" y="1085893"/>
              <a:ext cx="2181225" cy="2411413"/>
              <a:chOff x="3057525" y="1605800"/>
              <a:chExt cx="2181225" cy="2411413"/>
            </a:xfrm>
          </p:grpSpPr>
          <p:sp>
            <p:nvSpPr>
              <p:cNvPr id="44" name="Freeform 33">
                <a:extLst>
                  <a:ext uri="{FF2B5EF4-FFF2-40B4-BE49-F238E27FC236}">
                    <a16:creationId xmlns:a16="http://schemas.microsoft.com/office/drawing/2014/main" id="{2700EFF4-F7BF-FEEB-BE33-08E94FC1D8BA}"/>
                  </a:ext>
                </a:extLst>
              </p:cNvPr>
              <p:cNvSpPr>
                <a:spLocks/>
              </p:cNvSpPr>
              <p:nvPr/>
            </p:nvSpPr>
            <p:spPr bwMode="auto">
              <a:xfrm>
                <a:off x="4133850" y="1915362"/>
                <a:ext cx="1073150" cy="1919288"/>
              </a:xfrm>
              <a:custGeom>
                <a:avLst/>
                <a:gdLst>
                  <a:gd name="T0" fmla="*/ 12899 w 13022"/>
                  <a:gd name="T1" fmla="*/ 22668 h 23308"/>
                  <a:gd name="T2" fmla="*/ 553 w 13022"/>
                  <a:gd name="T3" fmla="*/ 194 h 23308"/>
                  <a:gd name="T4" fmla="*/ 204 w 13022"/>
                  <a:gd name="T5" fmla="*/ 0 h 23308"/>
                  <a:gd name="T6" fmla="*/ 0 w 13022"/>
                  <a:gd name="T7" fmla="*/ 53 h 23308"/>
                  <a:gd name="T8" fmla="*/ 0 w 13022"/>
                  <a:gd name="T9" fmla="*/ 1561 h 23308"/>
                  <a:gd name="T10" fmla="*/ 197 w 13022"/>
                  <a:gd name="T11" fmla="*/ 1189 h 23308"/>
                  <a:gd name="T12" fmla="*/ 12195 w 13022"/>
                  <a:gd name="T13" fmla="*/ 23114 h 23308"/>
                  <a:gd name="T14" fmla="*/ 12547 w 13022"/>
                  <a:gd name="T15" fmla="*/ 23308 h 23308"/>
                  <a:gd name="T16" fmla="*/ 12769 w 13022"/>
                  <a:gd name="T17" fmla="*/ 23243 h 23308"/>
                  <a:gd name="T18" fmla="*/ 12899 w 13022"/>
                  <a:gd name="T19" fmla="*/ 22668 h 23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22" h="23308">
                    <a:moveTo>
                      <a:pt x="12899" y="22668"/>
                    </a:moveTo>
                    <a:lnTo>
                      <a:pt x="553" y="194"/>
                    </a:lnTo>
                    <a:cubicBezTo>
                      <a:pt x="478" y="74"/>
                      <a:pt x="346" y="1"/>
                      <a:pt x="204" y="0"/>
                    </a:cubicBezTo>
                    <a:cubicBezTo>
                      <a:pt x="132" y="0"/>
                      <a:pt x="62" y="19"/>
                      <a:pt x="0" y="53"/>
                    </a:cubicBezTo>
                    <a:lnTo>
                      <a:pt x="0" y="1561"/>
                    </a:lnTo>
                    <a:lnTo>
                      <a:pt x="197" y="1189"/>
                    </a:lnTo>
                    <a:lnTo>
                      <a:pt x="12195" y="23114"/>
                    </a:lnTo>
                    <a:cubicBezTo>
                      <a:pt x="12274" y="23239"/>
                      <a:pt x="12409" y="23308"/>
                      <a:pt x="12547" y="23308"/>
                    </a:cubicBezTo>
                    <a:cubicBezTo>
                      <a:pt x="12623" y="23308"/>
                      <a:pt x="12700" y="23287"/>
                      <a:pt x="12769" y="23243"/>
                    </a:cubicBezTo>
                    <a:cubicBezTo>
                      <a:pt x="12964" y="23120"/>
                      <a:pt x="13022" y="22863"/>
                      <a:pt x="12899" y="2266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35">
                <a:extLst>
                  <a:ext uri="{FF2B5EF4-FFF2-40B4-BE49-F238E27FC236}">
                    <a16:creationId xmlns:a16="http://schemas.microsoft.com/office/drawing/2014/main" id="{7B1F1877-3E09-D460-9A77-90648608F9B3}"/>
                  </a:ext>
                </a:extLst>
              </p:cNvPr>
              <p:cNvSpPr>
                <a:spLocks noChangeArrowheads="1"/>
              </p:cNvSpPr>
              <p:nvPr/>
            </p:nvSpPr>
            <p:spPr bwMode="auto">
              <a:xfrm>
                <a:off x="3962400" y="1605800"/>
                <a:ext cx="369888" cy="3683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36">
                <a:extLst>
                  <a:ext uri="{FF2B5EF4-FFF2-40B4-BE49-F238E27FC236}">
                    <a16:creationId xmlns:a16="http://schemas.microsoft.com/office/drawing/2014/main" id="{5AF870FA-8D62-EEB8-23ED-9D6433564461}"/>
                  </a:ext>
                </a:extLst>
              </p:cNvPr>
              <p:cNvSpPr>
                <a:spLocks noChangeArrowheads="1"/>
              </p:cNvSpPr>
              <p:nvPr/>
            </p:nvSpPr>
            <p:spPr bwMode="auto">
              <a:xfrm>
                <a:off x="4025900" y="1669300"/>
                <a:ext cx="242888" cy="242888"/>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09">
                <a:extLst>
                  <a:ext uri="{FF2B5EF4-FFF2-40B4-BE49-F238E27FC236}">
                    <a16:creationId xmlns:a16="http://schemas.microsoft.com/office/drawing/2014/main" id="{19251F77-5C09-2968-D4B4-6C476193FA7B}"/>
                  </a:ext>
                </a:extLst>
              </p:cNvPr>
              <p:cNvSpPr>
                <a:spLocks/>
              </p:cNvSpPr>
              <p:nvPr/>
            </p:nvSpPr>
            <p:spPr bwMode="auto">
              <a:xfrm>
                <a:off x="3122612" y="1920125"/>
                <a:ext cx="1011238" cy="1928813"/>
              </a:xfrm>
              <a:custGeom>
                <a:avLst/>
                <a:gdLst>
                  <a:gd name="T0" fmla="*/ 12141 w 12289"/>
                  <a:gd name="T1" fmla="*/ 137 h 23430"/>
                  <a:gd name="T2" fmla="*/ 125 w 12289"/>
                  <a:gd name="T3" fmla="*/ 22728 h 23430"/>
                  <a:gd name="T4" fmla="*/ 247 w 12289"/>
                  <a:gd name="T5" fmla="*/ 23305 h 23430"/>
                  <a:gd name="T6" fmla="*/ 824 w 12289"/>
                  <a:gd name="T7" fmla="*/ 23182 h 23430"/>
                  <a:gd name="T8" fmla="*/ 12289 w 12289"/>
                  <a:gd name="T9" fmla="*/ 1508 h 23430"/>
                  <a:gd name="T10" fmla="*/ 12289 w 12289"/>
                  <a:gd name="T11" fmla="*/ 0 h 23430"/>
                  <a:gd name="T12" fmla="*/ 12141 w 12289"/>
                  <a:gd name="T13" fmla="*/ 137 h 23430"/>
                </a:gdLst>
                <a:ahLst/>
                <a:cxnLst>
                  <a:cxn ang="0">
                    <a:pos x="T0" y="T1"/>
                  </a:cxn>
                  <a:cxn ang="0">
                    <a:pos x="T2" y="T3"/>
                  </a:cxn>
                  <a:cxn ang="0">
                    <a:pos x="T4" y="T5"/>
                  </a:cxn>
                  <a:cxn ang="0">
                    <a:pos x="T6" y="T7"/>
                  </a:cxn>
                  <a:cxn ang="0">
                    <a:pos x="T8" y="T9"/>
                  </a:cxn>
                  <a:cxn ang="0">
                    <a:pos x="T10" y="T11"/>
                  </a:cxn>
                  <a:cxn ang="0">
                    <a:pos x="T12" y="T13"/>
                  </a:cxn>
                </a:cxnLst>
                <a:rect l="0" t="0" r="r" b="b"/>
                <a:pathLst>
                  <a:path w="12289" h="23430">
                    <a:moveTo>
                      <a:pt x="12141" y="137"/>
                    </a:moveTo>
                    <a:lnTo>
                      <a:pt x="125" y="22728"/>
                    </a:lnTo>
                    <a:cubicBezTo>
                      <a:pt x="0" y="22921"/>
                      <a:pt x="54" y="23179"/>
                      <a:pt x="247" y="23305"/>
                    </a:cubicBezTo>
                    <a:cubicBezTo>
                      <a:pt x="441" y="23430"/>
                      <a:pt x="698" y="23375"/>
                      <a:pt x="824" y="23182"/>
                    </a:cubicBezTo>
                    <a:lnTo>
                      <a:pt x="12289" y="1508"/>
                    </a:lnTo>
                    <a:lnTo>
                      <a:pt x="12289" y="0"/>
                    </a:lnTo>
                    <a:cubicBezTo>
                      <a:pt x="12230" y="32"/>
                      <a:pt x="12179" y="79"/>
                      <a:pt x="12141" y="13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10">
                <a:extLst>
                  <a:ext uri="{FF2B5EF4-FFF2-40B4-BE49-F238E27FC236}">
                    <a16:creationId xmlns:a16="http://schemas.microsoft.com/office/drawing/2014/main" id="{A377F0F1-FA10-630D-EB6F-87B66B095DAC}"/>
                  </a:ext>
                </a:extLst>
              </p:cNvPr>
              <p:cNvSpPr>
                <a:spLocks/>
              </p:cNvSpPr>
              <p:nvPr/>
            </p:nvSpPr>
            <p:spPr bwMode="auto">
              <a:xfrm>
                <a:off x="3057525" y="3774325"/>
                <a:ext cx="2181225" cy="242888"/>
              </a:xfrm>
              <a:custGeom>
                <a:avLst/>
                <a:gdLst>
                  <a:gd name="T0" fmla="*/ 2961 w 26492"/>
                  <a:gd name="T1" fmla="*/ 2962 h 2962"/>
                  <a:gd name="T2" fmla="*/ 23530 w 26492"/>
                  <a:gd name="T3" fmla="*/ 2962 h 2962"/>
                  <a:gd name="T4" fmla="*/ 26492 w 26492"/>
                  <a:gd name="T5" fmla="*/ 0 h 2962"/>
                  <a:gd name="T6" fmla="*/ 0 w 26492"/>
                  <a:gd name="T7" fmla="*/ 0 h 2962"/>
                  <a:gd name="T8" fmla="*/ 2961 w 26492"/>
                  <a:gd name="T9" fmla="*/ 2962 h 2962"/>
                </a:gdLst>
                <a:ahLst/>
                <a:cxnLst>
                  <a:cxn ang="0">
                    <a:pos x="T0" y="T1"/>
                  </a:cxn>
                  <a:cxn ang="0">
                    <a:pos x="T2" y="T3"/>
                  </a:cxn>
                  <a:cxn ang="0">
                    <a:pos x="T4" y="T5"/>
                  </a:cxn>
                  <a:cxn ang="0">
                    <a:pos x="T6" y="T7"/>
                  </a:cxn>
                  <a:cxn ang="0">
                    <a:pos x="T8" y="T9"/>
                  </a:cxn>
                </a:cxnLst>
                <a:rect l="0" t="0" r="r" b="b"/>
                <a:pathLst>
                  <a:path w="26492" h="2962">
                    <a:moveTo>
                      <a:pt x="2961" y="2962"/>
                    </a:moveTo>
                    <a:lnTo>
                      <a:pt x="23530" y="2962"/>
                    </a:lnTo>
                    <a:cubicBezTo>
                      <a:pt x="25165" y="2962"/>
                      <a:pt x="26492" y="1636"/>
                      <a:pt x="26492" y="0"/>
                    </a:cubicBezTo>
                    <a:lnTo>
                      <a:pt x="0" y="0"/>
                    </a:lnTo>
                    <a:cubicBezTo>
                      <a:pt x="0" y="1636"/>
                      <a:pt x="1326" y="2962"/>
                      <a:pt x="2961" y="2962"/>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05199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E8E4D-49B2-9685-34F4-DA8D1E207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CBB1E-0DA8-5FAA-7588-17E1AA3994A0}"/>
              </a:ext>
            </a:extLst>
          </p:cNvPr>
          <p:cNvSpPr>
            <a:spLocks noGrp="1"/>
          </p:cNvSpPr>
          <p:nvPr>
            <p:ph type="title"/>
          </p:nvPr>
        </p:nvSpPr>
        <p:spPr/>
        <p:txBody>
          <a:bodyPr/>
          <a:lstStyle/>
          <a:p>
            <a:r>
              <a:rPr lang="en-US" dirty="0"/>
              <a:t>The Magic of Feedback Loops</a:t>
            </a:r>
          </a:p>
        </p:txBody>
      </p:sp>
      <p:grpSp>
        <p:nvGrpSpPr>
          <p:cNvPr id="20" name="Group 19">
            <a:extLst>
              <a:ext uri="{FF2B5EF4-FFF2-40B4-BE49-F238E27FC236}">
                <a16:creationId xmlns:a16="http://schemas.microsoft.com/office/drawing/2014/main" id="{7B2BAFB8-6A22-B2FE-046F-1FAABF2B8F64}"/>
              </a:ext>
            </a:extLst>
          </p:cNvPr>
          <p:cNvGrpSpPr/>
          <p:nvPr/>
        </p:nvGrpSpPr>
        <p:grpSpPr>
          <a:xfrm>
            <a:off x="1245971" y="1352393"/>
            <a:ext cx="2624068" cy="2569121"/>
            <a:chOff x="1815548" y="2637182"/>
            <a:chExt cx="2624068" cy="2569121"/>
          </a:xfrm>
        </p:grpSpPr>
        <p:sp>
          <p:nvSpPr>
            <p:cNvPr id="4" name="Rectangle 3">
              <a:extLst>
                <a:ext uri="{FF2B5EF4-FFF2-40B4-BE49-F238E27FC236}">
                  <a16:creationId xmlns:a16="http://schemas.microsoft.com/office/drawing/2014/main" id="{A17258B3-24C8-07AD-63F8-FFB80DAB8185}"/>
                </a:ext>
              </a:extLst>
            </p:cNvPr>
            <p:cNvSpPr/>
            <p:nvPr/>
          </p:nvSpPr>
          <p:spPr>
            <a:xfrm>
              <a:off x="1815548" y="2637183"/>
              <a:ext cx="795130" cy="7918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Action</a:t>
              </a:r>
            </a:p>
          </p:txBody>
        </p:sp>
        <p:sp>
          <p:nvSpPr>
            <p:cNvPr id="5" name="Rectangle 4">
              <a:extLst>
                <a:ext uri="{FF2B5EF4-FFF2-40B4-BE49-F238E27FC236}">
                  <a16:creationId xmlns:a16="http://schemas.microsoft.com/office/drawing/2014/main" id="{6C2317D8-FB0F-C076-302D-91DDD4F163FC}"/>
                </a:ext>
              </a:extLst>
            </p:cNvPr>
            <p:cNvSpPr/>
            <p:nvPr/>
          </p:nvSpPr>
          <p:spPr>
            <a:xfrm>
              <a:off x="1815548" y="3510721"/>
              <a:ext cx="795130" cy="7918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Action</a:t>
              </a:r>
            </a:p>
          </p:txBody>
        </p:sp>
        <p:sp>
          <p:nvSpPr>
            <p:cNvPr id="6" name="Rectangle 5">
              <a:extLst>
                <a:ext uri="{FF2B5EF4-FFF2-40B4-BE49-F238E27FC236}">
                  <a16:creationId xmlns:a16="http://schemas.microsoft.com/office/drawing/2014/main" id="{FA672605-BC0B-A5A6-D528-2153EE223F94}"/>
                </a:ext>
              </a:extLst>
            </p:cNvPr>
            <p:cNvSpPr/>
            <p:nvPr/>
          </p:nvSpPr>
          <p:spPr>
            <a:xfrm>
              <a:off x="3644486" y="3510721"/>
              <a:ext cx="795130" cy="7918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Action</a:t>
              </a:r>
            </a:p>
          </p:txBody>
        </p:sp>
        <p:sp>
          <p:nvSpPr>
            <p:cNvPr id="7" name="Rectangle 6">
              <a:extLst>
                <a:ext uri="{FF2B5EF4-FFF2-40B4-BE49-F238E27FC236}">
                  <a16:creationId xmlns:a16="http://schemas.microsoft.com/office/drawing/2014/main" id="{56701211-9AB1-B003-50C4-E7439BBBC6C9}"/>
                </a:ext>
              </a:extLst>
            </p:cNvPr>
            <p:cNvSpPr/>
            <p:nvPr/>
          </p:nvSpPr>
          <p:spPr>
            <a:xfrm>
              <a:off x="3644486" y="2637182"/>
              <a:ext cx="795130" cy="7918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Action</a:t>
              </a:r>
            </a:p>
          </p:txBody>
        </p:sp>
        <p:sp>
          <p:nvSpPr>
            <p:cNvPr id="8" name="Rectangle 7">
              <a:extLst>
                <a:ext uri="{FF2B5EF4-FFF2-40B4-BE49-F238E27FC236}">
                  <a16:creationId xmlns:a16="http://schemas.microsoft.com/office/drawing/2014/main" id="{C98FD8EE-DB16-3E32-221D-368EAD4D724A}"/>
                </a:ext>
              </a:extLst>
            </p:cNvPr>
            <p:cNvSpPr/>
            <p:nvPr/>
          </p:nvSpPr>
          <p:spPr>
            <a:xfrm>
              <a:off x="2736712" y="2637182"/>
              <a:ext cx="795130" cy="7918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Action</a:t>
              </a:r>
            </a:p>
          </p:txBody>
        </p:sp>
        <p:sp>
          <p:nvSpPr>
            <p:cNvPr id="9" name="Rectangle 8">
              <a:extLst>
                <a:ext uri="{FF2B5EF4-FFF2-40B4-BE49-F238E27FC236}">
                  <a16:creationId xmlns:a16="http://schemas.microsoft.com/office/drawing/2014/main" id="{CCD30B60-8C3F-FDFD-CA12-BA5C322BC458}"/>
                </a:ext>
              </a:extLst>
            </p:cNvPr>
            <p:cNvSpPr/>
            <p:nvPr/>
          </p:nvSpPr>
          <p:spPr>
            <a:xfrm>
              <a:off x="2736712" y="3510721"/>
              <a:ext cx="795130" cy="7918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State</a:t>
              </a:r>
              <a:r>
                <a:rPr lang="en-US" sz="1400" baseline="-25000" dirty="0"/>
                <a:t>n</a:t>
              </a:r>
              <a:endParaRPr lang="en-US" sz="1400" dirty="0"/>
            </a:p>
          </p:txBody>
        </p:sp>
        <p:sp>
          <p:nvSpPr>
            <p:cNvPr id="10" name="Rectangle 9">
              <a:extLst>
                <a:ext uri="{FF2B5EF4-FFF2-40B4-BE49-F238E27FC236}">
                  <a16:creationId xmlns:a16="http://schemas.microsoft.com/office/drawing/2014/main" id="{0976071E-B613-8D32-B187-CF8AFD58500C}"/>
                </a:ext>
              </a:extLst>
            </p:cNvPr>
            <p:cNvSpPr/>
            <p:nvPr/>
          </p:nvSpPr>
          <p:spPr>
            <a:xfrm rot="10800000">
              <a:off x="1815548" y="4390192"/>
              <a:ext cx="795130" cy="791817"/>
            </a:xfrm>
            <a:prstGeom prst="rect">
              <a:avLst/>
            </a:prstGeom>
            <a:gradFill>
              <a:gsLst>
                <a:gs pos="27000">
                  <a:schemeClr val="accent1">
                    <a:tint val="100000"/>
                    <a:shade val="100000"/>
                    <a:satMod val="130000"/>
                    <a:alpha val="48000"/>
                  </a:schemeClr>
                </a:gs>
                <a:gs pos="100000">
                  <a:schemeClr val="bg1">
                    <a:lumMod val="75000"/>
                  </a:schemeClr>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979FBCE-32C5-3F91-0585-1ED60C7FAD2F}"/>
                </a:ext>
              </a:extLst>
            </p:cNvPr>
            <p:cNvSpPr/>
            <p:nvPr/>
          </p:nvSpPr>
          <p:spPr>
            <a:xfrm rot="10800000">
              <a:off x="3644486" y="4390191"/>
              <a:ext cx="795130" cy="791817"/>
            </a:xfrm>
            <a:prstGeom prst="rect">
              <a:avLst/>
            </a:prstGeom>
            <a:gradFill>
              <a:gsLst>
                <a:gs pos="27000">
                  <a:schemeClr val="accent1">
                    <a:tint val="100000"/>
                    <a:shade val="100000"/>
                    <a:satMod val="130000"/>
                    <a:alpha val="48000"/>
                  </a:schemeClr>
                </a:gs>
                <a:gs pos="100000">
                  <a:schemeClr val="bg1">
                    <a:lumMod val="75000"/>
                  </a:schemeClr>
                </a:gs>
              </a:gsLs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ABA454-5361-924E-2D07-E71835241969}"/>
                </a:ext>
              </a:extLst>
            </p:cNvPr>
            <p:cNvSpPr/>
            <p:nvPr/>
          </p:nvSpPr>
          <p:spPr>
            <a:xfrm>
              <a:off x="2736712" y="4414486"/>
              <a:ext cx="795130" cy="7918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rgbClr val="231F20"/>
                  </a:solidFill>
                  <a:latin typeface="Arial" panose="020B0604020202020204" pitchFamily="34" charset="0"/>
                </a:rPr>
                <a:t>State</a:t>
              </a:r>
              <a:r>
                <a:rPr lang="en-US" sz="1400" baseline="-25000" dirty="0">
                  <a:solidFill>
                    <a:srgbClr val="231F20"/>
                  </a:solidFill>
                  <a:latin typeface="Arial" panose="020B0604020202020204" pitchFamily="34" charset="0"/>
                </a:rPr>
                <a:t>n-1</a:t>
              </a:r>
              <a:endParaRPr lang="en-US" sz="1400" dirty="0"/>
            </a:p>
          </p:txBody>
        </p:sp>
      </p:grpSp>
      <p:sp>
        <p:nvSpPr>
          <p:cNvPr id="21" name="TextBox 20">
            <a:extLst>
              <a:ext uri="{FF2B5EF4-FFF2-40B4-BE49-F238E27FC236}">
                <a16:creationId xmlns:a16="http://schemas.microsoft.com/office/drawing/2014/main" id="{4F73F69C-FC6A-6017-29B0-31BC6D370DC3}"/>
              </a:ext>
            </a:extLst>
          </p:cNvPr>
          <p:cNvSpPr txBox="1"/>
          <p:nvPr/>
        </p:nvSpPr>
        <p:spPr>
          <a:xfrm>
            <a:off x="469034" y="4033462"/>
            <a:ext cx="5211748" cy="1754326"/>
          </a:xfrm>
          <a:prstGeom prst="rect">
            <a:avLst/>
          </a:prstGeom>
          <a:noFill/>
        </p:spPr>
        <p:txBody>
          <a:bodyPr wrap="square" rtlCol="0">
            <a:spAutoFit/>
          </a:bodyPr>
          <a:lstStyle/>
          <a:p>
            <a:r>
              <a:rPr lang="en-US" dirty="0"/>
              <a:t>A common feedback loop in machine learning is reinforcement learning where given a state, the model must adapt and learn which actions are best from that state. The model is penalized for bad actions and rewarded for good actions. The model learns the ”state space”.</a:t>
            </a:r>
          </a:p>
        </p:txBody>
      </p:sp>
      <p:grpSp>
        <p:nvGrpSpPr>
          <p:cNvPr id="51" name="Group 50">
            <a:extLst>
              <a:ext uri="{FF2B5EF4-FFF2-40B4-BE49-F238E27FC236}">
                <a16:creationId xmlns:a16="http://schemas.microsoft.com/office/drawing/2014/main" id="{9D681279-8C13-8655-9BE2-15AB35F3CA45}"/>
              </a:ext>
            </a:extLst>
          </p:cNvPr>
          <p:cNvGrpSpPr/>
          <p:nvPr/>
        </p:nvGrpSpPr>
        <p:grpSpPr>
          <a:xfrm>
            <a:off x="8321963" y="551705"/>
            <a:ext cx="2146140" cy="3900854"/>
            <a:chOff x="5897812" y="1009771"/>
            <a:chExt cx="2146140" cy="3900854"/>
          </a:xfrm>
        </p:grpSpPr>
        <p:pic>
          <p:nvPicPr>
            <p:cNvPr id="33" name="Graphic 32" descr="Handshake with solid fill">
              <a:extLst>
                <a:ext uri="{FF2B5EF4-FFF2-40B4-BE49-F238E27FC236}">
                  <a16:creationId xmlns:a16="http://schemas.microsoft.com/office/drawing/2014/main" id="{D8BA3792-04EB-D007-0B89-4D048F569A9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812212" y="4166042"/>
              <a:ext cx="744583" cy="744583"/>
            </a:xfrm>
            <a:prstGeom prst="rect">
              <a:avLst/>
            </a:prstGeom>
          </p:spPr>
        </p:pic>
        <p:pic>
          <p:nvPicPr>
            <p:cNvPr id="41" name="Graphic 40" descr="Drawing Figure with solid fill">
              <a:extLst>
                <a:ext uri="{FF2B5EF4-FFF2-40B4-BE49-F238E27FC236}">
                  <a16:creationId xmlns:a16="http://schemas.microsoft.com/office/drawing/2014/main" id="{9F9B4E05-975B-F7BD-7EFD-493ECAD6AC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29552" y="1489947"/>
              <a:ext cx="914400" cy="914400"/>
            </a:xfrm>
            <a:prstGeom prst="rect">
              <a:avLst/>
            </a:prstGeom>
          </p:spPr>
        </p:pic>
        <p:pic>
          <p:nvPicPr>
            <p:cNvPr id="43" name="Graphic 42" descr="Drawing Figure with solid fill">
              <a:extLst>
                <a:ext uri="{FF2B5EF4-FFF2-40B4-BE49-F238E27FC236}">
                  <a16:creationId xmlns:a16="http://schemas.microsoft.com/office/drawing/2014/main" id="{4EFA20F8-B96B-633B-B8CB-FD9A3CD79D0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97812" y="1506521"/>
              <a:ext cx="914400" cy="914400"/>
            </a:xfrm>
            <a:prstGeom prst="rect">
              <a:avLst/>
            </a:prstGeom>
          </p:spPr>
        </p:pic>
        <p:pic>
          <p:nvPicPr>
            <p:cNvPr id="45" name="Graphic 44" descr="Drawing Figure with solid fill">
              <a:extLst>
                <a:ext uri="{FF2B5EF4-FFF2-40B4-BE49-F238E27FC236}">
                  <a16:creationId xmlns:a16="http://schemas.microsoft.com/office/drawing/2014/main" id="{25E326AF-31F0-3093-EFCB-D9190F7BCD5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53756" y="2631111"/>
              <a:ext cx="914400" cy="914400"/>
            </a:xfrm>
            <a:prstGeom prst="rect">
              <a:avLst/>
            </a:prstGeom>
          </p:spPr>
        </p:pic>
        <p:sp>
          <p:nvSpPr>
            <p:cNvPr id="46" name="TextBox 45">
              <a:extLst>
                <a:ext uri="{FF2B5EF4-FFF2-40B4-BE49-F238E27FC236}">
                  <a16:creationId xmlns:a16="http://schemas.microsoft.com/office/drawing/2014/main" id="{070D4D5E-0B1E-5472-0234-8C621C1B7284}"/>
                </a:ext>
              </a:extLst>
            </p:cNvPr>
            <p:cNvSpPr txBox="1"/>
            <p:nvPr/>
          </p:nvSpPr>
          <p:spPr>
            <a:xfrm>
              <a:off x="7088372" y="1009771"/>
              <a:ext cx="889987" cy="369332"/>
            </a:xfrm>
            <a:prstGeom prst="rect">
              <a:avLst/>
            </a:prstGeom>
            <a:noFill/>
          </p:spPr>
          <p:txBody>
            <a:bodyPr wrap="none" rtlCol="0">
              <a:spAutoFit/>
            </a:bodyPr>
            <a:lstStyle/>
            <a:p>
              <a:r>
                <a:rPr lang="en-US" dirty="0"/>
                <a:t>Action </a:t>
              </a:r>
            </a:p>
          </p:txBody>
        </p:sp>
        <p:sp>
          <p:nvSpPr>
            <p:cNvPr id="47" name="TextBox 46">
              <a:extLst>
                <a:ext uri="{FF2B5EF4-FFF2-40B4-BE49-F238E27FC236}">
                  <a16:creationId xmlns:a16="http://schemas.microsoft.com/office/drawing/2014/main" id="{5259B575-8C70-03CB-F5DD-663844BC95C2}"/>
                </a:ext>
              </a:extLst>
            </p:cNvPr>
            <p:cNvSpPr txBox="1"/>
            <p:nvPr/>
          </p:nvSpPr>
          <p:spPr>
            <a:xfrm>
              <a:off x="5976066" y="1009771"/>
              <a:ext cx="723275" cy="369332"/>
            </a:xfrm>
            <a:prstGeom prst="rect">
              <a:avLst/>
            </a:prstGeom>
            <a:noFill/>
          </p:spPr>
          <p:txBody>
            <a:bodyPr wrap="none" rtlCol="0">
              <a:spAutoFit/>
            </a:bodyPr>
            <a:lstStyle/>
            <a:p>
              <a:r>
                <a:rPr lang="en-US" dirty="0"/>
                <a:t>State</a:t>
              </a:r>
            </a:p>
          </p:txBody>
        </p:sp>
        <p:pic>
          <p:nvPicPr>
            <p:cNvPr id="48" name="Graphic 47" descr="Drawing Figure with solid fill">
              <a:extLst>
                <a:ext uri="{FF2B5EF4-FFF2-40B4-BE49-F238E27FC236}">
                  <a16:creationId xmlns:a16="http://schemas.microsoft.com/office/drawing/2014/main" id="{38389D98-FB29-1165-AE2B-B00D3CFF4A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7012683" y="3772275"/>
              <a:ext cx="914400" cy="914400"/>
            </a:xfrm>
            <a:prstGeom prst="rect">
              <a:avLst/>
            </a:prstGeom>
          </p:spPr>
        </p:pic>
        <p:cxnSp>
          <p:nvCxnSpPr>
            <p:cNvPr id="50" name="Straight Connector 49">
              <a:extLst>
                <a:ext uri="{FF2B5EF4-FFF2-40B4-BE49-F238E27FC236}">
                  <a16:creationId xmlns:a16="http://schemas.microsoft.com/office/drawing/2014/main" id="{E4C4B4D2-4DAA-0D5D-52B0-E93B41B5753B}"/>
                </a:ext>
              </a:extLst>
            </p:cNvPr>
            <p:cNvCxnSpPr/>
            <p:nvPr/>
          </p:nvCxnSpPr>
          <p:spPr>
            <a:xfrm>
              <a:off x="6910086" y="1009771"/>
              <a:ext cx="0" cy="3900854"/>
            </a:xfrm>
            <a:prstGeom prst="line">
              <a:avLst/>
            </a:prstGeom>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E0875ECE-3AD8-18F4-BEEC-A087FE66373E}"/>
              </a:ext>
            </a:extLst>
          </p:cNvPr>
          <p:cNvSpPr txBox="1"/>
          <p:nvPr/>
        </p:nvSpPr>
        <p:spPr>
          <a:xfrm>
            <a:off x="6906652" y="4504238"/>
            <a:ext cx="5211742" cy="1200329"/>
          </a:xfrm>
          <a:prstGeom prst="rect">
            <a:avLst/>
          </a:prstGeom>
          <a:noFill/>
        </p:spPr>
        <p:txBody>
          <a:bodyPr wrap="square" rtlCol="0">
            <a:spAutoFit/>
          </a:bodyPr>
          <a:lstStyle/>
          <a:p>
            <a:r>
              <a:rPr lang="en-US" dirty="0"/>
              <a:t>An Agent can take an action just like the model can in reinforcement learning the model can learn from the actions, get rewarded, and penalized accordingly.</a:t>
            </a:r>
          </a:p>
        </p:txBody>
      </p:sp>
      <p:sp>
        <p:nvSpPr>
          <p:cNvPr id="53" name="TextBox 52">
            <a:extLst>
              <a:ext uri="{FF2B5EF4-FFF2-40B4-BE49-F238E27FC236}">
                <a16:creationId xmlns:a16="http://schemas.microsoft.com/office/drawing/2014/main" id="{8B0CA34A-53BE-2E0A-959B-783D848B17E2}"/>
              </a:ext>
            </a:extLst>
          </p:cNvPr>
          <p:cNvSpPr txBox="1"/>
          <p:nvPr/>
        </p:nvSpPr>
        <p:spPr>
          <a:xfrm>
            <a:off x="3314284" y="5911249"/>
            <a:ext cx="6588086" cy="923330"/>
          </a:xfrm>
          <a:prstGeom prst="rect">
            <a:avLst/>
          </a:prstGeom>
          <a:noFill/>
        </p:spPr>
        <p:txBody>
          <a:bodyPr wrap="none" rtlCol="0">
            <a:spAutoFit/>
          </a:bodyPr>
          <a:lstStyle/>
          <a:p>
            <a:r>
              <a:rPr lang="en-US" i="1" u="sng" dirty="0"/>
              <a:t>What is the major difference between Agents learning and RL?</a:t>
            </a:r>
          </a:p>
          <a:p>
            <a:endParaRPr lang="en-US" i="1" u="sng" dirty="0"/>
          </a:p>
          <a:p>
            <a:r>
              <a:rPr lang="en-US" i="1" u="sng" dirty="0"/>
              <a:t>How does this differ from traditional ML?</a:t>
            </a:r>
          </a:p>
        </p:txBody>
      </p:sp>
    </p:spTree>
    <p:extLst>
      <p:ext uri="{BB962C8B-B14F-4D97-AF65-F5344CB8AC3E}">
        <p14:creationId xmlns:p14="http://schemas.microsoft.com/office/powerpoint/2010/main" val="3148554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0CD1F-524D-19FA-B070-C5E74EB9044A}"/>
              </a:ext>
            </a:extLst>
          </p:cNvPr>
          <p:cNvSpPr>
            <a:spLocks noGrp="1"/>
          </p:cNvSpPr>
          <p:nvPr>
            <p:ph type="title"/>
          </p:nvPr>
        </p:nvSpPr>
        <p:spPr/>
        <p:txBody>
          <a:bodyPr/>
          <a:lstStyle/>
          <a:p>
            <a:r>
              <a:rPr lang="en-US" dirty="0"/>
              <a:t>How Do the Feedback Loops work?</a:t>
            </a:r>
          </a:p>
        </p:txBody>
      </p:sp>
      <p:grpSp>
        <p:nvGrpSpPr>
          <p:cNvPr id="4" name="Group 3">
            <a:extLst>
              <a:ext uri="{FF2B5EF4-FFF2-40B4-BE49-F238E27FC236}">
                <a16:creationId xmlns:a16="http://schemas.microsoft.com/office/drawing/2014/main" id="{19499CC4-2D03-2365-2061-9AF96ECE5184}"/>
              </a:ext>
            </a:extLst>
          </p:cNvPr>
          <p:cNvGrpSpPr/>
          <p:nvPr/>
        </p:nvGrpSpPr>
        <p:grpSpPr>
          <a:xfrm>
            <a:off x="682906" y="4572729"/>
            <a:ext cx="10023675" cy="1965184"/>
            <a:chOff x="332936" y="2720099"/>
            <a:chExt cx="2926080" cy="1965184"/>
          </a:xfrm>
        </p:grpSpPr>
        <p:sp>
          <p:nvSpPr>
            <p:cNvPr id="5" name="TextBox 4">
              <a:extLst>
                <a:ext uri="{FF2B5EF4-FFF2-40B4-BE49-F238E27FC236}">
                  <a16:creationId xmlns:a16="http://schemas.microsoft.com/office/drawing/2014/main" id="{A66D8918-2E15-81B8-F009-0E7C723CB948}"/>
                </a:ext>
              </a:extLst>
            </p:cNvPr>
            <p:cNvSpPr txBox="1"/>
            <p:nvPr/>
          </p:nvSpPr>
          <p:spPr>
            <a:xfrm>
              <a:off x="332936" y="2720099"/>
              <a:ext cx="2926080" cy="369332"/>
            </a:xfrm>
            <a:prstGeom prst="rect">
              <a:avLst/>
            </a:prstGeom>
            <a:noFill/>
          </p:spPr>
          <p:txBody>
            <a:bodyPr wrap="square" lIns="0" rIns="0" rtlCol="0" anchor="b">
              <a:spAutoFit/>
            </a:bodyPr>
            <a:lstStyle/>
            <a:p>
              <a:pPr algn="ctr"/>
              <a:r>
                <a:rPr lang="en-US" b="1" noProof="1"/>
                <a:t>The Cycle of Observation, Evaluation, Adjustment, Deployment</a:t>
              </a:r>
            </a:p>
          </p:txBody>
        </p:sp>
        <p:sp>
          <p:nvSpPr>
            <p:cNvPr id="6" name="TextBox 5">
              <a:extLst>
                <a:ext uri="{FF2B5EF4-FFF2-40B4-BE49-F238E27FC236}">
                  <a16:creationId xmlns:a16="http://schemas.microsoft.com/office/drawing/2014/main" id="{BC88C176-93BB-9058-B2B5-28B7E1A5ED5F}"/>
                </a:ext>
              </a:extLst>
            </p:cNvPr>
            <p:cNvSpPr txBox="1"/>
            <p:nvPr/>
          </p:nvSpPr>
          <p:spPr>
            <a:xfrm>
              <a:off x="586350" y="3269511"/>
              <a:ext cx="2672666" cy="1415772"/>
            </a:xfrm>
            <a:prstGeom prst="rect">
              <a:avLst/>
            </a:prstGeom>
            <a:noFill/>
          </p:spPr>
          <p:txBody>
            <a:bodyPr wrap="square" lIns="0" rIns="0" rtlCol="0" anchor="t">
              <a:spAutoFit/>
            </a:bodyPr>
            <a:lstStyle/>
            <a:p>
              <a:pPr algn="just">
                <a:spcAft>
                  <a:spcPts val="1200"/>
                </a:spcAft>
              </a:pPr>
              <a:r>
                <a:rPr lang="en-US" sz="1400" b="1" noProof="1">
                  <a:solidFill>
                    <a:schemeClr val="tx1">
                      <a:lumMod val="65000"/>
                      <a:lumOff val="35000"/>
                    </a:schemeClr>
                  </a:solidFill>
                </a:rPr>
                <a:t>Observiation: </a:t>
              </a:r>
              <a:r>
                <a:rPr lang="en-US" sz="1400" noProof="1">
                  <a:solidFill>
                    <a:schemeClr val="tx1">
                      <a:lumMod val="65000"/>
                      <a:lumOff val="35000"/>
                    </a:schemeClr>
                  </a:solidFill>
                </a:rPr>
                <a:t>The agent gathers data from the interactions (user feedback, task success rates, implicit cues)</a:t>
              </a:r>
            </a:p>
            <a:p>
              <a:pPr algn="just">
                <a:spcAft>
                  <a:spcPts val="1200"/>
                </a:spcAft>
              </a:pPr>
              <a:r>
                <a:rPr lang="en-US" sz="1400" b="1" noProof="1">
                  <a:solidFill>
                    <a:schemeClr val="tx1">
                      <a:lumMod val="65000"/>
                      <a:lumOff val="35000"/>
                    </a:schemeClr>
                  </a:solidFill>
                </a:rPr>
                <a:t>Evaluation: </a:t>
              </a:r>
              <a:r>
                <a:rPr lang="en-US" sz="1400" noProof="1">
                  <a:solidFill>
                    <a:schemeClr val="tx1">
                      <a:lumMod val="65000"/>
                      <a:lumOff val="35000"/>
                    </a:schemeClr>
                  </a:solidFill>
                </a:rPr>
                <a:t>The system assigns a reward score (positive or negative) based on feedback</a:t>
              </a:r>
            </a:p>
            <a:p>
              <a:pPr algn="just">
                <a:spcAft>
                  <a:spcPts val="1200"/>
                </a:spcAft>
              </a:pPr>
              <a:r>
                <a:rPr lang="en-US" sz="1400" b="1" noProof="1">
                  <a:solidFill>
                    <a:schemeClr val="tx1">
                      <a:lumMod val="65000"/>
                      <a:lumOff val="35000"/>
                    </a:schemeClr>
                  </a:solidFill>
                </a:rPr>
                <a:t>Adjustment: </a:t>
              </a:r>
              <a:r>
                <a:rPr lang="en-US" sz="1400" noProof="1">
                  <a:solidFill>
                    <a:schemeClr val="tx1">
                      <a:lumMod val="65000"/>
                      <a:lumOff val="35000"/>
                    </a:schemeClr>
                  </a:solidFill>
                </a:rPr>
                <a:t>The AI agent refines future responses by updating its model, prompts, or workflows.</a:t>
              </a:r>
            </a:p>
            <a:p>
              <a:pPr algn="just">
                <a:spcAft>
                  <a:spcPts val="1200"/>
                </a:spcAft>
              </a:pPr>
              <a:r>
                <a:rPr lang="en-US" sz="1400" b="1" noProof="1">
                  <a:solidFill>
                    <a:schemeClr val="tx1">
                      <a:lumMod val="65000"/>
                      <a:lumOff val="35000"/>
                    </a:schemeClr>
                  </a:solidFill>
                </a:rPr>
                <a:t>Deployment: </a:t>
              </a:r>
              <a:r>
                <a:rPr lang="en-US" sz="1400" noProof="1">
                  <a:solidFill>
                    <a:schemeClr val="tx1">
                      <a:lumMod val="65000"/>
                      <a:lumOff val="35000"/>
                    </a:schemeClr>
                  </a:solidFill>
                </a:rPr>
                <a:t>The improved agent is deployed and continues learning over time.</a:t>
              </a:r>
            </a:p>
          </p:txBody>
        </p:sp>
      </p:grpSp>
      <p:grpSp>
        <p:nvGrpSpPr>
          <p:cNvPr id="7" name="Group 6">
            <a:extLst>
              <a:ext uri="{FF2B5EF4-FFF2-40B4-BE49-F238E27FC236}">
                <a16:creationId xmlns:a16="http://schemas.microsoft.com/office/drawing/2014/main" id="{C9C2DBEB-1832-1E87-11BB-8352E4108F55}"/>
              </a:ext>
            </a:extLst>
          </p:cNvPr>
          <p:cNvGrpSpPr/>
          <p:nvPr/>
        </p:nvGrpSpPr>
        <p:grpSpPr>
          <a:xfrm>
            <a:off x="2362907" y="1585733"/>
            <a:ext cx="7580010" cy="2774577"/>
            <a:chOff x="28308299" y="12420599"/>
            <a:chExt cx="1699263" cy="621996"/>
          </a:xfrm>
        </p:grpSpPr>
        <p:sp>
          <p:nvSpPr>
            <p:cNvPr id="8" name="Shape">
              <a:extLst>
                <a:ext uri="{FF2B5EF4-FFF2-40B4-BE49-F238E27FC236}">
                  <a16:creationId xmlns:a16="http://schemas.microsoft.com/office/drawing/2014/main" id="{A4B1113A-537A-A63B-98B1-281C81D7F3AD}"/>
                </a:ext>
              </a:extLst>
            </p:cNvPr>
            <p:cNvSpPr/>
            <p:nvPr/>
          </p:nvSpPr>
          <p:spPr>
            <a:xfrm>
              <a:off x="29451299" y="12420600"/>
              <a:ext cx="556263" cy="621995"/>
            </a:xfrm>
            <a:custGeom>
              <a:avLst/>
              <a:gdLst/>
              <a:ahLst/>
              <a:cxnLst>
                <a:cxn ang="0">
                  <a:pos x="wd2" y="hd2"/>
                </a:cxn>
                <a:cxn ang="5400000">
                  <a:pos x="wd2" y="hd2"/>
                </a:cxn>
                <a:cxn ang="10800000">
                  <a:pos x="wd2" y="hd2"/>
                </a:cxn>
                <a:cxn ang="16200000">
                  <a:pos x="wd2" y="hd2"/>
                </a:cxn>
              </a:cxnLst>
              <a:rect l="0" t="0" r="r" b="b"/>
              <a:pathLst>
                <a:path w="21600" h="21502" extrusionOk="0">
                  <a:moveTo>
                    <a:pt x="18296" y="21502"/>
                  </a:moveTo>
                  <a:cubicBezTo>
                    <a:pt x="18148" y="21502"/>
                    <a:pt x="18000" y="21502"/>
                    <a:pt x="17852" y="21458"/>
                  </a:cubicBezTo>
                  <a:cubicBezTo>
                    <a:pt x="13019" y="20843"/>
                    <a:pt x="8038" y="20404"/>
                    <a:pt x="3107" y="20097"/>
                  </a:cubicBezTo>
                  <a:cubicBezTo>
                    <a:pt x="1381" y="20009"/>
                    <a:pt x="0" y="18692"/>
                    <a:pt x="0" y="17156"/>
                  </a:cubicBezTo>
                  <a:cubicBezTo>
                    <a:pt x="0" y="17024"/>
                    <a:pt x="99" y="16936"/>
                    <a:pt x="247" y="16936"/>
                  </a:cubicBezTo>
                  <a:cubicBezTo>
                    <a:pt x="395" y="16936"/>
                    <a:pt x="493" y="17024"/>
                    <a:pt x="493" y="17156"/>
                  </a:cubicBezTo>
                  <a:cubicBezTo>
                    <a:pt x="493" y="18473"/>
                    <a:pt x="1627" y="19570"/>
                    <a:pt x="3107" y="19658"/>
                  </a:cubicBezTo>
                  <a:cubicBezTo>
                    <a:pt x="8038" y="19965"/>
                    <a:pt x="13019" y="20404"/>
                    <a:pt x="17852" y="21019"/>
                  </a:cubicBezTo>
                  <a:cubicBezTo>
                    <a:pt x="18641" y="21107"/>
                    <a:pt x="19479" y="20887"/>
                    <a:pt x="20121" y="20404"/>
                  </a:cubicBezTo>
                  <a:cubicBezTo>
                    <a:pt x="20762" y="19922"/>
                    <a:pt x="21107" y="19219"/>
                    <a:pt x="21107" y="18517"/>
                  </a:cubicBezTo>
                  <a:lnTo>
                    <a:pt x="21107" y="2975"/>
                  </a:lnTo>
                  <a:cubicBezTo>
                    <a:pt x="21107" y="2229"/>
                    <a:pt x="20762" y="1570"/>
                    <a:pt x="20121" y="1087"/>
                  </a:cubicBezTo>
                  <a:cubicBezTo>
                    <a:pt x="19479" y="604"/>
                    <a:pt x="18690" y="385"/>
                    <a:pt x="17852" y="473"/>
                  </a:cubicBezTo>
                  <a:cubicBezTo>
                    <a:pt x="13019" y="1087"/>
                    <a:pt x="8038" y="1526"/>
                    <a:pt x="3107" y="1834"/>
                  </a:cubicBezTo>
                  <a:cubicBezTo>
                    <a:pt x="1627" y="1922"/>
                    <a:pt x="493" y="3019"/>
                    <a:pt x="493" y="4336"/>
                  </a:cubicBezTo>
                  <a:cubicBezTo>
                    <a:pt x="493" y="4468"/>
                    <a:pt x="395" y="4556"/>
                    <a:pt x="247" y="4556"/>
                  </a:cubicBezTo>
                  <a:cubicBezTo>
                    <a:pt x="99" y="4556"/>
                    <a:pt x="0" y="4468"/>
                    <a:pt x="0" y="4336"/>
                  </a:cubicBezTo>
                  <a:cubicBezTo>
                    <a:pt x="0" y="2800"/>
                    <a:pt x="1381" y="1482"/>
                    <a:pt x="3107" y="1395"/>
                  </a:cubicBezTo>
                  <a:cubicBezTo>
                    <a:pt x="8038" y="1087"/>
                    <a:pt x="12970" y="648"/>
                    <a:pt x="17852" y="34"/>
                  </a:cubicBezTo>
                  <a:cubicBezTo>
                    <a:pt x="18789" y="-98"/>
                    <a:pt x="19775" y="165"/>
                    <a:pt x="20466" y="736"/>
                  </a:cubicBezTo>
                  <a:cubicBezTo>
                    <a:pt x="21205" y="1307"/>
                    <a:pt x="21600" y="2097"/>
                    <a:pt x="21600" y="2975"/>
                  </a:cubicBezTo>
                  <a:lnTo>
                    <a:pt x="21600" y="18517"/>
                  </a:lnTo>
                  <a:cubicBezTo>
                    <a:pt x="21600" y="19395"/>
                    <a:pt x="21205" y="20185"/>
                    <a:pt x="20466" y="20756"/>
                  </a:cubicBezTo>
                  <a:cubicBezTo>
                    <a:pt x="19874" y="21282"/>
                    <a:pt x="19085" y="21502"/>
                    <a:pt x="18296" y="21502"/>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FA6825AF-3FCC-5FC8-D0FA-5F10F5BECA6D}"/>
                </a:ext>
              </a:extLst>
            </p:cNvPr>
            <p:cNvSpPr/>
            <p:nvPr/>
          </p:nvSpPr>
          <p:spPr>
            <a:xfrm>
              <a:off x="28308299" y="12420599"/>
              <a:ext cx="614683" cy="621995"/>
            </a:xfrm>
            <a:custGeom>
              <a:avLst/>
              <a:gdLst/>
              <a:ahLst/>
              <a:cxnLst>
                <a:cxn ang="0">
                  <a:pos x="wd2" y="hd2"/>
                </a:cxn>
                <a:cxn ang="5400000">
                  <a:pos x="wd2" y="hd2"/>
                </a:cxn>
                <a:cxn ang="10800000">
                  <a:pos x="wd2" y="hd2"/>
                </a:cxn>
                <a:cxn ang="16200000">
                  <a:pos x="wd2" y="hd2"/>
                </a:cxn>
              </a:cxnLst>
              <a:rect l="0" t="0" r="r" b="b"/>
              <a:pathLst>
                <a:path w="21600" h="21502" extrusionOk="0">
                  <a:moveTo>
                    <a:pt x="2990" y="21502"/>
                  </a:moveTo>
                  <a:cubicBezTo>
                    <a:pt x="2276" y="21502"/>
                    <a:pt x="1562" y="21239"/>
                    <a:pt x="1026" y="20756"/>
                  </a:cubicBezTo>
                  <a:cubicBezTo>
                    <a:pt x="357" y="20185"/>
                    <a:pt x="0" y="19395"/>
                    <a:pt x="0" y="18517"/>
                  </a:cubicBezTo>
                  <a:lnTo>
                    <a:pt x="0" y="2975"/>
                  </a:lnTo>
                  <a:cubicBezTo>
                    <a:pt x="0" y="2097"/>
                    <a:pt x="357" y="1307"/>
                    <a:pt x="1026" y="736"/>
                  </a:cubicBezTo>
                  <a:cubicBezTo>
                    <a:pt x="1696" y="165"/>
                    <a:pt x="2544" y="-98"/>
                    <a:pt x="3392" y="34"/>
                  </a:cubicBezTo>
                  <a:cubicBezTo>
                    <a:pt x="7765" y="648"/>
                    <a:pt x="12273" y="1087"/>
                    <a:pt x="16735" y="1395"/>
                  </a:cubicBezTo>
                  <a:cubicBezTo>
                    <a:pt x="18297" y="1483"/>
                    <a:pt x="19547" y="2800"/>
                    <a:pt x="19547" y="4336"/>
                  </a:cubicBezTo>
                  <a:lnTo>
                    <a:pt x="19547" y="8595"/>
                  </a:lnTo>
                  <a:lnTo>
                    <a:pt x="21555" y="10570"/>
                  </a:lnTo>
                  <a:cubicBezTo>
                    <a:pt x="21600" y="10614"/>
                    <a:pt x="21600" y="10658"/>
                    <a:pt x="21600" y="10746"/>
                  </a:cubicBezTo>
                  <a:cubicBezTo>
                    <a:pt x="21600" y="10834"/>
                    <a:pt x="21555" y="10878"/>
                    <a:pt x="21555" y="10922"/>
                  </a:cubicBezTo>
                  <a:lnTo>
                    <a:pt x="19547" y="12897"/>
                  </a:lnTo>
                  <a:lnTo>
                    <a:pt x="19547" y="17156"/>
                  </a:lnTo>
                  <a:cubicBezTo>
                    <a:pt x="19547" y="18692"/>
                    <a:pt x="18297" y="20009"/>
                    <a:pt x="16735" y="20097"/>
                  </a:cubicBezTo>
                  <a:cubicBezTo>
                    <a:pt x="12273" y="20404"/>
                    <a:pt x="7810" y="20844"/>
                    <a:pt x="3392" y="21458"/>
                  </a:cubicBezTo>
                  <a:cubicBezTo>
                    <a:pt x="3258" y="21502"/>
                    <a:pt x="3124" y="21502"/>
                    <a:pt x="2990" y="21502"/>
                  </a:cubicBezTo>
                  <a:close/>
                  <a:moveTo>
                    <a:pt x="2990" y="517"/>
                  </a:moveTo>
                  <a:cubicBezTo>
                    <a:pt x="2365" y="517"/>
                    <a:pt x="1785" y="736"/>
                    <a:pt x="1294" y="1131"/>
                  </a:cubicBezTo>
                  <a:cubicBezTo>
                    <a:pt x="714" y="1614"/>
                    <a:pt x="402" y="2317"/>
                    <a:pt x="402" y="3019"/>
                  </a:cubicBezTo>
                  <a:lnTo>
                    <a:pt x="402" y="18561"/>
                  </a:lnTo>
                  <a:cubicBezTo>
                    <a:pt x="402" y="19307"/>
                    <a:pt x="714" y="19965"/>
                    <a:pt x="1294" y="20448"/>
                  </a:cubicBezTo>
                  <a:cubicBezTo>
                    <a:pt x="1874" y="20931"/>
                    <a:pt x="2588" y="21151"/>
                    <a:pt x="3347" y="21063"/>
                  </a:cubicBezTo>
                  <a:cubicBezTo>
                    <a:pt x="7721" y="20448"/>
                    <a:pt x="12228" y="20009"/>
                    <a:pt x="16691" y="19702"/>
                  </a:cubicBezTo>
                  <a:cubicBezTo>
                    <a:pt x="18030" y="19614"/>
                    <a:pt x="19056" y="18517"/>
                    <a:pt x="19056" y="17200"/>
                  </a:cubicBezTo>
                  <a:lnTo>
                    <a:pt x="19056" y="12853"/>
                  </a:lnTo>
                  <a:cubicBezTo>
                    <a:pt x="19056" y="12809"/>
                    <a:pt x="19101" y="12722"/>
                    <a:pt x="19101" y="12678"/>
                  </a:cubicBezTo>
                  <a:lnTo>
                    <a:pt x="21020" y="10790"/>
                  </a:lnTo>
                  <a:lnTo>
                    <a:pt x="19101" y="8902"/>
                  </a:lnTo>
                  <a:cubicBezTo>
                    <a:pt x="19056" y="8858"/>
                    <a:pt x="19056" y="8814"/>
                    <a:pt x="19056" y="8726"/>
                  </a:cubicBezTo>
                  <a:lnTo>
                    <a:pt x="19056" y="4380"/>
                  </a:lnTo>
                  <a:cubicBezTo>
                    <a:pt x="19056" y="3063"/>
                    <a:pt x="18030" y="1965"/>
                    <a:pt x="16691" y="1878"/>
                  </a:cubicBezTo>
                  <a:cubicBezTo>
                    <a:pt x="12228" y="1570"/>
                    <a:pt x="7721" y="1131"/>
                    <a:pt x="3347" y="517"/>
                  </a:cubicBezTo>
                  <a:cubicBezTo>
                    <a:pt x="3213" y="517"/>
                    <a:pt x="3124" y="517"/>
                    <a:pt x="2990" y="517"/>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4ED8310F-D200-853B-0FF6-0EF782A30914}"/>
                </a:ext>
              </a:extLst>
            </p:cNvPr>
            <p:cNvSpPr/>
            <p:nvPr/>
          </p:nvSpPr>
          <p:spPr>
            <a:xfrm>
              <a:off x="28879799" y="12471400"/>
              <a:ext cx="615952" cy="526021"/>
            </a:xfrm>
            <a:custGeom>
              <a:avLst/>
              <a:gdLst/>
              <a:ahLst/>
              <a:cxnLst>
                <a:cxn ang="0">
                  <a:pos x="wd2" y="hd2"/>
                </a:cxn>
                <a:cxn ang="5400000">
                  <a:pos x="wd2" y="hd2"/>
                </a:cxn>
                <a:cxn ang="10800000">
                  <a:pos x="wd2" y="hd2"/>
                </a:cxn>
                <a:cxn ang="16200000">
                  <a:pos x="wd2" y="hd2"/>
                </a:cxn>
              </a:cxnLst>
              <a:rect l="0" t="0" r="r" b="b"/>
              <a:pathLst>
                <a:path w="21600" h="21506" extrusionOk="0">
                  <a:moveTo>
                    <a:pt x="16567" y="21501"/>
                  </a:moveTo>
                  <a:cubicBezTo>
                    <a:pt x="16523" y="21501"/>
                    <a:pt x="16478" y="21501"/>
                    <a:pt x="16434" y="21501"/>
                  </a:cubicBezTo>
                  <a:cubicBezTo>
                    <a:pt x="12025" y="21293"/>
                    <a:pt x="7571" y="21293"/>
                    <a:pt x="3118" y="21501"/>
                  </a:cubicBezTo>
                  <a:cubicBezTo>
                    <a:pt x="2316" y="21553"/>
                    <a:pt x="1514" y="21190"/>
                    <a:pt x="935" y="20515"/>
                  </a:cubicBezTo>
                  <a:cubicBezTo>
                    <a:pt x="356" y="19840"/>
                    <a:pt x="0" y="18957"/>
                    <a:pt x="0" y="17970"/>
                  </a:cubicBezTo>
                  <a:cubicBezTo>
                    <a:pt x="0" y="17815"/>
                    <a:pt x="89" y="17711"/>
                    <a:pt x="223" y="17711"/>
                  </a:cubicBezTo>
                  <a:cubicBezTo>
                    <a:pt x="356" y="17711"/>
                    <a:pt x="445" y="17815"/>
                    <a:pt x="445" y="17970"/>
                  </a:cubicBezTo>
                  <a:cubicBezTo>
                    <a:pt x="445" y="18801"/>
                    <a:pt x="713" y="19528"/>
                    <a:pt x="1247" y="20099"/>
                  </a:cubicBezTo>
                  <a:cubicBezTo>
                    <a:pt x="1737" y="20670"/>
                    <a:pt x="2405" y="20930"/>
                    <a:pt x="3118" y="20930"/>
                  </a:cubicBezTo>
                  <a:cubicBezTo>
                    <a:pt x="7527" y="20722"/>
                    <a:pt x="12025" y="20722"/>
                    <a:pt x="16434" y="20930"/>
                  </a:cubicBezTo>
                  <a:cubicBezTo>
                    <a:pt x="17146" y="20982"/>
                    <a:pt x="17770" y="20670"/>
                    <a:pt x="18304" y="20099"/>
                  </a:cubicBezTo>
                  <a:cubicBezTo>
                    <a:pt x="18794" y="19528"/>
                    <a:pt x="19106" y="18749"/>
                    <a:pt x="19106" y="17970"/>
                  </a:cubicBezTo>
                  <a:lnTo>
                    <a:pt x="19106" y="13193"/>
                  </a:lnTo>
                  <a:cubicBezTo>
                    <a:pt x="19106" y="13141"/>
                    <a:pt x="19151" y="13038"/>
                    <a:pt x="19151" y="12986"/>
                  </a:cubicBezTo>
                  <a:lnTo>
                    <a:pt x="21066" y="10753"/>
                  </a:lnTo>
                  <a:lnTo>
                    <a:pt x="19151" y="8520"/>
                  </a:lnTo>
                  <a:cubicBezTo>
                    <a:pt x="19106" y="8468"/>
                    <a:pt x="19106" y="8416"/>
                    <a:pt x="19106" y="8313"/>
                  </a:cubicBezTo>
                  <a:lnTo>
                    <a:pt x="19106" y="3536"/>
                  </a:lnTo>
                  <a:cubicBezTo>
                    <a:pt x="19106" y="2705"/>
                    <a:pt x="18839" y="1978"/>
                    <a:pt x="18304" y="1407"/>
                  </a:cubicBezTo>
                  <a:cubicBezTo>
                    <a:pt x="17814" y="836"/>
                    <a:pt x="17146" y="576"/>
                    <a:pt x="16434" y="576"/>
                  </a:cubicBezTo>
                  <a:cubicBezTo>
                    <a:pt x="12025" y="784"/>
                    <a:pt x="7527" y="784"/>
                    <a:pt x="3118" y="576"/>
                  </a:cubicBezTo>
                  <a:cubicBezTo>
                    <a:pt x="2405" y="524"/>
                    <a:pt x="1781" y="836"/>
                    <a:pt x="1247" y="1407"/>
                  </a:cubicBezTo>
                  <a:cubicBezTo>
                    <a:pt x="757" y="1978"/>
                    <a:pt x="445" y="2757"/>
                    <a:pt x="445" y="3536"/>
                  </a:cubicBezTo>
                  <a:cubicBezTo>
                    <a:pt x="445" y="3691"/>
                    <a:pt x="356" y="3795"/>
                    <a:pt x="223" y="3795"/>
                  </a:cubicBezTo>
                  <a:cubicBezTo>
                    <a:pt x="89" y="3795"/>
                    <a:pt x="0" y="3691"/>
                    <a:pt x="0" y="3536"/>
                  </a:cubicBezTo>
                  <a:cubicBezTo>
                    <a:pt x="0" y="2601"/>
                    <a:pt x="312" y="1666"/>
                    <a:pt x="935" y="991"/>
                  </a:cubicBezTo>
                  <a:cubicBezTo>
                    <a:pt x="1514" y="316"/>
                    <a:pt x="2316" y="5"/>
                    <a:pt x="3118" y="5"/>
                  </a:cubicBezTo>
                  <a:cubicBezTo>
                    <a:pt x="7527" y="213"/>
                    <a:pt x="11980" y="213"/>
                    <a:pt x="16434" y="5"/>
                  </a:cubicBezTo>
                  <a:cubicBezTo>
                    <a:pt x="17235" y="-47"/>
                    <a:pt x="18037" y="316"/>
                    <a:pt x="18616" y="991"/>
                  </a:cubicBezTo>
                  <a:cubicBezTo>
                    <a:pt x="19195" y="1666"/>
                    <a:pt x="19551" y="2549"/>
                    <a:pt x="19551" y="3536"/>
                  </a:cubicBezTo>
                  <a:lnTo>
                    <a:pt x="19551" y="8209"/>
                  </a:lnTo>
                  <a:lnTo>
                    <a:pt x="21555" y="10545"/>
                  </a:lnTo>
                  <a:cubicBezTo>
                    <a:pt x="21600" y="10597"/>
                    <a:pt x="21600" y="10649"/>
                    <a:pt x="21600" y="10753"/>
                  </a:cubicBezTo>
                  <a:cubicBezTo>
                    <a:pt x="21600" y="10857"/>
                    <a:pt x="21555" y="10909"/>
                    <a:pt x="21555" y="10961"/>
                  </a:cubicBezTo>
                  <a:lnTo>
                    <a:pt x="19551" y="13297"/>
                  </a:lnTo>
                  <a:lnTo>
                    <a:pt x="19551" y="17970"/>
                  </a:lnTo>
                  <a:cubicBezTo>
                    <a:pt x="19551" y="18905"/>
                    <a:pt x="19240" y="19840"/>
                    <a:pt x="18616" y="20515"/>
                  </a:cubicBezTo>
                  <a:cubicBezTo>
                    <a:pt x="18082" y="21138"/>
                    <a:pt x="17369" y="21501"/>
                    <a:pt x="16567" y="21501"/>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grpSp>
      <p:grpSp>
        <p:nvGrpSpPr>
          <p:cNvPr id="11" name="Group 10">
            <a:extLst>
              <a:ext uri="{FF2B5EF4-FFF2-40B4-BE49-F238E27FC236}">
                <a16:creationId xmlns:a16="http://schemas.microsoft.com/office/drawing/2014/main" id="{EA82711A-E3C9-3AB9-53A7-A23CF474DE18}"/>
              </a:ext>
            </a:extLst>
          </p:cNvPr>
          <p:cNvGrpSpPr/>
          <p:nvPr/>
        </p:nvGrpSpPr>
        <p:grpSpPr>
          <a:xfrm>
            <a:off x="5410516" y="2315589"/>
            <a:ext cx="1541957" cy="1659485"/>
            <a:chOff x="332936" y="2443100"/>
            <a:chExt cx="2975111" cy="1659485"/>
          </a:xfrm>
        </p:grpSpPr>
        <p:sp>
          <p:nvSpPr>
            <p:cNvPr id="12" name="TextBox 11">
              <a:extLst>
                <a:ext uri="{FF2B5EF4-FFF2-40B4-BE49-F238E27FC236}">
                  <a16:creationId xmlns:a16="http://schemas.microsoft.com/office/drawing/2014/main" id="{1C2C036F-F3F1-BEC2-8966-D8321F90B831}"/>
                </a:ext>
              </a:extLst>
            </p:cNvPr>
            <p:cNvSpPr txBox="1"/>
            <p:nvPr/>
          </p:nvSpPr>
          <p:spPr>
            <a:xfrm>
              <a:off x="332936" y="2443100"/>
              <a:ext cx="2926080" cy="646331"/>
            </a:xfrm>
            <a:prstGeom prst="rect">
              <a:avLst/>
            </a:prstGeom>
            <a:noFill/>
          </p:spPr>
          <p:txBody>
            <a:bodyPr wrap="square" lIns="0" rIns="0" rtlCol="0" anchor="b">
              <a:spAutoFit/>
            </a:bodyPr>
            <a:lstStyle/>
            <a:p>
              <a:r>
                <a:rPr lang="en-US" b="1" noProof="1"/>
                <a:t>Implicit Feedback</a:t>
              </a:r>
            </a:p>
          </p:txBody>
        </p:sp>
        <p:sp>
          <p:nvSpPr>
            <p:cNvPr id="13" name="TextBox 12">
              <a:extLst>
                <a:ext uri="{FF2B5EF4-FFF2-40B4-BE49-F238E27FC236}">
                  <a16:creationId xmlns:a16="http://schemas.microsoft.com/office/drawing/2014/main" id="{727CBFB3-D81B-AB96-A28B-20F3AC2EE1A8}"/>
                </a:ext>
              </a:extLst>
            </p:cNvPr>
            <p:cNvSpPr txBox="1"/>
            <p:nvPr/>
          </p:nvSpPr>
          <p:spPr>
            <a:xfrm>
              <a:off x="332936" y="3086922"/>
              <a:ext cx="2975111" cy="1015663"/>
            </a:xfrm>
            <a:prstGeom prst="rect">
              <a:avLst/>
            </a:prstGeom>
            <a:noFill/>
          </p:spPr>
          <p:txBody>
            <a:bodyPr wrap="square" lIns="0" rIns="0" rtlCol="0" anchor="t">
              <a:spAutoFit/>
            </a:bodyPr>
            <a:lstStyle/>
            <a:p>
              <a:r>
                <a:rPr lang="en-US" sz="1200" noProof="1">
                  <a:solidFill>
                    <a:schemeClr val="tx1">
                      <a:lumMod val="65000"/>
                      <a:lumOff val="35000"/>
                    </a:schemeClr>
                  </a:solidFill>
                </a:rPr>
                <a:t>The system tracks user behavior such as task completion rates, abandon workflows, or response corrections.</a:t>
              </a:r>
            </a:p>
          </p:txBody>
        </p:sp>
      </p:grpSp>
      <p:grpSp>
        <p:nvGrpSpPr>
          <p:cNvPr id="14" name="Group 13">
            <a:extLst>
              <a:ext uri="{FF2B5EF4-FFF2-40B4-BE49-F238E27FC236}">
                <a16:creationId xmlns:a16="http://schemas.microsoft.com/office/drawing/2014/main" id="{353E7795-7D16-27B4-47B3-1371B6CAC227}"/>
              </a:ext>
            </a:extLst>
          </p:cNvPr>
          <p:cNvGrpSpPr/>
          <p:nvPr/>
        </p:nvGrpSpPr>
        <p:grpSpPr>
          <a:xfrm>
            <a:off x="7839205" y="2201995"/>
            <a:ext cx="1726066" cy="1936484"/>
            <a:chOff x="332936" y="2166101"/>
            <a:chExt cx="2975111" cy="1936484"/>
          </a:xfrm>
        </p:grpSpPr>
        <p:sp>
          <p:nvSpPr>
            <p:cNvPr id="15" name="TextBox 14">
              <a:extLst>
                <a:ext uri="{FF2B5EF4-FFF2-40B4-BE49-F238E27FC236}">
                  <a16:creationId xmlns:a16="http://schemas.microsoft.com/office/drawing/2014/main" id="{410B8D41-5094-C32B-B826-E84776E48160}"/>
                </a:ext>
              </a:extLst>
            </p:cNvPr>
            <p:cNvSpPr txBox="1"/>
            <p:nvPr/>
          </p:nvSpPr>
          <p:spPr>
            <a:xfrm>
              <a:off x="332936" y="2166101"/>
              <a:ext cx="2926080" cy="923330"/>
            </a:xfrm>
            <a:prstGeom prst="rect">
              <a:avLst/>
            </a:prstGeom>
            <a:noFill/>
          </p:spPr>
          <p:txBody>
            <a:bodyPr wrap="square" lIns="0" rIns="0" rtlCol="0" anchor="b">
              <a:spAutoFit/>
            </a:bodyPr>
            <a:lstStyle/>
            <a:p>
              <a:r>
                <a:rPr lang="en-US" b="1" noProof="1"/>
                <a:t>System-Level Reinforcement Signals</a:t>
              </a:r>
            </a:p>
          </p:txBody>
        </p:sp>
        <p:sp>
          <p:nvSpPr>
            <p:cNvPr id="16" name="TextBox 15">
              <a:extLst>
                <a:ext uri="{FF2B5EF4-FFF2-40B4-BE49-F238E27FC236}">
                  <a16:creationId xmlns:a16="http://schemas.microsoft.com/office/drawing/2014/main" id="{D5575608-00BA-CC52-520E-0E0097FE35C6}"/>
                </a:ext>
              </a:extLst>
            </p:cNvPr>
            <p:cNvSpPr txBox="1"/>
            <p:nvPr/>
          </p:nvSpPr>
          <p:spPr>
            <a:xfrm>
              <a:off x="332936" y="3086922"/>
              <a:ext cx="2975111" cy="1015663"/>
            </a:xfrm>
            <a:prstGeom prst="rect">
              <a:avLst/>
            </a:prstGeom>
            <a:noFill/>
          </p:spPr>
          <p:txBody>
            <a:bodyPr wrap="square" lIns="0" rIns="0" rtlCol="0" anchor="t">
              <a:spAutoFit/>
            </a:bodyPr>
            <a:lstStyle/>
            <a:p>
              <a:r>
                <a:rPr lang="en-US" sz="1200" noProof="1">
                  <a:solidFill>
                    <a:schemeClr val="tx1">
                      <a:lumMod val="65000"/>
                      <a:lumOff val="35000"/>
                    </a:schemeClr>
                  </a:solidFill>
                </a:rPr>
                <a:t>Reward models reinforce good actions (e.g., a successful task execution) and disencourage failures.</a:t>
              </a:r>
            </a:p>
          </p:txBody>
        </p:sp>
      </p:grpSp>
      <p:grpSp>
        <p:nvGrpSpPr>
          <p:cNvPr id="17" name="Group 16">
            <a:extLst>
              <a:ext uri="{FF2B5EF4-FFF2-40B4-BE49-F238E27FC236}">
                <a16:creationId xmlns:a16="http://schemas.microsoft.com/office/drawing/2014/main" id="{8BDDC5BD-EDA3-671E-8FF9-4CA242D2D1A2}"/>
              </a:ext>
            </a:extLst>
          </p:cNvPr>
          <p:cNvGrpSpPr/>
          <p:nvPr/>
        </p:nvGrpSpPr>
        <p:grpSpPr>
          <a:xfrm>
            <a:off x="2682482" y="2317741"/>
            <a:ext cx="1859195" cy="1659485"/>
            <a:chOff x="332936" y="2443100"/>
            <a:chExt cx="2975111" cy="1659485"/>
          </a:xfrm>
        </p:grpSpPr>
        <p:sp>
          <p:nvSpPr>
            <p:cNvPr id="18" name="TextBox 17">
              <a:extLst>
                <a:ext uri="{FF2B5EF4-FFF2-40B4-BE49-F238E27FC236}">
                  <a16:creationId xmlns:a16="http://schemas.microsoft.com/office/drawing/2014/main" id="{99044970-882B-ADD1-3341-10B3B355EA53}"/>
                </a:ext>
              </a:extLst>
            </p:cNvPr>
            <p:cNvSpPr txBox="1"/>
            <p:nvPr/>
          </p:nvSpPr>
          <p:spPr>
            <a:xfrm>
              <a:off x="332936" y="2443100"/>
              <a:ext cx="2926080" cy="646331"/>
            </a:xfrm>
            <a:prstGeom prst="rect">
              <a:avLst/>
            </a:prstGeom>
            <a:noFill/>
          </p:spPr>
          <p:txBody>
            <a:bodyPr wrap="square" lIns="0" rIns="0" rtlCol="0" anchor="b">
              <a:spAutoFit/>
            </a:bodyPr>
            <a:lstStyle/>
            <a:p>
              <a:r>
                <a:rPr lang="en-US" b="1" noProof="1"/>
                <a:t>Explicit Feedback</a:t>
              </a:r>
            </a:p>
          </p:txBody>
        </p:sp>
        <p:sp>
          <p:nvSpPr>
            <p:cNvPr id="19" name="TextBox 18">
              <a:extLst>
                <a:ext uri="{FF2B5EF4-FFF2-40B4-BE49-F238E27FC236}">
                  <a16:creationId xmlns:a16="http://schemas.microsoft.com/office/drawing/2014/main" id="{B583AD05-DA91-2F1D-82EF-9C5B4D29791B}"/>
                </a:ext>
              </a:extLst>
            </p:cNvPr>
            <p:cNvSpPr txBox="1"/>
            <p:nvPr/>
          </p:nvSpPr>
          <p:spPr>
            <a:xfrm>
              <a:off x="332936" y="3086922"/>
              <a:ext cx="2975111" cy="1015663"/>
            </a:xfrm>
            <a:prstGeom prst="rect">
              <a:avLst/>
            </a:prstGeom>
            <a:noFill/>
          </p:spPr>
          <p:txBody>
            <a:bodyPr wrap="square" lIns="0" rIns="0" rtlCol="0" anchor="t">
              <a:spAutoFit/>
            </a:bodyPr>
            <a:lstStyle/>
            <a:p>
              <a:r>
                <a:rPr lang="en-US" sz="1200" noProof="1">
                  <a:solidFill>
                    <a:schemeClr val="tx1">
                      <a:lumMod val="65000"/>
                      <a:lumOff val="35000"/>
                    </a:schemeClr>
                  </a:solidFill>
                </a:rPr>
                <a:t>Agents can ask the user for ratings, confirmations of assumptions and more.</a:t>
              </a:r>
            </a:p>
          </p:txBody>
        </p:sp>
      </p:grpSp>
    </p:spTree>
    <p:extLst>
      <p:ext uri="{BB962C8B-B14F-4D97-AF65-F5344CB8AC3E}">
        <p14:creationId xmlns:p14="http://schemas.microsoft.com/office/powerpoint/2010/main" val="1651224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F6AA-9952-919F-606F-C25AA700E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B86E1-C231-F2CD-4FB7-066378ABE6DE}"/>
              </a:ext>
            </a:extLst>
          </p:cNvPr>
          <p:cNvSpPr>
            <a:spLocks noGrp="1"/>
          </p:cNvSpPr>
          <p:nvPr>
            <p:ph type="title"/>
          </p:nvPr>
        </p:nvSpPr>
        <p:spPr/>
        <p:txBody>
          <a:bodyPr/>
          <a:lstStyle/>
          <a:p>
            <a:r>
              <a:rPr lang="en-US" dirty="0"/>
              <a:t>Case Study: Manufacturing Success</a:t>
            </a:r>
          </a:p>
        </p:txBody>
      </p:sp>
      <p:sp>
        <p:nvSpPr>
          <p:cNvPr id="4" name="TextBox 3">
            <a:extLst>
              <a:ext uri="{FF2B5EF4-FFF2-40B4-BE49-F238E27FC236}">
                <a16:creationId xmlns:a16="http://schemas.microsoft.com/office/drawing/2014/main" id="{21E84A4B-ED61-7096-EC95-38EEC751D73F}"/>
              </a:ext>
            </a:extLst>
          </p:cNvPr>
          <p:cNvSpPr txBox="1"/>
          <p:nvPr/>
        </p:nvSpPr>
        <p:spPr>
          <a:xfrm>
            <a:off x="10330262" y="4257019"/>
            <a:ext cx="1069524" cy="2215991"/>
          </a:xfrm>
          <a:prstGeom prst="rect">
            <a:avLst/>
          </a:prstGeom>
          <a:noFill/>
        </p:spPr>
        <p:txBody>
          <a:bodyPr wrap="none" rtlCol="0" anchor="b">
            <a:spAutoFit/>
          </a:bodyPr>
          <a:lstStyle/>
          <a:p>
            <a:r>
              <a:rPr lang="en-US" sz="13800" b="1" dirty="0">
                <a:solidFill>
                  <a:schemeClr val="accent3">
                    <a:lumMod val="75000"/>
                  </a:schemeClr>
                </a:solidFill>
              </a:rPr>
              <a:t>”</a:t>
            </a:r>
          </a:p>
        </p:txBody>
      </p:sp>
      <p:sp>
        <p:nvSpPr>
          <p:cNvPr id="5" name="TextBox 4">
            <a:extLst>
              <a:ext uri="{FF2B5EF4-FFF2-40B4-BE49-F238E27FC236}">
                <a16:creationId xmlns:a16="http://schemas.microsoft.com/office/drawing/2014/main" id="{AB680EF5-42A7-1744-0950-D7031B14F992}"/>
              </a:ext>
            </a:extLst>
          </p:cNvPr>
          <p:cNvSpPr txBox="1"/>
          <p:nvPr/>
        </p:nvSpPr>
        <p:spPr>
          <a:xfrm>
            <a:off x="203360" y="1506042"/>
            <a:ext cx="954107" cy="2215991"/>
          </a:xfrm>
          <a:prstGeom prst="rect">
            <a:avLst/>
          </a:prstGeom>
          <a:noFill/>
        </p:spPr>
        <p:txBody>
          <a:bodyPr wrap="none" rtlCol="0" anchor="b">
            <a:spAutoFit/>
          </a:bodyPr>
          <a:lstStyle/>
          <a:p>
            <a:r>
              <a:rPr lang="en-US" sz="13800" b="1" dirty="0">
                <a:solidFill>
                  <a:schemeClr val="accent3">
                    <a:lumMod val="75000"/>
                  </a:schemeClr>
                </a:solidFill>
              </a:rPr>
              <a:t>“</a:t>
            </a:r>
          </a:p>
        </p:txBody>
      </p:sp>
      <p:sp>
        <p:nvSpPr>
          <p:cNvPr id="12" name="TextBox 11">
            <a:extLst>
              <a:ext uri="{FF2B5EF4-FFF2-40B4-BE49-F238E27FC236}">
                <a16:creationId xmlns:a16="http://schemas.microsoft.com/office/drawing/2014/main" id="{36F740F8-EF16-8439-6F84-DDC1ACAD179F}"/>
              </a:ext>
            </a:extLst>
          </p:cNvPr>
          <p:cNvSpPr txBox="1"/>
          <p:nvPr/>
        </p:nvSpPr>
        <p:spPr>
          <a:xfrm>
            <a:off x="1012062" y="2521059"/>
            <a:ext cx="9173660" cy="2246769"/>
          </a:xfrm>
          <a:prstGeom prst="rect">
            <a:avLst/>
          </a:prstGeom>
          <a:noFill/>
        </p:spPr>
        <p:txBody>
          <a:bodyPr wrap="square" lIns="0" rIns="0" rtlCol="0" anchor="b">
            <a:spAutoFit/>
          </a:bodyPr>
          <a:lstStyle/>
          <a:p>
            <a:pPr algn="r"/>
            <a:r>
              <a:rPr lang="en-US" sz="2800" b="1" noProof="1">
                <a:solidFill>
                  <a:schemeClr val="accent3">
                    <a:lumMod val="75000"/>
                  </a:schemeClr>
                </a:solidFill>
              </a:rPr>
              <a:t>We have tried everything even computer vision, rule based systems, basic classification models. Defects keep slipping through. What we needed wasn’t just a smarter system, but we needed one that could learn and adapt to what our human inspectors saw.</a:t>
            </a:r>
          </a:p>
        </p:txBody>
      </p:sp>
      <p:sp>
        <p:nvSpPr>
          <p:cNvPr id="17" name="TextBox 16">
            <a:extLst>
              <a:ext uri="{FF2B5EF4-FFF2-40B4-BE49-F238E27FC236}">
                <a16:creationId xmlns:a16="http://schemas.microsoft.com/office/drawing/2014/main" id="{699FCC88-4E94-9234-DB19-6D9E2D4F151F}"/>
              </a:ext>
            </a:extLst>
          </p:cNvPr>
          <p:cNvSpPr txBox="1"/>
          <p:nvPr/>
        </p:nvSpPr>
        <p:spPr>
          <a:xfrm>
            <a:off x="1226916" y="5706318"/>
            <a:ext cx="9173660" cy="646331"/>
          </a:xfrm>
          <a:prstGeom prst="rect">
            <a:avLst/>
          </a:prstGeom>
          <a:noFill/>
        </p:spPr>
        <p:txBody>
          <a:bodyPr wrap="square" rtlCol="0">
            <a:spAutoFit/>
          </a:bodyPr>
          <a:lstStyle/>
          <a:p>
            <a:r>
              <a:rPr lang="en-US" dirty="0"/>
              <a:t>After implementing a feedback loop with reasoning and memory quality control accuracy improved by 32% and inspection time decreased by 45%.</a:t>
            </a:r>
          </a:p>
        </p:txBody>
      </p:sp>
    </p:spTree>
    <p:extLst>
      <p:ext uri="{BB962C8B-B14F-4D97-AF65-F5344CB8AC3E}">
        <p14:creationId xmlns:p14="http://schemas.microsoft.com/office/powerpoint/2010/main" val="5466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7B022-5090-C61B-FC3E-C64F35ED6F33}"/>
            </a:ext>
          </a:extLst>
        </p:cNvPr>
        <p:cNvGrpSpPr/>
        <p:nvPr/>
      </p:nvGrpSpPr>
      <p:grpSpPr>
        <a:xfrm>
          <a:off x="0" y="0"/>
          <a:ext cx="0" cy="0"/>
          <a:chOff x="0" y="0"/>
          <a:chExt cx="0" cy="0"/>
        </a:xfrm>
      </p:grpSpPr>
      <p:pic>
        <p:nvPicPr>
          <p:cNvPr id="9" name="Picture 8" descr="A close-up of a hourglass">
            <a:extLst>
              <a:ext uri="{FF2B5EF4-FFF2-40B4-BE49-F238E27FC236}">
                <a16:creationId xmlns:a16="http://schemas.microsoft.com/office/drawing/2014/main" id="{D334FB72-91F7-AC1E-5E53-83FF42AFC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3" name="TextBox 12">
            <a:extLst>
              <a:ext uri="{FF2B5EF4-FFF2-40B4-BE49-F238E27FC236}">
                <a16:creationId xmlns:a16="http://schemas.microsoft.com/office/drawing/2014/main" id="{FE4C0FF6-BC56-82FE-7C80-0944E46FF556}"/>
              </a:ext>
            </a:extLst>
          </p:cNvPr>
          <p:cNvSpPr txBox="1"/>
          <p:nvPr/>
        </p:nvSpPr>
        <p:spPr>
          <a:xfrm>
            <a:off x="1266463" y="1905506"/>
            <a:ext cx="6395357" cy="4185761"/>
          </a:xfrm>
          <a:prstGeom prst="rect">
            <a:avLst/>
          </a:prstGeom>
          <a:noFill/>
        </p:spPr>
        <p:txBody>
          <a:bodyPr wrap="square" lIns="0" rIns="0" rtlCol="0" anchor="t">
            <a:spAutoFit/>
          </a:bodyPr>
          <a:lstStyle/>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Timeliness is essential for effective feedback.</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Delayed or outdated feedback limits an AI system’s capacity to adapt to changing environments.</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Since systems process and respond to inputs in real time, implementing real-time logging and adaptation is especially critical in fast-paced sectors such as finance and logistics.</a:t>
            </a:r>
          </a:p>
          <a:p>
            <a:pPr marL="283464" indent="-283464" algn="l" rtl="0" eaLnBrk="1" latinLnBrk="0" hangingPunct="1">
              <a:spcAft>
                <a:spcPts val="1200"/>
              </a:spcAft>
              <a:buFont typeface="Arial" panose="020B0604020202020204" pitchFamily="34" charset="0"/>
              <a:buChar char="•"/>
            </a:pPr>
            <a:r>
              <a:rPr lang="en-US" sz="1800" dirty="0">
                <a:solidFill>
                  <a:srgbClr val="75686B"/>
                </a:solidFill>
                <a:effectLst/>
                <a:latin typeface="Arial" panose="020B0604020202020204" pitchFamily="34" charset="0"/>
              </a:rPr>
              <a:t>Without timely feedback, the feedback loop may break down, resulting in less-than-optimal performance and outcomes.</a:t>
            </a:r>
          </a:p>
          <a:p>
            <a:pPr marL="283464" indent="-283464" algn="l" rtl="0" eaLnBrk="1" latinLnBrk="0" hangingPunct="1">
              <a:spcAft>
                <a:spcPts val="1200"/>
              </a:spcAft>
              <a:buFont typeface="Arial" panose="020B0604020202020204" pitchFamily="34" charset="0"/>
              <a:buChar char="•"/>
            </a:pPr>
            <a:endParaRPr lang="en-US" noProof="1">
              <a:solidFill>
                <a:srgbClr val="75686B"/>
              </a:solidFill>
              <a:latin typeface="Arial" panose="020B0604020202020204" pitchFamily="34" charset="0"/>
            </a:endParaRPr>
          </a:p>
          <a:p>
            <a:pPr algn="l" rtl="0" eaLnBrk="1" latinLnBrk="0" hangingPunct="1">
              <a:spcAft>
                <a:spcPts val="1200"/>
              </a:spcAft>
            </a:pPr>
            <a:r>
              <a:rPr lang="en-US" i="1" noProof="1">
                <a:solidFill>
                  <a:srgbClr val="75686B"/>
                </a:solidFill>
                <a:latin typeface="Arial" panose="020B0604020202020204" pitchFamily="34" charset="0"/>
              </a:rPr>
              <a:t>Can someone explain in which ways can our feedback loop be disrupted by untimely feedback updates?</a:t>
            </a:r>
            <a:endParaRPr lang="en-US" i="1" noProof="1">
              <a:solidFill>
                <a:schemeClr val="tx1">
                  <a:lumMod val="65000"/>
                  <a:lumOff val="35000"/>
                </a:schemeClr>
              </a:solidFill>
            </a:endParaRPr>
          </a:p>
        </p:txBody>
      </p:sp>
      <p:sp>
        <p:nvSpPr>
          <p:cNvPr id="2" name="Title 1">
            <a:extLst>
              <a:ext uri="{FF2B5EF4-FFF2-40B4-BE49-F238E27FC236}">
                <a16:creationId xmlns:a16="http://schemas.microsoft.com/office/drawing/2014/main" id="{87EA52D3-3533-2C53-EB62-9B7F5721FA0F}"/>
              </a:ext>
            </a:extLst>
          </p:cNvPr>
          <p:cNvSpPr>
            <a:spLocks noGrp="1"/>
          </p:cNvSpPr>
          <p:nvPr>
            <p:ph type="title"/>
          </p:nvPr>
        </p:nvSpPr>
        <p:spPr/>
        <p:txBody>
          <a:bodyPr/>
          <a:lstStyle/>
          <a:p>
            <a:r>
              <a:rPr lang="en-US" dirty="0"/>
              <a:t>Maximizing Feedback</a:t>
            </a:r>
          </a:p>
        </p:txBody>
      </p:sp>
    </p:spTree>
    <p:extLst>
      <p:ext uri="{BB962C8B-B14F-4D97-AF65-F5344CB8AC3E}">
        <p14:creationId xmlns:p14="http://schemas.microsoft.com/office/powerpoint/2010/main" val="2613015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005C-6899-8FA0-3904-B37C30CC6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D2D66-5380-B30A-F41C-D2391434CABF}"/>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98FF3245-6A8B-F913-ABCB-C5CD17DFB34A}"/>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9818C44D-9E57-BF1A-4180-1324B8E8AD09}"/>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B92637D5-52DF-2FF5-60F2-F6F748FA60F0}"/>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1798D38A-926A-4D0A-696C-2DDE4766FBD9}"/>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EB4D4E52-377C-312A-3F8B-DE5E34540861}"/>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3CB6639C-AD88-FA97-4B69-8FE9026C2881}"/>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CEFBB43A-C953-85D9-74F3-FF2A1B24B823}"/>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1EF6730F-CF29-4CAE-000D-F63C9CBD8B97}"/>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3C3CA1A7-E7E8-477D-5428-3B9ADEEB969A}"/>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0FFE44FB-F55E-6435-DCB9-1476A9668E8C}"/>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7C680604-99D6-8852-0296-FF4A775F008B}"/>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524D76F5-8F6A-069D-3A2C-1569EE7D3768}"/>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C75DAD73-CFA7-E00D-6BBD-83D68FEDF082}"/>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7BDA2774-989E-6A1B-7847-2A5EC3DA5EB9}"/>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1264292C-C0F2-5E31-F8F1-98D8A971EBCF}"/>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71859A45-E88A-C6BE-D085-4562F642E64F}"/>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9BF2417A-40D4-7FC3-D2BA-E829956CE373}"/>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A25ABB29-E292-7F72-08B6-691813F69283}"/>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AE0FB6A2-019B-B33C-5986-E9C64134A45A}"/>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800FE34F-62E9-8B5E-5D22-F6C2B246C078}"/>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74823F48-2C4B-F84F-6653-D5DF234EEF62}"/>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0C2F780E-1736-FA2E-11A9-234361693C10}"/>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96DB4770-DE9F-38F9-011C-76C25181A666}"/>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F0D0BAC8-C067-64D8-C10C-7F559B0E6CD8}"/>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F3694524-6EB9-D5A4-8720-40CA06673792}"/>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2D141C89-BD8B-295D-E93F-649D1E8547DB}"/>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993DD956-317C-39D7-8B79-2FAC40227A5E}"/>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E584F319-A01C-4D85-6382-89B0660340F3}"/>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9CDEC2F0-799F-7382-61A5-4349F6145060}"/>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38613736-D380-D29A-9343-87937B6FD16C}"/>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CB2A7DE0-774A-B201-4248-8B9F4C9F1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3160606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F4127-F689-8D4F-03EB-753719D72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32122-5589-7B7D-7637-7B73951E47AD}"/>
              </a:ext>
            </a:extLst>
          </p:cNvPr>
          <p:cNvSpPr>
            <a:spLocks noGrp="1"/>
          </p:cNvSpPr>
          <p:nvPr>
            <p:ph type="title"/>
          </p:nvPr>
        </p:nvSpPr>
        <p:spPr/>
        <p:txBody>
          <a:bodyPr/>
          <a:lstStyle/>
          <a:p>
            <a:r>
              <a:rPr lang="en-US" dirty="0"/>
              <a:t>Feedback with Human Oversight</a:t>
            </a:r>
          </a:p>
        </p:txBody>
      </p:sp>
      <p:sp>
        <p:nvSpPr>
          <p:cNvPr id="57" name="Text Placeholder 2">
            <a:extLst>
              <a:ext uri="{FF2B5EF4-FFF2-40B4-BE49-F238E27FC236}">
                <a16:creationId xmlns:a16="http://schemas.microsoft.com/office/drawing/2014/main" id="{9806991E-FE6A-38D5-35E8-45BBB2CB9EA3}"/>
              </a:ext>
            </a:extLst>
          </p:cNvPr>
          <p:cNvSpPr>
            <a:spLocks noGrp="1"/>
          </p:cNvSpPr>
          <p:nvPr>
            <p:ph type="body" sz="quarter" idx="10"/>
          </p:nvPr>
        </p:nvSpPr>
        <p:spPr>
          <a:xfrm>
            <a:off x="2840426" y="8338756"/>
            <a:ext cx="8688430" cy="4957763"/>
          </a:xfrm>
        </p:spPr>
        <p:txBody>
          <a:bodyPr/>
          <a:lstStyle/>
          <a:p>
            <a:pPr algn="l" rtl="0" eaLnBrk="1" latinLnBrk="0" hangingPunct="1">
              <a:spcBef>
                <a:spcPts val="576"/>
              </a:spcBef>
              <a:buFont typeface="Wingdings" pitchFamily="2" charset="2"/>
              <a:buChar char="v"/>
            </a:pPr>
            <a:r>
              <a:rPr lang="en-US" sz="2000" dirty="0">
                <a:solidFill>
                  <a:srgbClr val="231F20"/>
                </a:solidFill>
                <a:effectLst/>
                <a:latin typeface="Graphik" panose="020B0503030202060203" pitchFamily="34" charset="77"/>
              </a:rPr>
              <a:t>Human oversight is essential to prevent unintended outcomes.</a:t>
            </a:r>
          </a:p>
          <a:p>
            <a:pPr algn="l" rtl="0" eaLnBrk="1" latinLnBrk="0" hangingPunct="1">
              <a:spcBef>
                <a:spcPts val="576"/>
              </a:spcBef>
              <a:buFont typeface="Wingdings" pitchFamily="2" charset="2"/>
              <a:buChar char="v"/>
            </a:pPr>
            <a:endParaRPr lang="en-US" sz="2000" dirty="0">
              <a:solidFill>
                <a:srgbClr val="231F20"/>
              </a:solidFill>
              <a:effectLst/>
              <a:latin typeface="Graphik" panose="020B0503030202060203" pitchFamily="34" charset="77"/>
            </a:endParaRPr>
          </a:p>
          <a:p>
            <a:pPr algn="l" rtl="0" eaLnBrk="1" latinLnBrk="0" hangingPunct="1">
              <a:spcBef>
                <a:spcPts val="576"/>
              </a:spcBef>
              <a:buFont typeface="Wingdings" pitchFamily="2" charset="2"/>
              <a:buChar char="v"/>
            </a:pPr>
            <a:r>
              <a:rPr lang="en-US" sz="2000" dirty="0">
                <a:solidFill>
                  <a:srgbClr val="231F20"/>
                </a:solidFill>
                <a:effectLst/>
                <a:latin typeface="Graphik" panose="020B0503030202060203" pitchFamily="34" charset="77"/>
              </a:rPr>
              <a:t>Feedback loops require careful monitoring due to their risks.</a:t>
            </a:r>
          </a:p>
          <a:p>
            <a:pPr marL="0" indent="0" algn="l" rtl="0" eaLnBrk="1" latinLnBrk="0" hangingPunct="1">
              <a:spcBef>
                <a:spcPts val="576"/>
              </a:spcBef>
              <a:buNone/>
            </a:pPr>
            <a:endParaRPr lang="en-US" sz="2000" dirty="0">
              <a:solidFill>
                <a:srgbClr val="231F20"/>
              </a:solidFill>
              <a:effectLst/>
              <a:latin typeface="Graphik" panose="020B0503030202060203" pitchFamily="34" charset="77"/>
            </a:endParaRPr>
          </a:p>
          <a:p>
            <a:pPr>
              <a:spcBef>
                <a:spcPts val="576"/>
              </a:spcBef>
              <a:buFont typeface="Wingdings" pitchFamily="2" charset="2"/>
              <a:buChar char="v"/>
            </a:pPr>
            <a:r>
              <a:rPr lang="en-US" dirty="0">
                <a:solidFill>
                  <a:srgbClr val="231F20"/>
                </a:solidFill>
                <a:effectLst/>
                <a:latin typeface="Graphik" panose="020B0503030202060203" pitchFamily="34" charset="77"/>
              </a:rPr>
              <a:t>With strict supervision, feedback loops enhance capabilities while aligning with goals and ethics.</a:t>
            </a:r>
          </a:p>
          <a:p>
            <a:pPr algn="l" rtl="0" eaLnBrk="1" latinLnBrk="0" hangingPunct="1">
              <a:spcBef>
                <a:spcPts val="576"/>
              </a:spcBef>
              <a:buFont typeface="Wingdings" pitchFamily="2" charset="2"/>
              <a:buChar char="v"/>
            </a:pPr>
            <a:endParaRPr lang="en-US" sz="2000" dirty="0">
              <a:solidFill>
                <a:srgbClr val="231F20"/>
              </a:solidFill>
              <a:effectLst/>
              <a:latin typeface="Graphik" panose="020B0503030202060203" pitchFamily="34" charset="77"/>
            </a:endParaRPr>
          </a:p>
          <a:p>
            <a:pPr algn="l" rtl="0" eaLnBrk="1" latinLnBrk="0" hangingPunct="1">
              <a:spcBef>
                <a:spcPts val="576"/>
              </a:spcBef>
              <a:buFont typeface="Wingdings" pitchFamily="2" charset="2"/>
              <a:buChar char="v"/>
            </a:pPr>
            <a:r>
              <a:rPr lang="en-US" sz="2000" dirty="0">
                <a:solidFill>
                  <a:srgbClr val="231F20"/>
                </a:solidFill>
                <a:effectLst/>
                <a:latin typeface="Graphik" panose="020B0503030202060203" pitchFamily="34" charset="77"/>
              </a:rPr>
              <a:t>Regular audits ensure accuracy and prevent behavior drift.</a:t>
            </a:r>
          </a:p>
          <a:p>
            <a:pPr algn="l" rtl="0" eaLnBrk="1" latinLnBrk="0" hangingPunct="1">
              <a:spcBef>
                <a:spcPts val="576"/>
              </a:spcBef>
              <a:buFont typeface="Wingdings" pitchFamily="2" charset="2"/>
              <a:buChar char="v"/>
            </a:pPr>
            <a:endParaRPr lang="en-US" sz="2000" dirty="0">
              <a:solidFill>
                <a:srgbClr val="231F20"/>
              </a:solidFill>
              <a:effectLst/>
              <a:latin typeface="Graphik" panose="020B0503030202060203" pitchFamily="34" charset="77"/>
            </a:endParaRPr>
          </a:p>
          <a:p>
            <a:pPr algn="l" rtl="0" eaLnBrk="1" latinLnBrk="0" hangingPunct="1">
              <a:spcBef>
                <a:spcPts val="576"/>
              </a:spcBef>
              <a:buFont typeface="Wingdings" pitchFamily="2" charset="2"/>
              <a:buChar char="v"/>
            </a:pPr>
            <a:r>
              <a:rPr lang="en-US" sz="2000" dirty="0">
                <a:solidFill>
                  <a:srgbClr val="231F20"/>
                </a:solidFill>
                <a:effectLst/>
                <a:latin typeface="Graphik" panose="020B0503030202060203" pitchFamily="34" charset="77"/>
              </a:rPr>
              <a:t>Though robust, LLMs can over-optimize specific metrics through feedback loops, missing broader context.</a:t>
            </a:r>
          </a:p>
          <a:p>
            <a:pPr algn="l" rtl="0" eaLnBrk="1" latinLnBrk="0" hangingPunct="1">
              <a:spcBef>
                <a:spcPts val="576"/>
              </a:spcBef>
              <a:buFont typeface="Wingdings" pitchFamily="2" charset="2"/>
              <a:buChar char="v"/>
            </a:pPr>
            <a:endParaRPr lang="en-US" sz="2000" dirty="0">
              <a:solidFill>
                <a:srgbClr val="231F20"/>
              </a:solidFill>
              <a:effectLst/>
              <a:latin typeface="Graphik" panose="020B0503030202060203" pitchFamily="34" charset="77"/>
            </a:endParaRPr>
          </a:p>
          <a:p>
            <a:pPr algn="l" rtl="0" eaLnBrk="1" latinLnBrk="0" hangingPunct="1">
              <a:spcBef>
                <a:spcPts val="576"/>
              </a:spcBef>
              <a:buFont typeface="Wingdings" pitchFamily="2" charset="2"/>
              <a:buChar char="v"/>
            </a:pPr>
            <a:r>
              <a:rPr lang="en-US" sz="2000" dirty="0">
                <a:solidFill>
                  <a:srgbClr val="231F20"/>
                </a:solidFill>
              </a:rPr>
              <a:t>In practice, successful feedback loop implementations require careful design, vigilant monitoring, and ethical foresight.</a:t>
            </a:r>
            <a:endParaRPr lang="en-US" sz="2000" dirty="0"/>
          </a:p>
        </p:txBody>
      </p:sp>
      <p:grpSp>
        <p:nvGrpSpPr>
          <p:cNvPr id="58" name="Group 57">
            <a:extLst>
              <a:ext uri="{FF2B5EF4-FFF2-40B4-BE49-F238E27FC236}">
                <a16:creationId xmlns:a16="http://schemas.microsoft.com/office/drawing/2014/main" id="{91FE2AC0-1B3A-DBD5-E690-19362A9C39A5}"/>
              </a:ext>
            </a:extLst>
          </p:cNvPr>
          <p:cNvGrpSpPr/>
          <p:nvPr/>
        </p:nvGrpSpPr>
        <p:grpSpPr>
          <a:xfrm>
            <a:off x="141890" y="1227371"/>
            <a:ext cx="1375118" cy="4525727"/>
            <a:chOff x="509588" y="1227372"/>
            <a:chExt cx="1375118" cy="4525727"/>
          </a:xfrm>
        </p:grpSpPr>
        <p:sp>
          <p:nvSpPr>
            <p:cNvPr id="59" name="Rectangle: Rounded Corners 72">
              <a:extLst>
                <a:ext uri="{FF2B5EF4-FFF2-40B4-BE49-F238E27FC236}">
                  <a16:creationId xmlns:a16="http://schemas.microsoft.com/office/drawing/2014/main" id="{96ED1AA7-7EF0-AEE8-EDE2-63C820EFCE09}"/>
                </a:ext>
              </a:extLst>
            </p:cNvPr>
            <p:cNvSpPr/>
            <p:nvPr/>
          </p:nvSpPr>
          <p:spPr>
            <a:xfrm>
              <a:off x="509588" y="1227372"/>
              <a:ext cx="1375117" cy="4525727"/>
            </a:xfrm>
            <a:prstGeom prst="roundRect">
              <a:avLst>
                <a:gd name="adj" fmla="val 138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4">
              <a:extLst>
                <a:ext uri="{FF2B5EF4-FFF2-40B4-BE49-F238E27FC236}">
                  <a16:creationId xmlns:a16="http://schemas.microsoft.com/office/drawing/2014/main" id="{31165110-F022-7216-57F3-B26B59F99EDC}"/>
                </a:ext>
              </a:extLst>
            </p:cNvPr>
            <p:cNvSpPr/>
            <p:nvPr/>
          </p:nvSpPr>
          <p:spPr>
            <a:xfrm>
              <a:off x="509589" y="1227372"/>
              <a:ext cx="1375117" cy="1022537"/>
            </a:xfrm>
            <a:custGeom>
              <a:avLst/>
              <a:gdLst>
                <a:gd name="connsiteX0" fmla="*/ 171459 w 1943099"/>
                <a:gd name="connsiteY0" fmla="*/ 0 h 1022537"/>
                <a:gd name="connsiteX1" fmla="*/ 1771640 w 1943099"/>
                <a:gd name="connsiteY1" fmla="*/ 0 h 1022537"/>
                <a:gd name="connsiteX2" fmla="*/ 1943099 w 1943099"/>
                <a:gd name="connsiteY2" fmla="*/ 171459 h 1022537"/>
                <a:gd name="connsiteX3" fmla="*/ 1943099 w 1943099"/>
                <a:gd name="connsiteY3" fmla="*/ 1022537 h 1022537"/>
                <a:gd name="connsiteX4" fmla="*/ 0 w 1943099"/>
                <a:gd name="connsiteY4" fmla="*/ 1022537 h 1022537"/>
                <a:gd name="connsiteX5" fmla="*/ 0 w 1943099"/>
                <a:gd name="connsiteY5" fmla="*/ 171459 h 1022537"/>
                <a:gd name="connsiteX6" fmla="*/ 171459 w 1943099"/>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9" h="1022537">
                  <a:moveTo>
                    <a:pt x="171459" y="0"/>
                  </a:moveTo>
                  <a:lnTo>
                    <a:pt x="1771640" y="0"/>
                  </a:lnTo>
                  <a:cubicBezTo>
                    <a:pt x="1866335" y="0"/>
                    <a:pt x="1943099" y="76765"/>
                    <a:pt x="1943099" y="171459"/>
                  </a:cubicBezTo>
                  <a:lnTo>
                    <a:pt x="1943099" y="1022537"/>
                  </a:lnTo>
                  <a:lnTo>
                    <a:pt x="0" y="1022537"/>
                  </a:lnTo>
                  <a:lnTo>
                    <a:pt x="0" y="171459"/>
                  </a:lnTo>
                  <a:cubicBezTo>
                    <a:pt x="0" y="76765"/>
                    <a:pt x="76764" y="0"/>
                    <a:pt x="171459" y="0"/>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b="1" cap="all" dirty="0">
                  <a:solidFill>
                    <a:schemeClr val="accent1">
                      <a:lumMod val="75000"/>
                    </a:schemeClr>
                  </a:solidFill>
                </a:rPr>
                <a:t>s</a:t>
              </a:r>
            </a:p>
          </p:txBody>
        </p:sp>
        <p:sp>
          <p:nvSpPr>
            <p:cNvPr id="65" name="TextBox 71">
              <a:extLst>
                <a:ext uri="{FF2B5EF4-FFF2-40B4-BE49-F238E27FC236}">
                  <a16:creationId xmlns:a16="http://schemas.microsoft.com/office/drawing/2014/main" id="{5B0A8F12-A2BC-1A35-209A-27BF4F525291}"/>
                </a:ext>
              </a:extLst>
            </p:cNvPr>
            <p:cNvSpPr txBox="1"/>
            <p:nvPr/>
          </p:nvSpPr>
          <p:spPr>
            <a:xfrm>
              <a:off x="579973" y="3471626"/>
              <a:ext cx="1160697" cy="13234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Human oversight prevents unintended outcomes</a:t>
              </a:r>
              <a:endParaRPr lang="en-US" sz="1050" noProof="1">
                <a:solidFill>
                  <a:schemeClr val="tx2"/>
                </a:solidFill>
              </a:endParaRPr>
            </a:p>
          </p:txBody>
        </p:sp>
        <p:pic>
          <p:nvPicPr>
            <p:cNvPr id="62" name="Graphic 61" descr="Clipboard with solid fill">
              <a:extLst>
                <a:ext uri="{FF2B5EF4-FFF2-40B4-BE49-F238E27FC236}">
                  <a16:creationId xmlns:a16="http://schemas.microsoft.com/office/drawing/2014/main" id="{EA36A357-6D90-7934-0D80-A8AF8BE016D6}"/>
                </a:ext>
              </a:extLst>
            </p:cNvPr>
            <p:cNvPicPr preferRelativeResize="0">
              <a:picLocks/>
            </p:cNvPicPr>
            <p:nvPr/>
          </p:nvPicPr>
          <p:blipFill>
            <a:blip>
              <a:extLst>
                <a:ext uri="{96DAC541-7B7A-43D3-8B79-37D633B846F1}">
                  <asvg:svgBlip xmlns:asvg="http://schemas.microsoft.com/office/drawing/2016/SVG/main" r:embed="rId3"/>
                </a:ext>
              </a:extLst>
            </a:blip>
            <a:srcRect/>
            <a:stretch/>
          </p:blipFill>
          <p:spPr>
            <a:xfrm>
              <a:off x="970656" y="2863727"/>
              <a:ext cx="457200" cy="457200"/>
            </a:xfrm>
            <a:prstGeom prst="rect">
              <a:avLst/>
            </a:prstGeom>
          </p:spPr>
        </p:pic>
        <p:sp>
          <p:nvSpPr>
            <p:cNvPr id="63" name="Freeform: Shape 3">
              <a:extLst>
                <a:ext uri="{FF2B5EF4-FFF2-40B4-BE49-F238E27FC236}">
                  <a16:creationId xmlns:a16="http://schemas.microsoft.com/office/drawing/2014/main" id="{2F90C962-6636-0EBD-419D-994AB232BD25}"/>
                </a:ext>
              </a:extLst>
            </p:cNvPr>
            <p:cNvSpPr/>
            <p:nvPr/>
          </p:nvSpPr>
          <p:spPr>
            <a:xfrm>
              <a:off x="509588"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err="1">
                  <a:solidFill>
                    <a:schemeClr val="bg1"/>
                  </a:solidFill>
                </a:rPr>
                <a:t>SuperVision</a:t>
              </a:r>
              <a:endParaRPr lang="en-US" sz="1300" b="1" cap="all" spc="50" dirty="0">
                <a:solidFill>
                  <a:schemeClr val="bg1"/>
                </a:solidFill>
              </a:endParaRPr>
            </a:p>
          </p:txBody>
        </p:sp>
      </p:grpSp>
      <p:grpSp>
        <p:nvGrpSpPr>
          <p:cNvPr id="66" name="Group 65">
            <a:extLst>
              <a:ext uri="{FF2B5EF4-FFF2-40B4-BE49-F238E27FC236}">
                <a16:creationId xmlns:a16="http://schemas.microsoft.com/office/drawing/2014/main" id="{FCEBC84C-7E0C-05A4-01A5-16E821F3BF97}"/>
              </a:ext>
            </a:extLst>
          </p:cNvPr>
          <p:cNvGrpSpPr/>
          <p:nvPr/>
        </p:nvGrpSpPr>
        <p:grpSpPr>
          <a:xfrm>
            <a:off x="1641808" y="1227372"/>
            <a:ext cx="1375118" cy="4525727"/>
            <a:chOff x="2142539" y="1227372"/>
            <a:chExt cx="1375118" cy="4525727"/>
          </a:xfrm>
        </p:grpSpPr>
        <p:sp>
          <p:nvSpPr>
            <p:cNvPr id="67" name="Rectangle: Rounded Corners 45">
              <a:extLst>
                <a:ext uri="{FF2B5EF4-FFF2-40B4-BE49-F238E27FC236}">
                  <a16:creationId xmlns:a16="http://schemas.microsoft.com/office/drawing/2014/main" id="{CC08228F-9363-DCDF-5FFC-DC495D38D203}"/>
                </a:ext>
              </a:extLst>
            </p:cNvPr>
            <p:cNvSpPr/>
            <p:nvPr/>
          </p:nvSpPr>
          <p:spPr>
            <a:xfrm>
              <a:off x="2142539" y="1227372"/>
              <a:ext cx="1375117" cy="4525727"/>
            </a:xfrm>
            <a:prstGeom prst="roundRect">
              <a:avLst>
                <a:gd name="adj" fmla="val 127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
              <a:extLst>
                <a:ext uri="{FF2B5EF4-FFF2-40B4-BE49-F238E27FC236}">
                  <a16:creationId xmlns:a16="http://schemas.microsoft.com/office/drawing/2014/main" id="{FD8965A6-63C0-5F47-2419-864002225517}"/>
                </a:ext>
              </a:extLst>
            </p:cNvPr>
            <p:cNvSpPr/>
            <p:nvPr/>
          </p:nvSpPr>
          <p:spPr>
            <a:xfrm>
              <a:off x="2142539" y="1227372"/>
              <a:ext cx="1375117" cy="1022537"/>
            </a:xfrm>
            <a:custGeom>
              <a:avLst/>
              <a:gdLst>
                <a:gd name="connsiteX0" fmla="*/ 171459 w 1943101"/>
                <a:gd name="connsiteY0" fmla="*/ 0 h 1022537"/>
                <a:gd name="connsiteX1" fmla="*/ 1771642 w 1943101"/>
                <a:gd name="connsiteY1" fmla="*/ 0 h 1022537"/>
                <a:gd name="connsiteX2" fmla="*/ 1943101 w 1943101"/>
                <a:gd name="connsiteY2" fmla="*/ 171459 h 1022537"/>
                <a:gd name="connsiteX3" fmla="*/ 1943101 w 1943101"/>
                <a:gd name="connsiteY3" fmla="*/ 1022537 h 1022537"/>
                <a:gd name="connsiteX4" fmla="*/ 0 w 1943101"/>
                <a:gd name="connsiteY4" fmla="*/ 1022537 h 1022537"/>
                <a:gd name="connsiteX5" fmla="*/ 0 w 1943101"/>
                <a:gd name="connsiteY5" fmla="*/ 171459 h 1022537"/>
                <a:gd name="connsiteX6" fmla="*/ 171459 w 1943101"/>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1" h="1022537">
                  <a:moveTo>
                    <a:pt x="171459" y="0"/>
                  </a:moveTo>
                  <a:lnTo>
                    <a:pt x="1771642" y="0"/>
                  </a:lnTo>
                  <a:cubicBezTo>
                    <a:pt x="1866336" y="0"/>
                    <a:pt x="1943101" y="76765"/>
                    <a:pt x="1943101" y="171459"/>
                  </a:cubicBezTo>
                  <a:lnTo>
                    <a:pt x="1943101" y="1022537"/>
                  </a:lnTo>
                  <a:lnTo>
                    <a:pt x="0" y="1022537"/>
                  </a:lnTo>
                  <a:lnTo>
                    <a:pt x="0" y="171459"/>
                  </a:lnTo>
                  <a:cubicBezTo>
                    <a:pt x="0" y="76765"/>
                    <a:pt x="76765" y="0"/>
                    <a:pt x="171459" y="0"/>
                  </a:cubicBez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b="1" cap="all" dirty="0">
                  <a:solidFill>
                    <a:schemeClr val="accent2">
                      <a:lumMod val="75000"/>
                    </a:schemeClr>
                  </a:solidFill>
                </a:rPr>
                <a:t>A</a:t>
              </a:r>
            </a:p>
          </p:txBody>
        </p:sp>
        <p:sp>
          <p:nvSpPr>
            <p:cNvPr id="69" name="Freeform: Shape 9">
              <a:extLst>
                <a:ext uri="{FF2B5EF4-FFF2-40B4-BE49-F238E27FC236}">
                  <a16:creationId xmlns:a16="http://schemas.microsoft.com/office/drawing/2014/main" id="{A8DEB31A-E7AD-4D76-9576-3612115B0DFE}"/>
                </a:ext>
              </a:extLst>
            </p:cNvPr>
            <p:cNvSpPr/>
            <p:nvPr/>
          </p:nvSpPr>
          <p:spPr>
            <a:xfrm>
              <a:off x="2142540" y="2249909"/>
              <a:ext cx="1375117" cy="467464"/>
            </a:xfrm>
            <a:custGeom>
              <a:avLst/>
              <a:gdLst>
                <a:gd name="connsiteX0" fmla="*/ 0 w 1943101"/>
                <a:gd name="connsiteY0" fmla="*/ 0 h 467464"/>
                <a:gd name="connsiteX1" fmla="*/ 1943101 w 1943101"/>
                <a:gd name="connsiteY1" fmla="*/ 0 h 467464"/>
                <a:gd name="connsiteX2" fmla="*/ 1943101 w 1943101"/>
                <a:gd name="connsiteY2" fmla="*/ 467464 h 467464"/>
                <a:gd name="connsiteX3" fmla="*/ 0 w 1943101"/>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1" h="467464">
                  <a:moveTo>
                    <a:pt x="0" y="0"/>
                  </a:moveTo>
                  <a:lnTo>
                    <a:pt x="1943101" y="0"/>
                  </a:lnTo>
                  <a:lnTo>
                    <a:pt x="1943101" y="467464"/>
                  </a:lnTo>
                  <a:lnTo>
                    <a:pt x="0" y="46746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bg1"/>
                  </a:solidFill>
                </a:rPr>
                <a:t>Alignment</a:t>
              </a:r>
            </a:p>
          </p:txBody>
        </p:sp>
        <p:sp>
          <p:nvSpPr>
            <p:cNvPr id="73" name="TextBox 71">
              <a:extLst>
                <a:ext uri="{FF2B5EF4-FFF2-40B4-BE49-F238E27FC236}">
                  <a16:creationId xmlns:a16="http://schemas.microsoft.com/office/drawing/2014/main" id="{45D9FF84-81E4-10D5-DC47-257051AACED4}"/>
                </a:ext>
              </a:extLst>
            </p:cNvPr>
            <p:cNvSpPr txBox="1"/>
            <p:nvPr/>
          </p:nvSpPr>
          <p:spPr>
            <a:xfrm>
              <a:off x="2237508" y="3484718"/>
              <a:ext cx="1160696" cy="156966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Loops should enhance capabilities while staying ethical</a:t>
              </a:r>
              <a:endParaRPr lang="en-US" sz="1050" noProof="1">
                <a:solidFill>
                  <a:schemeClr val="tx2"/>
                </a:solidFill>
              </a:endParaRPr>
            </a:p>
          </p:txBody>
        </p:sp>
        <p:pic>
          <p:nvPicPr>
            <p:cNvPr id="71" name="Graphic 70" descr="Move outline">
              <a:extLst>
                <a:ext uri="{FF2B5EF4-FFF2-40B4-BE49-F238E27FC236}">
                  <a16:creationId xmlns:a16="http://schemas.microsoft.com/office/drawing/2014/main" id="{76621D96-C8E1-D49E-8B52-A36073F3E697}"/>
                </a:ext>
              </a:extLst>
            </p:cNvPr>
            <p:cNvPicPr preferRelativeResize="0">
              <a:picLocks/>
            </p:cNvPicPr>
            <p:nvPr/>
          </p:nvPicPr>
          <p:blipFill>
            <a:blip>
              <a:extLst>
                <a:ext uri="{96DAC541-7B7A-43D3-8B79-37D633B846F1}">
                  <asvg:svgBlip xmlns:asvg="http://schemas.microsoft.com/office/drawing/2016/SVG/main" r:embed="rId4"/>
                </a:ext>
              </a:extLst>
            </a:blip>
            <a:srcRect/>
            <a:stretch/>
          </p:blipFill>
          <p:spPr>
            <a:xfrm>
              <a:off x="2603607" y="2863727"/>
              <a:ext cx="457200" cy="457200"/>
            </a:xfrm>
            <a:prstGeom prst="rect">
              <a:avLst/>
            </a:prstGeom>
          </p:spPr>
        </p:pic>
      </p:grpSp>
      <p:grpSp>
        <p:nvGrpSpPr>
          <p:cNvPr id="74" name="Group 73">
            <a:extLst>
              <a:ext uri="{FF2B5EF4-FFF2-40B4-BE49-F238E27FC236}">
                <a16:creationId xmlns:a16="http://schemas.microsoft.com/office/drawing/2014/main" id="{261F5AAE-757E-8629-A990-8E10819D376B}"/>
              </a:ext>
            </a:extLst>
          </p:cNvPr>
          <p:cNvGrpSpPr/>
          <p:nvPr/>
        </p:nvGrpSpPr>
        <p:grpSpPr>
          <a:xfrm>
            <a:off x="3141726" y="1227372"/>
            <a:ext cx="1375118" cy="4525727"/>
            <a:chOff x="3775491" y="1227372"/>
            <a:chExt cx="1375118" cy="4525727"/>
          </a:xfrm>
        </p:grpSpPr>
        <p:sp>
          <p:nvSpPr>
            <p:cNvPr id="75" name="Rectangle: Rounded Corners 29">
              <a:extLst>
                <a:ext uri="{FF2B5EF4-FFF2-40B4-BE49-F238E27FC236}">
                  <a16:creationId xmlns:a16="http://schemas.microsoft.com/office/drawing/2014/main" id="{6DAC5B37-D34F-1848-30B5-B60E89E577E3}"/>
                </a:ext>
              </a:extLst>
            </p:cNvPr>
            <p:cNvSpPr/>
            <p:nvPr/>
          </p:nvSpPr>
          <p:spPr>
            <a:xfrm>
              <a:off x="3775491" y="1227372"/>
              <a:ext cx="1375117" cy="4525727"/>
            </a:xfrm>
            <a:prstGeom prst="roundRect">
              <a:avLst>
                <a:gd name="adj" fmla="val 138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8">
              <a:extLst>
                <a:ext uri="{FF2B5EF4-FFF2-40B4-BE49-F238E27FC236}">
                  <a16:creationId xmlns:a16="http://schemas.microsoft.com/office/drawing/2014/main" id="{1200A6A6-9A55-936C-2E7A-029E34AC0716}"/>
                </a:ext>
              </a:extLst>
            </p:cNvPr>
            <p:cNvSpPr/>
            <p:nvPr/>
          </p:nvSpPr>
          <p:spPr>
            <a:xfrm>
              <a:off x="3775492" y="1227372"/>
              <a:ext cx="1375117" cy="1022537"/>
            </a:xfrm>
            <a:custGeom>
              <a:avLst/>
              <a:gdLst>
                <a:gd name="connsiteX0" fmla="*/ 171459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59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59" y="0"/>
                  </a:moveTo>
                  <a:lnTo>
                    <a:pt x="1771641" y="0"/>
                  </a:lnTo>
                  <a:cubicBezTo>
                    <a:pt x="1866335" y="0"/>
                    <a:pt x="1943100" y="76765"/>
                    <a:pt x="1943100" y="171459"/>
                  </a:cubicBezTo>
                  <a:lnTo>
                    <a:pt x="1943100" y="1022537"/>
                  </a:lnTo>
                  <a:lnTo>
                    <a:pt x="0" y="1022537"/>
                  </a:lnTo>
                  <a:lnTo>
                    <a:pt x="0" y="171459"/>
                  </a:lnTo>
                  <a:cubicBezTo>
                    <a:pt x="0" y="76765"/>
                    <a:pt x="76765" y="0"/>
                    <a:pt x="171459"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b="1" cap="all" dirty="0">
                  <a:solidFill>
                    <a:srgbClr val="BF9F01"/>
                  </a:solidFill>
                </a:rPr>
                <a:t>F</a:t>
              </a:r>
            </a:p>
          </p:txBody>
        </p:sp>
        <p:sp>
          <p:nvSpPr>
            <p:cNvPr id="77" name="Freeform: Shape 11">
              <a:extLst>
                <a:ext uri="{FF2B5EF4-FFF2-40B4-BE49-F238E27FC236}">
                  <a16:creationId xmlns:a16="http://schemas.microsoft.com/office/drawing/2014/main" id="{17B3A0A2-1072-424B-D5E1-94AA99ACFE55}"/>
                </a:ext>
              </a:extLst>
            </p:cNvPr>
            <p:cNvSpPr/>
            <p:nvPr/>
          </p:nvSpPr>
          <p:spPr>
            <a:xfrm>
              <a:off x="3775492"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tx1">
                      <a:lumMod val="85000"/>
                      <a:lumOff val="15000"/>
                    </a:schemeClr>
                  </a:solidFill>
                </a:rPr>
                <a:t>Foresight</a:t>
              </a:r>
            </a:p>
          </p:txBody>
        </p:sp>
        <p:sp>
          <p:nvSpPr>
            <p:cNvPr id="81" name="TextBox 71">
              <a:extLst>
                <a:ext uri="{FF2B5EF4-FFF2-40B4-BE49-F238E27FC236}">
                  <a16:creationId xmlns:a16="http://schemas.microsoft.com/office/drawing/2014/main" id="{A76448A6-8A89-84B6-8B35-8D9521669038}"/>
                </a:ext>
              </a:extLst>
            </p:cNvPr>
            <p:cNvSpPr txBox="1"/>
            <p:nvPr/>
          </p:nvSpPr>
          <p:spPr>
            <a:xfrm>
              <a:off x="3882700" y="3484718"/>
              <a:ext cx="1160697"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Anticipate risks and design carefully</a:t>
              </a:r>
              <a:endParaRPr lang="en-US" sz="1050" noProof="1">
                <a:solidFill>
                  <a:schemeClr val="tx2"/>
                </a:solidFill>
              </a:endParaRPr>
            </a:p>
          </p:txBody>
        </p:sp>
        <p:pic>
          <p:nvPicPr>
            <p:cNvPr id="79" name="Graphic 78" descr="Binoculars with solid fill">
              <a:extLst>
                <a:ext uri="{FF2B5EF4-FFF2-40B4-BE49-F238E27FC236}">
                  <a16:creationId xmlns:a16="http://schemas.microsoft.com/office/drawing/2014/main" id="{435773AE-BA30-7022-C7B8-1CD5724B5153}"/>
                </a:ext>
              </a:extLst>
            </p:cNvPr>
            <p:cNvPicPr preferRelativeResize="0">
              <a:picLocks/>
            </p:cNvPicPr>
            <p:nvPr/>
          </p:nvPicPr>
          <p:blipFill>
            <a:blip>
              <a:extLst>
                <a:ext uri="{96DAC541-7B7A-43D3-8B79-37D633B846F1}">
                  <asvg:svgBlip xmlns:asvg="http://schemas.microsoft.com/office/drawing/2016/SVG/main" r:embed="rId5"/>
                </a:ext>
              </a:extLst>
            </a:blip>
            <a:srcRect/>
            <a:stretch/>
          </p:blipFill>
          <p:spPr>
            <a:xfrm>
              <a:off x="4236559" y="2863727"/>
              <a:ext cx="457200" cy="457200"/>
            </a:xfrm>
            <a:prstGeom prst="rect">
              <a:avLst/>
            </a:prstGeom>
          </p:spPr>
        </p:pic>
      </p:grpSp>
      <p:grpSp>
        <p:nvGrpSpPr>
          <p:cNvPr id="82" name="Group 81">
            <a:extLst>
              <a:ext uri="{FF2B5EF4-FFF2-40B4-BE49-F238E27FC236}">
                <a16:creationId xmlns:a16="http://schemas.microsoft.com/office/drawing/2014/main" id="{80E28C71-23EF-1DC7-2EA6-31DAFC53D07E}"/>
              </a:ext>
            </a:extLst>
          </p:cNvPr>
          <p:cNvGrpSpPr/>
          <p:nvPr/>
        </p:nvGrpSpPr>
        <p:grpSpPr>
          <a:xfrm>
            <a:off x="4641644" y="1227372"/>
            <a:ext cx="1375118" cy="4525727"/>
            <a:chOff x="5408442" y="1227372"/>
            <a:chExt cx="1375118" cy="4525727"/>
          </a:xfrm>
        </p:grpSpPr>
        <p:sp>
          <p:nvSpPr>
            <p:cNvPr id="83" name="Rectangle: Rounded Corners 28">
              <a:extLst>
                <a:ext uri="{FF2B5EF4-FFF2-40B4-BE49-F238E27FC236}">
                  <a16:creationId xmlns:a16="http://schemas.microsoft.com/office/drawing/2014/main" id="{19D1B262-857A-8CE7-E193-4A91368D75D5}"/>
                </a:ext>
              </a:extLst>
            </p:cNvPr>
            <p:cNvSpPr/>
            <p:nvPr/>
          </p:nvSpPr>
          <p:spPr>
            <a:xfrm>
              <a:off x="5408442" y="1227372"/>
              <a:ext cx="1375117" cy="4525727"/>
            </a:xfrm>
            <a:prstGeom prst="roundRect">
              <a:avLst>
                <a:gd name="adj" fmla="val 143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12">
              <a:extLst>
                <a:ext uri="{FF2B5EF4-FFF2-40B4-BE49-F238E27FC236}">
                  <a16:creationId xmlns:a16="http://schemas.microsoft.com/office/drawing/2014/main" id="{35751C89-348D-8A9D-DBF6-10B7017CBBAE}"/>
                </a:ext>
              </a:extLst>
            </p:cNvPr>
            <p:cNvSpPr/>
            <p:nvPr/>
          </p:nvSpPr>
          <p:spPr>
            <a:xfrm>
              <a:off x="5408442" y="1227372"/>
              <a:ext cx="1375117" cy="1022537"/>
            </a:xfrm>
            <a:custGeom>
              <a:avLst/>
              <a:gdLst>
                <a:gd name="connsiteX0" fmla="*/ 171459 w 1943099"/>
                <a:gd name="connsiteY0" fmla="*/ 0 h 1022537"/>
                <a:gd name="connsiteX1" fmla="*/ 1771640 w 1943099"/>
                <a:gd name="connsiteY1" fmla="*/ 0 h 1022537"/>
                <a:gd name="connsiteX2" fmla="*/ 1943099 w 1943099"/>
                <a:gd name="connsiteY2" fmla="*/ 171459 h 1022537"/>
                <a:gd name="connsiteX3" fmla="*/ 1943099 w 1943099"/>
                <a:gd name="connsiteY3" fmla="*/ 1022537 h 1022537"/>
                <a:gd name="connsiteX4" fmla="*/ 0 w 1943099"/>
                <a:gd name="connsiteY4" fmla="*/ 1022537 h 1022537"/>
                <a:gd name="connsiteX5" fmla="*/ 0 w 1943099"/>
                <a:gd name="connsiteY5" fmla="*/ 171459 h 1022537"/>
                <a:gd name="connsiteX6" fmla="*/ 171459 w 1943099"/>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099" h="1022537">
                  <a:moveTo>
                    <a:pt x="171459" y="0"/>
                  </a:moveTo>
                  <a:lnTo>
                    <a:pt x="1771640" y="0"/>
                  </a:lnTo>
                  <a:cubicBezTo>
                    <a:pt x="1866334" y="0"/>
                    <a:pt x="1943099" y="76765"/>
                    <a:pt x="1943099" y="171459"/>
                  </a:cubicBezTo>
                  <a:lnTo>
                    <a:pt x="1943099" y="1022537"/>
                  </a:lnTo>
                  <a:lnTo>
                    <a:pt x="0" y="1022537"/>
                  </a:lnTo>
                  <a:lnTo>
                    <a:pt x="0" y="171459"/>
                  </a:lnTo>
                  <a:cubicBezTo>
                    <a:pt x="0" y="76765"/>
                    <a:pt x="76764" y="0"/>
                    <a:pt x="171459" y="0"/>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b="1" cap="all" dirty="0">
                  <a:solidFill>
                    <a:schemeClr val="accent4">
                      <a:lumMod val="75000"/>
                    </a:schemeClr>
                  </a:solidFill>
                </a:rPr>
                <a:t>e</a:t>
              </a:r>
            </a:p>
          </p:txBody>
        </p:sp>
        <p:sp>
          <p:nvSpPr>
            <p:cNvPr id="85" name="Freeform: Shape 13">
              <a:extLst>
                <a:ext uri="{FF2B5EF4-FFF2-40B4-BE49-F238E27FC236}">
                  <a16:creationId xmlns:a16="http://schemas.microsoft.com/office/drawing/2014/main" id="{D8546ED7-CE56-D915-75AF-DC3F822EF907}"/>
                </a:ext>
              </a:extLst>
            </p:cNvPr>
            <p:cNvSpPr/>
            <p:nvPr/>
          </p:nvSpPr>
          <p:spPr>
            <a:xfrm>
              <a:off x="5408443" y="2249909"/>
              <a:ext cx="1375117" cy="467464"/>
            </a:xfrm>
            <a:custGeom>
              <a:avLst/>
              <a:gdLst>
                <a:gd name="connsiteX0" fmla="*/ 0 w 1943099"/>
                <a:gd name="connsiteY0" fmla="*/ 0 h 467464"/>
                <a:gd name="connsiteX1" fmla="*/ 1943099 w 1943099"/>
                <a:gd name="connsiteY1" fmla="*/ 0 h 467464"/>
                <a:gd name="connsiteX2" fmla="*/ 1943099 w 1943099"/>
                <a:gd name="connsiteY2" fmla="*/ 467464 h 467464"/>
                <a:gd name="connsiteX3" fmla="*/ 0 w 1943099"/>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099" h="467464">
                  <a:moveTo>
                    <a:pt x="0" y="0"/>
                  </a:moveTo>
                  <a:lnTo>
                    <a:pt x="1943099" y="0"/>
                  </a:lnTo>
                  <a:lnTo>
                    <a:pt x="1943099" y="467464"/>
                  </a:lnTo>
                  <a:lnTo>
                    <a:pt x="0" y="467464"/>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tx1"/>
                  </a:solidFill>
                </a:rPr>
                <a:t>Examination</a:t>
              </a:r>
            </a:p>
          </p:txBody>
        </p:sp>
        <p:sp>
          <p:nvSpPr>
            <p:cNvPr id="89" name="TextBox 71">
              <a:extLst>
                <a:ext uri="{FF2B5EF4-FFF2-40B4-BE49-F238E27FC236}">
                  <a16:creationId xmlns:a16="http://schemas.microsoft.com/office/drawing/2014/main" id="{8EBBC4D3-40B0-F8AE-CB6A-555D7466241F}"/>
                </a:ext>
              </a:extLst>
            </p:cNvPr>
            <p:cNvSpPr txBox="1"/>
            <p:nvPr/>
          </p:nvSpPr>
          <p:spPr>
            <a:xfrm>
              <a:off x="5515653" y="3478908"/>
              <a:ext cx="1160697" cy="13234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Regular audits ensure accuracy &amp; catch drift</a:t>
              </a:r>
              <a:endParaRPr lang="en-US" sz="1050" noProof="1">
                <a:solidFill>
                  <a:schemeClr val="tx2"/>
                </a:solidFill>
              </a:endParaRPr>
            </a:p>
          </p:txBody>
        </p:sp>
        <p:pic>
          <p:nvPicPr>
            <p:cNvPr id="87" name="Graphic 86" descr="Magnifying glass with solid fill">
              <a:extLst>
                <a:ext uri="{FF2B5EF4-FFF2-40B4-BE49-F238E27FC236}">
                  <a16:creationId xmlns:a16="http://schemas.microsoft.com/office/drawing/2014/main" id="{3C151B81-5642-4942-B94E-324393E12A7D}"/>
                </a:ext>
              </a:extLst>
            </p:cNvPr>
            <p:cNvPicPr preferRelativeResize="0">
              <a:picLocks/>
            </p:cNvPicPr>
            <p:nvPr/>
          </p:nvPicPr>
          <p:blipFill>
            <a:blip>
              <a:extLst>
                <a:ext uri="{96DAC541-7B7A-43D3-8B79-37D633B846F1}">
                  <asvg:svgBlip xmlns:asvg="http://schemas.microsoft.com/office/drawing/2016/SVG/main" r:embed="rId6"/>
                </a:ext>
              </a:extLst>
            </a:blip>
            <a:srcRect/>
            <a:stretch/>
          </p:blipFill>
          <p:spPr>
            <a:xfrm>
              <a:off x="5869510" y="2863727"/>
              <a:ext cx="457200" cy="457200"/>
            </a:xfrm>
            <a:prstGeom prst="rect">
              <a:avLst/>
            </a:prstGeom>
          </p:spPr>
        </p:pic>
      </p:grpSp>
      <p:grpSp>
        <p:nvGrpSpPr>
          <p:cNvPr id="90" name="Group 89">
            <a:extLst>
              <a:ext uri="{FF2B5EF4-FFF2-40B4-BE49-F238E27FC236}">
                <a16:creationId xmlns:a16="http://schemas.microsoft.com/office/drawing/2014/main" id="{E5BC152A-B688-C6B4-F500-24B7CC93B4B8}"/>
              </a:ext>
            </a:extLst>
          </p:cNvPr>
          <p:cNvGrpSpPr/>
          <p:nvPr/>
        </p:nvGrpSpPr>
        <p:grpSpPr>
          <a:xfrm>
            <a:off x="6141562" y="1227372"/>
            <a:ext cx="1375117" cy="4525727"/>
            <a:chOff x="7041393" y="1227372"/>
            <a:chExt cx="1375117" cy="4525727"/>
          </a:xfrm>
        </p:grpSpPr>
        <p:sp>
          <p:nvSpPr>
            <p:cNvPr id="91" name="Rectangle: Rounded Corners 26">
              <a:extLst>
                <a:ext uri="{FF2B5EF4-FFF2-40B4-BE49-F238E27FC236}">
                  <a16:creationId xmlns:a16="http://schemas.microsoft.com/office/drawing/2014/main" id="{4C236B7B-1A1E-1FC6-99CD-33BBEF4BDACF}"/>
                </a:ext>
              </a:extLst>
            </p:cNvPr>
            <p:cNvSpPr/>
            <p:nvPr/>
          </p:nvSpPr>
          <p:spPr>
            <a:xfrm>
              <a:off x="7041393" y="1227372"/>
              <a:ext cx="1375117" cy="4525727"/>
            </a:xfrm>
            <a:prstGeom prst="roundRect">
              <a:avLst>
                <a:gd name="adj" fmla="val 132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16">
              <a:extLst>
                <a:ext uri="{FF2B5EF4-FFF2-40B4-BE49-F238E27FC236}">
                  <a16:creationId xmlns:a16="http://schemas.microsoft.com/office/drawing/2014/main" id="{F4FE9F40-DE89-F0DE-45C2-903A8E1A922D}"/>
                </a:ext>
              </a:extLst>
            </p:cNvPr>
            <p:cNvSpPr/>
            <p:nvPr/>
          </p:nvSpPr>
          <p:spPr>
            <a:xfrm>
              <a:off x="7041393" y="1227372"/>
              <a:ext cx="1375117" cy="1022537"/>
            </a:xfrm>
            <a:custGeom>
              <a:avLst/>
              <a:gdLst>
                <a:gd name="connsiteX0" fmla="*/ 171460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60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60" y="0"/>
                  </a:moveTo>
                  <a:lnTo>
                    <a:pt x="1771641" y="0"/>
                  </a:lnTo>
                  <a:cubicBezTo>
                    <a:pt x="1866335" y="0"/>
                    <a:pt x="1943100" y="76765"/>
                    <a:pt x="1943100" y="171459"/>
                  </a:cubicBezTo>
                  <a:lnTo>
                    <a:pt x="1943100" y="1022537"/>
                  </a:lnTo>
                  <a:lnTo>
                    <a:pt x="0" y="1022537"/>
                  </a:lnTo>
                  <a:lnTo>
                    <a:pt x="0" y="171459"/>
                  </a:lnTo>
                  <a:cubicBezTo>
                    <a:pt x="0" y="76765"/>
                    <a:pt x="76765" y="0"/>
                    <a:pt x="171460" y="0"/>
                  </a:cubicBez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7200" b="1" cap="all" dirty="0">
                  <a:solidFill>
                    <a:schemeClr val="accent5">
                      <a:lumMod val="75000"/>
                    </a:schemeClr>
                  </a:solidFill>
                </a:rPr>
                <a:t>L</a:t>
              </a:r>
            </a:p>
          </p:txBody>
        </p:sp>
        <p:sp>
          <p:nvSpPr>
            <p:cNvPr id="93" name="Freeform: Shape 15">
              <a:extLst>
                <a:ext uri="{FF2B5EF4-FFF2-40B4-BE49-F238E27FC236}">
                  <a16:creationId xmlns:a16="http://schemas.microsoft.com/office/drawing/2014/main" id="{8F9A2926-BFE0-CEE5-6BB1-9EF5BA7F833C}"/>
                </a:ext>
              </a:extLst>
            </p:cNvPr>
            <p:cNvSpPr/>
            <p:nvPr/>
          </p:nvSpPr>
          <p:spPr>
            <a:xfrm>
              <a:off x="7041393"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accent5">
                <a:alpha val="549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tx1">
                      <a:lumMod val="85000"/>
                      <a:lumOff val="15000"/>
                    </a:schemeClr>
                  </a:solidFill>
                </a:rPr>
                <a:t>Limits</a:t>
              </a:r>
            </a:p>
          </p:txBody>
        </p:sp>
        <p:sp>
          <p:nvSpPr>
            <p:cNvPr id="97" name="TextBox 71">
              <a:extLst>
                <a:ext uri="{FF2B5EF4-FFF2-40B4-BE49-F238E27FC236}">
                  <a16:creationId xmlns:a16="http://schemas.microsoft.com/office/drawing/2014/main" id="{C292BBA9-06AC-5B20-CA50-3E104B42BCDD}"/>
                </a:ext>
              </a:extLst>
            </p:cNvPr>
            <p:cNvSpPr txBox="1"/>
            <p:nvPr/>
          </p:nvSpPr>
          <p:spPr>
            <a:xfrm>
              <a:off x="7148602" y="3490234"/>
              <a:ext cx="1160697" cy="156966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Guard against over-optimization of narrow metrics</a:t>
              </a:r>
              <a:endParaRPr lang="en-US" sz="1050" noProof="1">
                <a:solidFill>
                  <a:schemeClr val="tx2"/>
                </a:solidFill>
              </a:endParaRPr>
            </a:p>
          </p:txBody>
        </p:sp>
        <p:pic>
          <p:nvPicPr>
            <p:cNvPr id="95" name="Graphic 94" descr="Lecturer with solid fill">
              <a:extLst>
                <a:ext uri="{FF2B5EF4-FFF2-40B4-BE49-F238E27FC236}">
                  <a16:creationId xmlns:a16="http://schemas.microsoft.com/office/drawing/2014/main" id="{EFCAEAC9-1B5C-BA1E-1B6A-700895BFA277}"/>
                </a:ext>
              </a:extLst>
            </p:cNvPr>
            <p:cNvPicPr preferRelativeResize="0">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02461" y="2863727"/>
              <a:ext cx="457200" cy="457200"/>
            </a:xfrm>
            <a:prstGeom prst="rect">
              <a:avLst/>
            </a:prstGeom>
          </p:spPr>
        </p:pic>
      </p:grpSp>
      <p:grpSp>
        <p:nvGrpSpPr>
          <p:cNvPr id="98" name="Group 97">
            <a:extLst>
              <a:ext uri="{FF2B5EF4-FFF2-40B4-BE49-F238E27FC236}">
                <a16:creationId xmlns:a16="http://schemas.microsoft.com/office/drawing/2014/main" id="{614AF8EA-D5F7-25CF-BE9F-931784ED6AF0}"/>
              </a:ext>
            </a:extLst>
          </p:cNvPr>
          <p:cNvGrpSpPr/>
          <p:nvPr/>
        </p:nvGrpSpPr>
        <p:grpSpPr>
          <a:xfrm>
            <a:off x="7641479" y="1227372"/>
            <a:ext cx="1375117" cy="4525727"/>
            <a:chOff x="8674343" y="1227372"/>
            <a:chExt cx="1375117" cy="4525727"/>
          </a:xfrm>
        </p:grpSpPr>
        <p:sp>
          <p:nvSpPr>
            <p:cNvPr id="99" name="Rectangle: Rounded Corners 5">
              <a:extLst>
                <a:ext uri="{FF2B5EF4-FFF2-40B4-BE49-F238E27FC236}">
                  <a16:creationId xmlns:a16="http://schemas.microsoft.com/office/drawing/2014/main" id="{0E2FFC03-A570-6CB3-0B3B-0944205E041B}"/>
                </a:ext>
              </a:extLst>
            </p:cNvPr>
            <p:cNvSpPr/>
            <p:nvPr/>
          </p:nvSpPr>
          <p:spPr>
            <a:xfrm>
              <a:off x="8674343" y="1227372"/>
              <a:ext cx="1375117" cy="4525727"/>
            </a:xfrm>
            <a:prstGeom prst="roundRect">
              <a:avLst>
                <a:gd name="adj" fmla="val 127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27">
              <a:extLst>
                <a:ext uri="{FF2B5EF4-FFF2-40B4-BE49-F238E27FC236}">
                  <a16:creationId xmlns:a16="http://schemas.microsoft.com/office/drawing/2014/main" id="{8E6A4A67-31C9-A328-C7D1-FC12A0BDA8DA}"/>
                </a:ext>
              </a:extLst>
            </p:cNvPr>
            <p:cNvSpPr/>
            <p:nvPr/>
          </p:nvSpPr>
          <p:spPr>
            <a:xfrm>
              <a:off x="8674343" y="1227372"/>
              <a:ext cx="1375117" cy="1022537"/>
            </a:xfrm>
            <a:custGeom>
              <a:avLst/>
              <a:gdLst>
                <a:gd name="connsiteX0" fmla="*/ 171460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60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60" y="0"/>
                  </a:moveTo>
                  <a:lnTo>
                    <a:pt x="1771641" y="0"/>
                  </a:lnTo>
                  <a:cubicBezTo>
                    <a:pt x="1866335" y="0"/>
                    <a:pt x="1943100" y="76765"/>
                    <a:pt x="1943100" y="171459"/>
                  </a:cubicBezTo>
                  <a:lnTo>
                    <a:pt x="1943100" y="1022537"/>
                  </a:lnTo>
                  <a:lnTo>
                    <a:pt x="0" y="1022537"/>
                  </a:lnTo>
                  <a:lnTo>
                    <a:pt x="0" y="171459"/>
                  </a:lnTo>
                  <a:cubicBezTo>
                    <a:pt x="0" y="76765"/>
                    <a:pt x="76765" y="0"/>
                    <a:pt x="171460" y="0"/>
                  </a:cubicBezTo>
                  <a:close/>
                </a:path>
              </a:pathLst>
            </a:cu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cap="all" dirty="0">
                  <a:solidFill>
                    <a:schemeClr val="tx2"/>
                  </a:solidFill>
                </a:rPr>
                <a:t>O</a:t>
              </a:r>
            </a:p>
          </p:txBody>
        </p:sp>
        <p:sp>
          <p:nvSpPr>
            <p:cNvPr id="101" name="Freeform: Shape 31">
              <a:extLst>
                <a:ext uri="{FF2B5EF4-FFF2-40B4-BE49-F238E27FC236}">
                  <a16:creationId xmlns:a16="http://schemas.microsoft.com/office/drawing/2014/main" id="{CED4A1AB-FCC4-9916-E3ED-0D260655119A}"/>
                </a:ext>
              </a:extLst>
            </p:cNvPr>
            <p:cNvSpPr/>
            <p:nvPr/>
          </p:nvSpPr>
          <p:spPr>
            <a:xfrm>
              <a:off x="8674343"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bg1"/>
                  </a:solidFill>
                </a:rPr>
                <a:t>Oversight</a:t>
              </a:r>
            </a:p>
          </p:txBody>
        </p:sp>
        <p:sp>
          <p:nvSpPr>
            <p:cNvPr id="105" name="TextBox 71">
              <a:extLst>
                <a:ext uri="{FF2B5EF4-FFF2-40B4-BE49-F238E27FC236}">
                  <a16:creationId xmlns:a16="http://schemas.microsoft.com/office/drawing/2014/main" id="{7016F9CF-682E-1C62-60AC-B601B91A3BB3}"/>
                </a:ext>
              </a:extLst>
            </p:cNvPr>
            <p:cNvSpPr txBox="1"/>
            <p:nvPr/>
          </p:nvSpPr>
          <p:spPr>
            <a:xfrm>
              <a:off x="8781552" y="3490234"/>
              <a:ext cx="1160697" cy="107721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Vigilant monitoring is non-negotiable</a:t>
              </a:r>
              <a:endParaRPr lang="en-US" sz="1050" noProof="1">
                <a:solidFill>
                  <a:schemeClr val="tx2"/>
                </a:solidFill>
              </a:endParaRPr>
            </a:p>
          </p:txBody>
        </p:sp>
        <p:pic>
          <p:nvPicPr>
            <p:cNvPr id="103" name="Graphic 102" descr="Gavel with solid fill">
              <a:extLst>
                <a:ext uri="{FF2B5EF4-FFF2-40B4-BE49-F238E27FC236}">
                  <a16:creationId xmlns:a16="http://schemas.microsoft.com/office/drawing/2014/main" id="{C84E6ADA-603A-3F3C-5346-40879B7766C3}"/>
                </a:ext>
              </a:extLst>
            </p:cNvPr>
            <p:cNvPicPr preferRelativeResize="0">
              <a:picLocks/>
            </p:cNvPicPr>
            <p:nvPr/>
          </p:nvPicPr>
          <p:blipFill>
            <a:blip>
              <a:extLst>
                <a:ext uri="{96DAC541-7B7A-43D3-8B79-37D633B846F1}">
                  <asvg:svgBlip xmlns:asvg="http://schemas.microsoft.com/office/drawing/2016/SVG/main" r:embed="rId8"/>
                </a:ext>
              </a:extLst>
            </a:blip>
            <a:srcRect/>
            <a:stretch/>
          </p:blipFill>
          <p:spPr>
            <a:xfrm>
              <a:off x="9135411" y="2863727"/>
              <a:ext cx="457200" cy="457200"/>
            </a:xfrm>
            <a:prstGeom prst="rect">
              <a:avLst/>
            </a:prstGeom>
          </p:spPr>
        </p:pic>
      </p:grpSp>
      <p:grpSp>
        <p:nvGrpSpPr>
          <p:cNvPr id="106" name="Group 105">
            <a:extLst>
              <a:ext uri="{FF2B5EF4-FFF2-40B4-BE49-F238E27FC236}">
                <a16:creationId xmlns:a16="http://schemas.microsoft.com/office/drawing/2014/main" id="{0F856830-AF3B-2C5E-69AD-E9412B7B8106}"/>
              </a:ext>
            </a:extLst>
          </p:cNvPr>
          <p:cNvGrpSpPr/>
          <p:nvPr/>
        </p:nvGrpSpPr>
        <p:grpSpPr>
          <a:xfrm>
            <a:off x="9141396" y="1227372"/>
            <a:ext cx="1375117" cy="4525727"/>
            <a:chOff x="10307295" y="1227372"/>
            <a:chExt cx="1375117" cy="4525727"/>
          </a:xfrm>
        </p:grpSpPr>
        <p:sp>
          <p:nvSpPr>
            <p:cNvPr id="107" name="Rectangle: Rounded Corners 37">
              <a:extLst>
                <a:ext uri="{FF2B5EF4-FFF2-40B4-BE49-F238E27FC236}">
                  <a16:creationId xmlns:a16="http://schemas.microsoft.com/office/drawing/2014/main" id="{F5B2DF9A-785F-A89D-7F79-A48C3CA8D490}"/>
                </a:ext>
              </a:extLst>
            </p:cNvPr>
            <p:cNvSpPr/>
            <p:nvPr/>
          </p:nvSpPr>
          <p:spPr>
            <a:xfrm>
              <a:off x="10307295" y="1227372"/>
              <a:ext cx="1375117" cy="4525727"/>
            </a:xfrm>
            <a:prstGeom prst="roundRect">
              <a:avLst>
                <a:gd name="adj" fmla="val 121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38">
              <a:extLst>
                <a:ext uri="{FF2B5EF4-FFF2-40B4-BE49-F238E27FC236}">
                  <a16:creationId xmlns:a16="http://schemas.microsoft.com/office/drawing/2014/main" id="{521D246B-50CC-6209-305E-E3C364750B03}"/>
                </a:ext>
              </a:extLst>
            </p:cNvPr>
            <p:cNvSpPr/>
            <p:nvPr/>
          </p:nvSpPr>
          <p:spPr>
            <a:xfrm>
              <a:off x="10307295" y="1227372"/>
              <a:ext cx="1375117" cy="1022537"/>
            </a:xfrm>
            <a:custGeom>
              <a:avLst/>
              <a:gdLst>
                <a:gd name="connsiteX0" fmla="*/ 171460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60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60" y="0"/>
                  </a:moveTo>
                  <a:lnTo>
                    <a:pt x="1771641" y="0"/>
                  </a:lnTo>
                  <a:cubicBezTo>
                    <a:pt x="1866335" y="0"/>
                    <a:pt x="1943100" y="76765"/>
                    <a:pt x="1943100" y="171459"/>
                  </a:cubicBezTo>
                  <a:lnTo>
                    <a:pt x="1943100" y="1022537"/>
                  </a:lnTo>
                  <a:lnTo>
                    <a:pt x="0" y="1022537"/>
                  </a:lnTo>
                  <a:lnTo>
                    <a:pt x="0" y="171459"/>
                  </a:lnTo>
                  <a:cubicBezTo>
                    <a:pt x="0" y="76765"/>
                    <a:pt x="76765" y="0"/>
                    <a:pt x="171460" y="0"/>
                  </a:cubicBezTo>
                  <a:close/>
                </a:path>
              </a:pathLst>
            </a:cu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cap="all" dirty="0">
                  <a:solidFill>
                    <a:schemeClr val="bg1"/>
                  </a:solidFill>
                </a:rPr>
                <a:t>O</a:t>
              </a:r>
            </a:p>
          </p:txBody>
        </p:sp>
        <p:sp>
          <p:nvSpPr>
            <p:cNvPr id="109" name="Freeform: Shape 39">
              <a:extLst>
                <a:ext uri="{FF2B5EF4-FFF2-40B4-BE49-F238E27FC236}">
                  <a16:creationId xmlns:a16="http://schemas.microsoft.com/office/drawing/2014/main" id="{7AFD49C7-147A-A410-0EBC-75F7B47A1101}"/>
                </a:ext>
              </a:extLst>
            </p:cNvPr>
            <p:cNvSpPr/>
            <p:nvPr/>
          </p:nvSpPr>
          <p:spPr>
            <a:xfrm>
              <a:off x="10307295"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err="1">
                  <a:solidFill>
                    <a:schemeClr val="bg1"/>
                  </a:solidFill>
                </a:rPr>
                <a:t>OUtcomes</a:t>
              </a:r>
              <a:endParaRPr lang="en-US" sz="1300" b="1" cap="all" spc="50" dirty="0">
                <a:solidFill>
                  <a:schemeClr val="bg1"/>
                </a:solidFill>
              </a:endParaRPr>
            </a:p>
          </p:txBody>
        </p:sp>
        <p:sp>
          <p:nvSpPr>
            <p:cNvPr id="113" name="TextBox 71">
              <a:extLst>
                <a:ext uri="{FF2B5EF4-FFF2-40B4-BE49-F238E27FC236}">
                  <a16:creationId xmlns:a16="http://schemas.microsoft.com/office/drawing/2014/main" id="{E2D8EF4D-EBF9-F747-BAC4-DCDE0D285C3A}"/>
                </a:ext>
              </a:extLst>
            </p:cNvPr>
            <p:cNvSpPr txBox="1"/>
            <p:nvPr/>
          </p:nvSpPr>
          <p:spPr>
            <a:xfrm>
              <a:off x="10414504" y="3490234"/>
              <a:ext cx="1160697" cy="181588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Always measure success against broad goals, not just metrics</a:t>
              </a:r>
              <a:endParaRPr lang="en-US" sz="1050" noProof="1">
                <a:solidFill>
                  <a:schemeClr val="tx2"/>
                </a:solidFill>
              </a:endParaRPr>
            </a:p>
          </p:txBody>
        </p:sp>
        <p:pic>
          <p:nvPicPr>
            <p:cNvPr id="111" name="Graphic 110" descr="Scales of justice with solid fill">
              <a:extLst>
                <a:ext uri="{FF2B5EF4-FFF2-40B4-BE49-F238E27FC236}">
                  <a16:creationId xmlns:a16="http://schemas.microsoft.com/office/drawing/2014/main" id="{F998B8CE-0418-A55B-0A6B-2EEEC88463AD}"/>
                </a:ext>
              </a:extLst>
            </p:cNvPr>
            <p:cNvPicPr preferRelativeResize="0">
              <a:picLocks/>
            </p:cNvPicPr>
            <p:nvPr/>
          </p:nvPicPr>
          <p:blipFill>
            <a:blip>
              <a:extLst>
                <a:ext uri="{96DAC541-7B7A-43D3-8B79-37D633B846F1}">
                  <asvg:svgBlip xmlns:asvg="http://schemas.microsoft.com/office/drawing/2016/SVG/main" r:embed="rId9"/>
                </a:ext>
              </a:extLst>
            </a:blip>
            <a:srcRect/>
            <a:stretch/>
          </p:blipFill>
          <p:spPr>
            <a:xfrm>
              <a:off x="10768363" y="2863727"/>
              <a:ext cx="457200" cy="457200"/>
            </a:xfrm>
            <a:prstGeom prst="rect">
              <a:avLst/>
            </a:prstGeom>
          </p:spPr>
        </p:pic>
      </p:grpSp>
      <p:grpSp>
        <p:nvGrpSpPr>
          <p:cNvPr id="114" name="Group 113">
            <a:extLst>
              <a:ext uri="{FF2B5EF4-FFF2-40B4-BE49-F238E27FC236}">
                <a16:creationId xmlns:a16="http://schemas.microsoft.com/office/drawing/2014/main" id="{603AEDEA-D73F-4090-02AE-9CB196B67C70}"/>
              </a:ext>
            </a:extLst>
          </p:cNvPr>
          <p:cNvGrpSpPr/>
          <p:nvPr/>
        </p:nvGrpSpPr>
        <p:grpSpPr>
          <a:xfrm>
            <a:off x="10641309" y="1227371"/>
            <a:ext cx="1482327" cy="4525727"/>
            <a:chOff x="10307294" y="1227372"/>
            <a:chExt cx="1482327" cy="4525727"/>
          </a:xfrm>
        </p:grpSpPr>
        <p:sp>
          <p:nvSpPr>
            <p:cNvPr id="115" name="Rectangle: Rounded Corners 37">
              <a:extLst>
                <a:ext uri="{FF2B5EF4-FFF2-40B4-BE49-F238E27FC236}">
                  <a16:creationId xmlns:a16="http://schemas.microsoft.com/office/drawing/2014/main" id="{1606FC63-0781-97D4-B34F-62ABF7D20302}"/>
                </a:ext>
              </a:extLst>
            </p:cNvPr>
            <p:cNvSpPr/>
            <p:nvPr/>
          </p:nvSpPr>
          <p:spPr>
            <a:xfrm>
              <a:off x="10307295" y="1227372"/>
              <a:ext cx="1375117" cy="4525727"/>
            </a:xfrm>
            <a:prstGeom prst="roundRect">
              <a:avLst>
                <a:gd name="adj" fmla="val 121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38">
              <a:extLst>
                <a:ext uri="{FF2B5EF4-FFF2-40B4-BE49-F238E27FC236}">
                  <a16:creationId xmlns:a16="http://schemas.microsoft.com/office/drawing/2014/main" id="{D2A5222E-C857-AB53-45CC-7EC19AB7BE2F}"/>
                </a:ext>
              </a:extLst>
            </p:cNvPr>
            <p:cNvSpPr/>
            <p:nvPr/>
          </p:nvSpPr>
          <p:spPr>
            <a:xfrm>
              <a:off x="10307295" y="1227372"/>
              <a:ext cx="1375117" cy="1022537"/>
            </a:xfrm>
            <a:custGeom>
              <a:avLst/>
              <a:gdLst>
                <a:gd name="connsiteX0" fmla="*/ 171460 w 1943100"/>
                <a:gd name="connsiteY0" fmla="*/ 0 h 1022537"/>
                <a:gd name="connsiteX1" fmla="*/ 1771641 w 1943100"/>
                <a:gd name="connsiteY1" fmla="*/ 0 h 1022537"/>
                <a:gd name="connsiteX2" fmla="*/ 1943100 w 1943100"/>
                <a:gd name="connsiteY2" fmla="*/ 171459 h 1022537"/>
                <a:gd name="connsiteX3" fmla="*/ 1943100 w 1943100"/>
                <a:gd name="connsiteY3" fmla="*/ 1022537 h 1022537"/>
                <a:gd name="connsiteX4" fmla="*/ 0 w 1943100"/>
                <a:gd name="connsiteY4" fmla="*/ 1022537 h 1022537"/>
                <a:gd name="connsiteX5" fmla="*/ 0 w 1943100"/>
                <a:gd name="connsiteY5" fmla="*/ 171459 h 1022537"/>
                <a:gd name="connsiteX6" fmla="*/ 171460 w 1943100"/>
                <a:gd name="connsiteY6" fmla="*/ 0 h 10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1022537">
                  <a:moveTo>
                    <a:pt x="171460" y="0"/>
                  </a:moveTo>
                  <a:lnTo>
                    <a:pt x="1771641" y="0"/>
                  </a:lnTo>
                  <a:cubicBezTo>
                    <a:pt x="1866335" y="0"/>
                    <a:pt x="1943100" y="76765"/>
                    <a:pt x="1943100" y="171459"/>
                  </a:cubicBezTo>
                  <a:lnTo>
                    <a:pt x="1943100" y="1022537"/>
                  </a:lnTo>
                  <a:lnTo>
                    <a:pt x="0" y="1022537"/>
                  </a:lnTo>
                  <a:lnTo>
                    <a:pt x="0" y="171459"/>
                  </a:lnTo>
                  <a:cubicBezTo>
                    <a:pt x="0" y="76765"/>
                    <a:pt x="76765" y="0"/>
                    <a:pt x="171460" y="0"/>
                  </a:cubicBez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6000" b="1" cap="all" dirty="0">
                  <a:solidFill>
                    <a:schemeClr val="bg1"/>
                  </a:solidFill>
                </a:rPr>
                <a:t>P</a:t>
              </a:r>
            </a:p>
          </p:txBody>
        </p:sp>
        <p:sp>
          <p:nvSpPr>
            <p:cNvPr id="117" name="Freeform: Shape 39">
              <a:extLst>
                <a:ext uri="{FF2B5EF4-FFF2-40B4-BE49-F238E27FC236}">
                  <a16:creationId xmlns:a16="http://schemas.microsoft.com/office/drawing/2014/main" id="{E76BBFFB-8542-BE82-74B7-A50CD829257A}"/>
                </a:ext>
              </a:extLst>
            </p:cNvPr>
            <p:cNvSpPr/>
            <p:nvPr/>
          </p:nvSpPr>
          <p:spPr>
            <a:xfrm>
              <a:off x="10307295" y="2249909"/>
              <a:ext cx="1375117" cy="467464"/>
            </a:xfrm>
            <a:custGeom>
              <a:avLst/>
              <a:gdLst>
                <a:gd name="connsiteX0" fmla="*/ 0 w 1943100"/>
                <a:gd name="connsiteY0" fmla="*/ 0 h 467464"/>
                <a:gd name="connsiteX1" fmla="*/ 1943100 w 1943100"/>
                <a:gd name="connsiteY1" fmla="*/ 0 h 467464"/>
                <a:gd name="connsiteX2" fmla="*/ 1943100 w 1943100"/>
                <a:gd name="connsiteY2" fmla="*/ 467464 h 467464"/>
                <a:gd name="connsiteX3" fmla="*/ 0 w 1943100"/>
                <a:gd name="connsiteY3" fmla="*/ 467464 h 467464"/>
              </a:gdLst>
              <a:ahLst/>
              <a:cxnLst>
                <a:cxn ang="0">
                  <a:pos x="connsiteX0" y="connsiteY0"/>
                </a:cxn>
                <a:cxn ang="0">
                  <a:pos x="connsiteX1" y="connsiteY1"/>
                </a:cxn>
                <a:cxn ang="0">
                  <a:pos x="connsiteX2" y="connsiteY2"/>
                </a:cxn>
                <a:cxn ang="0">
                  <a:pos x="connsiteX3" y="connsiteY3"/>
                </a:cxn>
              </a:cxnLst>
              <a:rect l="l" t="t" r="r" b="b"/>
              <a:pathLst>
                <a:path w="1943100" h="467464">
                  <a:moveTo>
                    <a:pt x="0" y="0"/>
                  </a:moveTo>
                  <a:lnTo>
                    <a:pt x="1943100" y="0"/>
                  </a:lnTo>
                  <a:lnTo>
                    <a:pt x="1943100" y="467464"/>
                  </a:lnTo>
                  <a:lnTo>
                    <a:pt x="0" y="467464"/>
                  </a:lnTo>
                  <a:close/>
                </a:path>
              </a:pathLst>
            </a:cu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300" b="1" cap="all" spc="50" dirty="0">
                  <a:solidFill>
                    <a:schemeClr val="bg1"/>
                  </a:solidFill>
                </a:rPr>
                <a:t>Practice</a:t>
              </a:r>
            </a:p>
          </p:txBody>
        </p:sp>
        <p:sp>
          <p:nvSpPr>
            <p:cNvPr id="121" name="TextBox 71">
              <a:extLst>
                <a:ext uri="{FF2B5EF4-FFF2-40B4-BE49-F238E27FC236}">
                  <a16:creationId xmlns:a16="http://schemas.microsoft.com/office/drawing/2014/main" id="{54CA7240-F7CA-FFE4-AFC9-699E595D6594}"/>
                </a:ext>
              </a:extLst>
            </p:cNvPr>
            <p:cNvSpPr txBox="1"/>
            <p:nvPr/>
          </p:nvSpPr>
          <p:spPr>
            <a:xfrm>
              <a:off x="10307294" y="3478909"/>
              <a:ext cx="1482327" cy="13234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t>Real-world success requires disciplined implementation</a:t>
              </a:r>
              <a:endParaRPr lang="en-US" sz="1050" noProof="1">
                <a:solidFill>
                  <a:schemeClr val="tx2"/>
                </a:solidFill>
              </a:endParaRPr>
            </a:p>
          </p:txBody>
        </p:sp>
        <p:pic>
          <p:nvPicPr>
            <p:cNvPr id="119" name="Graphic 118" descr="Bug under magnifying glass with solid fill">
              <a:extLst>
                <a:ext uri="{FF2B5EF4-FFF2-40B4-BE49-F238E27FC236}">
                  <a16:creationId xmlns:a16="http://schemas.microsoft.com/office/drawing/2014/main" id="{8410E104-7CF6-138B-C451-443016A4C8F9}"/>
                </a:ext>
              </a:extLst>
            </p:cNvPr>
            <p:cNvPicPr preferRelativeResize="0">
              <a:picLocks/>
            </p:cNvPicPr>
            <p:nvPr/>
          </p:nvPicPr>
          <p:blipFill>
            <a:blip>
              <a:extLst>
                <a:ext uri="{96DAC541-7B7A-43D3-8B79-37D633B846F1}">
                  <asvg:svgBlip xmlns:asvg="http://schemas.microsoft.com/office/drawing/2016/SVG/main" r:embed="rId10"/>
                </a:ext>
              </a:extLst>
            </a:blip>
            <a:srcRect/>
            <a:stretch/>
          </p:blipFill>
          <p:spPr>
            <a:xfrm>
              <a:off x="10768363" y="2863727"/>
              <a:ext cx="457200" cy="457200"/>
            </a:xfrm>
            <a:prstGeom prst="rect">
              <a:avLst/>
            </a:prstGeom>
          </p:spPr>
        </p:pic>
      </p:grpSp>
      <p:grpSp>
        <p:nvGrpSpPr>
          <p:cNvPr id="12" name="Group 11">
            <a:extLst>
              <a:ext uri="{FF2B5EF4-FFF2-40B4-BE49-F238E27FC236}">
                <a16:creationId xmlns:a16="http://schemas.microsoft.com/office/drawing/2014/main" id="{8B43FBE1-666A-9224-36A2-632F3AFD006E}"/>
              </a:ext>
            </a:extLst>
          </p:cNvPr>
          <p:cNvGrpSpPr/>
          <p:nvPr/>
        </p:nvGrpSpPr>
        <p:grpSpPr>
          <a:xfrm rot="3519275">
            <a:off x="2623082" y="4018758"/>
            <a:ext cx="1868924" cy="4991749"/>
            <a:chOff x="5158316" y="2447199"/>
            <a:chExt cx="1868924" cy="4991749"/>
          </a:xfrm>
        </p:grpSpPr>
        <p:sp>
          <p:nvSpPr>
            <p:cNvPr id="14" name="Shape">
              <a:extLst>
                <a:ext uri="{FF2B5EF4-FFF2-40B4-BE49-F238E27FC236}">
                  <a16:creationId xmlns:a16="http://schemas.microsoft.com/office/drawing/2014/main" id="{D77BA6DC-9989-6E7D-AE9E-B3EFD0BF5733}"/>
                </a:ext>
              </a:extLst>
            </p:cNvPr>
            <p:cNvSpPr/>
            <p:nvPr/>
          </p:nvSpPr>
          <p:spPr>
            <a:xfrm>
              <a:off x="5895199" y="4381517"/>
              <a:ext cx="372126" cy="1912676"/>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0482"/>
                  </a:lnTo>
                  <a:lnTo>
                    <a:pt x="107" y="20482"/>
                  </a:lnTo>
                  <a:cubicBezTo>
                    <a:pt x="588" y="21111"/>
                    <a:pt x="5186" y="21600"/>
                    <a:pt x="10800" y="21600"/>
                  </a:cubicBezTo>
                  <a:cubicBezTo>
                    <a:pt x="16441" y="21600"/>
                    <a:pt x="21012" y="21106"/>
                    <a:pt x="21493" y="20482"/>
                  </a:cubicBezTo>
                  <a:lnTo>
                    <a:pt x="21600" y="20482"/>
                  </a:lnTo>
                  <a:lnTo>
                    <a:pt x="17590" y="0"/>
                  </a:lnTo>
                  <a:lnTo>
                    <a:pt x="4010" y="0"/>
                  </a:lnTo>
                  <a:close/>
                </a:path>
              </a:pathLst>
            </a:custGeom>
            <a:solidFill>
              <a:srgbClr val="353536"/>
            </a:solidFill>
            <a:ln w="12700">
              <a:miter lim="400000"/>
            </a:ln>
          </p:spPr>
          <p:txBody>
            <a:bodyPr lIns="38100" tIns="38100" rIns="38100" bIns="38100" anchor="ctr"/>
            <a:lstStyle/>
            <a:p>
              <a:pPr>
                <a:defRPr sz="3000"/>
              </a:pPr>
              <a:endParaRPr/>
            </a:p>
          </p:txBody>
        </p:sp>
        <p:sp>
          <p:nvSpPr>
            <p:cNvPr id="15" name="Line">
              <a:extLst>
                <a:ext uri="{FF2B5EF4-FFF2-40B4-BE49-F238E27FC236}">
                  <a16:creationId xmlns:a16="http://schemas.microsoft.com/office/drawing/2014/main" id="{2CAC566E-FC37-A189-D95D-8CE282DFB664}"/>
                </a:ext>
              </a:extLst>
            </p:cNvPr>
            <p:cNvSpPr/>
            <p:nvPr/>
          </p:nvSpPr>
          <p:spPr>
            <a:xfrm>
              <a:off x="5757030" y="4243351"/>
              <a:ext cx="641096" cy="232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3"/>
                    <a:pt x="16774" y="21600"/>
                    <a:pt x="10800" y="21600"/>
                  </a:cubicBezTo>
                  <a:cubicBezTo>
                    <a:pt x="4826" y="21600"/>
                    <a:pt x="0" y="11933"/>
                    <a:pt x="0" y="0"/>
                  </a:cubicBezTo>
                </a:path>
              </a:pathLst>
            </a:custGeom>
            <a:solidFill>
              <a:srgbClr val="000000"/>
            </a:solidFill>
            <a:ln w="12700">
              <a:miter lim="400000"/>
            </a:ln>
          </p:spPr>
          <p:txBody>
            <a:bodyPr lIns="38100" tIns="38100" rIns="38100" bIns="38100" anchor="ctr"/>
            <a:lstStyle/>
            <a:p>
              <a:pPr>
                <a:defRPr sz="3000"/>
              </a:pPr>
              <a:endParaRPr/>
            </a:p>
          </p:txBody>
        </p:sp>
        <p:sp>
          <p:nvSpPr>
            <p:cNvPr id="16" name="Shape">
              <a:extLst>
                <a:ext uri="{FF2B5EF4-FFF2-40B4-BE49-F238E27FC236}">
                  <a16:creationId xmlns:a16="http://schemas.microsoft.com/office/drawing/2014/main" id="{4EBB3BA0-05CB-90C0-647D-FABB65B7F86B}"/>
                </a:ext>
              </a:extLst>
            </p:cNvPr>
            <p:cNvSpPr/>
            <p:nvPr/>
          </p:nvSpPr>
          <p:spPr>
            <a:xfrm>
              <a:off x="6171531" y="4565734"/>
              <a:ext cx="46516" cy="1547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16" y="3595"/>
                    <a:pt x="9196" y="7196"/>
                    <a:pt x="14115" y="10797"/>
                  </a:cubicBezTo>
                  <a:cubicBezTo>
                    <a:pt x="16467" y="14398"/>
                    <a:pt x="20958" y="17999"/>
                    <a:pt x="21600" y="21600"/>
                  </a:cubicBezTo>
                  <a:cubicBezTo>
                    <a:pt x="15184" y="18005"/>
                    <a:pt x="12404" y="14404"/>
                    <a:pt x="7485" y="10803"/>
                  </a:cubicBezTo>
                  <a:cubicBezTo>
                    <a:pt x="5133" y="7202"/>
                    <a:pt x="856" y="3601"/>
                    <a:pt x="0" y="0"/>
                  </a:cubicBezTo>
                  <a:close/>
                </a:path>
              </a:pathLst>
            </a:custGeom>
            <a:solidFill>
              <a:srgbClr val="808184"/>
            </a:solidFill>
            <a:ln w="12700">
              <a:miter lim="400000"/>
            </a:ln>
          </p:spPr>
          <p:txBody>
            <a:bodyPr lIns="38100" tIns="38100" rIns="38100" bIns="38100" anchor="ctr"/>
            <a:lstStyle/>
            <a:p>
              <a:pPr>
                <a:defRPr sz="3000"/>
              </a:pPr>
              <a:endParaRPr/>
            </a:p>
          </p:txBody>
        </p:sp>
        <p:sp>
          <p:nvSpPr>
            <p:cNvPr id="17" name="Circle">
              <a:extLst>
                <a:ext uri="{FF2B5EF4-FFF2-40B4-BE49-F238E27FC236}">
                  <a16:creationId xmlns:a16="http://schemas.microsoft.com/office/drawing/2014/main" id="{E53C86CF-6A1E-73DB-F6DF-40E7F3B98638}"/>
                </a:ext>
              </a:extLst>
            </p:cNvPr>
            <p:cNvSpPr/>
            <p:nvPr/>
          </p:nvSpPr>
          <p:spPr>
            <a:xfrm>
              <a:off x="5250426" y="2585364"/>
              <a:ext cx="1674567" cy="1674567"/>
            </a:xfrm>
            <a:prstGeom prst="ellipse">
              <a:avLst/>
            </a:prstGeom>
            <a:solidFill>
              <a:schemeClr val="accent3">
                <a:lumMod val="20000"/>
                <a:lumOff val="80000"/>
              </a:schemeClr>
            </a:solidFill>
            <a:ln>
              <a:noFill/>
            </a:ln>
          </p:spPr>
          <p:txBody>
            <a:bodyPr vert="horz" wrap="square" lIns="91440" tIns="45720" rIns="91440" bIns="45720" numCol="1" anchor="t" anchorCtr="0" compatLnSpc="1"/>
            <a:lstStyle/>
            <a:p>
              <a:endParaRPr>
                <a:cs typeface="+mn-ea"/>
              </a:endParaRPr>
            </a:p>
          </p:txBody>
        </p:sp>
        <p:sp>
          <p:nvSpPr>
            <p:cNvPr id="18" name="Shape">
              <a:extLst>
                <a:ext uri="{FF2B5EF4-FFF2-40B4-BE49-F238E27FC236}">
                  <a16:creationId xmlns:a16="http://schemas.microsoft.com/office/drawing/2014/main" id="{3EB2B200-44EC-60EB-DE35-48F35183703D}"/>
                </a:ext>
              </a:extLst>
            </p:cNvPr>
            <p:cNvSpPr/>
            <p:nvPr/>
          </p:nvSpPr>
          <p:spPr>
            <a:xfrm>
              <a:off x="5158316" y="2447199"/>
              <a:ext cx="1868924" cy="186892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1" y="21600"/>
                    <a:pt x="10800" y="21600"/>
                  </a:cubicBezTo>
                  <a:close/>
                  <a:moveTo>
                    <a:pt x="10800" y="2246"/>
                  </a:moveTo>
                  <a:cubicBezTo>
                    <a:pt x="6084" y="2246"/>
                    <a:pt x="2246" y="6084"/>
                    <a:pt x="2246" y="10800"/>
                  </a:cubicBezTo>
                  <a:cubicBezTo>
                    <a:pt x="2246" y="15516"/>
                    <a:pt x="6084" y="19354"/>
                    <a:pt x="10800" y="19354"/>
                  </a:cubicBezTo>
                  <a:cubicBezTo>
                    <a:pt x="15516" y="19354"/>
                    <a:pt x="19354" y="15516"/>
                    <a:pt x="19354" y="10800"/>
                  </a:cubicBezTo>
                  <a:cubicBezTo>
                    <a:pt x="19354" y="6084"/>
                    <a:pt x="15516" y="2246"/>
                    <a:pt x="10800" y="2246"/>
                  </a:cubicBezTo>
                  <a:close/>
                </a:path>
              </a:pathLst>
            </a:custGeom>
            <a:solidFill>
              <a:srgbClr val="353536"/>
            </a:solidFill>
            <a:ln w="12700">
              <a:miter lim="400000"/>
            </a:ln>
          </p:spPr>
          <p:txBody>
            <a:bodyPr lIns="38100" tIns="38100" rIns="38100" bIns="38100" anchor="ctr"/>
            <a:lstStyle/>
            <a:p>
              <a:pPr>
                <a:defRPr sz="3000"/>
              </a:pPr>
              <a:endParaRPr/>
            </a:p>
          </p:txBody>
        </p:sp>
        <p:sp>
          <p:nvSpPr>
            <p:cNvPr id="19" name="Shape">
              <a:extLst>
                <a:ext uri="{FF2B5EF4-FFF2-40B4-BE49-F238E27FC236}">
                  <a16:creationId xmlns:a16="http://schemas.microsoft.com/office/drawing/2014/main" id="{83184E0D-7D02-D3D4-32D9-DA145717AD45}"/>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20" name="Shape">
              <a:extLst>
                <a:ext uri="{FF2B5EF4-FFF2-40B4-BE49-F238E27FC236}">
                  <a16:creationId xmlns:a16="http://schemas.microsoft.com/office/drawing/2014/main" id="{192093D7-4F50-2B7F-3BFB-6E97806B8061}"/>
                </a:ext>
              </a:extLst>
            </p:cNvPr>
            <p:cNvSpPr/>
            <p:nvPr/>
          </p:nvSpPr>
          <p:spPr>
            <a:xfrm>
              <a:off x="5618868" y="2723526"/>
              <a:ext cx="1132980" cy="1132983"/>
            </a:xfrm>
            <a:custGeom>
              <a:avLst/>
              <a:gdLst/>
              <a:ahLst/>
              <a:cxnLst>
                <a:cxn ang="0">
                  <a:pos x="wd2" y="hd2"/>
                </a:cxn>
                <a:cxn ang="5400000">
                  <a:pos x="wd2" y="hd2"/>
                </a:cxn>
                <a:cxn ang="10800000">
                  <a:pos x="wd2" y="hd2"/>
                </a:cxn>
                <a:cxn ang="16200000">
                  <a:pos x="wd2" y="hd2"/>
                </a:cxn>
              </a:cxnLst>
              <a:rect l="0" t="0" r="r" b="b"/>
              <a:pathLst>
                <a:path w="21574" h="21574" extrusionOk="0">
                  <a:moveTo>
                    <a:pt x="0" y="3763"/>
                  </a:moveTo>
                  <a:cubicBezTo>
                    <a:pt x="1158" y="2587"/>
                    <a:pt x="2543" y="1631"/>
                    <a:pt x="4069" y="983"/>
                  </a:cubicBezTo>
                  <a:cubicBezTo>
                    <a:pt x="5595" y="342"/>
                    <a:pt x="7253" y="9"/>
                    <a:pt x="8910" y="0"/>
                  </a:cubicBezTo>
                  <a:cubicBezTo>
                    <a:pt x="12234" y="-26"/>
                    <a:pt x="15531" y="1333"/>
                    <a:pt x="17890" y="3684"/>
                  </a:cubicBezTo>
                  <a:cubicBezTo>
                    <a:pt x="20249" y="6043"/>
                    <a:pt x="21600" y="9340"/>
                    <a:pt x="21574" y="12664"/>
                  </a:cubicBezTo>
                  <a:cubicBezTo>
                    <a:pt x="21565" y="14321"/>
                    <a:pt x="21232" y="15979"/>
                    <a:pt x="20591" y="17505"/>
                  </a:cubicBezTo>
                  <a:cubicBezTo>
                    <a:pt x="19942" y="19031"/>
                    <a:pt x="18987" y="20416"/>
                    <a:pt x="17811" y="21574"/>
                  </a:cubicBezTo>
                  <a:cubicBezTo>
                    <a:pt x="20127" y="19215"/>
                    <a:pt x="21451" y="15953"/>
                    <a:pt x="21433" y="12664"/>
                  </a:cubicBezTo>
                  <a:cubicBezTo>
                    <a:pt x="21433" y="9375"/>
                    <a:pt x="20074" y="6130"/>
                    <a:pt x="17741" y="3833"/>
                  </a:cubicBezTo>
                  <a:cubicBezTo>
                    <a:pt x="15444" y="1500"/>
                    <a:pt x="12190" y="141"/>
                    <a:pt x="8910" y="141"/>
                  </a:cubicBezTo>
                  <a:cubicBezTo>
                    <a:pt x="5630" y="132"/>
                    <a:pt x="2359" y="1456"/>
                    <a:pt x="0" y="3763"/>
                  </a:cubicBezTo>
                  <a:close/>
                </a:path>
              </a:pathLst>
            </a:custGeom>
            <a:solidFill>
              <a:srgbClr val="FFFFFF"/>
            </a:solidFill>
            <a:ln w="12700">
              <a:solidFill>
                <a:schemeClr val="accent3">
                  <a:lumMod val="60000"/>
                  <a:lumOff val="40000"/>
                </a:schemeClr>
              </a:solidFill>
              <a:miter lim="400000"/>
            </a:ln>
          </p:spPr>
          <p:txBody>
            <a:bodyPr lIns="38100" tIns="38100" rIns="38100" bIns="38100" anchor="ctr"/>
            <a:lstStyle/>
            <a:p>
              <a:pPr>
                <a:defRPr sz="3000"/>
              </a:pPr>
              <a:endParaRPr/>
            </a:p>
          </p:txBody>
        </p:sp>
        <p:sp>
          <p:nvSpPr>
            <p:cNvPr id="21" name="Shape">
              <a:extLst>
                <a:ext uri="{FF2B5EF4-FFF2-40B4-BE49-F238E27FC236}">
                  <a16:creationId xmlns:a16="http://schemas.microsoft.com/office/drawing/2014/main" id="{CBFDDA89-8D8B-5E65-6907-11D5CC1CFCD3}"/>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22" name="Shape">
              <a:extLst>
                <a:ext uri="{FF2B5EF4-FFF2-40B4-BE49-F238E27FC236}">
                  <a16:creationId xmlns:a16="http://schemas.microsoft.com/office/drawing/2014/main" id="{D7E27C38-BAA6-4F7A-A617-CA6F4028C0CE}"/>
                </a:ext>
              </a:extLst>
            </p:cNvPr>
            <p:cNvSpPr/>
            <p:nvPr/>
          </p:nvSpPr>
          <p:spPr>
            <a:xfrm>
              <a:off x="5342533" y="4703904"/>
              <a:ext cx="1413449" cy="2735044"/>
            </a:xfrm>
            <a:custGeom>
              <a:avLst/>
              <a:gdLst/>
              <a:ahLst/>
              <a:cxnLst>
                <a:cxn ang="0">
                  <a:pos x="wd2" y="hd2"/>
                </a:cxn>
                <a:cxn ang="5400000">
                  <a:pos x="wd2" y="hd2"/>
                </a:cxn>
                <a:cxn ang="10800000">
                  <a:pos x="wd2" y="hd2"/>
                </a:cxn>
                <a:cxn ang="16200000">
                  <a:pos x="wd2" y="hd2"/>
                </a:cxn>
              </a:cxnLst>
              <a:rect l="0" t="0" r="r" b="b"/>
              <a:pathLst>
                <a:path w="21281" h="21433" extrusionOk="0">
                  <a:moveTo>
                    <a:pt x="8068" y="21433"/>
                  </a:moveTo>
                  <a:cubicBezTo>
                    <a:pt x="8068" y="21433"/>
                    <a:pt x="7326" y="18636"/>
                    <a:pt x="7229" y="18282"/>
                  </a:cubicBezTo>
                  <a:cubicBezTo>
                    <a:pt x="7132" y="17929"/>
                    <a:pt x="6425" y="17059"/>
                    <a:pt x="5815" y="16539"/>
                  </a:cubicBezTo>
                  <a:cubicBezTo>
                    <a:pt x="5205" y="16019"/>
                    <a:pt x="4851" y="14630"/>
                    <a:pt x="4366" y="14042"/>
                  </a:cubicBezTo>
                  <a:cubicBezTo>
                    <a:pt x="3880" y="13457"/>
                    <a:pt x="3332" y="11898"/>
                    <a:pt x="3367" y="10440"/>
                  </a:cubicBezTo>
                  <a:cubicBezTo>
                    <a:pt x="3367" y="10440"/>
                    <a:pt x="2986" y="10487"/>
                    <a:pt x="2674" y="10324"/>
                  </a:cubicBezTo>
                  <a:cubicBezTo>
                    <a:pt x="2362" y="10162"/>
                    <a:pt x="2403" y="9938"/>
                    <a:pt x="2403" y="9938"/>
                  </a:cubicBezTo>
                  <a:cubicBezTo>
                    <a:pt x="2403" y="9938"/>
                    <a:pt x="1308" y="10332"/>
                    <a:pt x="746" y="10130"/>
                  </a:cubicBezTo>
                  <a:cubicBezTo>
                    <a:pt x="184" y="9927"/>
                    <a:pt x="108" y="9772"/>
                    <a:pt x="87" y="9610"/>
                  </a:cubicBezTo>
                  <a:cubicBezTo>
                    <a:pt x="87" y="9610"/>
                    <a:pt x="-114" y="9523"/>
                    <a:pt x="94" y="9303"/>
                  </a:cubicBezTo>
                  <a:cubicBezTo>
                    <a:pt x="302" y="9083"/>
                    <a:pt x="989" y="8462"/>
                    <a:pt x="989" y="8462"/>
                  </a:cubicBezTo>
                  <a:cubicBezTo>
                    <a:pt x="989" y="8462"/>
                    <a:pt x="364" y="8311"/>
                    <a:pt x="177" y="8040"/>
                  </a:cubicBezTo>
                  <a:cubicBezTo>
                    <a:pt x="-10" y="7769"/>
                    <a:pt x="274" y="7520"/>
                    <a:pt x="503" y="7354"/>
                  </a:cubicBezTo>
                  <a:cubicBezTo>
                    <a:pt x="732" y="7188"/>
                    <a:pt x="1363" y="6687"/>
                    <a:pt x="1654" y="6387"/>
                  </a:cubicBezTo>
                  <a:cubicBezTo>
                    <a:pt x="1945" y="6087"/>
                    <a:pt x="2237" y="5683"/>
                    <a:pt x="2611" y="5452"/>
                  </a:cubicBezTo>
                  <a:cubicBezTo>
                    <a:pt x="2993" y="5221"/>
                    <a:pt x="3818" y="4868"/>
                    <a:pt x="3818" y="4868"/>
                  </a:cubicBezTo>
                  <a:cubicBezTo>
                    <a:pt x="3818" y="4868"/>
                    <a:pt x="3298" y="4622"/>
                    <a:pt x="3256" y="4474"/>
                  </a:cubicBezTo>
                  <a:cubicBezTo>
                    <a:pt x="3214" y="4326"/>
                    <a:pt x="3908" y="3900"/>
                    <a:pt x="4151" y="3742"/>
                  </a:cubicBezTo>
                  <a:cubicBezTo>
                    <a:pt x="4393" y="3583"/>
                    <a:pt x="5156" y="2958"/>
                    <a:pt x="5517" y="2720"/>
                  </a:cubicBezTo>
                  <a:cubicBezTo>
                    <a:pt x="5877" y="2482"/>
                    <a:pt x="6453" y="2118"/>
                    <a:pt x="6709" y="2035"/>
                  </a:cubicBezTo>
                  <a:cubicBezTo>
                    <a:pt x="6966" y="1952"/>
                    <a:pt x="7895" y="1789"/>
                    <a:pt x="8228" y="1663"/>
                  </a:cubicBezTo>
                  <a:cubicBezTo>
                    <a:pt x="8228" y="1663"/>
                    <a:pt x="8464" y="862"/>
                    <a:pt x="9469" y="349"/>
                  </a:cubicBezTo>
                  <a:cubicBezTo>
                    <a:pt x="10475" y="-167"/>
                    <a:pt x="11820" y="13"/>
                    <a:pt x="12132" y="118"/>
                  </a:cubicBezTo>
                  <a:cubicBezTo>
                    <a:pt x="12444" y="223"/>
                    <a:pt x="12985" y="479"/>
                    <a:pt x="13331" y="851"/>
                  </a:cubicBezTo>
                  <a:cubicBezTo>
                    <a:pt x="13331" y="851"/>
                    <a:pt x="13886" y="815"/>
                    <a:pt x="14482" y="1024"/>
                  </a:cubicBezTo>
                  <a:cubicBezTo>
                    <a:pt x="15079" y="1233"/>
                    <a:pt x="15474" y="1598"/>
                    <a:pt x="16036" y="2092"/>
                  </a:cubicBezTo>
                  <a:cubicBezTo>
                    <a:pt x="16597" y="2587"/>
                    <a:pt x="18747" y="4474"/>
                    <a:pt x="19232" y="4868"/>
                  </a:cubicBezTo>
                  <a:cubicBezTo>
                    <a:pt x="19718" y="5261"/>
                    <a:pt x="20349" y="5651"/>
                    <a:pt x="20702" y="6012"/>
                  </a:cubicBezTo>
                  <a:cubicBezTo>
                    <a:pt x="21056" y="6373"/>
                    <a:pt x="21202" y="6780"/>
                    <a:pt x="21063" y="7195"/>
                  </a:cubicBezTo>
                  <a:cubicBezTo>
                    <a:pt x="21063" y="7195"/>
                    <a:pt x="21486" y="7502"/>
                    <a:pt x="21153" y="8170"/>
                  </a:cubicBezTo>
                  <a:cubicBezTo>
                    <a:pt x="20813" y="8841"/>
                    <a:pt x="19593" y="10465"/>
                    <a:pt x="19149" y="11238"/>
                  </a:cubicBezTo>
                  <a:cubicBezTo>
                    <a:pt x="18705" y="12013"/>
                    <a:pt x="17707" y="13912"/>
                    <a:pt x="17430" y="15258"/>
                  </a:cubicBezTo>
                  <a:cubicBezTo>
                    <a:pt x="17145" y="16600"/>
                    <a:pt x="17672" y="19286"/>
                    <a:pt x="18171" y="20794"/>
                  </a:cubicBezTo>
                  <a:lnTo>
                    <a:pt x="8068" y="21433"/>
                  </a:lnTo>
                  <a:close/>
                </a:path>
              </a:pathLst>
            </a:custGeom>
            <a:solidFill>
              <a:srgbClr val="F9D3A8"/>
            </a:solidFill>
            <a:ln w="12700">
              <a:miter lim="400000"/>
            </a:ln>
          </p:spPr>
          <p:txBody>
            <a:bodyPr lIns="38100" tIns="38100" rIns="38100" bIns="38100" anchor="ctr"/>
            <a:lstStyle/>
            <a:p>
              <a:pPr>
                <a:defRPr sz="3000"/>
              </a:pPr>
              <a:endParaRPr/>
            </a:p>
          </p:txBody>
        </p:sp>
        <p:sp>
          <p:nvSpPr>
            <p:cNvPr id="23" name="Shape">
              <a:extLst>
                <a:ext uri="{FF2B5EF4-FFF2-40B4-BE49-F238E27FC236}">
                  <a16:creationId xmlns:a16="http://schemas.microsoft.com/office/drawing/2014/main" id="{CE8AB064-849D-FDA5-C607-FDDF499FE649}"/>
                </a:ext>
              </a:extLst>
            </p:cNvPr>
            <p:cNvSpPr/>
            <p:nvPr/>
          </p:nvSpPr>
          <p:spPr>
            <a:xfrm>
              <a:off x="5572809" y="4934180"/>
              <a:ext cx="322390" cy="1120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 y="20188"/>
                  </a:lnTo>
                  <a:cubicBezTo>
                    <a:pt x="1173" y="19727"/>
                    <a:pt x="926" y="19256"/>
                    <a:pt x="895" y="18777"/>
                  </a:cubicBezTo>
                  <a:cubicBezTo>
                    <a:pt x="771" y="18289"/>
                    <a:pt x="1234" y="17774"/>
                    <a:pt x="1851" y="17330"/>
                  </a:cubicBezTo>
                  <a:cubicBezTo>
                    <a:pt x="2438" y="16877"/>
                    <a:pt x="3117" y="16433"/>
                    <a:pt x="3888" y="15998"/>
                  </a:cubicBezTo>
                  <a:cubicBezTo>
                    <a:pt x="5338" y="15119"/>
                    <a:pt x="7406" y="14329"/>
                    <a:pt x="9288" y="13565"/>
                  </a:cubicBezTo>
                  <a:cubicBezTo>
                    <a:pt x="11201" y="12784"/>
                    <a:pt x="12929" y="11985"/>
                    <a:pt x="14379" y="11142"/>
                  </a:cubicBezTo>
                  <a:cubicBezTo>
                    <a:pt x="15922" y="10352"/>
                    <a:pt x="16385" y="9402"/>
                    <a:pt x="16848" y="8461"/>
                  </a:cubicBezTo>
                  <a:cubicBezTo>
                    <a:pt x="17249" y="7537"/>
                    <a:pt x="17558" y="6543"/>
                    <a:pt x="17897" y="5629"/>
                  </a:cubicBezTo>
                  <a:cubicBezTo>
                    <a:pt x="17990" y="3720"/>
                    <a:pt x="18946" y="1758"/>
                    <a:pt x="21600" y="0"/>
                  </a:cubicBezTo>
                  <a:cubicBezTo>
                    <a:pt x="19563" y="1829"/>
                    <a:pt x="18977" y="3729"/>
                    <a:pt x="19131" y="5637"/>
                  </a:cubicBezTo>
                  <a:cubicBezTo>
                    <a:pt x="18977" y="6632"/>
                    <a:pt x="18669" y="7546"/>
                    <a:pt x="18298" y="8514"/>
                  </a:cubicBezTo>
                  <a:cubicBezTo>
                    <a:pt x="17866" y="9455"/>
                    <a:pt x="17465" y="10458"/>
                    <a:pt x="15799" y="11355"/>
                  </a:cubicBezTo>
                  <a:cubicBezTo>
                    <a:pt x="14256" y="12216"/>
                    <a:pt x="12436" y="13033"/>
                    <a:pt x="10461" y="13814"/>
                  </a:cubicBezTo>
                  <a:cubicBezTo>
                    <a:pt x="8455" y="14595"/>
                    <a:pt x="6542" y="15341"/>
                    <a:pt x="4968" y="16176"/>
                  </a:cubicBezTo>
                  <a:cubicBezTo>
                    <a:pt x="4166" y="16584"/>
                    <a:pt x="3425" y="17010"/>
                    <a:pt x="2808" y="17445"/>
                  </a:cubicBezTo>
                  <a:cubicBezTo>
                    <a:pt x="2129" y="17889"/>
                    <a:pt x="1666" y="18306"/>
                    <a:pt x="1697" y="18777"/>
                  </a:cubicBezTo>
                  <a:cubicBezTo>
                    <a:pt x="1605" y="19247"/>
                    <a:pt x="1759" y="19736"/>
                    <a:pt x="1296" y="20215"/>
                  </a:cubicBezTo>
                  <a:lnTo>
                    <a:pt x="0" y="21600"/>
                  </a:lnTo>
                  <a:close/>
                </a:path>
              </a:pathLst>
            </a:custGeom>
            <a:solidFill>
              <a:srgbClr val="E69D7F"/>
            </a:solidFill>
            <a:ln w="12700">
              <a:miter lim="400000"/>
            </a:ln>
          </p:spPr>
          <p:txBody>
            <a:bodyPr lIns="38100" tIns="38100" rIns="38100" bIns="38100" anchor="ctr"/>
            <a:lstStyle/>
            <a:p>
              <a:pPr>
                <a:defRPr sz="3000"/>
              </a:pPr>
              <a:endParaRPr/>
            </a:p>
          </p:txBody>
        </p:sp>
        <p:sp>
          <p:nvSpPr>
            <p:cNvPr id="24" name="Shape">
              <a:extLst>
                <a:ext uri="{FF2B5EF4-FFF2-40B4-BE49-F238E27FC236}">
                  <a16:creationId xmlns:a16="http://schemas.microsoft.com/office/drawing/2014/main" id="{B938E9C3-6C3D-D4F2-F6E9-28A618E34034}"/>
                </a:ext>
              </a:extLst>
            </p:cNvPr>
            <p:cNvSpPr/>
            <p:nvPr/>
          </p:nvSpPr>
          <p:spPr>
            <a:xfrm>
              <a:off x="6171531" y="4842065"/>
              <a:ext cx="131896" cy="996178"/>
            </a:xfrm>
            <a:custGeom>
              <a:avLst/>
              <a:gdLst/>
              <a:ahLst/>
              <a:cxnLst>
                <a:cxn ang="0">
                  <a:pos x="wd2" y="hd2"/>
                </a:cxn>
                <a:cxn ang="5400000">
                  <a:pos x="wd2" y="hd2"/>
                </a:cxn>
                <a:cxn ang="10800000">
                  <a:pos x="wd2" y="hd2"/>
                </a:cxn>
                <a:cxn ang="16200000">
                  <a:pos x="wd2" y="hd2"/>
                </a:cxn>
              </a:cxnLst>
              <a:rect l="0" t="0" r="r" b="b"/>
              <a:pathLst>
                <a:path w="21257" h="21600" extrusionOk="0">
                  <a:moveTo>
                    <a:pt x="14574" y="0"/>
                  </a:moveTo>
                  <a:cubicBezTo>
                    <a:pt x="17914" y="1797"/>
                    <a:pt x="20512" y="3615"/>
                    <a:pt x="21180" y="5482"/>
                  </a:cubicBezTo>
                  <a:cubicBezTo>
                    <a:pt x="21477" y="6421"/>
                    <a:pt x="20883" y="7350"/>
                    <a:pt x="19918" y="8278"/>
                  </a:cubicBezTo>
                  <a:cubicBezTo>
                    <a:pt x="18879" y="9207"/>
                    <a:pt x="17469" y="10126"/>
                    <a:pt x="14796" y="11025"/>
                  </a:cubicBezTo>
                  <a:lnTo>
                    <a:pt x="7671" y="13611"/>
                  </a:lnTo>
                  <a:cubicBezTo>
                    <a:pt x="6260" y="14060"/>
                    <a:pt x="5518" y="14390"/>
                    <a:pt x="5889" y="14849"/>
                  </a:cubicBezTo>
                  <a:cubicBezTo>
                    <a:pt x="6038" y="15289"/>
                    <a:pt x="7003" y="15748"/>
                    <a:pt x="6335" y="16277"/>
                  </a:cubicBezTo>
                  <a:cubicBezTo>
                    <a:pt x="5518" y="16767"/>
                    <a:pt x="4182" y="17186"/>
                    <a:pt x="3143" y="17616"/>
                  </a:cubicBezTo>
                  <a:cubicBezTo>
                    <a:pt x="2623" y="17825"/>
                    <a:pt x="2104" y="18055"/>
                    <a:pt x="2178" y="18225"/>
                  </a:cubicBezTo>
                  <a:lnTo>
                    <a:pt x="2994" y="18894"/>
                  </a:lnTo>
                  <a:cubicBezTo>
                    <a:pt x="3959" y="19802"/>
                    <a:pt x="5221" y="20711"/>
                    <a:pt x="7151" y="21600"/>
                  </a:cubicBezTo>
                  <a:cubicBezTo>
                    <a:pt x="4405" y="20751"/>
                    <a:pt x="2772" y="19842"/>
                    <a:pt x="1139" y="18944"/>
                  </a:cubicBezTo>
                  <a:lnTo>
                    <a:pt x="25" y="18255"/>
                  </a:lnTo>
                  <a:cubicBezTo>
                    <a:pt x="-123" y="17955"/>
                    <a:pt x="396" y="17745"/>
                    <a:pt x="842" y="17506"/>
                  </a:cubicBezTo>
                  <a:cubicBezTo>
                    <a:pt x="1732" y="17056"/>
                    <a:pt x="2920" y="16607"/>
                    <a:pt x="3440" y="16188"/>
                  </a:cubicBezTo>
                  <a:cubicBezTo>
                    <a:pt x="3811" y="15798"/>
                    <a:pt x="2846" y="15339"/>
                    <a:pt x="2549" y="14859"/>
                  </a:cubicBezTo>
                  <a:cubicBezTo>
                    <a:pt x="2401" y="14620"/>
                    <a:pt x="2401" y="14370"/>
                    <a:pt x="2772" y="14110"/>
                  </a:cubicBezTo>
                  <a:cubicBezTo>
                    <a:pt x="3217" y="13841"/>
                    <a:pt x="3885" y="13631"/>
                    <a:pt x="4405" y="13411"/>
                  </a:cubicBezTo>
                  <a:lnTo>
                    <a:pt x="11308" y="10785"/>
                  </a:lnTo>
                  <a:cubicBezTo>
                    <a:pt x="16281" y="9137"/>
                    <a:pt x="17914" y="7270"/>
                    <a:pt x="18285" y="5462"/>
                  </a:cubicBezTo>
                  <a:cubicBezTo>
                    <a:pt x="18137" y="3665"/>
                    <a:pt x="16355" y="1827"/>
                    <a:pt x="14574" y="0"/>
                  </a:cubicBezTo>
                  <a:close/>
                </a:path>
              </a:pathLst>
            </a:custGeom>
            <a:solidFill>
              <a:srgbClr val="E69D7F"/>
            </a:solidFill>
            <a:ln w="12700">
              <a:miter lim="400000"/>
            </a:ln>
          </p:spPr>
          <p:txBody>
            <a:bodyPr lIns="38100" tIns="38100" rIns="38100" bIns="38100" anchor="ctr"/>
            <a:lstStyle/>
            <a:p>
              <a:pPr>
                <a:defRPr sz="3000"/>
              </a:pPr>
              <a:endParaRPr/>
            </a:p>
          </p:txBody>
        </p:sp>
        <p:sp>
          <p:nvSpPr>
            <p:cNvPr id="25" name="Shape">
              <a:extLst>
                <a:ext uri="{FF2B5EF4-FFF2-40B4-BE49-F238E27FC236}">
                  <a16:creationId xmlns:a16="http://schemas.microsoft.com/office/drawing/2014/main" id="{1061B01C-F205-053D-C207-77AE16CF8E8F}"/>
                </a:ext>
              </a:extLst>
            </p:cNvPr>
            <p:cNvSpPr/>
            <p:nvPr/>
          </p:nvSpPr>
          <p:spPr>
            <a:xfrm>
              <a:off x="5618868" y="5302618"/>
              <a:ext cx="240872" cy="78533"/>
            </a:xfrm>
            <a:custGeom>
              <a:avLst/>
              <a:gdLst/>
              <a:ahLst/>
              <a:cxnLst>
                <a:cxn ang="0">
                  <a:pos x="wd2" y="hd2"/>
                </a:cxn>
                <a:cxn ang="5400000">
                  <a:pos x="wd2" y="hd2"/>
                </a:cxn>
                <a:cxn ang="10800000">
                  <a:pos x="wd2" y="hd2"/>
                </a:cxn>
                <a:cxn ang="16200000">
                  <a:pos x="wd2" y="hd2"/>
                </a:cxn>
              </a:cxnLst>
              <a:rect l="0" t="0" r="r" b="b"/>
              <a:pathLst>
                <a:path w="21600" h="20691" extrusionOk="0">
                  <a:moveTo>
                    <a:pt x="0" y="11892"/>
                  </a:moveTo>
                  <a:cubicBezTo>
                    <a:pt x="1817" y="14198"/>
                    <a:pt x="3676" y="15047"/>
                    <a:pt x="5493" y="15169"/>
                  </a:cubicBezTo>
                  <a:cubicBezTo>
                    <a:pt x="7351" y="15290"/>
                    <a:pt x="8921" y="13834"/>
                    <a:pt x="10738" y="11892"/>
                  </a:cubicBezTo>
                  <a:cubicBezTo>
                    <a:pt x="14290" y="8130"/>
                    <a:pt x="17800" y="3397"/>
                    <a:pt x="21600" y="0"/>
                  </a:cubicBezTo>
                  <a:cubicBezTo>
                    <a:pt x="20154" y="4005"/>
                    <a:pt x="18502" y="7281"/>
                    <a:pt x="16850" y="10314"/>
                  </a:cubicBezTo>
                  <a:cubicBezTo>
                    <a:pt x="15157" y="13348"/>
                    <a:pt x="13381" y="15897"/>
                    <a:pt x="11523" y="17960"/>
                  </a:cubicBezTo>
                  <a:cubicBezTo>
                    <a:pt x="9747" y="19901"/>
                    <a:pt x="7393" y="21600"/>
                    <a:pt x="5369" y="20144"/>
                  </a:cubicBezTo>
                  <a:cubicBezTo>
                    <a:pt x="3345" y="18931"/>
                    <a:pt x="1322" y="16382"/>
                    <a:pt x="0" y="11892"/>
                  </a:cubicBezTo>
                  <a:close/>
                </a:path>
              </a:pathLst>
            </a:custGeom>
            <a:solidFill>
              <a:srgbClr val="E69D7F"/>
            </a:solidFill>
            <a:ln w="12700">
              <a:miter lim="400000"/>
            </a:ln>
          </p:spPr>
          <p:txBody>
            <a:bodyPr lIns="38100" tIns="38100" rIns="38100" bIns="38100" anchor="ctr"/>
            <a:lstStyle/>
            <a:p>
              <a:pPr>
                <a:defRPr sz="3000"/>
              </a:pPr>
              <a:endParaRPr/>
            </a:p>
          </p:txBody>
        </p:sp>
        <p:sp>
          <p:nvSpPr>
            <p:cNvPr id="26" name="Shape">
              <a:extLst>
                <a:ext uri="{FF2B5EF4-FFF2-40B4-BE49-F238E27FC236}">
                  <a16:creationId xmlns:a16="http://schemas.microsoft.com/office/drawing/2014/main" id="{AC83AA3A-1398-2F10-05B1-5DA9AB4C30FD}"/>
                </a:ext>
              </a:extLst>
            </p:cNvPr>
            <p:cNvSpPr/>
            <p:nvPr/>
          </p:nvSpPr>
          <p:spPr>
            <a:xfrm>
              <a:off x="5434647" y="5625004"/>
              <a:ext cx="315478" cy="188417"/>
            </a:xfrm>
            <a:custGeom>
              <a:avLst/>
              <a:gdLst/>
              <a:ahLst/>
              <a:cxnLst>
                <a:cxn ang="0">
                  <a:pos x="wd2" y="hd2"/>
                </a:cxn>
                <a:cxn ang="5400000">
                  <a:pos x="wd2" y="hd2"/>
                </a:cxn>
                <a:cxn ang="10800000">
                  <a:pos x="wd2" y="hd2"/>
                </a:cxn>
                <a:cxn ang="16200000">
                  <a:pos x="wd2" y="hd2"/>
                </a:cxn>
              </a:cxnLst>
              <a:rect l="0" t="0" r="r" b="b"/>
              <a:pathLst>
                <a:path w="21600" h="21553" extrusionOk="0">
                  <a:moveTo>
                    <a:pt x="0" y="19756"/>
                  </a:moveTo>
                  <a:cubicBezTo>
                    <a:pt x="946" y="20704"/>
                    <a:pt x="2018" y="20599"/>
                    <a:pt x="3027" y="20230"/>
                  </a:cubicBezTo>
                  <a:cubicBezTo>
                    <a:pt x="4036" y="19861"/>
                    <a:pt x="4982" y="19229"/>
                    <a:pt x="5928" y="18386"/>
                  </a:cubicBezTo>
                  <a:cubicBezTo>
                    <a:pt x="7757" y="16648"/>
                    <a:pt x="9681" y="14909"/>
                    <a:pt x="11415" y="13013"/>
                  </a:cubicBezTo>
                  <a:cubicBezTo>
                    <a:pt x="14978" y="9272"/>
                    <a:pt x="18131" y="4425"/>
                    <a:pt x="21600" y="0"/>
                  </a:cubicBezTo>
                  <a:cubicBezTo>
                    <a:pt x="20370" y="3003"/>
                    <a:pt x="18951" y="5743"/>
                    <a:pt x="17406" y="8377"/>
                  </a:cubicBezTo>
                  <a:cubicBezTo>
                    <a:pt x="15893" y="11011"/>
                    <a:pt x="14158" y="13382"/>
                    <a:pt x="12298" y="15384"/>
                  </a:cubicBezTo>
                  <a:cubicBezTo>
                    <a:pt x="10406" y="17333"/>
                    <a:pt x="8514" y="19019"/>
                    <a:pt x="6433" y="20336"/>
                  </a:cubicBezTo>
                  <a:cubicBezTo>
                    <a:pt x="5361" y="20968"/>
                    <a:pt x="4257" y="21442"/>
                    <a:pt x="3122" y="21548"/>
                  </a:cubicBezTo>
                  <a:cubicBezTo>
                    <a:pt x="1987" y="21600"/>
                    <a:pt x="725" y="21284"/>
                    <a:pt x="0" y="19756"/>
                  </a:cubicBezTo>
                  <a:close/>
                </a:path>
              </a:pathLst>
            </a:custGeom>
            <a:solidFill>
              <a:srgbClr val="E69D7F"/>
            </a:solidFill>
            <a:ln w="12700">
              <a:miter lim="400000"/>
            </a:ln>
          </p:spPr>
          <p:txBody>
            <a:bodyPr lIns="38100" tIns="38100" rIns="38100" bIns="38100" anchor="ctr"/>
            <a:lstStyle/>
            <a:p>
              <a:pPr>
                <a:defRPr sz="3000"/>
              </a:pPr>
              <a:endParaRPr/>
            </a:p>
          </p:txBody>
        </p:sp>
        <p:sp>
          <p:nvSpPr>
            <p:cNvPr id="27" name="Shape">
              <a:extLst>
                <a:ext uri="{FF2B5EF4-FFF2-40B4-BE49-F238E27FC236}">
                  <a16:creationId xmlns:a16="http://schemas.microsoft.com/office/drawing/2014/main" id="{E83D0DCA-E077-B573-AC6E-D01E186A57FA}"/>
                </a:ext>
              </a:extLst>
            </p:cNvPr>
            <p:cNvSpPr/>
            <p:nvPr/>
          </p:nvSpPr>
          <p:spPr>
            <a:xfrm>
              <a:off x="5526758" y="5901335"/>
              <a:ext cx="89351" cy="75534"/>
            </a:xfrm>
            <a:custGeom>
              <a:avLst/>
              <a:gdLst/>
              <a:ahLst/>
              <a:cxnLst>
                <a:cxn ang="0">
                  <a:pos x="wd2" y="hd2"/>
                </a:cxn>
                <a:cxn ang="5400000">
                  <a:pos x="wd2" y="hd2"/>
                </a:cxn>
                <a:cxn ang="10800000">
                  <a:pos x="wd2" y="hd2"/>
                </a:cxn>
                <a:cxn ang="16200000">
                  <a:pos x="wd2" y="hd2"/>
                </a:cxn>
              </a:cxnLst>
              <a:rect l="0" t="0" r="r" b="b"/>
              <a:pathLst>
                <a:path w="21600" h="21600" extrusionOk="0">
                  <a:moveTo>
                    <a:pt x="0" y="15673"/>
                  </a:moveTo>
                  <a:cubicBezTo>
                    <a:pt x="7460" y="11722"/>
                    <a:pt x="14920" y="6191"/>
                    <a:pt x="21600" y="0"/>
                  </a:cubicBezTo>
                  <a:cubicBezTo>
                    <a:pt x="16144" y="7902"/>
                    <a:pt x="10021" y="15147"/>
                    <a:pt x="2895" y="21600"/>
                  </a:cubicBezTo>
                  <a:lnTo>
                    <a:pt x="0" y="15673"/>
                  </a:lnTo>
                  <a:close/>
                </a:path>
              </a:pathLst>
            </a:custGeom>
            <a:solidFill>
              <a:srgbClr val="E69D7F"/>
            </a:solidFill>
            <a:ln w="12700">
              <a:miter lim="400000"/>
            </a:ln>
          </p:spPr>
          <p:txBody>
            <a:bodyPr lIns="38100" tIns="38100" rIns="38100" bIns="38100" anchor="ctr"/>
            <a:lstStyle/>
            <a:p>
              <a:pPr>
                <a:defRPr sz="3000"/>
              </a:pPr>
              <a:endParaRPr/>
            </a:p>
          </p:txBody>
        </p:sp>
        <p:sp>
          <p:nvSpPr>
            <p:cNvPr id="28" name="Shape">
              <a:extLst>
                <a:ext uri="{FF2B5EF4-FFF2-40B4-BE49-F238E27FC236}">
                  <a16:creationId xmlns:a16="http://schemas.microsoft.com/office/drawing/2014/main" id="{25364394-4A2A-166E-8805-EDB042EE6F44}"/>
                </a:ext>
              </a:extLst>
            </p:cNvPr>
            <p:cNvSpPr/>
            <p:nvPr/>
          </p:nvSpPr>
          <p:spPr>
            <a:xfrm>
              <a:off x="5710978" y="5394728"/>
              <a:ext cx="66983" cy="196659"/>
            </a:xfrm>
            <a:custGeom>
              <a:avLst/>
              <a:gdLst/>
              <a:ahLst/>
              <a:cxnLst>
                <a:cxn ang="0">
                  <a:pos x="wd2" y="hd2"/>
                </a:cxn>
                <a:cxn ang="5400000">
                  <a:pos x="wd2" y="hd2"/>
                </a:cxn>
                <a:cxn ang="10800000">
                  <a:pos x="wd2" y="hd2"/>
                </a:cxn>
                <a:cxn ang="16200000">
                  <a:pos x="wd2" y="hd2"/>
                </a:cxn>
              </a:cxnLst>
              <a:rect l="0" t="0" r="r" b="b"/>
              <a:pathLst>
                <a:path w="21226" h="21600" extrusionOk="0">
                  <a:moveTo>
                    <a:pt x="13281" y="21094"/>
                  </a:moveTo>
                  <a:cubicBezTo>
                    <a:pt x="14157" y="19526"/>
                    <a:pt x="14303" y="17604"/>
                    <a:pt x="14157" y="15833"/>
                  </a:cubicBezTo>
                  <a:cubicBezTo>
                    <a:pt x="13865" y="14012"/>
                    <a:pt x="12990" y="12191"/>
                    <a:pt x="11822" y="10370"/>
                  </a:cubicBezTo>
                  <a:cubicBezTo>
                    <a:pt x="9340" y="6778"/>
                    <a:pt x="5254" y="3288"/>
                    <a:pt x="0" y="0"/>
                  </a:cubicBezTo>
                  <a:cubicBezTo>
                    <a:pt x="6422" y="3035"/>
                    <a:pt x="11676" y="6425"/>
                    <a:pt x="15617" y="10016"/>
                  </a:cubicBezTo>
                  <a:cubicBezTo>
                    <a:pt x="17514" y="11837"/>
                    <a:pt x="18973" y="13709"/>
                    <a:pt x="19995" y="15631"/>
                  </a:cubicBezTo>
                  <a:cubicBezTo>
                    <a:pt x="20870" y="17553"/>
                    <a:pt x="21600" y="19425"/>
                    <a:pt x="21017" y="21600"/>
                  </a:cubicBezTo>
                  <a:lnTo>
                    <a:pt x="13281" y="21094"/>
                  </a:lnTo>
                  <a:close/>
                </a:path>
              </a:pathLst>
            </a:custGeom>
            <a:solidFill>
              <a:srgbClr val="E69D7F"/>
            </a:solidFill>
            <a:ln w="12700">
              <a:miter lim="400000"/>
            </a:ln>
          </p:spPr>
          <p:txBody>
            <a:bodyPr lIns="38100" tIns="38100" rIns="38100" bIns="38100" anchor="ctr"/>
            <a:lstStyle/>
            <a:p>
              <a:pPr>
                <a:defRPr sz="3000"/>
              </a:pPr>
              <a:endParaRPr/>
            </a:p>
          </p:txBody>
        </p:sp>
        <p:sp>
          <p:nvSpPr>
            <p:cNvPr id="29" name="Shape">
              <a:extLst>
                <a:ext uri="{FF2B5EF4-FFF2-40B4-BE49-F238E27FC236}">
                  <a16:creationId xmlns:a16="http://schemas.microsoft.com/office/drawing/2014/main" id="{19B7B95C-DB6C-A421-CABE-A9C837B3F0DF}"/>
                </a:ext>
              </a:extLst>
            </p:cNvPr>
            <p:cNvSpPr/>
            <p:nvPr/>
          </p:nvSpPr>
          <p:spPr>
            <a:xfrm>
              <a:off x="6171527" y="5578949"/>
              <a:ext cx="161197" cy="64256"/>
            </a:xfrm>
            <a:custGeom>
              <a:avLst/>
              <a:gdLst/>
              <a:ahLst/>
              <a:cxnLst>
                <a:cxn ang="0">
                  <a:pos x="wd2" y="hd2"/>
                </a:cxn>
                <a:cxn ang="5400000">
                  <a:pos x="wd2" y="hd2"/>
                </a:cxn>
                <a:cxn ang="10800000">
                  <a:pos x="wd2" y="hd2"/>
                </a:cxn>
                <a:cxn ang="16200000">
                  <a:pos x="wd2" y="hd2"/>
                </a:cxn>
              </a:cxnLst>
              <a:rect l="0" t="0" r="r" b="b"/>
              <a:pathLst>
                <a:path w="21600" h="20926" extrusionOk="0">
                  <a:moveTo>
                    <a:pt x="1666" y="0"/>
                  </a:moveTo>
                  <a:cubicBezTo>
                    <a:pt x="3332" y="2700"/>
                    <a:pt x="4875" y="5400"/>
                    <a:pt x="6357" y="8400"/>
                  </a:cubicBezTo>
                  <a:cubicBezTo>
                    <a:pt x="7097" y="9900"/>
                    <a:pt x="7838" y="11400"/>
                    <a:pt x="8517" y="13200"/>
                  </a:cubicBezTo>
                  <a:cubicBezTo>
                    <a:pt x="9010" y="14550"/>
                    <a:pt x="9751" y="15300"/>
                    <a:pt x="10553" y="16200"/>
                  </a:cubicBezTo>
                  <a:cubicBezTo>
                    <a:pt x="13947" y="18900"/>
                    <a:pt x="17835" y="19650"/>
                    <a:pt x="21600" y="19950"/>
                  </a:cubicBezTo>
                  <a:cubicBezTo>
                    <a:pt x="17836" y="20850"/>
                    <a:pt x="14071" y="21600"/>
                    <a:pt x="10121" y="19950"/>
                  </a:cubicBezTo>
                  <a:cubicBezTo>
                    <a:pt x="9196" y="19500"/>
                    <a:pt x="8023" y="18600"/>
                    <a:pt x="7159" y="16950"/>
                  </a:cubicBezTo>
                  <a:cubicBezTo>
                    <a:pt x="6418" y="15600"/>
                    <a:pt x="5678" y="14400"/>
                    <a:pt x="4875" y="13350"/>
                  </a:cubicBezTo>
                  <a:cubicBezTo>
                    <a:pt x="3333" y="11100"/>
                    <a:pt x="1666" y="9001"/>
                    <a:pt x="0" y="7050"/>
                  </a:cubicBezTo>
                  <a:lnTo>
                    <a:pt x="1666" y="0"/>
                  </a:lnTo>
                  <a:close/>
                </a:path>
              </a:pathLst>
            </a:custGeom>
            <a:solidFill>
              <a:srgbClr val="E69D7F"/>
            </a:solidFill>
            <a:ln w="12700">
              <a:miter lim="400000"/>
            </a:ln>
          </p:spPr>
          <p:txBody>
            <a:bodyPr lIns="38100" tIns="38100" rIns="38100" bIns="38100" anchor="ctr"/>
            <a:lstStyle/>
            <a:p>
              <a:pPr>
                <a:defRPr sz="3000"/>
              </a:pPr>
              <a:endParaRPr/>
            </a:p>
          </p:txBody>
        </p:sp>
        <p:sp>
          <p:nvSpPr>
            <p:cNvPr id="30" name="Shape">
              <a:extLst>
                <a:ext uri="{FF2B5EF4-FFF2-40B4-BE49-F238E27FC236}">
                  <a16:creationId xmlns:a16="http://schemas.microsoft.com/office/drawing/2014/main" id="{199CC5E3-CCE4-B9A4-F442-82393EC1D2FD}"/>
                </a:ext>
              </a:extLst>
            </p:cNvPr>
            <p:cNvSpPr/>
            <p:nvPr/>
          </p:nvSpPr>
          <p:spPr>
            <a:xfrm>
              <a:off x="6171527" y="5440787"/>
              <a:ext cx="259759" cy="60847"/>
            </a:xfrm>
            <a:custGeom>
              <a:avLst/>
              <a:gdLst/>
              <a:ahLst/>
              <a:cxnLst>
                <a:cxn ang="0">
                  <a:pos x="wd2" y="hd2"/>
                </a:cxn>
                <a:cxn ang="5400000">
                  <a:pos x="wd2" y="hd2"/>
                </a:cxn>
                <a:cxn ang="10800000">
                  <a:pos x="wd2" y="hd2"/>
                </a:cxn>
                <a:cxn ang="16200000">
                  <a:pos x="wd2" y="hd2"/>
                </a:cxn>
              </a:cxnLst>
              <a:rect l="0" t="0" r="r" b="b"/>
              <a:pathLst>
                <a:path w="21600" h="20831" extrusionOk="0">
                  <a:moveTo>
                    <a:pt x="0" y="13106"/>
                  </a:moveTo>
                  <a:cubicBezTo>
                    <a:pt x="3523" y="7745"/>
                    <a:pt x="7085" y="4119"/>
                    <a:pt x="10685" y="1911"/>
                  </a:cubicBezTo>
                  <a:cubicBezTo>
                    <a:pt x="14323" y="-296"/>
                    <a:pt x="18000" y="-769"/>
                    <a:pt x="21600" y="1438"/>
                  </a:cubicBezTo>
                  <a:cubicBezTo>
                    <a:pt x="17962" y="650"/>
                    <a:pt x="14362" y="2541"/>
                    <a:pt x="10877" y="6010"/>
                  </a:cubicBezTo>
                  <a:cubicBezTo>
                    <a:pt x="7392" y="9478"/>
                    <a:pt x="3983" y="14524"/>
                    <a:pt x="804" y="20831"/>
                  </a:cubicBezTo>
                  <a:lnTo>
                    <a:pt x="0" y="13106"/>
                  </a:lnTo>
                  <a:close/>
                </a:path>
              </a:pathLst>
            </a:custGeom>
            <a:solidFill>
              <a:srgbClr val="E69D7F"/>
            </a:solidFill>
            <a:ln w="12700">
              <a:miter lim="400000"/>
            </a:ln>
          </p:spPr>
          <p:txBody>
            <a:bodyPr lIns="38100" tIns="38100" rIns="38100" bIns="38100" anchor="ctr"/>
            <a:lstStyle/>
            <a:p>
              <a:pPr>
                <a:defRPr sz="3000"/>
              </a:pPr>
              <a:endParaRPr/>
            </a:p>
          </p:txBody>
        </p:sp>
        <p:sp>
          <p:nvSpPr>
            <p:cNvPr id="31" name="Triangle">
              <a:extLst>
                <a:ext uri="{FF2B5EF4-FFF2-40B4-BE49-F238E27FC236}">
                  <a16:creationId xmlns:a16="http://schemas.microsoft.com/office/drawing/2014/main" id="{C9A629CF-E2B2-2409-0FA6-B0AD568C583D}"/>
                </a:ext>
              </a:extLst>
            </p:cNvPr>
            <p:cNvSpPr/>
            <p:nvPr/>
          </p:nvSpPr>
          <p:spPr>
            <a:xfrm>
              <a:off x="6217586" y="5256562"/>
              <a:ext cx="118826" cy="48822"/>
            </a:xfrm>
            <a:custGeom>
              <a:avLst/>
              <a:gdLst/>
              <a:ahLst/>
              <a:cxnLst>
                <a:cxn ang="0">
                  <a:pos x="wd2" y="hd2"/>
                </a:cxn>
                <a:cxn ang="5400000">
                  <a:pos x="wd2" y="hd2"/>
                </a:cxn>
                <a:cxn ang="10800000">
                  <a:pos x="wd2" y="hd2"/>
                </a:cxn>
                <a:cxn ang="16200000">
                  <a:pos x="wd2" y="hd2"/>
                </a:cxn>
              </a:cxnLst>
              <a:rect l="0" t="0" r="r" b="b"/>
              <a:pathLst>
                <a:path w="21600" h="21600" extrusionOk="0">
                  <a:moveTo>
                    <a:pt x="0" y="11615"/>
                  </a:moveTo>
                  <a:lnTo>
                    <a:pt x="21600" y="0"/>
                  </a:lnTo>
                  <a:lnTo>
                    <a:pt x="1423" y="21600"/>
                  </a:lnTo>
                  <a:close/>
                </a:path>
              </a:pathLst>
            </a:custGeom>
            <a:solidFill>
              <a:srgbClr val="E69D7F"/>
            </a:solidFill>
            <a:ln w="12700">
              <a:miter lim="400000"/>
            </a:ln>
          </p:spPr>
          <p:txBody>
            <a:bodyPr lIns="38100" tIns="38100" rIns="38100" bIns="38100" anchor="ctr"/>
            <a:lstStyle/>
            <a:p>
              <a:pPr>
                <a:defRPr sz="3000"/>
              </a:pPr>
              <a:endParaRPr/>
            </a:p>
          </p:txBody>
        </p:sp>
        <p:sp>
          <p:nvSpPr>
            <p:cNvPr id="32" name="Shape">
              <a:extLst>
                <a:ext uri="{FF2B5EF4-FFF2-40B4-BE49-F238E27FC236}">
                  <a16:creationId xmlns:a16="http://schemas.microsoft.com/office/drawing/2014/main" id="{0788777D-AD45-2084-9B2C-648721063D45}"/>
                </a:ext>
              </a:extLst>
            </p:cNvPr>
            <p:cNvSpPr/>
            <p:nvPr/>
          </p:nvSpPr>
          <p:spPr>
            <a:xfrm>
              <a:off x="5895199" y="5302621"/>
              <a:ext cx="242711" cy="64847"/>
            </a:xfrm>
            <a:custGeom>
              <a:avLst/>
              <a:gdLst/>
              <a:ahLst/>
              <a:cxnLst>
                <a:cxn ang="0">
                  <a:pos x="wd2" y="hd2"/>
                </a:cxn>
                <a:cxn ang="5400000">
                  <a:pos x="wd2" y="hd2"/>
                </a:cxn>
                <a:cxn ang="10800000">
                  <a:pos x="wd2" y="hd2"/>
                </a:cxn>
                <a:cxn ang="16200000">
                  <a:pos x="wd2" y="hd2"/>
                </a:cxn>
              </a:cxnLst>
              <a:rect l="0" t="0" r="r" b="b"/>
              <a:pathLst>
                <a:path w="21600" h="20412" extrusionOk="0">
                  <a:moveTo>
                    <a:pt x="0" y="0"/>
                  </a:moveTo>
                  <a:cubicBezTo>
                    <a:pt x="3689" y="3479"/>
                    <a:pt x="7173" y="7248"/>
                    <a:pt x="10739" y="10148"/>
                  </a:cubicBezTo>
                  <a:cubicBezTo>
                    <a:pt x="12501" y="11742"/>
                    <a:pt x="14304" y="13047"/>
                    <a:pt x="16108" y="14497"/>
                  </a:cubicBezTo>
                  <a:cubicBezTo>
                    <a:pt x="17911" y="15946"/>
                    <a:pt x="19715" y="16816"/>
                    <a:pt x="21600" y="18411"/>
                  </a:cubicBezTo>
                  <a:cubicBezTo>
                    <a:pt x="17870" y="21600"/>
                    <a:pt x="13935" y="20730"/>
                    <a:pt x="10247" y="17541"/>
                  </a:cubicBezTo>
                  <a:cubicBezTo>
                    <a:pt x="8402" y="15802"/>
                    <a:pt x="6558" y="13772"/>
                    <a:pt x="4877" y="10728"/>
                  </a:cubicBezTo>
                  <a:cubicBezTo>
                    <a:pt x="3074" y="7973"/>
                    <a:pt x="1434" y="4494"/>
                    <a:pt x="0" y="0"/>
                  </a:cubicBezTo>
                  <a:close/>
                </a:path>
              </a:pathLst>
            </a:custGeom>
            <a:solidFill>
              <a:srgbClr val="E69D7F"/>
            </a:solidFill>
            <a:ln w="12700">
              <a:miter lim="400000"/>
            </a:ln>
          </p:spPr>
          <p:txBody>
            <a:bodyPr lIns="38100" tIns="38100" rIns="38100" bIns="38100" anchor="ctr"/>
            <a:lstStyle/>
            <a:p>
              <a:pPr>
                <a:defRPr sz="3000"/>
              </a:pPr>
              <a:endParaRPr/>
            </a:p>
          </p:txBody>
        </p:sp>
        <p:sp>
          <p:nvSpPr>
            <p:cNvPr id="33" name="Shape">
              <a:extLst>
                <a:ext uri="{FF2B5EF4-FFF2-40B4-BE49-F238E27FC236}">
                  <a16:creationId xmlns:a16="http://schemas.microsoft.com/office/drawing/2014/main" id="{121FE2D4-05AE-C856-4EB0-C0992C83DD6D}"/>
                </a:ext>
              </a:extLst>
            </p:cNvPr>
            <p:cNvSpPr/>
            <p:nvPr/>
          </p:nvSpPr>
          <p:spPr>
            <a:xfrm>
              <a:off x="6033361" y="5256562"/>
              <a:ext cx="188373" cy="29573"/>
            </a:xfrm>
            <a:custGeom>
              <a:avLst/>
              <a:gdLst/>
              <a:ahLst/>
              <a:cxnLst>
                <a:cxn ang="0">
                  <a:pos x="wd2" y="hd2"/>
                </a:cxn>
                <a:cxn ang="5400000">
                  <a:pos x="wd2" y="hd2"/>
                </a:cxn>
                <a:cxn ang="10800000">
                  <a:pos x="wd2" y="hd2"/>
                </a:cxn>
                <a:cxn ang="16200000">
                  <a:pos x="wd2" y="hd2"/>
                </a:cxn>
              </a:cxnLst>
              <a:rect l="0" t="0" r="r" b="b"/>
              <a:pathLst>
                <a:path w="21600" h="20391" extrusionOk="0">
                  <a:moveTo>
                    <a:pt x="0" y="230"/>
                  </a:moveTo>
                  <a:cubicBezTo>
                    <a:pt x="3802" y="-724"/>
                    <a:pt x="7341" y="1500"/>
                    <a:pt x="10879" y="3089"/>
                  </a:cubicBezTo>
                  <a:cubicBezTo>
                    <a:pt x="14418" y="4995"/>
                    <a:pt x="17798" y="6901"/>
                    <a:pt x="21600" y="6901"/>
                  </a:cubicBezTo>
                  <a:cubicBezTo>
                    <a:pt x="20016" y="13571"/>
                    <a:pt x="18167" y="16747"/>
                    <a:pt x="16266" y="18652"/>
                  </a:cubicBezTo>
                  <a:cubicBezTo>
                    <a:pt x="14418" y="20876"/>
                    <a:pt x="12516" y="20558"/>
                    <a:pt x="10668" y="19922"/>
                  </a:cubicBezTo>
                  <a:cubicBezTo>
                    <a:pt x="8819" y="18968"/>
                    <a:pt x="6971" y="17063"/>
                    <a:pt x="5175" y="13569"/>
                  </a:cubicBezTo>
                  <a:cubicBezTo>
                    <a:pt x="3380" y="10394"/>
                    <a:pt x="1584" y="6583"/>
                    <a:pt x="0" y="230"/>
                  </a:cubicBezTo>
                  <a:close/>
                </a:path>
              </a:pathLst>
            </a:custGeom>
            <a:solidFill>
              <a:srgbClr val="E69D7F"/>
            </a:solidFill>
            <a:ln w="12700">
              <a:miter lim="400000"/>
            </a:ln>
          </p:spPr>
          <p:txBody>
            <a:bodyPr lIns="38100" tIns="38100" rIns="38100" bIns="38100" anchor="ctr"/>
            <a:lstStyle/>
            <a:p>
              <a:pPr>
                <a:defRPr sz="3000"/>
              </a:pPr>
              <a:endParaRPr/>
            </a:p>
          </p:txBody>
        </p:sp>
        <p:sp>
          <p:nvSpPr>
            <p:cNvPr id="34" name="Shape">
              <a:extLst>
                <a:ext uri="{FF2B5EF4-FFF2-40B4-BE49-F238E27FC236}">
                  <a16:creationId xmlns:a16="http://schemas.microsoft.com/office/drawing/2014/main" id="{2C0507CA-1024-2137-9BE0-4C10DE7C0BF5}"/>
                </a:ext>
              </a:extLst>
            </p:cNvPr>
            <p:cNvSpPr/>
            <p:nvPr/>
          </p:nvSpPr>
          <p:spPr>
            <a:xfrm>
              <a:off x="5941254" y="4749959"/>
              <a:ext cx="289317" cy="240078"/>
            </a:xfrm>
            <a:custGeom>
              <a:avLst/>
              <a:gdLst/>
              <a:ahLst/>
              <a:cxnLst>
                <a:cxn ang="0">
                  <a:pos x="wd2" y="hd2"/>
                </a:cxn>
                <a:cxn ang="5400000">
                  <a:pos x="wd2" y="hd2"/>
                </a:cxn>
                <a:cxn ang="10800000">
                  <a:pos x="wd2" y="hd2"/>
                </a:cxn>
                <a:cxn ang="16200000">
                  <a:pos x="wd2" y="hd2"/>
                </a:cxn>
              </a:cxnLst>
              <a:rect l="0" t="0" r="r" b="b"/>
              <a:pathLst>
                <a:path w="21235" h="21488" extrusionOk="0">
                  <a:moveTo>
                    <a:pt x="2626" y="0"/>
                  </a:moveTo>
                  <a:cubicBezTo>
                    <a:pt x="2017" y="2679"/>
                    <a:pt x="1612" y="5441"/>
                    <a:pt x="1409" y="8162"/>
                  </a:cubicBezTo>
                  <a:cubicBezTo>
                    <a:pt x="1172" y="10882"/>
                    <a:pt x="1307" y="13603"/>
                    <a:pt x="1814" y="16200"/>
                  </a:cubicBezTo>
                  <a:lnTo>
                    <a:pt x="1273" y="15499"/>
                  </a:lnTo>
                  <a:cubicBezTo>
                    <a:pt x="3741" y="16200"/>
                    <a:pt x="6175" y="16983"/>
                    <a:pt x="8609" y="17807"/>
                  </a:cubicBezTo>
                  <a:cubicBezTo>
                    <a:pt x="11043" y="18632"/>
                    <a:pt x="13510" y="19456"/>
                    <a:pt x="15809" y="19497"/>
                  </a:cubicBezTo>
                  <a:cubicBezTo>
                    <a:pt x="16350" y="19456"/>
                    <a:pt x="16890" y="19374"/>
                    <a:pt x="17228" y="19085"/>
                  </a:cubicBezTo>
                  <a:cubicBezTo>
                    <a:pt x="17567" y="18879"/>
                    <a:pt x="17837" y="18302"/>
                    <a:pt x="18175" y="17643"/>
                  </a:cubicBezTo>
                  <a:cubicBezTo>
                    <a:pt x="18783" y="16365"/>
                    <a:pt x="19257" y="14963"/>
                    <a:pt x="19662" y="13521"/>
                  </a:cubicBezTo>
                  <a:cubicBezTo>
                    <a:pt x="20440" y="10635"/>
                    <a:pt x="20981" y="7626"/>
                    <a:pt x="20913" y="4534"/>
                  </a:cubicBezTo>
                  <a:cubicBezTo>
                    <a:pt x="21420" y="7585"/>
                    <a:pt x="21319" y="10841"/>
                    <a:pt x="20676" y="13892"/>
                  </a:cubicBezTo>
                  <a:cubicBezTo>
                    <a:pt x="20372" y="15417"/>
                    <a:pt x="19967" y="16942"/>
                    <a:pt x="19426" y="18426"/>
                  </a:cubicBezTo>
                  <a:cubicBezTo>
                    <a:pt x="19155" y="19085"/>
                    <a:pt x="18851" y="20034"/>
                    <a:pt x="18074" y="20652"/>
                  </a:cubicBezTo>
                  <a:cubicBezTo>
                    <a:pt x="17364" y="21270"/>
                    <a:pt x="16586" y="21394"/>
                    <a:pt x="15876" y="21476"/>
                  </a:cubicBezTo>
                  <a:cubicBezTo>
                    <a:pt x="13071" y="21600"/>
                    <a:pt x="10603" y="20693"/>
                    <a:pt x="8136" y="19910"/>
                  </a:cubicBezTo>
                  <a:cubicBezTo>
                    <a:pt x="5668" y="19085"/>
                    <a:pt x="3234" y="18261"/>
                    <a:pt x="800" y="17354"/>
                  </a:cubicBezTo>
                  <a:lnTo>
                    <a:pt x="327" y="17189"/>
                  </a:lnTo>
                  <a:lnTo>
                    <a:pt x="259" y="16653"/>
                  </a:lnTo>
                  <a:cubicBezTo>
                    <a:pt x="-180" y="13768"/>
                    <a:pt x="-11" y="10841"/>
                    <a:pt x="395" y="8038"/>
                  </a:cubicBezTo>
                  <a:cubicBezTo>
                    <a:pt x="834" y="5194"/>
                    <a:pt x="1578" y="2473"/>
                    <a:pt x="2626" y="0"/>
                  </a:cubicBezTo>
                  <a:close/>
                </a:path>
              </a:pathLst>
            </a:custGeom>
            <a:solidFill>
              <a:srgbClr val="E69D7F"/>
            </a:solidFill>
            <a:ln w="12700">
              <a:miter lim="400000"/>
            </a:ln>
          </p:spPr>
          <p:txBody>
            <a:bodyPr lIns="38100" tIns="38100" rIns="38100" bIns="38100" anchor="ctr"/>
            <a:lstStyle/>
            <a:p>
              <a:pPr>
                <a:defRPr sz="3000"/>
              </a:pPr>
              <a:endParaRPr/>
            </a:p>
          </p:txBody>
        </p:sp>
        <p:sp>
          <p:nvSpPr>
            <p:cNvPr id="35" name="Shape">
              <a:extLst>
                <a:ext uri="{FF2B5EF4-FFF2-40B4-BE49-F238E27FC236}">
                  <a16:creationId xmlns:a16="http://schemas.microsoft.com/office/drawing/2014/main" id="{B04C722A-A4FF-15FB-579C-8AB26DCBD75F}"/>
                </a:ext>
              </a:extLst>
            </p:cNvPr>
            <p:cNvSpPr/>
            <p:nvPr/>
          </p:nvSpPr>
          <p:spPr>
            <a:xfrm>
              <a:off x="5342537" y="5809228"/>
              <a:ext cx="100865" cy="126195"/>
            </a:xfrm>
            <a:custGeom>
              <a:avLst/>
              <a:gdLst/>
              <a:ahLst/>
              <a:cxnLst>
                <a:cxn ang="0">
                  <a:pos x="wd2" y="hd2"/>
                </a:cxn>
                <a:cxn ang="5400000">
                  <a:pos x="wd2" y="hd2"/>
                </a:cxn>
                <a:cxn ang="10800000">
                  <a:pos x="wd2" y="hd2"/>
                </a:cxn>
                <a:cxn ang="16200000">
                  <a:pos x="wd2" y="hd2"/>
                </a:cxn>
              </a:cxnLst>
              <a:rect l="0" t="0" r="r" b="b"/>
              <a:pathLst>
                <a:path w="21600" h="21600" extrusionOk="0">
                  <a:moveTo>
                    <a:pt x="0" y="17579"/>
                  </a:moveTo>
                  <a:cubicBezTo>
                    <a:pt x="2466" y="17106"/>
                    <a:pt x="5129" y="16397"/>
                    <a:pt x="7496" y="15530"/>
                  </a:cubicBezTo>
                  <a:cubicBezTo>
                    <a:pt x="10060" y="14584"/>
                    <a:pt x="11836" y="13559"/>
                    <a:pt x="13414" y="11746"/>
                  </a:cubicBezTo>
                  <a:cubicBezTo>
                    <a:pt x="16570" y="8198"/>
                    <a:pt x="19134" y="4099"/>
                    <a:pt x="21600" y="0"/>
                  </a:cubicBezTo>
                  <a:cubicBezTo>
                    <a:pt x="20022" y="4336"/>
                    <a:pt x="18247" y="8671"/>
                    <a:pt x="15682" y="12850"/>
                  </a:cubicBezTo>
                  <a:cubicBezTo>
                    <a:pt x="14499" y="14978"/>
                    <a:pt x="11934" y="17106"/>
                    <a:pt x="9468" y="18289"/>
                  </a:cubicBezTo>
                  <a:cubicBezTo>
                    <a:pt x="6904" y="19629"/>
                    <a:pt x="4340" y="20654"/>
                    <a:pt x="1479" y="21600"/>
                  </a:cubicBezTo>
                  <a:lnTo>
                    <a:pt x="0" y="17579"/>
                  </a:lnTo>
                  <a:close/>
                </a:path>
              </a:pathLst>
            </a:custGeom>
            <a:solidFill>
              <a:srgbClr val="E69D7F"/>
            </a:solidFill>
            <a:ln w="12700">
              <a:miter lim="400000"/>
            </a:ln>
          </p:spPr>
          <p:txBody>
            <a:bodyPr lIns="38100" tIns="38100" rIns="38100" bIns="38100" anchor="ctr"/>
            <a:lstStyle/>
            <a:p>
              <a:pPr>
                <a:defRPr sz="3000"/>
              </a:pPr>
              <a:endParaRPr/>
            </a:p>
          </p:txBody>
        </p:sp>
      </p:grpSp>
    </p:spTree>
    <p:extLst>
      <p:ext uri="{BB962C8B-B14F-4D97-AF65-F5344CB8AC3E}">
        <p14:creationId xmlns:p14="http://schemas.microsoft.com/office/powerpoint/2010/main" val="18758464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7F1D-86D7-1344-BDCE-50CCA0908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8289D-3360-4FFD-B8A2-4206265B2713}"/>
              </a:ext>
            </a:extLst>
          </p:cNvPr>
          <p:cNvSpPr>
            <a:spLocks noGrp="1"/>
          </p:cNvSpPr>
          <p:nvPr>
            <p:ph type="title"/>
          </p:nvPr>
        </p:nvSpPr>
        <p:spPr/>
        <p:txBody>
          <a:bodyPr/>
          <a:lstStyle/>
          <a:p>
            <a:r>
              <a:rPr lang="en-US" dirty="0"/>
              <a:t>Evolutions Ahead</a:t>
            </a:r>
          </a:p>
        </p:txBody>
      </p:sp>
      <p:sp>
        <p:nvSpPr>
          <p:cNvPr id="4" name="Forme libre 11">
            <a:extLst>
              <a:ext uri="{FF2B5EF4-FFF2-40B4-BE49-F238E27FC236}">
                <a16:creationId xmlns:a16="http://schemas.microsoft.com/office/drawing/2014/main" id="{2B93CEA9-D96C-2771-92DB-5580BD916EFB}"/>
              </a:ext>
            </a:extLst>
          </p:cNvPr>
          <p:cNvSpPr/>
          <p:nvPr/>
        </p:nvSpPr>
        <p:spPr>
          <a:xfrm>
            <a:off x="6006301" y="3636652"/>
            <a:ext cx="1437976" cy="995955"/>
          </a:xfrm>
          <a:custGeom>
            <a:avLst/>
            <a:gdLst>
              <a:gd name="connsiteX0" fmla="*/ 169778 w 799481"/>
              <a:gd name="connsiteY0" fmla="*/ 534544 h 534544"/>
              <a:gd name="connsiteX1" fmla="*/ 0 w 799481"/>
              <a:gd name="connsiteY1" fmla="*/ 486648 h 534544"/>
              <a:gd name="connsiteX2" fmla="*/ 552540 w 799481"/>
              <a:gd name="connsiteY2" fmla="*/ 9389 h 534544"/>
              <a:gd name="connsiteX3" fmla="*/ 799482 w 799481"/>
              <a:gd name="connsiteY3" fmla="*/ 0 h 534544"/>
              <a:gd name="connsiteX4" fmla="*/ 169778 w 799481"/>
              <a:gd name="connsiteY4" fmla="*/ 534544 h 534544"/>
              <a:gd name="connsiteX0" fmla="*/ 174574 w 799482"/>
              <a:gd name="connsiteY0" fmla="*/ 553728 h 553728"/>
              <a:gd name="connsiteX1" fmla="*/ 0 w 799482"/>
              <a:gd name="connsiteY1" fmla="*/ 486648 h 553728"/>
              <a:gd name="connsiteX2" fmla="*/ 552540 w 799482"/>
              <a:gd name="connsiteY2" fmla="*/ 9389 h 553728"/>
              <a:gd name="connsiteX3" fmla="*/ 799482 w 799482"/>
              <a:gd name="connsiteY3" fmla="*/ 0 h 553728"/>
              <a:gd name="connsiteX4" fmla="*/ 174574 w 799482"/>
              <a:gd name="connsiteY4" fmla="*/ 553728 h 553728"/>
              <a:gd name="connsiteX0" fmla="*/ 174574 w 799482"/>
              <a:gd name="connsiteY0" fmla="*/ 553728 h 553728"/>
              <a:gd name="connsiteX1" fmla="*/ 0 w 799482"/>
              <a:gd name="connsiteY1" fmla="*/ 486648 h 553728"/>
              <a:gd name="connsiteX2" fmla="*/ 552540 w 799482"/>
              <a:gd name="connsiteY2" fmla="*/ 9389 h 553728"/>
              <a:gd name="connsiteX3" fmla="*/ 799482 w 799482"/>
              <a:gd name="connsiteY3" fmla="*/ 0 h 553728"/>
              <a:gd name="connsiteX4" fmla="*/ 786610 w 799482"/>
              <a:gd name="connsiteY4" fmla="*/ 12893 h 553728"/>
              <a:gd name="connsiteX5" fmla="*/ 174574 w 799482"/>
              <a:gd name="connsiteY5" fmla="*/ 553728 h 553728"/>
              <a:gd name="connsiteX0" fmla="*/ 174574 w 799482"/>
              <a:gd name="connsiteY0" fmla="*/ 553728 h 553728"/>
              <a:gd name="connsiteX1" fmla="*/ 0 w 799482"/>
              <a:gd name="connsiteY1" fmla="*/ 486648 h 553728"/>
              <a:gd name="connsiteX2" fmla="*/ 552540 w 799482"/>
              <a:gd name="connsiteY2" fmla="*/ 9389 h 553728"/>
              <a:gd name="connsiteX3" fmla="*/ 799482 w 799482"/>
              <a:gd name="connsiteY3" fmla="*/ 0 h 553728"/>
              <a:gd name="connsiteX4" fmla="*/ 798600 w 799482"/>
              <a:gd name="connsiteY4" fmla="*/ 22485 h 553728"/>
              <a:gd name="connsiteX5" fmla="*/ 174574 w 799482"/>
              <a:gd name="connsiteY5" fmla="*/ 553728 h 55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482" h="553728">
                <a:moveTo>
                  <a:pt x="174574" y="553728"/>
                </a:moveTo>
                <a:lnTo>
                  <a:pt x="0" y="486648"/>
                </a:lnTo>
                <a:lnTo>
                  <a:pt x="552540" y="9389"/>
                </a:lnTo>
                <a:lnTo>
                  <a:pt x="799482" y="0"/>
                </a:lnTo>
                <a:lnTo>
                  <a:pt x="798600" y="22485"/>
                </a:lnTo>
                <a:lnTo>
                  <a:pt x="174574" y="553728"/>
                </a:lnTo>
                <a:close/>
              </a:path>
            </a:pathLst>
          </a:custGeom>
          <a:solidFill>
            <a:schemeClr val="bg1">
              <a:lumMod val="65000"/>
            </a:schemeClr>
          </a:solidFill>
          <a:ln w="6804" cap="flat">
            <a:noFill/>
            <a:prstDash val="solid"/>
            <a:miter/>
          </a:ln>
        </p:spPr>
        <p:txBody>
          <a:bodyPr rtlCol="0" anchor="ctr"/>
          <a:lstStyle/>
          <a:p>
            <a:endParaRPr lang="fr-FR"/>
          </a:p>
        </p:txBody>
      </p:sp>
      <p:sp>
        <p:nvSpPr>
          <p:cNvPr id="5" name="Forme libre 7">
            <a:extLst>
              <a:ext uri="{FF2B5EF4-FFF2-40B4-BE49-F238E27FC236}">
                <a16:creationId xmlns:a16="http://schemas.microsoft.com/office/drawing/2014/main" id="{F43474A5-32FA-8C03-AE3A-5E84ACEE3646}"/>
              </a:ext>
            </a:extLst>
          </p:cNvPr>
          <p:cNvSpPr/>
          <p:nvPr/>
        </p:nvSpPr>
        <p:spPr>
          <a:xfrm>
            <a:off x="3972895" y="4511954"/>
            <a:ext cx="1108776" cy="1183055"/>
          </a:xfrm>
          <a:custGeom>
            <a:avLst/>
            <a:gdLst>
              <a:gd name="connsiteX0" fmla="*/ 33209 w 579283"/>
              <a:gd name="connsiteY0" fmla="*/ 628976 h 628975"/>
              <a:gd name="connsiteX1" fmla="*/ 0 w 579283"/>
              <a:gd name="connsiteY1" fmla="*/ 524339 h 628975"/>
              <a:gd name="connsiteX2" fmla="*/ 486331 w 579283"/>
              <a:gd name="connsiteY2" fmla="*/ 0 h 628975"/>
              <a:gd name="connsiteX3" fmla="*/ 579284 w 579283"/>
              <a:gd name="connsiteY3" fmla="*/ 47896 h 628975"/>
              <a:gd name="connsiteX4" fmla="*/ 33209 w 579283"/>
              <a:gd name="connsiteY4" fmla="*/ 628976 h 628975"/>
              <a:gd name="connsiteX0" fmla="*/ 27214 w 579284"/>
              <a:gd name="connsiteY0" fmla="*/ 657752 h 657752"/>
              <a:gd name="connsiteX1" fmla="*/ 0 w 579284"/>
              <a:gd name="connsiteY1" fmla="*/ 524339 h 657752"/>
              <a:gd name="connsiteX2" fmla="*/ 486331 w 579284"/>
              <a:gd name="connsiteY2" fmla="*/ 0 h 657752"/>
              <a:gd name="connsiteX3" fmla="*/ 579284 w 579284"/>
              <a:gd name="connsiteY3" fmla="*/ 47896 h 657752"/>
              <a:gd name="connsiteX4" fmla="*/ 27214 w 579284"/>
              <a:gd name="connsiteY4" fmla="*/ 657752 h 657752"/>
              <a:gd name="connsiteX0" fmla="*/ 27214 w 616454"/>
              <a:gd name="connsiteY0" fmla="*/ 657752 h 657752"/>
              <a:gd name="connsiteX1" fmla="*/ 0 w 616454"/>
              <a:gd name="connsiteY1" fmla="*/ 524339 h 657752"/>
              <a:gd name="connsiteX2" fmla="*/ 486331 w 616454"/>
              <a:gd name="connsiteY2" fmla="*/ 0 h 657752"/>
              <a:gd name="connsiteX3" fmla="*/ 616454 w 616454"/>
              <a:gd name="connsiteY3" fmla="*/ 51492 h 657752"/>
              <a:gd name="connsiteX4" fmla="*/ 27214 w 616454"/>
              <a:gd name="connsiteY4" fmla="*/ 657752 h 65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54" h="657752">
                <a:moveTo>
                  <a:pt x="27214" y="657752"/>
                </a:moveTo>
                <a:lnTo>
                  <a:pt x="0" y="524339"/>
                </a:lnTo>
                <a:lnTo>
                  <a:pt x="486331" y="0"/>
                </a:lnTo>
                <a:lnTo>
                  <a:pt x="616454" y="51492"/>
                </a:lnTo>
                <a:lnTo>
                  <a:pt x="27214" y="657752"/>
                </a:lnTo>
                <a:close/>
              </a:path>
            </a:pathLst>
          </a:custGeom>
          <a:solidFill>
            <a:schemeClr val="bg1">
              <a:lumMod val="65000"/>
            </a:schemeClr>
          </a:solidFill>
          <a:ln w="6804" cap="flat">
            <a:noFill/>
            <a:prstDash val="solid"/>
            <a:miter/>
          </a:ln>
        </p:spPr>
        <p:txBody>
          <a:bodyPr rtlCol="0" anchor="ctr"/>
          <a:lstStyle/>
          <a:p>
            <a:endParaRPr lang="fr-FR"/>
          </a:p>
        </p:txBody>
      </p:sp>
      <p:sp>
        <p:nvSpPr>
          <p:cNvPr id="8" name="Forme libre 3">
            <a:extLst>
              <a:ext uri="{FF2B5EF4-FFF2-40B4-BE49-F238E27FC236}">
                <a16:creationId xmlns:a16="http://schemas.microsoft.com/office/drawing/2014/main" id="{27095BBE-2AE0-3A16-7DDA-A5AAAC95844A}"/>
              </a:ext>
            </a:extLst>
          </p:cNvPr>
          <p:cNvSpPr/>
          <p:nvPr/>
        </p:nvSpPr>
        <p:spPr>
          <a:xfrm>
            <a:off x="7169262" y="973789"/>
            <a:ext cx="61440" cy="2584547"/>
          </a:xfrm>
          <a:custGeom>
            <a:avLst/>
            <a:gdLst>
              <a:gd name="connsiteX0" fmla="*/ 22796 w 34159"/>
              <a:gd name="connsiteY0" fmla="*/ 1403884 h 1436949"/>
              <a:gd name="connsiteX1" fmla="*/ 22796 w 34159"/>
              <a:gd name="connsiteY1" fmla="*/ 0 h 1436949"/>
              <a:gd name="connsiteX2" fmla="*/ 11363 w 34159"/>
              <a:gd name="connsiteY2" fmla="*/ 0 h 1436949"/>
              <a:gd name="connsiteX3" fmla="*/ 11363 w 34159"/>
              <a:gd name="connsiteY3" fmla="*/ 1403884 h 1436949"/>
              <a:gd name="connsiteX4" fmla="*/ 0 w 34159"/>
              <a:gd name="connsiteY4" fmla="*/ 1419872 h 1436949"/>
              <a:gd name="connsiteX5" fmla="*/ 17078 w 34159"/>
              <a:gd name="connsiteY5" fmla="*/ 1436949 h 1436949"/>
              <a:gd name="connsiteX6" fmla="*/ 34160 w 34159"/>
              <a:gd name="connsiteY6" fmla="*/ 1419872 h 1436949"/>
              <a:gd name="connsiteX7" fmla="*/ 22796 w 34159"/>
              <a:gd name="connsiteY7" fmla="*/ 1403884 h 14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9" h="1436949">
                <a:moveTo>
                  <a:pt x="22796" y="1403884"/>
                </a:moveTo>
                <a:lnTo>
                  <a:pt x="22796" y="0"/>
                </a:lnTo>
                <a:lnTo>
                  <a:pt x="11363" y="0"/>
                </a:lnTo>
                <a:lnTo>
                  <a:pt x="11363" y="1403884"/>
                </a:lnTo>
                <a:cubicBezTo>
                  <a:pt x="4765" y="1406266"/>
                  <a:pt x="0" y="1412457"/>
                  <a:pt x="0" y="1419872"/>
                </a:cubicBezTo>
                <a:cubicBezTo>
                  <a:pt x="0" y="1429261"/>
                  <a:pt x="7622" y="1436949"/>
                  <a:pt x="17078" y="1436949"/>
                </a:cubicBezTo>
                <a:cubicBezTo>
                  <a:pt x="26538" y="1436949"/>
                  <a:pt x="34160" y="1429329"/>
                  <a:pt x="34160" y="1419872"/>
                </a:cubicBezTo>
                <a:cubicBezTo>
                  <a:pt x="34160" y="1412457"/>
                  <a:pt x="29395" y="1406266"/>
                  <a:pt x="22796" y="1403884"/>
                </a:cubicBezTo>
                <a:close/>
              </a:path>
            </a:pathLst>
          </a:custGeom>
          <a:solidFill>
            <a:schemeClr val="accent6"/>
          </a:solidFill>
          <a:ln w="6804" cap="flat">
            <a:noFill/>
            <a:prstDash val="solid"/>
            <a:miter/>
          </a:ln>
        </p:spPr>
        <p:txBody>
          <a:bodyPr rtlCol="0" anchor="ctr"/>
          <a:lstStyle/>
          <a:p>
            <a:endParaRPr lang="fr-FR"/>
          </a:p>
        </p:txBody>
      </p:sp>
      <p:sp>
        <p:nvSpPr>
          <p:cNvPr id="9" name="Forme libre 4">
            <a:extLst>
              <a:ext uri="{FF2B5EF4-FFF2-40B4-BE49-F238E27FC236}">
                <a16:creationId xmlns:a16="http://schemas.microsoft.com/office/drawing/2014/main" id="{506BB4D2-9BDC-1863-37FB-6E751B6E86B0}"/>
              </a:ext>
            </a:extLst>
          </p:cNvPr>
          <p:cNvSpPr/>
          <p:nvPr/>
        </p:nvSpPr>
        <p:spPr>
          <a:xfrm>
            <a:off x="2846896" y="5455049"/>
            <a:ext cx="1185730" cy="223116"/>
          </a:xfrm>
          <a:custGeom>
            <a:avLst/>
            <a:gdLst>
              <a:gd name="connsiteX0" fmla="*/ 0 w 659238"/>
              <a:gd name="connsiteY0" fmla="*/ 104637 h 104636"/>
              <a:gd name="connsiteX1" fmla="*/ 33751 w 659238"/>
              <a:gd name="connsiteY1" fmla="*/ 0 h 104636"/>
              <a:gd name="connsiteX2" fmla="*/ 626029 w 659238"/>
              <a:gd name="connsiteY2" fmla="*/ 0 h 104636"/>
              <a:gd name="connsiteX3" fmla="*/ 659239 w 659238"/>
              <a:gd name="connsiteY3" fmla="*/ 104637 h 104636"/>
              <a:gd name="connsiteX4" fmla="*/ 0 w 659238"/>
              <a:gd name="connsiteY4" fmla="*/ 104637 h 104636"/>
              <a:gd name="connsiteX0" fmla="*/ 0 w 659239"/>
              <a:gd name="connsiteY0" fmla="*/ 104637 h 105006"/>
              <a:gd name="connsiteX1" fmla="*/ 33751 w 659239"/>
              <a:gd name="connsiteY1" fmla="*/ 0 h 105006"/>
              <a:gd name="connsiteX2" fmla="*/ 626029 w 659239"/>
              <a:gd name="connsiteY2" fmla="*/ 0 h 105006"/>
              <a:gd name="connsiteX3" fmla="*/ 659239 w 659239"/>
              <a:gd name="connsiteY3" fmla="*/ 104637 h 105006"/>
              <a:gd name="connsiteX4" fmla="*/ 22822 w 659239"/>
              <a:gd name="connsiteY4" fmla="*/ 105006 h 105006"/>
              <a:gd name="connsiteX5" fmla="*/ 0 w 659239"/>
              <a:gd name="connsiteY5" fmla="*/ 104637 h 105006"/>
              <a:gd name="connsiteX0" fmla="*/ 0 w 659239"/>
              <a:gd name="connsiteY0" fmla="*/ 104637 h 113399"/>
              <a:gd name="connsiteX1" fmla="*/ 33751 w 659239"/>
              <a:gd name="connsiteY1" fmla="*/ 0 h 113399"/>
              <a:gd name="connsiteX2" fmla="*/ 626029 w 659239"/>
              <a:gd name="connsiteY2" fmla="*/ 0 h 113399"/>
              <a:gd name="connsiteX3" fmla="*/ 659239 w 659239"/>
              <a:gd name="connsiteY3" fmla="*/ 104637 h 113399"/>
              <a:gd name="connsiteX4" fmla="*/ 19225 w 659239"/>
              <a:gd name="connsiteY4" fmla="*/ 113399 h 113399"/>
              <a:gd name="connsiteX5" fmla="*/ 0 w 659239"/>
              <a:gd name="connsiteY5" fmla="*/ 104637 h 113399"/>
              <a:gd name="connsiteX0" fmla="*/ 0 w 659239"/>
              <a:gd name="connsiteY0" fmla="*/ 104637 h 113399"/>
              <a:gd name="connsiteX1" fmla="*/ 33751 w 659239"/>
              <a:gd name="connsiteY1" fmla="*/ 0 h 113399"/>
              <a:gd name="connsiteX2" fmla="*/ 626029 w 659239"/>
              <a:gd name="connsiteY2" fmla="*/ 0 h 113399"/>
              <a:gd name="connsiteX3" fmla="*/ 659239 w 659239"/>
              <a:gd name="connsiteY3" fmla="*/ 104637 h 113399"/>
              <a:gd name="connsiteX4" fmla="*/ 622333 w 659239"/>
              <a:gd name="connsiteY4" fmla="*/ 107404 h 113399"/>
              <a:gd name="connsiteX5" fmla="*/ 19225 w 659239"/>
              <a:gd name="connsiteY5" fmla="*/ 113399 h 113399"/>
              <a:gd name="connsiteX6" fmla="*/ 0 w 659239"/>
              <a:gd name="connsiteY6" fmla="*/ 104637 h 113399"/>
              <a:gd name="connsiteX0" fmla="*/ 0 w 659239"/>
              <a:gd name="connsiteY0" fmla="*/ 104637 h 113979"/>
              <a:gd name="connsiteX1" fmla="*/ 33751 w 659239"/>
              <a:gd name="connsiteY1" fmla="*/ 0 h 113979"/>
              <a:gd name="connsiteX2" fmla="*/ 626029 w 659239"/>
              <a:gd name="connsiteY2" fmla="*/ 0 h 113979"/>
              <a:gd name="connsiteX3" fmla="*/ 659239 w 659239"/>
              <a:gd name="connsiteY3" fmla="*/ 104637 h 113979"/>
              <a:gd name="connsiteX4" fmla="*/ 622333 w 659239"/>
              <a:gd name="connsiteY4" fmla="*/ 107404 h 113979"/>
              <a:gd name="connsiteX5" fmla="*/ 19225 w 659239"/>
              <a:gd name="connsiteY5" fmla="*/ 113399 h 113979"/>
              <a:gd name="connsiteX6" fmla="*/ 0 w 659239"/>
              <a:gd name="connsiteY6" fmla="*/ 104637 h 113979"/>
              <a:gd name="connsiteX0" fmla="*/ 0 w 659239"/>
              <a:gd name="connsiteY0" fmla="*/ 104637 h 124048"/>
              <a:gd name="connsiteX1" fmla="*/ 33751 w 659239"/>
              <a:gd name="connsiteY1" fmla="*/ 0 h 124048"/>
              <a:gd name="connsiteX2" fmla="*/ 626029 w 659239"/>
              <a:gd name="connsiteY2" fmla="*/ 0 h 124048"/>
              <a:gd name="connsiteX3" fmla="*/ 659239 w 659239"/>
              <a:gd name="connsiteY3" fmla="*/ 104637 h 124048"/>
              <a:gd name="connsiteX4" fmla="*/ 625930 w 659239"/>
              <a:gd name="connsiteY4" fmla="*/ 119394 h 124048"/>
              <a:gd name="connsiteX5" fmla="*/ 19225 w 659239"/>
              <a:gd name="connsiteY5" fmla="*/ 113399 h 124048"/>
              <a:gd name="connsiteX6" fmla="*/ 0 w 659239"/>
              <a:gd name="connsiteY6" fmla="*/ 104637 h 1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239" h="124048">
                <a:moveTo>
                  <a:pt x="0" y="104637"/>
                </a:moveTo>
                <a:lnTo>
                  <a:pt x="33751" y="0"/>
                </a:lnTo>
                <a:lnTo>
                  <a:pt x="626029" y="0"/>
                </a:lnTo>
                <a:lnTo>
                  <a:pt x="659239" y="104637"/>
                </a:lnTo>
                <a:cubicBezTo>
                  <a:pt x="646937" y="105559"/>
                  <a:pt x="655018" y="135258"/>
                  <a:pt x="625930" y="119394"/>
                </a:cubicBezTo>
                <a:lnTo>
                  <a:pt x="19225" y="113399"/>
                </a:lnTo>
                <a:lnTo>
                  <a:pt x="0" y="104637"/>
                </a:lnTo>
                <a:close/>
              </a:path>
            </a:pathLst>
          </a:custGeom>
          <a:solidFill>
            <a:schemeClr val="bg1">
              <a:lumMod val="85000"/>
            </a:schemeClr>
          </a:solidFill>
          <a:ln w="6804" cap="flat">
            <a:noFill/>
            <a:prstDash val="solid"/>
            <a:miter/>
          </a:ln>
        </p:spPr>
        <p:txBody>
          <a:bodyPr rtlCol="0" anchor="ctr"/>
          <a:lstStyle/>
          <a:p>
            <a:endParaRPr lang="fr-FR"/>
          </a:p>
        </p:txBody>
      </p:sp>
      <p:sp>
        <p:nvSpPr>
          <p:cNvPr id="11" name="Forme libre 8">
            <a:extLst>
              <a:ext uri="{FF2B5EF4-FFF2-40B4-BE49-F238E27FC236}">
                <a16:creationId xmlns:a16="http://schemas.microsoft.com/office/drawing/2014/main" id="{C1807361-DDC7-EF5D-A391-506A97133B85}"/>
              </a:ext>
            </a:extLst>
          </p:cNvPr>
          <p:cNvSpPr/>
          <p:nvPr/>
        </p:nvSpPr>
        <p:spPr>
          <a:xfrm>
            <a:off x="4847625" y="4511954"/>
            <a:ext cx="1464044" cy="114045"/>
          </a:xfrm>
          <a:custGeom>
            <a:avLst/>
            <a:gdLst>
              <a:gd name="connsiteX0" fmla="*/ 92953 w 813974"/>
              <a:gd name="connsiteY0" fmla="*/ 47896 h 47895"/>
              <a:gd name="connsiteX1" fmla="*/ 0 w 813974"/>
              <a:gd name="connsiteY1" fmla="*/ 0 h 47895"/>
              <a:gd name="connsiteX2" fmla="*/ 644197 w 813974"/>
              <a:gd name="connsiteY2" fmla="*/ 0 h 47895"/>
              <a:gd name="connsiteX3" fmla="*/ 813975 w 813974"/>
              <a:gd name="connsiteY3" fmla="*/ 47896 h 47895"/>
              <a:gd name="connsiteX4" fmla="*/ 92953 w 813974"/>
              <a:gd name="connsiteY4" fmla="*/ 47896 h 47895"/>
              <a:gd name="connsiteX0" fmla="*/ 92953 w 813975"/>
              <a:gd name="connsiteY0" fmla="*/ 47896 h 47896"/>
              <a:gd name="connsiteX1" fmla="*/ 0 w 813975"/>
              <a:gd name="connsiteY1" fmla="*/ 0 h 47896"/>
              <a:gd name="connsiteX2" fmla="*/ 644197 w 813975"/>
              <a:gd name="connsiteY2" fmla="*/ 0 h 47896"/>
              <a:gd name="connsiteX3" fmla="*/ 813975 w 813975"/>
              <a:gd name="connsiteY3" fmla="*/ 47896 h 47896"/>
              <a:gd name="connsiteX4" fmla="*/ 115479 w 813975"/>
              <a:gd name="connsiteY4" fmla="*/ 46620 h 47896"/>
              <a:gd name="connsiteX5" fmla="*/ 92953 w 813975"/>
              <a:gd name="connsiteY5" fmla="*/ 47896 h 47896"/>
              <a:gd name="connsiteX0" fmla="*/ 92953 w 813975"/>
              <a:gd name="connsiteY0" fmla="*/ 47896 h 62207"/>
              <a:gd name="connsiteX1" fmla="*/ 0 w 813975"/>
              <a:gd name="connsiteY1" fmla="*/ 0 h 62207"/>
              <a:gd name="connsiteX2" fmla="*/ 644197 w 813975"/>
              <a:gd name="connsiteY2" fmla="*/ 0 h 62207"/>
              <a:gd name="connsiteX3" fmla="*/ 813975 w 813975"/>
              <a:gd name="connsiteY3" fmla="*/ 47896 h 62207"/>
              <a:gd name="connsiteX4" fmla="*/ 117877 w 813975"/>
              <a:gd name="connsiteY4" fmla="*/ 62207 h 62207"/>
              <a:gd name="connsiteX5" fmla="*/ 92953 w 813975"/>
              <a:gd name="connsiteY5" fmla="*/ 47896 h 62207"/>
              <a:gd name="connsiteX0" fmla="*/ 92953 w 813975"/>
              <a:gd name="connsiteY0" fmla="*/ 47896 h 62207"/>
              <a:gd name="connsiteX1" fmla="*/ 0 w 813975"/>
              <a:gd name="connsiteY1" fmla="*/ 0 h 62207"/>
              <a:gd name="connsiteX2" fmla="*/ 644197 w 813975"/>
              <a:gd name="connsiteY2" fmla="*/ 0 h 62207"/>
              <a:gd name="connsiteX3" fmla="*/ 813975 w 813975"/>
              <a:gd name="connsiteY3" fmla="*/ 47896 h 62207"/>
              <a:gd name="connsiteX4" fmla="*/ 782136 w 813975"/>
              <a:gd name="connsiteY4" fmla="*/ 47819 h 62207"/>
              <a:gd name="connsiteX5" fmla="*/ 117877 w 813975"/>
              <a:gd name="connsiteY5" fmla="*/ 62207 h 62207"/>
              <a:gd name="connsiteX6" fmla="*/ 92953 w 813975"/>
              <a:gd name="connsiteY6" fmla="*/ 47896 h 62207"/>
              <a:gd name="connsiteX0" fmla="*/ 92953 w 813975"/>
              <a:gd name="connsiteY0" fmla="*/ 47896 h 63406"/>
              <a:gd name="connsiteX1" fmla="*/ 0 w 813975"/>
              <a:gd name="connsiteY1" fmla="*/ 0 h 63406"/>
              <a:gd name="connsiteX2" fmla="*/ 644197 w 813975"/>
              <a:gd name="connsiteY2" fmla="*/ 0 h 63406"/>
              <a:gd name="connsiteX3" fmla="*/ 813975 w 813975"/>
              <a:gd name="connsiteY3" fmla="*/ 47896 h 63406"/>
              <a:gd name="connsiteX4" fmla="*/ 801320 w 813975"/>
              <a:gd name="connsiteY4" fmla="*/ 63406 h 63406"/>
              <a:gd name="connsiteX5" fmla="*/ 117877 w 813975"/>
              <a:gd name="connsiteY5" fmla="*/ 62207 h 63406"/>
              <a:gd name="connsiteX6" fmla="*/ 92953 w 813975"/>
              <a:gd name="connsiteY6" fmla="*/ 47896 h 6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975" h="63406">
                <a:moveTo>
                  <a:pt x="92953" y="47896"/>
                </a:moveTo>
                <a:lnTo>
                  <a:pt x="0" y="0"/>
                </a:lnTo>
                <a:lnTo>
                  <a:pt x="644197" y="0"/>
                </a:lnTo>
                <a:lnTo>
                  <a:pt x="813975" y="47896"/>
                </a:lnTo>
                <a:lnTo>
                  <a:pt x="801320" y="63406"/>
                </a:lnTo>
                <a:lnTo>
                  <a:pt x="117877" y="62207"/>
                </a:lnTo>
                <a:lnTo>
                  <a:pt x="92953" y="47896"/>
                </a:lnTo>
                <a:close/>
              </a:path>
            </a:pathLst>
          </a:custGeom>
          <a:solidFill>
            <a:schemeClr val="bg1">
              <a:lumMod val="85000"/>
            </a:schemeClr>
          </a:solidFill>
          <a:ln w="6804"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85BC452E-1E2C-76DF-B85D-B403313CD4C3}"/>
              </a:ext>
            </a:extLst>
          </p:cNvPr>
          <p:cNvSpPr/>
          <p:nvPr/>
        </p:nvSpPr>
        <p:spPr>
          <a:xfrm>
            <a:off x="4939174" y="1840281"/>
            <a:ext cx="61440" cy="2588340"/>
          </a:xfrm>
          <a:custGeom>
            <a:avLst/>
            <a:gdLst>
              <a:gd name="connsiteX0" fmla="*/ 11363 w 34159"/>
              <a:gd name="connsiteY0" fmla="*/ 0 h 1439058"/>
              <a:gd name="connsiteX1" fmla="*/ 11363 w 34159"/>
              <a:gd name="connsiteY1" fmla="*/ 1405993 h 1439058"/>
              <a:gd name="connsiteX2" fmla="*/ 0 w 34159"/>
              <a:gd name="connsiteY2" fmla="*/ 1421982 h 1439058"/>
              <a:gd name="connsiteX3" fmla="*/ 17078 w 34159"/>
              <a:gd name="connsiteY3" fmla="*/ 1439058 h 1439058"/>
              <a:gd name="connsiteX4" fmla="*/ 34160 w 34159"/>
              <a:gd name="connsiteY4" fmla="*/ 1421982 h 1439058"/>
              <a:gd name="connsiteX5" fmla="*/ 22796 w 34159"/>
              <a:gd name="connsiteY5" fmla="*/ 1405993 h 1439058"/>
              <a:gd name="connsiteX6" fmla="*/ 22796 w 34159"/>
              <a:gd name="connsiteY6" fmla="*/ 0 h 1439058"/>
              <a:gd name="connsiteX7" fmla="*/ 11363 w 34159"/>
              <a:gd name="connsiteY7" fmla="*/ 0 h 143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9" h="1439058">
                <a:moveTo>
                  <a:pt x="11363" y="0"/>
                </a:moveTo>
                <a:lnTo>
                  <a:pt x="11363" y="1405993"/>
                </a:lnTo>
                <a:cubicBezTo>
                  <a:pt x="4765" y="1408375"/>
                  <a:pt x="0" y="1414566"/>
                  <a:pt x="0" y="1421982"/>
                </a:cubicBezTo>
                <a:cubicBezTo>
                  <a:pt x="0" y="1431370"/>
                  <a:pt x="7622" y="1439058"/>
                  <a:pt x="17078" y="1439058"/>
                </a:cubicBezTo>
                <a:cubicBezTo>
                  <a:pt x="26538" y="1439058"/>
                  <a:pt x="34160" y="1431438"/>
                  <a:pt x="34160" y="1421982"/>
                </a:cubicBezTo>
                <a:cubicBezTo>
                  <a:pt x="34160" y="1414566"/>
                  <a:pt x="29395" y="1408375"/>
                  <a:pt x="22796" y="1405993"/>
                </a:cubicBezTo>
                <a:lnTo>
                  <a:pt x="22796" y="0"/>
                </a:lnTo>
                <a:lnTo>
                  <a:pt x="11363" y="0"/>
                </a:lnTo>
                <a:close/>
              </a:path>
            </a:pathLst>
          </a:custGeom>
          <a:solidFill>
            <a:schemeClr val="accent1"/>
          </a:solidFill>
          <a:ln w="6804"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36315ECF-1BBE-6D2D-59B6-EAADA61917BC}"/>
              </a:ext>
            </a:extLst>
          </p:cNvPr>
          <p:cNvSpPr/>
          <p:nvPr/>
        </p:nvSpPr>
        <p:spPr>
          <a:xfrm>
            <a:off x="2884103" y="2775789"/>
            <a:ext cx="61440" cy="2588338"/>
          </a:xfrm>
          <a:custGeom>
            <a:avLst/>
            <a:gdLst>
              <a:gd name="connsiteX0" fmla="*/ 11363 w 34159"/>
              <a:gd name="connsiteY0" fmla="*/ 0 h 1439057"/>
              <a:gd name="connsiteX1" fmla="*/ 11363 w 34159"/>
              <a:gd name="connsiteY1" fmla="*/ 1405993 h 1439057"/>
              <a:gd name="connsiteX2" fmla="*/ 0 w 34159"/>
              <a:gd name="connsiteY2" fmla="*/ 1421982 h 1439057"/>
              <a:gd name="connsiteX3" fmla="*/ 17081 w 34159"/>
              <a:gd name="connsiteY3" fmla="*/ 1439058 h 1439057"/>
              <a:gd name="connsiteX4" fmla="*/ 34160 w 34159"/>
              <a:gd name="connsiteY4" fmla="*/ 1421982 h 1439057"/>
              <a:gd name="connsiteX5" fmla="*/ 22796 w 34159"/>
              <a:gd name="connsiteY5" fmla="*/ 1405993 h 1439057"/>
              <a:gd name="connsiteX6" fmla="*/ 22796 w 34159"/>
              <a:gd name="connsiteY6" fmla="*/ 0 h 1439057"/>
              <a:gd name="connsiteX7" fmla="*/ 11363 w 34159"/>
              <a:gd name="connsiteY7" fmla="*/ 0 h 143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9" h="1439057">
                <a:moveTo>
                  <a:pt x="11363" y="0"/>
                </a:moveTo>
                <a:lnTo>
                  <a:pt x="11363" y="1405993"/>
                </a:lnTo>
                <a:cubicBezTo>
                  <a:pt x="4765" y="1408375"/>
                  <a:pt x="0" y="1414566"/>
                  <a:pt x="0" y="1421982"/>
                </a:cubicBezTo>
                <a:cubicBezTo>
                  <a:pt x="0" y="1431370"/>
                  <a:pt x="7622" y="1439058"/>
                  <a:pt x="17081" y="1439058"/>
                </a:cubicBezTo>
                <a:cubicBezTo>
                  <a:pt x="26538" y="1439058"/>
                  <a:pt x="34160" y="1431438"/>
                  <a:pt x="34160" y="1421982"/>
                </a:cubicBezTo>
                <a:cubicBezTo>
                  <a:pt x="34160" y="1414566"/>
                  <a:pt x="29398" y="1408375"/>
                  <a:pt x="22796" y="1405993"/>
                </a:cubicBezTo>
                <a:lnTo>
                  <a:pt x="22796" y="0"/>
                </a:lnTo>
                <a:lnTo>
                  <a:pt x="11363" y="0"/>
                </a:lnTo>
                <a:close/>
              </a:path>
            </a:pathLst>
          </a:custGeom>
          <a:solidFill>
            <a:schemeClr val="accent4"/>
          </a:solidFill>
          <a:ln w="6804" cap="flat">
            <a:noFill/>
            <a:prstDash val="solid"/>
            <a:miter/>
          </a:ln>
        </p:spPr>
        <p:txBody>
          <a:bodyPr rtlCol="0" anchor="ctr"/>
          <a:lstStyle/>
          <a:p>
            <a:endParaRPr lang="fr-FR"/>
          </a:p>
        </p:txBody>
      </p:sp>
      <p:sp>
        <p:nvSpPr>
          <p:cNvPr id="20" name="ZoneTexte 18">
            <a:extLst>
              <a:ext uri="{FF2B5EF4-FFF2-40B4-BE49-F238E27FC236}">
                <a16:creationId xmlns:a16="http://schemas.microsoft.com/office/drawing/2014/main" id="{9941C882-2A59-75C1-3BF6-9920AF0E33BA}"/>
              </a:ext>
            </a:extLst>
          </p:cNvPr>
          <p:cNvSpPr txBox="1"/>
          <p:nvPr/>
        </p:nvSpPr>
        <p:spPr>
          <a:xfrm>
            <a:off x="2953373" y="2775789"/>
            <a:ext cx="1095172" cy="584775"/>
          </a:xfrm>
          <a:prstGeom prst="rect">
            <a:avLst/>
          </a:prstGeom>
          <a:noFill/>
        </p:spPr>
        <p:txBody>
          <a:bodyPr wrap="none" rtlCol="0" anchor="ctr">
            <a:spAutoFit/>
          </a:bodyPr>
          <a:lstStyle/>
          <a:p>
            <a:r>
              <a:rPr lang="fr-FR" sz="3200" b="1" dirty="0">
                <a:solidFill>
                  <a:schemeClr val="accent4"/>
                </a:solidFill>
              </a:rPr>
              <a:t>2025</a:t>
            </a:r>
          </a:p>
        </p:txBody>
      </p:sp>
      <p:sp>
        <p:nvSpPr>
          <p:cNvPr id="21" name="ZoneTexte 19">
            <a:extLst>
              <a:ext uri="{FF2B5EF4-FFF2-40B4-BE49-F238E27FC236}">
                <a16:creationId xmlns:a16="http://schemas.microsoft.com/office/drawing/2014/main" id="{0576986B-20C4-7A81-5A70-D8E365BB6F5B}"/>
              </a:ext>
            </a:extLst>
          </p:cNvPr>
          <p:cNvSpPr txBox="1"/>
          <p:nvPr/>
        </p:nvSpPr>
        <p:spPr>
          <a:xfrm>
            <a:off x="5008444" y="1840281"/>
            <a:ext cx="1095172" cy="584775"/>
          </a:xfrm>
          <a:prstGeom prst="rect">
            <a:avLst/>
          </a:prstGeom>
          <a:noFill/>
        </p:spPr>
        <p:txBody>
          <a:bodyPr wrap="none" rtlCol="0" anchor="ctr">
            <a:spAutoFit/>
          </a:bodyPr>
          <a:lstStyle/>
          <a:p>
            <a:r>
              <a:rPr lang="fr-FR" sz="3200" b="1" dirty="0">
                <a:solidFill>
                  <a:schemeClr val="accent1"/>
                </a:solidFill>
              </a:rPr>
              <a:t>2026</a:t>
            </a:r>
          </a:p>
        </p:txBody>
      </p:sp>
      <p:sp>
        <p:nvSpPr>
          <p:cNvPr id="22" name="ZoneTexte 20">
            <a:extLst>
              <a:ext uri="{FF2B5EF4-FFF2-40B4-BE49-F238E27FC236}">
                <a16:creationId xmlns:a16="http://schemas.microsoft.com/office/drawing/2014/main" id="{624C37D4-6E19-40D7-8EF1-F557DC1CA2E2}"/>
              </a:ext>
            </a:extLst>
          </p:cNvPr>
          <p:cNvSpPr txBox="1"/>
          <p:nvPr/>
        </p:nvSpPr>
        <p:spPr>
          <a:xfrm>
            <a:off x="7238532" y="973789"/>
            <a:ext cx="1095172" cy="584775"/>
          </a:xfrm>
          <a:prstGeom prst="rect">
            <a:avLst/>
          </a:prstGeom>
          <a:noFill/>
        </p:spPr>
        <p:txBody>
          <a:bodyPr wrap="none" rtlCol="0" anchor="ctr">
            <a:spAutoFit/>
          </a:bodyPr>
          <a:lstStyle/>
          <a:p>
            <a:r>
              <a:rPr lang="fr-FR" sz="3200" b="1" dirty="0">
                <a:solidFill>
                  <a:schemeClr val="accent6"/>
                </a:solidFill>
              </a:rPr>
              <a:t>2027</a:t>
            </a:r>
          </a:p>
        </p:txBody>
      </p:sp>
      <p:grpSp>
        <p:nvGrpSpPr>
          <p:cNvPr id="29" name="Group 35">
            <a:extLst>
              <a:ext uri="{FF2B5EF4-FFF2-40B4-BE49-F238E27FC236}">
                <a16:creationId xmlns:a16="http://schemas.microsoft.com/office/drawing/2014/main" id="{2829BAE8-A6B5-4D69-BDAD-7CCD38DC8513}"/>
              </a:ext>
            </a:extLst>
          </p:cNvPr>
          <p:cNvGrpSpPr/>
          <p:nvPr/>
        </p:nvGrpSpPr>
        <p:grpSpPr>
          <a:xfrm>
            <a:off x="257822" y="3286363"/>
            <a:ext cx="2626281" cy="2855642"/>
            <a:chOff x="332936" y="2777182"/>
            <a:chExt cx="2975111" cy="1073015"/>
          </a:xfrm>
        </p:grpSpPr>
        <p:sp>
          <p:nvSpPr>
            <p:cNvPr id="30" name="TextBox 36">
              <a:extLst>
                <a:ext uri="{FF2B5EF4-FFF2-40B4-BE49-F238E27FC236}">
                  <a16:creationId xmlns:a16="http://schemas.microsoft.com/office/drawing/2014/main" id="{F5CD2981-E87C-C4CC-0B3C-C9D59F6E0C94}"/>
                </a:ext>
              </a:extLst>
            </p:cNvPr>
            <p:cNvSpPr txBox="1"/>
            <p:nvPr/>
          </p:nvSpPr>
          <p:spPr>
            <a:xfrm>
              <a:off x="332936" y="2777182"/>
              <a:ext cx="2926080" cy="312249"/>
            </a:xfrm>
            <a:prstGeom prst="rect">
              <a:avLst/>
            </a:prstGeom>
            <a:noFill/>
          </p:spPr>
          <p:txBody>
            <a:bodyPr wrap="square" lIns="0" rIns="0" rtlCol="0" anchor="b">
              <a:spAutoFit/>
            </a:bodyPr>
            <a:lstStyle/>
            <a:p>
              <a:r>
                <a:rPr lang="en-US" sz="2400" b="1" noProof="1"/>
                <a:t>A natural fit for RL</a:t>
              </a:r>
            </a:p>
          </p:txBody>
        </p:sp>
        <p:sp>
          <p:nvSpPr>
            <p:cNvPr id="31" name="TextBox 37">
              <a:extLst>
                <a:ext uri="{FF2B5EF4-FFF2-40B4-BE49-F238E27FC236}">
                  <a16:creationId xmlns:a16="http://schemas.microsoft.com/office/drawing/2014/main" id="{CABBF8C9-444B-07D3-0913-895B70A62DB2}"/>
                </a:ext>
              </a:extLst>
            </p:cNvPr>
            <p:cNvSpPr txBox="1"/>
            <p:nvPr/>
          </p:nvSpPr>
          <p:spPr>
            <a:xfrm>
              <a:off x="332936" y="3086922"/>
              <a:ext cx="2975111" cy="763275"/>
            </a:xfrm>
            <a:prstGeom prst="rect">
              <a:avLst/>
            </a:prstGeom>
            <a:noFill/>
          </p:spPr>
          <p:txBody>
            <a:bodyPr wrap="square" lIns="0" rIns="0" rtlCol="0" anchor="t">
              <a:spAutoFit/>
            </a:bodyPr>
            <a:lstStyle/>
            <a:p>
              <a:r>
                <a:rPr lang="en-US" noProof="1">
                  <a:solidFill>
                    <a:schemeClr val="tx1">
                      <a:lumMod val="65000"/>
                      <a:lumOff val="35000"/>
                    </a:schemeClr>
                  </a:solidFill>
                </a:rPr>
                <a:t>Feedback loops provide a natural fit to optimize agentic interactions via reinforcement learning by tuning the agents towards interactions that lead to success. </a:t>
              </a:r>
            </a:p>
          </p:txBody>
        </p:sp>
      </p:grpSp>
      <p:grpSp>
        <p:nvGrpSpPr>
          <p:cNvPr id="32" name="Group 35">
            <a:extLst>
              <a:ext uri="{FF2B5EF4-FFF2-40B4-BE49-F238E27FC236}">
                <a16:creationId xmlns:a16="http://schemas.microsoft.com/office/drawing/2014/main" id="{4452E193-AB3B-45A6-E24B-55F5383F6055}"/>
              </a:ext>
            </a:extLst>
          </p:cNvPr>
          <p:cNvGrpSpPr/>
          <p:nvPr/>
        </p:nvGrpSpPr>
        <p:grpSpPr>
          <a:xfrm>
            <a:off x="5627305" y="4967697"/>
            <a:ext cx="4834856" cy="1659485"/>
            <a:chOff x="332936" y="2627766"/>
            <a:chExt cx="2975111" cy="1659485"/>
          </a:xfrm>
        </p:grpSpPr>
        <p:sp>
          <p:nvSpPr>
            <p:cNvPr id="33" name="TextBox 36">
              <a:extLst>
                <a:ext uri="{FF2B5EF4-FFF2-40B4-BE49-F238E27FC236}">
                  <a16:creationId xmlns:a16="http://schemas.microsoft.com/office/drawing/2014/main" id="{A25D0185-F979-DD5C-7DCB-B5770EA693D0}"/>
                </a:ext>
              </a:extLst>
            </p:cNvPr>
            <p:cNvSpPr txBox="1"/>
            <p:nvPr/>
          </p:nvSpPr>
          <p:spPr>
            <a:xfrm>
              <a:off x="332936" y="2627766"/>
              <a:ext cx="2926080" cy="461665"/>
            </a:xfrm>
            <a:prstGeom prst="rect">
              <a:avLst/>
            </a:prstGeom>
            <a:noFill/>
          </p:spPr>
          <p:txBody>
            <a:bodyPr wrap="square" lIns="0" rIns="0" rtlCol="0" anchor="b">
              <a:spAutoFit/>
            </a:bodyPr>
            <a:lstStyle/>
            <a:p>
              <a:r>
                <a:rPr lang="en-US" sz="2400" b="1" noProof="1"/>
                <a:t>Meta-learning systems</a:t>
              </a:r>
            </a:p>
          </p:txBody>
        </p:sp>
        <p:sp>
          <p:nvSpPr>
            <p:cNvPr id="34" name="TextBox 37">
              <a:extLst>
                <a:ext uri="{FF2B5EF4-FFF2-40B4-BE49-F238E27FC236}">
                  <a16:creationId xmlns:a16="http://schemas.microsoft.com/office/drawing/2014/main" id="{DBE70B48-54F7-1780-8296-1E8BF4E89A34}"/>
                </a:ext>
              </a:extLst>
            </p:cNvPr>
            <p:cNvSpPr txBox="1"/>
            <p:nvPr/>
          </p:nvSpPr>
          <p:spPr>
            <a:xfrm>
              <a:off x="332936" y="3086922"/>
              <a:ext cx="2975111" cy="1200329"/>
            </a:xfrm>
            <a:prstGeom prst="rect">
              <a:avLst/>
            </a:prstGeom>
            <a:noFill/>
          </p:spPr>
          <p:txBody>
            <a:bodyPr wrap="square" lIns="0" rIns="0" rtlCol="0" anchor="t">
              <a:spAutoFit/>
            </a:bodyPr>
            <a:lstStyle/>
            <a:p>
              <a:r>
                <a:rPr lang="en-US" noProof="1">
                  <a:solidFill>
                    <a:schemeClr val="tx1">
                      <a:lumMod val="65000"/>
                      <a:lumOff val="35000"/>
                    </a:schemeClr>
                  </a:solidFill>
                </a:rPr>
                <a:t>AI agents that don’t just learn from experience but self critique to learn more effectively. Early experiments show these systems can adapt better and faster.</a:t>
              </a:r>
            </a:p>
          </p:txBody>
        </p:sp>
      </p:grpSp>
      <p:grpSp>
        <p:nvGrpSpPr>
          <p:cNvPr id="35" name="Group 35">
            <a:extLst>
              <a:ext uri="{FF2B5EF4-FFF2-40B4-BE49-F238E27FC236}">
                <a16:creationId xmlns:a16="http://schemas.microsoft.com/office/drawing/2014/main" id="{382C8B29-F7DA-E8C3-04C3-ABFA59BD9E80}"/>
              </a:ext>
            </a:extLst>
          </p:cNvPr>
          <p:cNvGrpSpPr/>
          <p:nvPr/>
        </p:nvGrpSpPr>
        <p:grpSpPr>
          <a:xfrm>
            <a:off x="7379604" y="1570452"/>
            <a:ext cx="4253066" cy="2308325"/>
            <a:chOff x="332936" y="2258434"/>
            <a:chExt cx="3132410" cy="2308325"/>
          </a:xfrm>
        </p:grpSpPr>
        <p:sp>
          <p:nvSpPr>
            <p:cNvPr id="36" name="TextBox 36">
              <a:extLst>
                <a:ext uri="{FF2B5EF4-FFF2-40B4-BE49-F238E27FC236}">
                  <a16:creationId xmlns:a16="http://schemas.microsoft.com/office/drawing/2014/main" id="{9A53E4BB-C78A-0966-18EC-7145F7918757}"/>
                </a:ext>
              </a:extLst>
            </p:cNvPr>
            <p:cNvSpPr txBox="1"/>
            <p:nvPr/>
          </p:nvSpPr>
          <p:spPr>
            <a:xfrm>
              <a:off x="332936" y="2258434"/>
              <a:ext cx="2926080" cy="830997"/>
            </a:xfrm>
            <a:prstGeom prst="rect">
              <a:avLst/>
            </a:prstGeom>
            <a:noFill/>
          </p:spPr>
          <p:txBody>
            <a:bodyPr wrap="square" lIns="0" rIns="0" rtlCol="0" anchor="b">
              <a:spAutoFit/>
            </a:bodyPr>
            <a:lstStyle/>
            <a:p>
              <a:r>
                <a:rPr lang="en-US" sz="2400" b="1" noProof="1"/>
                <a:t>Self-optimizing structures and autonomous evolution</a:t>
              </a:r>
            </a:p>
          </p:txBody>
        </p:sp>
        <p:sp>
          <p:nvSpPr>
            <p:cNvPr id="37" name="TextBox 37">
              <a:extLst>
                <a:ext uri="{FF2B5EF4-FFF2-40B4-BE49-F238E27FC236}">
                  <a16:creationId xmlns:a16="http://schemas.microsoft.com/office/drawing/2014/main" id="{BF96474A-5418-5C70-347E-5E0827359767}"/>
                </a:ext>
              </a:extLst>
            </p:cNvPr>
            <p:cNvSpPr txBox="1"/>
            <p:nvPr/>
          </p:nvSpPr>
          <p:spPr>
            <a:xfrm>
              <a:off x="490235" y="3089431"/>
              <a:ext cx="2975111" cy="1477328"/>
            </a:xfrm>
            <a:prstGeom prst="rect">
              <a:avLst/>
            </a:prstGeom>
            <a:noFill/>
          </p:spPr>
          <p:txBody>
            <a:bodyPr wrap="square" lIns="0" rIns="0" rtlCol="0" anchor="t">
              <a:spAutoFit/>
            </a:bodyPr>
            <a:lstStyle/>
            <a:p>
              <a:r>
                <a:rPr lang="en-US" noProof="1">
                  <a:solidFill>
                    <a:schemeClr val="tx1">
                      <a:lumMod val="65000"/>
                      <a:lumOff val="35000"/>
                    </a:schemeClr>
                  </a:solidFill>
                </a:rPr>
                <a:t>Self optimizing structures focus on task-specific adjustments where feedback loops enable AI systems to dynamically reconfigure their architecture in real time for efficiency and performance.</a:t>
              </a:r>
            </a:p>
          </p:txBody>
        </p:sp>
      </p:grpSp>
      <p:sp>
        <p:nvSpPr>
          <p:cNvPr id="43" name="TextBox 42">
            <a:extLst>
              <a:ext uri="{FF2B5EF4-FFF2-40B4-BE49-F238E27FC236}">
                <a16:creationId xmlns:a16="http://schemas.microsoft.com/office/drawing/2014/main" id="{4CBB21C1-449F-B39B-9561-3BCEDCFC83C2}"/>
              </a:ext>
            </a:extLst>
          </p:cNvPr>
          <p:cNvSpPr txBox="1"/>
          <p:nvPr/>
        </p:nvSpPr>
        <p:spPr>
          <a:xfrm>
            <a:off x="1070688" y="6436594"/>
            <a:ext cx="3540265" cy="369332"/>
          </a:xfrm>
          <a:prstGeom prst="rect">
            <a:avLst/>
          </a:prstGeom>
          <a:noFill/>
        </p:spPr>
        <p:txBody>
          <a:bodyPr wrap="none" rtlCol="0">
            <a:spAutoFit/>
          </a:bodyPr>
          <a:lstStyle/>
          <a:p>
            <a:r>
              <a:rPr lang="en-US" dirty="0">
                <a:hlinkClick r:id="rId3"/>
              </a:rPr>
              <a:t>https://arxiv.org/pdf/2004.05439</a:t>
            </a:r>
            <a:r>
              <a:rPr lang="en-US" dirty="0"/>
              <a:t>; </a:t>
            </a:r>
          </a:p>
        </p:txBody>
      </p:sp>
    </p:spTree>
    <p:extLst>
      <p:ext uri="{BB962C8B-B14F-4D97-AF65-F5344CB8AC3E}">
        <p14:creationId xmlns:p14="http://schemas.microsoft.com/office/powerpoint/2010/main" val="3281447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82853" y="102231"/>
            <a:ext cx="12014489" cy="6650698"/>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1234464" y="1743723"/>
            <a:ext cx="9711266" cy="3367714"/>
          </a:xfrm>
        </p:spPr>
        <p:txBody>
          <a:bodyPr anchor="ctr"/>
          <a:lstStyle/>
          <a:p>
            <a:pPr marL="0" indent="0">
              <a:buNone/>
            </a:pPr>
            <a:r>
              <a:rPr lang="en-US" sz="4800" b="1" dirty="0"/>
              <a:t>Best Practices &amp; Outlook</a:t>
            </a:r>
          </a:p>
        </p:txBody>
      </p:sp>
    </p:spTree>
    <p:extLst>
      <p:ext uri="{BB962C8B-B14F-4D97-AF65-F5344CB8AC3E}">
        <p14:creationId xmlns:p14="http://schemas.microsoft.com/office/powerpoint/2010/main" val="81060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5237-26C1-36D8-7C73-898751D1D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CCEE1-9FF2-F49E-ACFE-A467C2EAE379}"/>
              </a:ext>
            </a:extLst>
          </p:cNvPr>
          <p:cNvSpPr>
            <a:spLocks noGrp="1"/>
          </p:cNvSpPr>
          <p:nvPr>
            <p:ph type="title"/>
          </p:nvPr>
        </p:nvSpPr>
        <p:spPr/>
        <p:txBody>
          <a:bodyPr/>
          <a:lstStyle/>
          <a:p>
            <a:r>
              <a:rPr lang="en-US" dirty="0"/>
              <a:t>Leading Teams to Use Agent’s Memory the Right Way</a:t>
            </a:r>
          </a:p>
        </p:txBody>
      </p:sp>
      <p:sp>
        <p:nvSpPr>
          <p:cNvPr id="6" name="Shape">
            <a:extLst>
              <a:ext uri="{FF2B5EF4-FFF2-40B4-BE49-F238E27FC236}">
                <a16:creationId xmlns:a16="http://schemas.microsoft.com/office/drawing/2014/main" id="{B590D6F9-0EE7-92D4-6588-86C2FCC0D0C6}"/>
              </a:ext>
            </a:extLst>
          </p:cNvPr>
          <p:cNvSpPr/>
          <p:nvPr/>
        </p:nvSpPr>
        <p:spPr>
          <a:xfrm>
            <a:off x="1966963" y="2481557"/>
            <a:ext cx="3244602" cy="2203952"/>
          </a:xfrm>
          <a:custGeom>
            <a:avLst/>
            <a:gdLst/>
            <a:ahLst/>
            <a:cxnLst>
              <a:cxn ang="0">
                <a:pos x="wd2" y="hd2"/>
              </a:cxn>
              <a:cxn ang="5400000">
                <a:pos x="wd2" y="hd2"/>
              </a:cxn>
              <a:cxn ang="10800000">
                <a:pos x="wd2" y="hd2"/>
              </a:cxn>
              <a:cxn ang="16200000">
                <a:pos x="wd2" y="hd2"/>
              </a:cxn>
            </a:cxnLst>
            <a:rect l="0" t="0" r="r" b="b"/>
            <a:pathLst>
              <a:path w="21484" h="20498" extrusionOk="0">
                <a:moveTo>
                  <a:pt x="21137" y="9071"/>
                </a:moveTo>
                <a:lnTo>
                  <a:pt x="15025" y="486"/>
                </a:lnTo>
                <a:cubicBezTo>
                  <a:pt x="14288" y="-550"/>
                  <a:pt x="13016" y="177"/>
                  <a:pt x="13016" y="1654"/>
                </a:cubicBezTo>
                <a:lnTo>
                  <a:pt x="13016" y="4123"/>
                </a:lnTo>
                <a:cubicBezTo>
                  <a:pt x="13016" y="5037"/>
                  <a:pt x="12491" y="5776"/>
                  <a:pt x="11840" y="5776"/>
                </a:cubicBezTo>
                <a:lnTo>
                  <a:pt x="1177" y="5776"/>
                </a:lnTo>
                <a:cubicBezTo>
                  <a:pt x="526" y="5776"/>
                  <a:pt x="0" y="6514"/>
                  <a:pt x="0" y="7429"/>
                </a:cubicBezTo>
                <a:lnTo>
                  <a:pt x="0" y="13071"/>
                </a:lnTo>
                <a:cubicBezTo>
                  <a:pt x="0" y="13986"/>
                  <a:pt x="526" y="14724"/>
                  <a:pt x="1177" y="14724"/>
                </a:cubicBezTo>
                <a:lnTo>
                  <a:pt x="11840" y="14724"/>
                </a:lnTo>
                <a:cubicBezTo>
                  <a:pt x="12491" y="14724"/>
                  <a:pt x="13016" y="15463"/>
                  <a:pt x="13016" y="16377"/>
                </a:cubicBezTo>
                <a:lnTo>
                  <a:pt x="13016" y="18846"/>
                </a:lnTo>
                <a:cubicBezTo>
                  <a:pt x="13016" y="20312"/>
                  <a:pt x="14280" y="21050"/>
                  <a:pt x="15025" y="20014"/>
                </a:cubicBezTo>
                <a:lnTo>
                  <a:pt x="21137" y="11429"/>
                </a:lnTo>
                <a:cubicBezTo>
                  <a:pt x="21600" y="10757"/>
                  <a:pt x="21600" y="9710"/>
                  <a:pt x="21137" y="9071"/>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1EBAFD84-A411-3D8D-2621-253289A9EDB9}"/>
              </a:ext>
            </a:extLst>
          </p:cNvPr>
          <p:cNvSpPr/>
          <p:nvPr/>
        </p:nvSpPr>
        <p:spPr>
          <a:xfrm>
            <a:off x="0" y="1035957"/>
            <a:ext cx="4085599" cy="5086155"/>
          </a:xfrm>
          <a:custGeom>
            <a:avLst/>
            <a:gdLst/>
            <a:ahLst/>
            <a:cxnLst>
              <a:cxn ang="0">
                <a:pos x="wd2" y="hd2"/>
              </a:cxn>
              <a:cxn ang="5400000">
                <a:pos x="wd2" y="hd2"/>
              </a:cxn>
              <a:cxn ang="10800000">
                <a:pos x="wd2" y="hd2"/>
              </a:cxn>
              <a:cxn ang="16200000">
                <a:pos x="wd2" y="hd2"/>
              </a:cxn>
            </a:cxnLst>
            <a:rect l="0" t="0" r="r" b="b"/>
            <a:pathLst>
              <a:path w="21587" h="21537" extrusionOk="0">
                <a:moveTo>
                  <a:pt x="2792" y="9521"/>
                </a:moveTo>
                <a:cubicBezTo>
                  <a:pt x="2861" y="9521"/>
                  <a:pt x="2918" y="9476"/>
                  <a:pt x="2918" y="9421"/>
                </a:cubicBezTo>
                <a:lnTo>
                  <a:pt x="2918" y="9275"/>
                </a:lnTo>
                <a:cubicBezTo>
                  <a:pt x="2918" y="9185"/>
                  <a:pt x="3049" y="9145"/>
                  <a:pt x="3130" y="9205"/>
                </a:cubicBezTo>
                <a:lnTo>
                  <a:pt x="3769" y="9717"/>
                </a:lnTo>
                <a:cubicBezTo>
                  <a:pt x="3819" y="9757"/>
                  <a:pt x="3819" y="9817"/>
                  <a:pt x="3769" y="9857"/>
                </a:cubicBezTo>
                <a:lnTo>
                  <a:pt x="3130" y="10369"/>
                </a:lnTo>
                <a:cubicBezTo>
                  <a:pt x="3055" y="10429"/>
                  <a:pt x="2918" y="10389"/>
                  <a:pt x="2918" y="10299"/>
                </a:cubicBezTo>
                <a:lnTo>
                  <a:pt x="2918" y="10153"/>
                </a:lnTo>
                <a:cubicBezTo>
                  <a:pt x="2918" y="10098"/>
                  <a:pt x="2861" y="10053"/>
                  <a:pt x="2792" y="10053"/>
                </a:cubicBezTo>
                <a:lnTo>
                  <a:pt x="1672" y="10053"/>
                </a:lnTo>
                <a:cubicBezTo>
                  <a:pt x="1603" y="10053"/>
                  <a:pt x="1546" y="10008"/>
                  <a:pt x="1546" y="9953"/>
                </a:cubicBezTo>
                <a:lnTo>
                  <a:pt x="1546" y="9617"/>
                </a:lnTo>
                <a:cubicBezTo>
                  <a:pt x="1546" y="9561"/>
                  <a:pt x="1603" y="9516"/>
                  <a:pt x="1672" y="9516"/>
                </a:cubicBezTo>
                <a:lnTo>
                  <a:pt x="2792" y="9516"/>
                </a:lnTo>
                <a:close/>
                <a:moveTo>
                  <a:pt x="6906" y="8156"/>
                </a:moveTo>
                <a:cubicBezTo>
                  <a:pt x="6831" y="8096"/>
                  <a:pt x="6693" y="8136"/>
                  <a:pt x="6693" y="8227"/>
                </a:cubicBezTo>
                <a:lnTo>
                  <a:pt x="6693" y="8372"/>
                </a:lnTo>
                <a:cubicBezTo>
                  <a:pt x="6693" y="8427"/>
                  <a:pt x="6637" y="8473"/>
                  <a:pt x="6568" y="8473"/>
                </a:cubicBezTo>
                <a:lnTo>
                  <a:pt x="5447" y="8473"/>
                </a:lnTo>
                <a:cubicBezTo>
                  <a:pt x="5378" y="8473"/>
                  <a:pt x="5322" y="8518"/>
                  <a:pt x="5322" y="8573"/>
                </a:cubicBezTo>
                <a:lnTo>
                  <a:pt x="5322" y="8909"/>
                </a:lnTo>
                <a:cubicBezTo>
                  <a:pt x="5322" y="8964"/>
                  <a:pt x="5378" y="9009"/>
                  <a:pt x="5447" y="9009"/>
                </a:cubicBezTo>
                <a:lnTo>
                  <a:pt x="6568" y="9009"/>
                </a:lnTo>
                <a:cubicBezTo>
                  <a:pt x="6637" y="9009"/>
                  <a:pt x="6693" y="9055"/>
                  <a:pt x="6693" y="9110"/>
                </a:cubicBezTo>
                <a:lnTo>
                  <a:pt x="6693" y="9255"/>
                </a:lnTo>
                <a:cubicBezTo>
                  <a:pt x="6693" y="9346"/>
                  <a:pt x="6824" y="9386"/>
                  <a:pt x="6906" y="9325"/>
                </a:cubicBezTo>
                <a:lnTo>
                  <a:pt x="7544" y="8814"/>
                </a:lnTo>
                <a:cubicBezTo>
                  <a:pt x="7594" y="8774"/>
                  <a:pt x="7594" y="8713"/>
                  <a:pt x="7544" y="8673"/>
                </a:cubicBezTo>
                <a:lnTo>
                  <a:pt x="6906" y="8156"/>
                </a:lnTo>
                <a:close/>
                <a:moveTo>
                  <a:pt x="4408" y="8187"/>
                </a:moveTo>
                <a:cubicBezTo>
                  <a:pt x="4333" y="8126"/>
                  <a:pt x="4195" y="8166"/>
                  <a:pt x="4195" y="8257"/>
                </a:cubicBezTo>
                <a:lnTo>
                  <a:pt x="4195" y="8402"/>
                </a:lnTo>
                <a:cubicBezTo>
                  <a:pt x="4195" y="8457"/>
                  <a:pt x="4138" y="8503"/>
                  <a:pt x="4070" y="8503"/>
                </a:cubicBezTo>
                <a:lnTo>
                  <a:pt x="2949" y="8503"/>
                </a:lnTo>
                <a:cubicBezTo>
                  <a:pt x="2880" y="8503"/>
                  <a:pt x="2824" y="8548"/>
                  <a:pt x="2824" y="8603"/>
                </a:cubicBezTo>
                <a:lnTo>
                  <a:pt x="2824" y="8939"/>
                </a:lnTo>
                <a:cubicBezTo>
                  <a:pt x="2824" y="8994"/>
                  <a:pt x="2880" y="9040"/>
                  <a:pt x="2949" y="9040"/>
                </a:cubicBezTo>
                <a:lnTo>
                  <a:pt x="4070" y="9040"/>
                </a:lnTo>
                <a:cubicBezTo>
                  <a:pt x="4138" y="9040"/>
                  <a:pt x="4195" y="9085"/>
                  <a:pt x="4195" y="9140"/>
                </a:cubicBezTo>
                <a:lnTo>
                  <a:pt x="4195" y="9285"/>
                </a:lnTo>
                <a:cubicBezTo>
                  <a:pt x="4195" y="9376"/>
                  <a:pt x="4326" y="9416"/>
                  <a:pt x="4408" y="9356"/>
                </a:cubicBezTo>
                <a:lnTo>
                  <a:pt x="5046" y="8844"/>
                </a:lnTo>
                <a:cubicBezTo>
                  <a:pt x="5096" y="8804"/>
                  <a:pt x="5096" y="8743"/>
                  <a:pt x="5046" y="8703"/>
                </a:cubicBezTo>
                <a:lnTo>
                  <a:pt x="4408" y="8187"/>
                </a:lnTo>
                <a:close/>
                <a:moveTo>
                  <a:pt x="4195" y="9491"/>
                </a:moveTo>
                <a:cubicBezTo>
                  <a:pt x="4126" y="9491"/>
                  <a:pt x="4070" y="9536"/>
                  <a:pt x="4070" y="9591"/>
                </a:cubicBezTo>
                <a:lnTo>
                  <a:pt x="4070" y="9928"/>
                </a:lnTo>
                <a:cubicBezTo>
                  <a:pt x="4070" y="9983"/>
                  <a:pt x="4126" y="10028"/>
                  <a:pt x="4195" y="10028"/>
                </a:cubicBezTo>
                <a:lnTo>
                  <a:pt x="5315" y="10028"/>
                </a:lnTo>
                <a:cubicBezTo>
                  <a:pt x="5384" y="10028"/>
                  <a:pt x="5441" y="10073"/>
                  <a:pt x="5441" y="10128"/>
                </a:cubicBezTo>
                <a:lnTo>
                  <a:pt x="5441" y="10274"/>
                </a:lnTo>
                <a:cubicBezTo>
                  <a:pt x="5441" y="10364"/>
                  <a:pt x="5572" y="10404"/>
                  <a:pt x="5654" y="10344"/>
                </a:cubicBezTo>
                <a:lnTo>
                  <a:pt x="6292" y="9832"/>
                </a:lnTo>
                <a:cubicBezTo>
                  <a:pt x="6342" y="9792"/>
                  <a:pt x="6342" y="9732"/>
                  <a:pt x="6292" y="9692"/>
                </a:cubicBezTo>
                <a:lnTo>
                  <a:pt x="5654" y="9180"/>
                </a:lnTo>
                <a:cubicBezTo>
                  <a:pt x="5578" y="9120"/>
                  <a:pt x="5441" y="9160"/>
                  <a:pt x="5441" y="9250"/>
                </a:cubicBezTo>
                <a:lnTo>
                  <a:pt x="5441" y="9396"/>
                </a:lnTo>
                <a:cubicBezTo>
                  <a:pt x="5441" y="9451"/>
                  <a:pt x="5384" y="9496"/>
                  <a:pt x="5315" y="9496"/>
                </a:cubicBezTo>
                <a:lnTo>
                  <a:pt x="4195" y="9496"/>
                </a:lnTo>
                <a:close/>
                <a:moveTo>
                  <a:pt x="426" y="10540"/>
                </a:moveTo>
                <a:cubicBezTo>
                  <a:pt x="357" y="10540"/>
                  <a:pt x="301" y="10585"/>
                  <a:pt x="301" y="10640"/>
                </a:cubicBezTo>
                <a:lnTo>
                  <a:pt x="301" y="10976"/>
                </a:lnTo>
                <a:cubicBezTo>
                  <a:pt x="301" y="11031"/>
                  <a:pt x="357" y="11077"/>
                  <a:pt x="426" y="11077"/>
                </a:cubicBezTo>
                <a:lnTo>
                  <a:pt x="1546" y="11077"/>
                </a:lnTo>
                <a:cubicBezTo>
                  <a:pt x="1615" y="11077"/>
                  <a:pt x="1672" y="11122"/>
                  <a:pt x="1672" y="11177"/>
                </a:cubicBezTo>
                <a:lnTo>
                  <a:pt x="1672" y="11322"/>
                </a:lnTo>
                <a:cubicBezTo>
                  <a:pt x="1672" y="11413"/>
                  <a:pt x="1803" y="11453"/>
                  <a:pt x="1885" y="11393"/>
                </a:cubicBezTo>
                <a:lnTo>
                  <a:pt x="2523" y="10881"/>
                </a:lnTo>
                <a:cubicBezTo>
                  <a:pt x="2573" y="10841"/>
                  <a:pt x="2573" y="10781"/>
                  <a:pt x="2523" y="10740"/>
                </a:cubicBezTo>
                <a:lnTo>
                  <a:pt x="1885" y="10229"/>
                </a:lnTo>
                <a:cubicBezTo>
                  <a:pt x="1809" y="10168"/>
                  <a:pt x="1672" y="10209"/>
                  <a:pt x="1672" y="10299"/>
                </a:cubicBezTo>
                <a:lnTo>
                  <a:pt x="1672" y="10444"/>
                </a:lnTo>
                <a:cubicBezTo>
                  <a:pt x="1672" y="10500"/>
                  <a:pt x="1615" y="10545"/>
                  <a:pt x="1546" y="10545"/>
                </a:cubicBezTo>
                <a:lnTo>
                  <a:pt x="426" y="10545"/>
                </a:lnTo>
                <a:close/>
                <a:moveTo>
                  <a:pt x="7983" y="12170"/>
                </a:moveTo>
                <a:lnTo>
                  <a:pt x="7983" y="12316"/>
                </a:lnTo>
                <a:cubicBezTo>
                  <a:pt x="7983" y="12406"/>
                  <a:pt x="8114" y="12446"/>
                  <a:pt x="8195" y="12386"/>
                </a:cubicBezTo>
                <a:lnTo>
                  <a:pt x="8834" y="11874"/>
                </a:lnTo>
                <a:cubicBezTo>
                  <a:pt x="8884" y="11834"/>
                  <a:pt x="8884" y="11774"/>
                  <a:pt x="8834" y="11734"/>
                </a:cubicBezTo>
                <a:lnTo>
                  <a:pt x="8195" y="11222"/>
                </a:lnTo>
                <a:cubicBezTo>
                  <a:pt x="8120" y="11162"/>
                  <a:pt x="7983" y="11202"/>
                  <a:pt x="7983" y="11292"/>
                </a:cubicBezTo>
                <a:lnTo>
                  <a:pt x="7983" y="11438"/>
                </a:lnTo>
                <a:cubicBezTo>
                  <a:pt x="7983" y="11493"/>
                  <a:pt x="7926" y="11538"/>
                  <a:pt x="7857" y="11538"/>
                </a:cubicBezTo>
                <a:lnTo>
                  <a:pt x="6737" y="11538"/>
                </a:lnTo>
                <a:cubicBezTo>
                  <a:pt x="6668" y="11538"/>
                  <a:pt x="6611" y="11583"/>
                  <a:pt x="6611" y="11639"/>
                </a:cubicBezTo>
                <a:lnTo>
                  <a:pt x="6611" y="11975"/>
                </a:lnTo>
                <a:cubicBezTo>
                  <a:pt x="6611" y="12030"/>
                  <a:pt x="6668" y="12075"/>
                  <a:pt x="6737" y="12075"/>
                </a:cubicBezTo>
                <a:lnTo>
                  <a:pt x="7857" y="12075"/>
                </a:lnTo>
                <a:cubicBezTo>
                  <a:pt x="7926" y="12070"/>
                  <a:pt x="7983" y="12115"/>
                  <a:pt x="7983" y="12170"/>
                </a:cubicBezTo>
                <a:close/>
                <a:moveTo>
                  <a:pt x="376" y="13084"/>
                </a:moveTo>
                <a:lnTo>
                  <a:pt x="1496" y="13084"/>
                </a:lnTo>
                <a:cubicBezTo>
                  <a:pt x="1565" y="13084"/>
                  <a:pt x="1622" y="13129"/>
                  <a:pt x="1622" y="13184"/>
                </a:cubicBezTo>
                <a:lnTo>
                  <a:pt x="1622" y="13329"/>
                </a:lnTo>
                <a:cubicBezTo>
                  <a:pt x="1622" y="13420"/>
                  <a:pt x="1753" y="13460"/>
                  <a:pt x="1834" y="13400"/>
                </a:cubicBezTo>
                <a:lnTo>
                  <a:pt x="2473" y="12888"/>
                </a:lnTo>
                <a:cubicBezTo>
                  <a:pt x="2523" y="12848"/>
                  <a:pt x="2523" y="12788"/>
                  <a:pt x="2473" y="12747"/>
                </a:cubicBezTo>
                <a:lnTo>
                  <a:pt x="1834" y="12236"/>
                </a:lnTo>
                <a:cubicBezTo>
                  <a:pt x="1759" y="12175"/>
                  <a:pt x="1622" y="12216"/>
                  <a:pt x="1622" y="12306"/>
                </a:cubicBezTo>
                <a:lnTo>
                  <a:pt x="1622" y="12451"/>
                </a:lnTo>
                <a:cubicBezTo>
                  <a:pt x="1622" y="12507"/>
                  <a:pt x="1565" y="12552"/>
                  <a:pt x="1496" y="12552"/>
                </a:cubicBezTo>
                <a:lnTo>
                  <a:pt x="376" y="12552"/>
                </a:lnTo>
                <a:cubicBezTo>
                  <a:pt x="307" y="12552"/>
                  <a:pt x="250" y="12597"/>
                  <a:pt x="250" y="12652"/>
                </a:cubicBezTo>
                <a:lnTo>
                  <a:pt x="250" y="12988"/>
                </a:lnTo>
                <a:cubicBezTo>
                  <a:pt x="250" y="13038"/>
                  <a:pt x="307" y="13084"/>
                  <a:pt x="376" y="13084"/>
                </a:cubicBezTo>
                <a:close/>
                <a:moveTo>
                  <a:pt x="4163" y="13179"/>
                </a:moveTo>
                <a:lnTo>
                  <a:pt x="4163" y="13324"/>
                </a:lnTo>
                <a:cubicBezTo>
                  <a:pt x="4163" y="13415"/>
                  <a:pt x="4295" y="13455"/>
                  <a:pt x="4376" y="13395"/>
                </a:cubicBezTo>
                <a:lnTo>
                  <a:pt x="5015" y="12883"/>
                </a:lnTo>
                <a:cubicBezTo>
                  <a:pt x="5065" y="12843"/>
                  <a:pt x="5065" y="12783"/>
                  <a:pt x="5015" y="12742"/>
                </a:cubicBezTo>
                <a:lnTo>
                  <a:pt x="4376" y="12231"/>
                </a:lnTo>
                <a:cubicBezTo>
                  <a:pt x="4301" y="12170"/>
                  <a:pt x="4163" y="12211"/>
                  <a:pt x="4163" y="12301"/>
                </a:cubicBezTo>
                <a:lnTo>
                  <a:pt x="4163" y="12446"/>
                </a:lnTo>
                <a:cubicBezTo>
                  <a:pt x="4163" y="12502"/>
                  <a:pt x="4107" y="12547"/>
                  <a:pt x="4038" y="12547"/>
                </a:cubicBezTo>
                <a:lnTo>
                  <a:pt x="2918" y="12547"/>
                </a:lnTo>
                <a:cubicBezTo>
                  <a:pt x="2849" y="12547"/>
                  <a:pt x="2792" y="12592"/>
                  <a:pt x="2792" y="12647"/>
                </a:cubicBezTo>
                <a:lnTo>
                  <a:pt x="2792" y="12983"/>
                </a:lnTo>
                <a:cubicBezTo>
                  <a:pt x="2792" y="13038"/>
                  <a:pt x="2849" y="13084"/>
                  <a:pt x="2918" y="13084"/>
                </a:cubicBezTo>
                <a:lnTo>
                  <a:pt x="4038" y="13084"/>
                </a:lnTo>
                <a:cubicBezTo>
                  <a:pt x="4107" y="13079"/>
                  <a:pt x="4163" y="13124"/>
                  <a:pt x="4163" y="13179"/>
                </a:cubicBezTo>
                <a:close/>
                <a:moveTo>
                  <a:pt x="5660" y="14423"/>
                </a:moveTo>
                <a:lnTo>
                  <a:pt x="6298" y="13911"/>
                </a:lnTo>
                <a:cubicBezTo>
                  <a:pt x="6349" y="13871"/>
                  <a:pt x="6349" y="13811"/>
                  <a:pt x="6298" y="13771"/>
                </a:cubicBezTo>
                <a:lnTo>
                  <a:pt x="5660" y="13259"/>
                </a:lnTo>
                <a:cubicBezTo>
                  <a:pt x="5585" y="13199"/>
                  <a:pt x="5447" y="13239"/>
                  <a:pt x="5447" y="13329"/>
                </a:cubicBezTo>
                <a:lnTo>
                  <a:pt x="5447" y="13475"/>
                </a:lnTo>
                <a:cubicBezTo>
                  <a:pt x="5447" y="13530"/>
                  <a:pt x="5391" y="13575"/>
                  <a:pt x="5322" y="13575"/>
                </a:cubicBezTo>
                <a:lnTo>
                  <a:pt x="4207" y="13575"/>
                </a:lnTo>
                <a:cubicBezTo>
                  <a:pt x="4138" y="13575"/>
                  <a:pt x="4082" y="13620"/>
                  <a:pt x="4082" y="13676"/>
                </a:cubicBezTo>
                <a:lnTo>
                  <a:pt x="4082" y="14012"/>
                </a:lnTo>
                <a:cubicBezTo>
                  <a:pt x="4082" y="14067"/>
                  <a:pt x="4138" y="14112"/>
                  <a:pt x="4207" y="14112"/>
                </a:cubicBezTo>
                <a:lnTo>
                  <a:pt x="5328" y="14112"/>
                </a:lnTo>
                <a:cubicBezTo>
                  <a:pt x="5397" y="14112"/>
                  <a:pt x="5453" y="14157"/>
                  <a:pt x="5453" y="14212"/>
                </a:cubicBezTo>
                <a:lnTo>
                  <a:pt x="5453" y="14358"/>
                </a:lnTo>
                <a:cubicBezTo>
                  <a:pt x="5447" y="14443"/>
                  <a:pt x="5578" y="14483"/>
                  <a:pt x="5660" y="14423"/>
                </a:cubicBezTo>
                <a:close/>
                <a:moveTo>
                  <a:pt x="10105" y="8658"/>
                </a:moveTo>
                <a:lnTo>
                  <a:pt x="9466" y="8146"/>
                </a:lnTo>
                <a:cubicBezTo>
                  <a:pt x="9391" y="8086"/>
                  <a:pt x="9254" y="8126"/>
                  <a:pt x="9254" y="8217"/>
                </a:cubicBezTo>
                <a:lnTo>
                  <a:pt x="9254" y="8362"/>
                </a:lnTo>
                <a:cubicBezTo>
                  <a:pt x="9254" y="8417"/>
                  <a:pt x="9197" y="8462"/>
                  <a:pt x="9128" y="8462"/>
                </a:cubicBezTo>
                <a:lnTo>
                  <a:pt x="8008" y="8462"/>
                </a:lnTo>
                <a:cubicBezTo>
                  <a:pt x="7939" y="8462"/>
                  <a:pt x="7882" y="8508"/>
                  <a:pt x="7882" y="8563"/>
                </a:cubicBezTo>
                <a:lnTo>
                  <a:pt x="7882" y="8899"/>
                </a:lnTo>
                <a:cubicBezTo>
                  <a:pt x="7882" y="8954"/>
                  <a:pt x="7939" y="8999"/>
                  <a:pt x="8008" y="8999"/>
                </a:cubicBezTo>
                <a:lnTo>
                  <a:pt x="9128" y="8999"/>
                </a:lnTo>
                <a:cubicBezTo>
                  <a:pt x="9197" y="8999"/>
                  <a:pt x="9254" y="9045"/>
                  <a:pt x="9254" y="9100"/>
                </a:cubicBezTo>
                <a:lnTo>
                  <a:pt x="9254" y="9245"/>
                </a:lnTo>
                <a:cubicBezTo>
                  <a:pt x="9254" y="9336"/>
                  <a:pt x="9385" y="9376"/>
                  <a:pt x="9466" y="9315"/>
                </a:cubicBezTo>
                <a:lnTo>
                  <a:pt x="10105" y="8804"/>
                </a:lnTo>
                <a:cubicBezTo>
                  <a:pt x="10149" y="8759"/>
                  <a:pt x="10149" y="8698"/>
                  <a:pt x="10105" y="8658"/>
                </a:cubicBezTo>
                <a:close/>
                <a:moveTo>
                  <a:pt x="6718" y="9486"/>
                </a:moveTo>
                <a:cubicBezTo>
                  <a:pt x="6649" y="9486"/>
                  <a:pt x="6593" y="9531"/>
                  <a:pt x="6593" y="9586"/>
                </a:cubicBezTo>
                <a:lnTo>
                  <a:pt x="6593" y="9923"/>
                </a:lnTo>
                <a:cubicBezTo>
                  <a:pt x="6593" y="9978"/>
                  <a:pt x="6649" y="10023"/>
                  <a:pt x="6718" y="10023"/>
                </a:cubicBezTo>
                <a:lnTo>
                  <a:pt x="7839" y="10023"/>
                </a:lnTo>
                <a:cubicBezTo>
                  <a:pt x="7907" y="10023"/>
                  <a:pt x="7964" y="10068"/>
                  <a:pt x="7964" y="10123"/>
                </a:cubicBezTo>
                <a:lnTo>
                  <a:pt x="7964" y="10269"/>
                </a:lnTo>
                <a:cubicBezTo>
                  <a:pt x="7964" y="10359"/>
                  <a:pt x="8095" y="10399"/>
                  <a:pt x="8177" y="10339"/>
                </a:cubicBezTo>
                <a:lnTo>
                  <a:pt x="8815" y="9827"/>
                </a:lnTo>
                <a:cubicBezTo>
                  <a:pt x="8865" y="9787"/>
                  <a:pt x="8865" y="9727"/>
                  <a:pt x="8815" y="9687"/>
                </a:cubicBezTo>
                <a:lnTo>
                  <a:pt x="8177" y="9175"/>
                </a:lnTo>
                <a:cubicBezTo>
                  <a:pt x="8102" y="9115"/>
                  <a:pt x="7964" y="9155"/>
                  <a:pt x="7964" y="9245"/>
                </a:cubicBezTo>
                <a:lnTo>
                  <a:pt x="7964" y="9391"/>
                </a:lnTo>
                <a:cubicBezTo>
                  <a:pt x="7964" y="9446"/>
                  <a:pt x="7907" y="9491"/>
                  <a:pt x="7839" y="9491"/>
                </a:cubicBezTo>
                <a:lnTo>
                  <a:pt x="6718" y="9491"/>
                </a:lnTo>
                <a:close/>
                <a:moveTo>
                  <a:pt x="382" y="12195"/>
                </a:moveTo>
                <a:lnTo>
                  <a:pt x="382" y="12341"/>
                </a:lnTo>
                <a:cubicBezTo>
                  <a:pt x="382" y="12431"/>
                  <a:pt x="513" y="12471"/>
                  <a:pt x="595" y="12411"/>
                </a:cubicBezTo>
                <a:lnTo>
                  <a:pt x="1233" y="11899"/>
                </a:lnTo>
                <a:cubicBezTo>
                  <a:pt x="1283" y="11859"/>
                  <a:pt x="1283" y="11799"/>
                  <a:pt x="1233" y="11759"/>
                </a:cubicBezTo>
                <a:lnTo>
                  <a:pt x="595" y="11247"/>
                </a:lnTo>
                <a:cubicBezTo>
                  <a:pt x="520" y="11187"/>
                  <a:pt x="382" y="11227"/>
                  <a:pt x="382" y="11317"/>
                </a:cubicBezTo>
                <a:lnTo>
                  <a:pt x="382" y="11463"/>
                </a:lnTo>
                <a:cubicBezTo>
                  <a:pt x="382" y="11518"/>
                  <a:pt x="326" y="11563"/>
                  <a:pt x="257" y="11563"/>
                </a:cubicBezTo>
                <a:lnTo>
                  <a:pt x="0" y="11563"/>
                </a:lnTo>
                <a:lnTo>
                  <a:pt x="0" y="12100"/>
                </a:lnTo>
                <a:lnTo>
                  <a:pt x="257" y="12100"/>
                </a:lnTo>
                <a:cubicBezTo>
                  <a:pt x="326" y="12095"/>
                  <a:pt x="382" y="12140"/>
                  <a:pt x="382" y="12195"/>
                </a:cubicBezTo>
                <a:close/>
                <a:moveTo>
                  <a:pt x="4151" y="11147"/>
                </a:moveTo>
                <a:lnTo>
                  <a:pt x="4151" y="11292"/>
                </a:lnTo>
                <a:cubicBezTo>
                  <a:pt x="4151" y="11383"/>
                  <a:pt x="4282" y="11423"/>
                  <a:pt x="4364" y="11363"/>
                </a:cubicBezTo>
                <a:lnTo>
                  <a:pt x="5002" y="10851"/>
                </a:lnTo>
                <a:cubicBezTo>
                  <a:pt x="5053" y="10811"/>
                  <a:pt x="5053" y="10750"/>
                  <a:pt x="5002" y="10710"/>
                </a:cubicBezTo>
                <a:lnTo>
                  <a:pt x="4364" y="10199"/>
                </a:lnTo>
                <a:cubicBezTo>
                  <a:pt x="4289" y="10138"/>
                  <a:pt x="4151" y="10178"/>
                  <a:pt x="4151" y="10269"/>
                </a:cubicBezTo>
                <a:lnTo>
                  <a:pt x="4151" y="10414"/>
                </a:lnTo>
                <a:cubicBezTo>
                  <a:pt x="4151" y="10469"/>
                  <a:pt x="4095" y="10515"/>
                  <a:pt x="4026" y="10515"/>
                </a:cubicBezTo>
                <a:lnTo>
                  <a:pt x="2905" y="10515"/>
                </a:lnTo>
                <a:cubicBezTo>
                  <a:pt x="2836" y="10515"/>
                  <a:pt x="2780" y="10560"/>
                  <a:pt x="2780" y="10615"/>
                </a:cubicBezTo>
                <a:lnTo>
                  <a:pt x="2780" y="10951"/>
                </a:lnTo>
                <a:cubicBezTo>
                  <a:pt x="2780" y="11006"/>
                  <a:pt x="2836" y="11051"/>
                  <a:pt x="2905" y="11051"/>
                </a:cubicBezTo>
                <a:lnTo>
                  <a:pt x="4026" y="11051"/>
                </a:lnTo>
                <a:cubicBezTo>
                  <a:pt x="4095" y="11046"/>
                  <a:pt x="4151" y="11092"/>
                  <a:pt x="4151" y="11147"/>
                </a:cubicBezTo>
                <a:close/>
                <a:moveTo>
                  <a:pt x="3093" y="14413"/>
                </a:moveTo>
                <a:lnTo>
                  <a:pt x="3731" y="13901"/>
                </a:lnTo>
                <a:cubicBezTo>
                  <a:pt x="3782" y="13861"/>
                  <a:pt x="3782" y="13801"/>
                  <a:pt x="3731" y="13761"/>
                </a:cubicBezTo>
                <a:lnTo>
                  <a:pt x="3093" y="13249"/>
                </a:lnTo>
                <a:cubicBezTo>
                  <a:pt x="3018" y="13189"/>
                  <a:pt x="2880" y="13229"/>
                  <a:pt x="2880" y="13319"/>
                </a:cubicBezTo>
                <a:lnTo>
                  <a:pt x="2880" y="13465"/>
                </a:lnTo>
                <a:cubicBezTo>
                  <a:pt x="2880" y="13520"/>
                  <a:pt x="2824" y="13565"/>
                  <a:pt x="2755" y="13565"/>
                </a:cubicBezTo>
                <a:lnTo>
                  <a:pt x="1640" y="13565"/>
                </a:lnTo>
                <a:cubicBezTo>
                  <a:pt x="1571" y="13565"/>
                  <a:pt x="1515" y="13610"/>
                  <a:pt x="1515" y="13666"/>
                </a:cubicBezTo>
                <a:lnTo>
                  <a:pt x="1515" y="14002"/>
                </a:lnTo>
                <a:cubicBezTo>
                  <a:pt x="1515" y="14057"/>
                  <a:pt x="1571" y="14102"/>
                  <a:pt x="1640" y="14102"/>
                </a:cubicBezTo>
                <a:lnTo>
                  <a:pt x="2761" y="14102"/>
                </a:lnTo>
                <a:cubicBezTo>
                  <a:pt x="2830" y="14102"/>
                  <a:pt x="2886" y="14147"/>
                  <a:pt x="2886" y="14202"/>
                </a:cubicBezTo>
                <a:lnTo>
                  <a:pt x="2886" y="14348"/>
                </a:lnTo>
                <a:cubicBezTo>
                  <a:pt x="2880" y="14433"/>
                  <a:pt x="3018" y="14478"/>
                  <a:pt x="3093" y="14413"/>
                </a:cubicBezTo>
                <a:close/>
                <a:moveTo>
                  <a:pt x="6912" y="11358"/>
                </a:moveTo>
                <a:lnTo>
                  <a:pt x="7551" y="10846"/>
                </a:lnTo>
                <a:cubicBezTo>
                  <a:pt x="7601" y="10806"/>
                  <a:pt x="7601" y="10745"/>
                  <a:pt x="7551" y="10705"/>
                </a:cubicBezTo>
                <a:lnTo>
                  <a:pt x="6912" y="10194"/>
                </a:lnTo>
                <a:cubicBezTo>
                  <a:pt x="6837" y="10133"/>
                  <a:pt x="6699" y="10173"/>
                  <a:pt x="6699" y="10264"/>
                </a:cubicBezTo>
                <a:lnTo>
                  <a:pt x="6699" y="10409"/>
                </a:lnTo>
                <a:cubicBezTo>
                  <a:pt x="6699" y="10464"/>
                  <a:pt x="6643" y="10510"/>
                  <a:pt x="6574" y="10510"/>
                </a:cubicBezTo>
                <a:lnTo>
                  <a:pt x="5459" y="10510"/>
                </a:lnTo>
                <a:cubicBezTo>
                  <a:pt x="5391" y="10510"/>
                  <a:pt x="5334" y="10555"/>
                  <a:pt x="5334" y="10610"/>
                </a:cubicBezTo>
                <a:lnTo>
                  <a:pt x="5334" y="10946"/>
                </a:lnTo>
                <a:cubicBezTo>
                  <a:pt x="5334" y="11001"/>
                  <a:pt x="5391" y="11046"/>
                  <a:pt x="5459" y="11046"/>
                </a:cubicBezTo>
                <a:lnTo>
                  <a:pt x="6580" y="11046"/>
                </a:lnTo>
                <a:cubicBezTo>
                  <a:pt x="6649" y="11046"/>
                  <a:pt x="6705" y="11092"/>
                  <a:pt x="6705" y="11147"/>
                </a:cubicBezTo>
                <a:lnTo>
                  <a:pt x="6705" y="11292"/>
                </a:lnTo>
                <a:cubicBezTo>
                  <a:pt x="6699" y="11378"/>
                  <a:pt x="6831" y="11418"/>
                  <a:pt x="6912" y="11358"/>
                </a:cubicBezTo>
                <a:close/>
                <a:moveTo>
                  <a:pt x="3112" y="12381"/>
                </a:moveTo>
                <a:lnTo>
                  <a:pt x="3750" y="11869"/>
                </a:lnTo>
                <a:cubicBezTo>
                  <a:pt x="3800" y="11829"/>
                  <a:pt x="3800" y="11769"/>
                  <a:pt x="3750" y="11729"/>
                </a:cubicBezTo>
                <a:lnTo>
                  <a:pt x="3112" y="11217"/>
                </a:lnTo>
                <a:cubicBezTo>
                  <a:pt x="3037" y="11157"/>
                  <a:pt x="2899" y="11197"/>
                  <a:pt x="2899" y="11287"/>
                </a:cubicBezTo>
                <a:lnTo>
                  <a:pt x="2899" y="11433"/>
                </a:lnTo>
                <a:cubicBezTo>
                  <a:pt x="2899" y="11488"/>
                  <a:pt x="2842" y="11533"/>
                  <a:pt x="2774" y="11533"/>
                </a:cubicBezTo>
                <a:lnTo>
                  <a:pt x="1653" y="11533"/>
                </a:lnTo>
                <a:cubicBezTo>
                  <a:pt x="1584" y="11533"/>
                  <a:pt x="1528" y="11578"/>
                  <a:pt x="1528" y="11634"/>
                </a:cubicBezTo>
                <a:lnTo>
                  <a:pt x="1528" y="11970"/>
                </a:lnTo>
                <a:cubicBezTo>
                  <a:pt x="1528" y="12025"/>
                  <a:pt x="1584" y="12070"/>
                  <a:pt x="1653" y="12070"/>
                </a:cubicBezTo>
                <a:lnTo>
                  <a:pt x="2774" y="12070"/>
                </a:lnTo>
                <a:cubicBezTo>
                  <a:pt x="2842" y="12070"/>
                  <a:pt x="2899" y="12115"/>
                  <a:pt x="2899" y="12170"/>
                </a:cubicBezTo>
                <a:lnTo>
                  <a:pt x="2899" y="12316"/>
                </a:lnTo>
                <a:cubicBezTo>
                  <a:pt x="2899" y="12401"/>
                  <a:pt x="3030" y="12441"/>
                  <a:pt x="3112" y="12381"/>
                </a:cubicBezTo>
                <a:close/>
                <a:moveTo>
                  <a:pt x="5629" y="12376"/>
                </a:moveTo>
                <a:lnTo>
                  <a:pt x="6267" y="11864"/>
                </a:lnTo>
                <a:cubicBezTo>
                  <a:pt x="6317" y="11824"/>
                  <a:pt x="6317" y="11764"/>
                  <a:pt x="6267" y="11724"/>
                </a:cubicBezTo>
                <a:lnTo>
                  <a:pt x="5629" y="11212"/>
                </a:lnTo>
                <a:cubicBezTo>
                  <a:pt x="5553" y="11152"/>
                  <a:pt x="5416" y="11192"/>
                  <a:pt x="5416" y="11282"/>
                </a:cubicBezTo>
                <a:lnTo>
                  <a:pt x="5416" y="11428"/>
                </a:lnTo>
                <a:cubicBezTo>
                  <a:pt x="5416" y="11483"/>
                  <a:pt x="5359" y="11528"/>
                  <a:pt x="5290" y="11528"/>
                </a:cubicBezTo>
                <a:lnTo>
                  <a:pt x="4170" y="11528"/>
                </a:lnTo>
                <a:cubicBezTo>
                  <a:pt x="4101" y="11528"/>
                  <a:pt x="4045" y="11573"/>
                  <a:pt x="4045" y="11628"/>
                </a:cubicBezTo>
                <a:lnTo>
                  <a:pt x="4045" y="11965"/>
                </a:lnTo>
                <a:cubicBezTo>
                  <a:pt x="4045" y="12020"/>
                  <a:pt x="4101" y="12065"/>
                  <a:pt x="4170" y="12065"/>
                </a:cubicBezTo>
                <a:lnTo>
                  <a:pt x="5290" y="12065"/>
                </a:lnTo>
                <a:cubicBezTo>
                  <a:pt x="5359" y="12065"/>
                  <a:pt x="5416" y="12110"/>
                  <a:pt x="5416" y="12165"/>
                </a:cubicBezTo>
                <a:lnTo>
                  <a:pt x="5416" y="12311"/>
                </a:lnTo>
                <a:cubicBezTo>
                  <a:pt x="5416" y="12396"/>
                  <a:pt x="5553" y="12436"/>
                  <a:pt x="5629" y="12376"/>
                </a:cubicBezTo>
                <a:close/>
                <a:moveTo>
                  <a:pt x="9454" y="11368"/>
                </a:moveTo>
                <a:lnTo>
                  <a:pt x="10093" y="10856"/>
                </a:lnTo>
                <a:cubicBezTo>
                  <a:pt x="10143" y="10816"/>
                  <a:pt x="10143" y="10755"/>
                  <a:pt x="10093" y="10715"/>
                </a:cubicBezTo>
                <a:lnTo>
                  <a:pt x="9454" y="10204"/>
                </a:lnTo>
                <a:cubicBezTo>
                  <a:pt x="9379" y="10143"/>
                  <a:pt x="9241" y="10183"/>
                  <a:pt x="9241" y="10274"/>
                </a:cubicBezTo>
                <a:lnTo>
                  <a:pt x="9241" y="10419"/>
                </a:lnTo>
                <a:cubicBezTo>
                  <a:pt x="9241" y="10474"/>
                  <a:pt x="9185" y="10520"/>
                  <a:pt x="9116" y="10520"/>
                </a:cubicBezTo>
                <a:lnTo>
                  <a:pt x="7995" y="10520"/>
                </a:lnTo>
                <a:cubicBezTo>
                  <a:pt x="7926" y="10520"/>
                  <a:pt x="7870" y="10565"/>
                  <a:pt x="7870" y="10620"/>
                </a:cubicBezTo>
                <a:lnTo>
                  <a:pt x="7870" y="10956"/>
                </a:lnTo>
                <a:cubicBezTo>
                  <a:pt x="7870" y="11011"/>
                  <a:pt x="7926" y="11057"/>
                  <a:pt x="7995" y="11057"/>
                </a:cubicBezTo>
                <a:lnTo>
                  <a:pt x="9116" y="11057"/>
                </a:lnTo>
                <a:cubicBezTo>
                  <a:pt x="9185" y="11057"/>
                  <a:pt x="9241" y="11102"/>
                  <a:pt x="9241" y="11157"/>
                </a:cubicBezTo>
                <a:lnTo>
                  <a:pt x="9241" y="11302"/>
                </a:lnTo>
                <a:cubicBezTo>
                  <a:pt x="9241" y="11383"/>
                  <a:pt x="9373" y="11428"/>
                  <a:pt x="9454" y="11368"/>
                </a:cubicBezTo>
                <a:close/>
                <a:moveTo>
                  <a:pt x="4163" y="15226"/>
                </a:moveTo>
                <a:lnTo>
                  <a:pt x="4163" y="15371"/>
                </a:lnTo>
                <a:cubicBezTo>
                  <a:pt x="4163" y="15462"/>
                  <a:pt x="4295" y="15502"/>
                  <a:pt x="4376" y="15442"/>
                </a:cubicBezTo>
                <a:lnTo>
                  <a:pt x="5015" y="14930"/>
                </a:lnTo>
                <a:cubicBezTo>
                  <a:pt x="5065" y="14890"/>
                  <a:pt x="5065" y="14830"/>
                  <a:pt x="5015" y="14789"/>
                </a:cubicBezTo>
                <a:lnTo>
                  <a:pt x="4376" y="14278"/>
                </a:lnTo>
                <a:cubicBezTo>
                  <a:pt x="4301" y="14217"/>
                  <a:pt x="4163" y="14258"/>
                  <a:pt x="4163" y="14348"/>
                </a:cubicBezTo>
                <a:lnTo>
                  <a:pt x="4163" y="14493"/>
                </a:lnTo>
                <a:cubicBezTo>
                  <a:pt x="4163" y="14549"/>
                  <a:pt x="4107" y="14594"/>
                  <a:pt x="4038" y="14594"/>
                </a:cubicBezTo>
                <a:lnTo>
                  <a:pt x="2918" y="14594"/>
                </a:lnTo>
                <a:cubicBezTo>
                  <a:pt x="2849" y="14594"/>
                  <a:pt x="2792" y="14639"/>
                  <a:pt x="2792" y="14694"/>
                </a:cubicBezTo>
                <a:lnTo>
                  <a:pt x="2792" y="15030"/>
                </a:lnTo>
                <a:cubicBezTo>
                  <a:pt x="2792" y="15085"/>
                  <a:pt x="2849" y="15131"/>
                  <a:pt x="2918" y="15131"/>
                </a:cubicBezTo>
                <a:lnTo>
                  <a:pt x="4038" y="15131"/>
                </a:lnTo>
                <a:cubicBezTo>
                  <a:pt x="4113" y="15126"/>
                  <a:pt x="4163" y="15171"/>
                  <a:pt x="4163" y="15226"/>
                </a:cubicBezTo>
                <a:close/>
                <a:moveTo>
                  <a:pt x="9535" y="6114"/>
                </a:moveTo>
                <a:cubicBezTo>
                  <a:pt x="9460" y="6054"/>
                  <a:pt x="9322" y="6094"/>
                  <a:pt x="9322" y="6185"/>
                </a:cubicBezTo>
                <a:lnTo>
                  <a:pt x="9322" y="6330"/>
                </a:lnTo>
                <a:cubicBezTo>
                  <a:pt x="9322" y="6385"/>
                  <a:pt x="9266" y="6430"/>
                  <a:pt x="9197" y="6430"/>
                </a:cubicBezTo>
                <a:lnTo>
                  <a:pt x="8077" y="6430"/>
                </a:lnTo>
                <a:cubicBezTo>
                  <a:pt x="8008" y="6430"/>
                  <a:pt x="7951" y="6476"/>
                  <a:pt x="7951" y="6531"/>
                </a:cubicBezTo>
                <a:lnTo>
                  <a:pt x="7951" y="6867"/>
                </a:lnTo>
                <a:cubicBezTo>
                  <a:pt x="7951" y="6922"/>
                  <a:pt x="8008" y="6967"/>
                  <a:pt x="8077" y="6967"/>
                </a:cubicBezTo>
                <a:lnTo>
                  <a:pt x="9197" y="6967"/>
                </a:lnTo>
                <a:cubicBezTo>
                  <a:pt x="9266" y="6967"/>
                  <a:pt x="9322" y="7012"/>
                  <a:pt x="9322" y="7068"/>
                </a:cubicBezTo>
                <a:lnTo>
                  <a:pt x="9322" y="7213"/>
                </a:lnTo>
                <a:cubicBezTo>
                  <a:pt x="9322" y="7303"/>
                  <a:pt x="9454" y="7344"/>
                  <a:pt x="9535" y="7283"/>
                </a:cubicBezTo>
                <a:lnTo>
                  <a:pt x="10174" y="6772"/>
                </a:lnTo>
                <a:cubicBezTo>
                  <a:pt x="10224" y="6731"/>
                  <a:pt x="10224" y="6671"/>
                  <a:pt x="10174" y="6631"/>
                </a:cubicBezTo>
                <a:lnTo>
                  <a:pt x="9535" y="6114"/>
                </a:lnTo>
                <a:close/>
                <a:moveTo>
                  <a:pt x="10531" y="14207"/>
                </a:moveTo>
                <a:lnTo>
                  <a:pt x="10531" y="14353"/>
                </a:lnTo>
                <a:cubicBezTo>
                  <a:pt x="10531" y="14443"/>
                  <a:pt x="10662" y="14483"/>
                  <a:pt x="10744" y="14423"/>
                </a:cubicBezTo>
                <a:lnTo>
                  <a:pt x="11382" y="13911"/>
                </a:lnTo>
                <a:cubicBezTo>
                  <a:pt x="11432" y="13871"/>
                  <a:pt x="11432" y="13811"/>
                  <a:pt x="11382" y="13771"/>
                </a:cubicBezTo>
                <a:lnTo>
                  <a:pt x="10744" y="13259"/>
                </a:lnTo>
                <a:cubicBezTo>
                  <a:pt x="10669" y="13199"/>
                  <a:pt x="10531" y="13239"/>
                  <a:pt x="10531" y="13329"/>
                </a:cubicBezTo>
                <a:lnTo>
                  <a:pt x="10531" y="13475"/>
                </a:lnTo>
                <a:cubicBezTo>
                  <a:pt x="10531" y="13530"/>
                  <a:pt x="10474" y="13575"/>
                  <a:pt x="10406" y="13575"/>
                </a:cubicBezTo>
                <a:lnTo>
                  <a:pt x="9285" y="13575"/>
                </a:lnTo>
                <a:cubicBezTo>
                  <a:pt x="9216" y="13575"/>
                  <a:pt x="9160" y="13620"/>
                  <a:pt x="9160" y="13676"/>
                </a:cubicBezTo>
                <a:lnTo>
                  <a:pt x="9160" y="14012"/>
                </a:lnTo>
                <a:cubicBezTo>
                  <a:pt x="9160" y="14067"/>
                  <a:pt x="9216" y="14112"/>
                  <a:pt x="9285" y="14112"/>
                </a:cubicBezTo>
                <a:lnTo>
                  <a:pt x="10406" y="14112"/>
                </a:lnTo>
                <a:cubicBezTo>
                  <a:pt x="10474" y="14112"/>
                  <a:pt x="10531" y="14157"/>
                  <a:pt x="10531" y="14207"/>
                </a:cubicBezTo>
                <a:close/>
                <a:moveTo>
                  <a:pt x="382" y="15116"/>
                </a:moveTo>
                <a:lnTo>
                  <a:pt x="1503" y="15116"/>
                </a:lnTo>
                <a:cubicBezTo>
                  <a:pt x="1571" y="15116"/>
                  <a:pt x="1628" y="15161"/>
                  <a:pt x="1628" y="15216"/>
                </a:cubicBezTo>
                <a:lnTo>
                  <a:pt x="1628" y="15361"/>
                </a:lnTo>
                <a:cubicBezTo>
                  <a:pt x="1628" y="15452"/>
                  <a:pt x="1759" y="15492"/>
                  <a:pt x="1841" y="15432"/>
                </a:cubicBezTo>
                <a:lnTo>
                  <a:pt x="2479" y="14920"/>
                </a:lnTo>
                <a:cubicBezTo>
                  <a:pt x="2529" y="14880"/>
                  <a:pt x="2529" y="14820"/>
                  <a:pt x="2479" y="14779"/>
                </a:cubicBezTo>
                <a:lnTo>
                  <a:pt x="1841" y="14268"/>
                </a:lnTo>
                <a:cubicBezTo>
                  <a:pt x="1766" y="14207"/>
                  <a:pt x="1628" y="14248"/>
                  <a:pt x="1628" y="14338"/>
                </a:cubicBezTo>
                <a:lnTo>
                  <a:pt x="1628" y="14483"/>
                </a:lnTo>
                <a:cubicBezTo>
                  <a:pt x="1628" y="14539"/>
                  <a:pt x="1571" y="14584"/>
                  <a:pt x="1503" y="14584"/>
                </a:cubicBezTo>
                <a:lnTo>
                  <a:pt x="382" y="14584"/>
                </a:lnTo>
                <a:cubicBezTo>
                  <a:pt x="313" y="14584"/>
                  <a:pt x="257" y="14629"/>
                  <a:pt x="257" y="14684"/>
                </a:cubicBezTo>
                <a:lnTo>
                  <a:pt x="257" y="15020"/>
                </a:lnTo>
                <a:cubicBezTo>
                  <a:pt x="257" y="15070"/>
                  <a:pt x="313" y="15116"/>
                  <a:pt x="382" y="15116"/>
                </a:cubicBezTo>
                <a:close/>
                <a:moveTo>
                  <a:pt x="15821" y="5096"/>
                </a:moveTo>
                <a:cubicBezTo>
                  <a:pt x="15746" y="5036"/>
                  <a:pt x="15608" y="5076"/>
                  <a:pt x="15608" y="5166"/>
                </a:cubicBezTo>
                <a:lnTo>
                  <a:pt x="15608" y="5312"/>
                </a:lnTo>
                <a:cubicBezTo>
                  <a:pt x="15608" y="5367"/>
                  <a:pt x="15552" y="5412"/>
                  <a:pt x="15483" y="5412"/>
                </a:cubicBezTo>
                <a:lnTo>
                  <a:pt x="14362" y="5412"/>
                </a:lnTo>
                <a:cubicBezTo>
                  <a:pt x="14294" y="5412"/>
                  <a:pt x="14237" y="5457"/>
                  <a:pt x="14237" y="5512"/>
                </a:cubicBezTo>
                <a:lnTo>
                  <a:pt x="14237" y="5848"/>
                </a:lnTo>
                <a:cubicBezTo>
                  <a:pt x="14237" y="5904"/>
                  <a:pt x="14294" y="5949"/>
                  <a:pt x="14362" y="5949"/>
                </a:cubicBezTo>
                <a:lnTo>
                  <a:pt x="15483" y="5949"/>
                </a:lnTo>
                <a:cubicBezTo>
                  <a:pt x="15552" y="5949"/>
                  <a:pt x="15608" y="5994"/>
                  <a:pt x="15608" y="6049"/>
                </a:cubicBezTo>
                <a:lnTo>
                  <a:pt x="15608" y="6195"/>
                </a:lnTo>
                <a:cubicBezTo>
                  <a:pt x="15608" y="6285"/>
                  <a:pt x="15740" y="6325"/>
                  <a:pt x="15821" y="6265"/>
                </a:cubicBezTo>
                <a:lnTo>
                  <a:pt x="16460" y="5753"/>
                </a:lnTo>
                <a:cubicBezTo>
                  <a:pt x="16510" y="5713"/>
                  <a:pt x="16510" y="5653"/>
                  <a:pt x="16460" y="5613"/>
                </a:cubicBezTo>
                <a:lnTo>
                  <a:pt x="15821" y="5096"/>
                </a:lnTo>
                <a:close/>
                <a:moveTo>
                  <a:pt x="357" y="14202"/>
                </a:moveTo>
                <a:lnTo>
                  <a:pt x="357" y="14348"/>
                </a:lnTo>
                <a:cubicBezTo>
                  <a:pt x="357" y="14438"/>
                  <a:pt x="488" y="14478"/>
                  <a:pt x="570" y="14418"/>
                </a:cubicBezTo>
                <a:lnTo>
                  <a:pt x="1208" y="13906"/>
                </a:lnTo>
                <a:cubicBezTo>
                  <a:pt x="1258" y="13866"/>
                  <a:pt x="1258" y="13806"/>
                  <a:pt x="1208" y="13766"/>
                </a:cubicBezTo>
                <a:lnTo>
                  <a:pt x="570" y="13254"/>
                </a:lnTo>
                <a:cubicBezTo>
                  <a:pt x="495" y="13194"/>
                  <a:pt x="357" y="13234"/>
                  <a:pt x="357" y="13324"/>
                </a:cubicBezTo>
                <a:lnTo>
                  <a:pt x="357" y="13470"/>
                </a:lnTo>
                <a:cubicBezTo>
                  <a:pt x="357" y="13525"/>
                  <a:pt x="301" y="13570"/>
                  <a:pt x="232" y="13570"/>
                </a:cubicBezTo>
                <a:lnTo>
                  <a:pt x="0" y="13570"/>
                </a:lnTo>
                <a:lnTo>
                  <a:pt x="0" y="14107"/>
                </a:lnTo>
                <a:lnTo>
                  <a:pt x="232" y="14107"/>
                </a:lnTo>
                <a:cubicBezTo>
                  <a:pt x="301" y="14102"/>
                  <a:pt x="357" y="14147"/>
                  <a:pt x="357" y="14202"/>
                </a:cubicBezTo>
                <a:close/>
                <a:moveTo>
                  <a:pt x="13060" y="14207"/>
                </a:moveTo>
                <a:lnTo>
                  <a:pt x="13060" y="14353"/>
                </a:lnTo>
                <a:cubicBezTo>
                  <a:pt x="13060" y="14443"/>
                  <a:pt x="13192" y="14483"/>
                  <a:pt x="13273" y="14423"/>
                </a:cubicBezTo>
                <a:lnTo>
                  <a:pt x="13912" y="13911"/>
                </a:lnTo>
                <a:cubicBezTo>
                  <a:pt x="13962" y="13871"/>
                  <a:pt x="13962" y="13811"/>
                  <a:pt x="13912" y="13771"/>
                </a:cubicBezTo>
                <a:lnTo>
                  <a:pt x="13273" y="13259"/>
                </a:lnTo>
                <a:cubicBezTo>
                  <a:pt x="13198" y="13199"/>
                  <a:pt x="13060" y="13239"/>
                  <a:pt x="13060" y="13329"/>
                </a:cubicBezTo>
                <a:lnTo>
                  <a:pt x="13060" y="13475"/>
                </a:lnTo>
                <a:cubicBezTo>
                  <a:pt x="13060" y="13530"/>
                  <a:pt x="13004" y="13575"/>
                  <a:pt x="12935" y="13575"/>
                </a:cubicBezTo>
                <a:lnTo>
                  <a:pt x="11814" y="13575"/>
                </a:lnTo>
                <a:cubicBezTo>
                  <a:pt x="11745" y="13575"/>
                  <a:pt x="11689" y="13620"/>
                  <a:pt x="11689" y="13676"/>
                </a:cubicBezTo>
                <a:lnTo>
                  <a:pt x="11689" y="14012"/>
                </a:lnTo>
                <a:cubicBezTo>
                  <a:pt x="11689" y="14067"/>
                  <a:pt x="11745" y="14112"/>
                  <a:pt x="11814" y="14112"/>
                </a:cubicBezTo>
                <a:lnTo>
                  <a:pt x="12935" y="14112"/>
                </a:lnTo>
                <a:cubicBezTo>
                  <a:pt x="13004" y="14112"/>
                  <a:pt x="13060" y="14152"/>
                  <a:pt x="13060" y="14207"/>
                </a:cubicBezTo>
                <a:close/>
                <a:moveTo>
                  <a:pt x="16479" y="7650"/>
                </a:moveTo>
                <a:lnTo>
                  <a:pt x="15840" y="7138"/>
                </a:lnTo>
                <a:cubicBezTo>
                  <a:pt x="15765" y="7078"/>
                  <a:pt x="15627" y="7118"/>
                  <a:pt x="15627" y="7208"/>
                </a:cubicBezTo>
                <a:lnTo>
                  <a:pt x="15627" y="7354"/>
                </a:lnTo>
                <a:cubicBezTo>
                  <a:pt x="15627" y="7409"/>
                  <a:pt x="15571" y="7454"/>
                  <a:pt x="15502" y="7454"/>
                </a:cubicBezTo>
                <a:lnTo>
                  <a:pt x="14381" y="7454"/>
                </a:lnTo>
                <a:cubicBezTo>
                  <a:pt x="14312" y="7454"/>
                  <a:pt x="14256" y="7499"/>
                  <a:pt x="14256" y="7554"/>
                </a:cubicBezTo>
                <a:lnTo>
                  <a:pt x="14256" y="7891"/>
                </a:lnTo>
                <a:cubicBezTo>
                  <a:pt x="14256" y="7946"/>
                  <a:pt x="14312" y="7991"/>
                  <a:pt x="14381" y="7991"/>
                </a:cubicBezTo>
                <a:lnTo>
                  <a:pt x="15502" y="7991"/>
                </a:lnTo>
                <a:cubicBezTo>
                  <a:pt x="15571" y="7991"/>
                  <a:pt x="15627" y="8036"/>
                  <a:pt x="15627" y="8091"/>
                </a:cubicBezTo>
                <a:lnTo>
                  <a:pt x="15627" y="8237"/>
                </a:lnTo>
                <a:cubicBezTo>
                  <a:pt x="15627" y="8327"/>
                  <a:pt x="15759" y="8367"/>
                  <a:pt x="15840" y="8307"/>
                </a:cubicBezTo>
                <a:lnTo>
                  <a:pt x="16479" y="7795"/>
                </a:lnTo>
                <a:cubicBezTo>
                  <a:pt x="16529" y="7750"/>
                  <a:pt x="16529" y="7685"/>
                  <a:pt x="16479" y="7650"/>
                </a:cubicBezTo>
                <a:close/>
                <a:moveTo>
                  <a:pt x="7970" y="14202"/>
                </a:moveTo>
                <a:lnTo>
                  <a:pt x="7970" y="14348"/>
                </a:lnTo>
                <a:cubicBezTo>
                  <a:pt x="7970" y="14438"/>
                  <a:pt x="8102" y="14478"/>
                  <a:pt x="8183" y="14418"/>
                </a:cubicBezTo>
                <a:lnTo>
                  <a:pt x="8822" y="13906"/>
                </a:lnTo>
                <a:cubicBezTo>
                  <a:pt x="8872" y="13866"/>
                  <a:pt x="8872" y="13806"/>
                  <a:pt x="8822" y="13766"/>
                </a:cubicBezTo>
                <a:lnTo>
                  <a:pt x="8183" y="13254"/>
                </a:lnTo>
                <a:cubicBezTo>
                  <a:pt x="8108" y="13194"/>
                  <a:pt x="7970" y="13234"/>
                  <a:pt x="7970" y="13324"/>
                </a:cubicBezTo>
                <a:lnTo>
                  <a:pt x="7970" y="13470"/>
                </a:lnTo>
                <a:cubicBezTo>
                  <a:pt x="7970" y="13525"/>
                  <a:pt x="7914" y="13570"/>
                  <a:pt x="7845" y="13570"/>
                </a:cubicBezTo>
                <a:lnTo>
                  <a:pt x="6724" y="13570"/>
                </a:lnTo>
                <a:cubicBezTo>
                  <a:pt x="6655" y="13570"/>
                  <a:pt x="6599" y="13615"/>
                  <a:pt x="6599" y="13671"/>
                </a:cubicBezTo>
                <a:lnTo>
                  <a:pt x="6599" y="14007"/>
                </a:lnTo>
                <a:cubicBezTo>
                  <a:pt x="6599" y="14062"/>
                  <a:pt x="6655" y="14107"/>
                  <a:pt x="6724" y="14107"/>
                </a:cubicBezTo>
                <a:lnTo>
                  <a:pt x="7845" y="14107"/>
                </a:lnTo>
                <a:cubicBezTo>
                  <a:pt x="7914" y="14107"/>
                  <a:pt x="7970" y="14152"/>
                  <a:pt x="7970" y="14202"/>
                </a:cubicBezTo>
                <a:close/>
                <a:moveTo>
                  <a:pt x="4163" y="7449"/>
                </a:moveTo>
                <a:cubicBezTo>
                  <a:pt x="4095" y="7449"/>
                  <a:pt x="4038" y="7494"/>
                  <a:pt x="4038" y="7549"/>
                </a:cubicBezTo>
                <a:lnTo>
                  <a:pt x="4038" y="7885"/>
                </a:lnTo>
                <a:cubicBezTo>
                  <a:pt x="4038" y="7941"/>
                  <a:pt x="4095" y="7986"/>
                  <a:pt x="4163" y="7986"/>
                </a:cubicBezTo>
                <a:lnTo>
                  <a:pt x="5284" y="7986"/>
                </a:lnTo>
                <a:cubicBezTo>
                  <a:pt x="5353" y="7986"/>
                  <a:pt x="5409" y="8031"/>
                  <a:pt x="5409" y="8086"/>
                </a:cubicBezTo>
                <a:lnTo>
                  <a:pt x="5409" y="8232"/>
                </a:lnTo>
                <a:cubicBezTo>
                  <a:pt x="5409" y="8322"/>
                  <a:pt x="5541" y="8362"/>
                  <a:pt x="5622" y="8302"/>
                </a:cubicBezTo>
                <a:lnTo>
                  <a:pt x="6261" y="7790"/>
                </a:lnTo>
                <a:cubicBezTo>
                  <a:pt x="6311" y="7750"/>
                  <a:pt x="6311" y="7690"/>
                  <a:pt x="6261" y="7650"/>
                </a:cubicBezTo>
                <a:lnTo>
                  <a:pt x="5622" y="7138"/>
                </a:lnTo>
                <a:cubicBezTo>
                  <a:pt x="5547" y="7078"/>
                  <a:pt x="5409" y="7118"/>
                  <a:pt x="5409" y="7208"/>
                </a:cubicBezTo>
                <a:lnTo>
                  <a:pt x="5409" y="7354"/>
                </a:lnTo>
                <a:cubicBezTo>
                  <a:pt x="5409" y="7409"/>
                  <a:pt x="5353" y="7454"/>
                  <a:pt x="5284" y="7454"/>
                </a:cubicBezTo>
                <a:lnTo>
                  <a:pt x="4163" y="7454"/>
                </a:lnTo>
                <a:close/>
                <a:moveTo>
                  <a:pt x="6899" y="6114"/>
                </a:moveTo>
                <a:cubicBezTo>
                  <a:pt x="6824" y="6054"/>
                  <a:pt x="6687" y="6094"/>
                  <a:pt x="6687" y="6185"/>
                </a:cubicBezTo>
                <a:lnTo>
                  <a:pt x="6687" y="6330"/>
                </a:lnTo>
                <a:cubicBezTo>
                  <a:pt x="6687" y="6385"/>
                  <a:pt x="6630" y="6430"/>
                  <a:pt x="6561" y="6430"/>
                </a:cubicBezTo>
                <a:lnTo>
                  <a:pt x="5441" y="6430"/>
                </a:lnTo>
                <a:cubicBezTo>
                  <a:pt x="5372" y="6430"/>
                  <a:pt x="5315" y="6476"/>
                  <a:pt x="5315" y="6531"/>
                </a:cubicBezTo>
                <a:lnTo>
                  <a:pt x="5315" y="6867"/>
                </a:lnTo>
                <a:cubicBezTo>
                  <a:pt x="5315" y="6922"/>
                  <a:pt x="5372" y="6967"/>
                  <a:pt x="5441" y="6967"/>
                </a:cubicBezTo>
                <a:lnTo>
                  <a:pt x="6561" y="6967"/>
                </a:lnTo>
                <a:cubicBezTo>
                  <a:pt x="6630" y="6967"/>
                  <a:pt x="6687" y="7012"/>
                  <a:pt x="6687" y="7068"/>
                </a:cubicBezTo>
                <a:lnTo>
                  <a:pt x="6687" y="7213"/>
                </a:lnTo>
                <a:cubicBezTo>
                  <a:pt x="6687" y="7303"/>
                  <a:pt x="6818" y="7344"/>
                  <a:pt x="6899" y="7283"/>
                </a:cubicBezTo>
                <a:lnTo>
                  <a:pt x="7538" y="6772"/>
                </a:lnTo>
                <a:cubicBezTo>
                  <a:pt x="7588" y="6731"/>
                  <a:pt x="7588" y="6671"/>
                  <a:pt x="7538" y="6631"/>
                </a:cubicBezTo>
                <a:lnTo>
                  <a:pt x="6899" y="6114"/>
                </a:lnTo>
                <a:close/>
                <a:moveTo>
                  <a:pt x="4333" y="6114"/>
                </a:moveTo>
                <a:cubicBezTo>
                  <a:pt x="4257" y="6054"/>
                  <a:pt x="4120" y="6094"/>
                  <a:pt x="4120" y="6185"/>
                </a:cubicBezTo>
                <a:lnTo>
                  <a:pt x="4120" y="6330"/>
                </a:lnTo>
                <a:cubicBezTo>
                  <a:pt x="4120" y="6385"/>
                  <a:pt x="4063" y="6430"/>
                  <a:pt x="3994" y="6430"/>
                </a:cubicBezTo>
                <a:lnTo>
                  <a:pt x="2874" y="6430"/>
                </a:lnTo>
                <a:cubicBezTo>
                  <a:pt x="2805" y="6430"/>
                  <a:pt x="2749" y="6476"/>
                  <a:pt x="2749" y="6531"/>
                </a:cubicBezTo>
                <a:lnTo>
                  <a:pt x="2749" y="6867"/>
                </a:lnTo>
                <a:cubicBezTo>
                  <a:pt x="2749" y="6922"/>
                  <a:pt x="2805" y="6967"/>
                  <a:pt x="2874" y="6967"/>
                </a:cubicBezTo>
                <a:lnTo>
                  <a:pt x="3994" y="6967"/>
                </a:lnTo>
                <a:cubicBezTo>
                  <a:pt x="4063" y="6967"/>
                  <a:pt x="4120" y="7012"/>
                  <a:pt x="4120" y="7068"/>
                </a:cubicBezTo>
                <a:lnTo>
                  <a:pt x="4120" y="7213"/>
                </a:lnTo>
                <a:cubicBezTo>
                  <a:pt x="4120" y="7303"/>
                  <a:pt x="4251" y="7344"/>
                  <a:pt x="4333" y="7283"/>
                </a:cubicBezTo>
                <a:lnTo>
                  <a:pt x="4971" y="6772"/>
                </a:lnTo>
                <a:cubicBezTo>
                  <a:pt x="5021" y="6731"/>
                  <a:pt x="5021" y="6671"/>
                  <a:pt x="4971" y="6631"/>
                </a:cubicBezTo>
                <a:lnTo>
                  <a:pt x="4333" y="6114"/>
                </a:lnTo>
                <a:close/>
                <a:moveTo>
                  <a:pt x="6799" y="7449"/>
                </a:moveTo>
                <a:cubicBezTo>
                  <a:pt x="6730" y="7449"/>
                  <a:pt x="6674" y="7494"/>
                  <a:pt x="6674" y="7549"/>
                </a:cubicBezTo>
                <a:lnTo>
                  <a:pt x="6674" y="7885"/>
                </a:lnTo>
                <a:cubicBezTo>
                  <a:pt x="6674" y="7941"/>
                  <a:pt x="6730" y="7986"/>
                  <a:pt x="6799" y="7986"/>
                </a:cubicBezTo>
                <a:lnTo>
                  <a:pt x="7920" y="7986"/>
                </a:lnTo>
                <a:cubicBezTo>
                  <a:pt x="7989" y="7986"/>
                  <a:pt x="8045" y="8031"/>
                  <a:pt x="8045" y="8086"/>
                </a:cubicBezTo>
                <a:lnTo>
                  <a:pt x="8045" y="8232"/>
                </a:lnTo>
                <a:cubicBezTo>
                  <a:pt x="8045" y="8322"/>
                  <a:pt x="8177" y="8362"/>
                  <a:pt x="8258" y="8302"/>
                </a:cubicBezTo>
                <a:lnTo>
                  <a:pt x="8897" y="7790"/>
                </a:lnTo>
                <a:cubicBezTo>
                  <a:pt x="8947" y="7750"/>
                  <a:pt x="8947" y="7690"/>
                  <a:pt x="8897" y="7650"/>
                </a:cubicBezTo>
                <a:lnTo>
                  <a:pt x="8258" y="7138"/>
                </a:lnTo>
                <a:cubicBezTo>
                  <a:pt x="8183" y="7078"/>
                  <a:pt x="8045" y="7118"/>
                  <a:pt x="8045" y="7208"/>
                </a:cubicBezTo>
                <a:lnTo>
                  <a:pt x="8045" y="7354"/>
                </a:lnTo>
                <a:cubicBezTo>
                  <a:pt x="8045" y="7409"/>
                  <a:pt x="7989" y="7454"/>
                  <a:pt x="7920" y="7454"/>
                </a:cubicBezTo>
                <a:lnTo>
                  <a:pt x="6799" y="7454"/>
                </a:lnTo>
                <a:close/>
                <a:moveTo>
                  <a:pt x="1603" y="7449"/>
                </a:moveTo>
                <a:cubicBezTo>
                  <a:pt x="1534" y="7449"/>
                  <a:pt x="1478" y="7494"/>
                  <a:pt x="1478" y="7549"/>
                </a:cubicBezTo>
                <a:lnTo>
                  <a:pt x="1478" y="7885"/>
                </a:lnTo>
                <a:cubicBezTo>
                  <a:pt x="1478" y="7941"/>
                  <a:pt x="1534" y="7986"/>
                  <a:pt x="1603" y="7986"/>
                </a:cubicBezTo>
                <a:lnTo>
                  <a:pt x="2723" y="7986"/>
                </a:lnTo>
                <a:cubicBezTo>
                  <a:pt x="2792" y="7986"/>
                  <a:pt x="2849" y="8031"/>
                  <a:pt x="2849" y="8086"/>
                </a:cubicBezTo>
                <a:lnTo>
                  <a:pt x="2849" y="8232"/>
                </a:lnTo>
                <a:cubicBezTo>
                  <a:pt x="2849" y="8322"/>
                  <a:pt x="2980" y="8362"/>
                  <a:pt x="3062" y="8302"/>
                </a:cubicBezTo>
                <a:lnTo>
                  <a:pt x="3700" y="7790"/>
                </a:lnTo>
                <a:cubicBezTo>
                  <a:pt x="3750" y="7750"/>
                  <a:pt x="3750" y="7690"/>
                  <a:pt x="3700" y="7650"/>
                </a:cubicBezTo>
                <a:lnTo>
                  <a:pt x="3062" y="7138"/>
                </a:lnTo>
                <a:cubicBezTo>
                  <a:pt x="2986" y="7078"/>
                  <a:pt x="2849" y="7118"/>
                  <a:pt x="2849" y="7208"/>
                </a:cubicBezTo>
                <a:lnTo>
                  <a:pt x="2849" y="7354"/>
                </a:lnTo>
                <a:cubicBezTo>
                  <a:pt x="2849" y="7409"/>
                  <a:pt x="2792" y="7454"/>
                  <a:pt x="2723" y="7454"/>
                </a:cubicBezTo>
                <a:lnTo>
                  <a:pt x="1603" y="7454"/>
                </a:lnTo>
                <a:close/>
                <a:moveTo>
                  <a:pt x="301" y="8568"/>
                </a:moveTo>
                <a:lnTo>
                  <a:pt x="301" y="8904"/>
                </a:lnTo>
                <a:cubicBezTo>
                  <a:pt x="301" y="8959"/>
                  <a:pt x="357" y="9004"/>
                  <a:pt x="426" y="9004"/>
                </a:cubicBezTo>
                <a:lnTo>
                  <a:pt x="1546" y="9004"/>
                </a:lnTo>
                <a:cubicBezTo>
                  <a:pt x="1615" y="9004"/>
                  <a:pt x="1672" y="9050"/>
                  <a:pt x="1672" y="9105"/>
                </a:cubicBezTo>
                <a:lnTo>
                  <a:pt x="1672" y="9250"/>
                </a:lnTo>
                <a:cubicBezTo>
                  <a:pt x="1672" y="9341"/>
                  <a:pt x="1803" y="9381"/>
                  <a:pt x="1885" y="9320"/>
                </a:cubicBezTo>
                <a:lnTo>
                  <a:pt x="2523" y="8809"/>
                </a:lnTo>
                <a:cubicBezTo>
                  <a:pt x="2573" y="8769"/>
                  <a:pt x="2573" y="8708"/>
                  <a:pt x="2523" y="8668"/>
                </a:cubicBezTo>
                <a:lnTo>
                  <a:pt x="1885" y="8156"/>
                </a:lnTo>
                <a:cubicBezTo>
                  <a:pt x="1809" y="8096"/>
                  <a:pt x="1672" y="8136"/>
                  <a:pt x="1672" y="8227"/>
                </a:cubicBezTo>
                <a:lnTo>
                  <a:pt x="1672" y="8372"/>
                </a:lnTo>
                <a:cubicBezTo>
                  <a:pt x="1672" y="8427"/>
                  <a:pt x="1615" y="8473"/>
                  <a:pt x="1546" y="8473"/>
                </a:cubicBezTo>
                <a:lnTo>
                  <a:pt x="426" y="8473"/>
                </a:lnTo>
                <a:cubicBezTo>
                  <a:pt x="357" y="8473"/>
                  <a:pt x="301" y="8518"/>
                  <a:pt x="301" y="8568"/>
                </a:cubicBezTo>
                <a:close/>
                <a:moveTo>
                  <a:pt x="0" y="9491"/>
                </a:moveTo>
                <a:lnTo>
                  <a:pt x="0" y="10028"/>
                </a:lnTo>
                <a:lnTo>
                  <a:pt x="257" y="10028"/>
                </a:lnTo>
                <a:cubicBezTo>
                  <a:pt x="326" y="10028"/>
                  <a:pt x="382" y="10073"/>
                  <a:pt x="382" y="10128"/>
                </a:cubicBezTo>
                <a:lnTo>
                  <a:pt x="382" y="10274"/>
                </a:lnTo>
                <a:cubicBezTo>
                  <a:pt x="382" y="10364"/>
                  <a:pt x="513" y="10404"/>
                  <a:pt x="595" y="10344"/>
                </a:cubicBezTo>
                <a:lnTo>
                  <a:pt x="1233" y="9832"/>
                </a:lnTo>
                <a:cubicBezTo>
                  <a:pt x="1283" y="9792"/>
                  <a:pt x="1283" y="9732"/>
                  <a:pt x="1233" y="9692"/>
                </a:cubicBezTo>
                <a:lnTo>
                  <a:pt x="595" y="9180"/>
                </a:lnTo>
                <a:cubicBezTo>
                  <a:pt x="520" y="9120"/>
                  <a:pt x="382" y="9160"/>
                  <a:pt x="382" y="9250"/>
                </a:cubicBezTo>
                <a:lnTo>
                  <a:pt x="382" y="9396"/>
                </a:lnTo>
                <a:cubicBezTo>
                  <a:pt x="382" y="9451"/>
                  <a:pt x="326" y="9496"/>
                  <a:pt x="257" y="9496"/>
                </a:cubicBezTo>
                <a:lnTo>
                  <a:pt x="0" y="9496"/>
                </a:lnTo>
                <a:close/>
                <a:moveTo>
                  <a:pt x="1697" y="6114"/>
                </a:moveTo>
                <a:cubicBezTo>
                  <a:pt x="1622" y="6054"/>
                  <a:pt x="1484" y="6094"/>
                  <a:pt x="1484" y="6185"/>
                </a:cubicBezTo>
                <a:lnTo>
                  <a:pt x="1484" y="6330"/>
                </a:lnTo>
                <a:cubicBezTo>
                  <a:pt x="1484" y="6385"/>
                  <a:pt x="1427" y="6430"/>
                  <a:pt x="1359" y="6430"/>
                </a:cubicBezTo>
                <a:lnTo>
                  <a:pt x="238" y="6430"/>
                </a:lnTo>
                <a:cubicBezTo>
                  <a:pt x="169" y="6430"/>
                  <a:pt x="113" y="6476"/>
                  <a:pt x="113" y="6531"/>
                </a:cubicBezTo>
                <a:lnTo>
                  <a:pt x="113" y="6867"/>
                </a:lnTo>
                <a:cubicBezTo>
                  <a:pt x="113" y="6922"/>
                  <a:pt x="169" y="6967"/>
                  <a:pt x="238" y="6967"/>
                </a:cubicBezTo>
                <a:lnTo>
                  <a:pt x="1359" y="6967"/>
                </a:lnTo>
                <a:cubicBezTo>
                  <a:pt x="1427" y="6967"/>
                  <a:pt x="1484" y="7012"/>
                  <a:pt x="1484" y="7068"/>
                </a:cubicBezTo>
                <a:lnTo>
                  <a:pt x="1484" y="7213"/>
                </a:lnTo>
                <a:cubicBezTo>
                  <a:pt x="1484" y="7303"/>
                  <a:pt x="1615" y="7344"/>
                  <a:pt x="1697" y="7283"/>
                </a:cubicBezTo>
                <a:lnTo>
                  <a:pt x="2335" y="6772"/>
                </a:lnTo>
                <a:cubicBezTo>
                  <a:pt x="2385" y="6731"/>
                  <a:pt x="2385" y="6671"/>
                  <a:pt x="2335" y="6631"/>
                </a:cubicBezTo>
                <a:lnTo>
                  <a:pt x="1697" y="6114"/>
                </a:lnTo>
                <a:close/>
                <a:moveTo>
                  <a:pt x="15765" y="14363"/>
                </a:moveTo>
                <a:lnTo>
                  <a:pt x="16403" y="13851"/>
                </a:lnTo>
                <a:cubicBezTo>
                  <a:pt x="16454" y="13811"/>
                  <a:pt x="16454" y="13751"/>
                  <a:pt x="16403" y="13711"/>
                </a:cubicBezTo>
                <a:lnTo>
                  <a:pt x="15765" y="13199"/>
                </a:lnTo>
                <a:cubicBezTo>
                  <a:pt x="15690" y="13139"/>
                  <a:pt x="15552" y="13179"/>
                  <a:pt x="15552" y="13269"/>
                </a:cubicBezTo>
                <a:lnTo>
                  <a:pt x="15552" y="13415"/>
                </a:lnTo>
                <a:cubicBezTo>
                  <a:pt x="15552" y="13470"/>
                  <a:pt x="15496" y="13515"/>
                  <a:pt x="15427" y="13515"/>
                </a:cubicBezTo>
                <a:lnTo>
                  <a:pt x="14306" y="13515"/>
                </a:lnTo>
                <a:cubicBezTo>
                  <a:pt x="14237" y="13515"/>
                  <a:pt x="14181" y="13560"/>
                  <a:pt x="14181" y="13615"/>
                </a:cubicBezTo>
                <a:lnTo>
                  <a:pt x="14181" y="13952"/>
                </a:lnTo>
                <a:cubicBezTo>
                  <a:pt x="14181" y="14007"/>
                  <a:pt x="14237" y="14052"/>
                  <a:pt x="14306" y="14052"/>
                </a:cubicBezTo>
                <a:lnTo>
                  <a:pt x="15427" y="14052"/>
                </a:lnTo>
                <a:cubicBezTo>
                  <a:pt x="15496" y="14052"/>
                  <a:pt x="15552" y="14097"/>
                  <a:pt x="15552" y="14152"/>
                </a:cubicBezTo>
                <a:lnTo>
                  <a:pt x="15552" y="14298"/>
                </a:lnTo>
                <a:cubicBezTo>
                  <a:pt x="15552" y="14378"/>
                  <a:pt x="15683" y="14423"/>
                  <a:pt x="15765" y="14363"/>
                </a:cubicBezTo>
                <a:close/>
                <a:moveTo>
                  <a:pt x="18313" y="14358"/>
                </a:moveTo>
                <a:lnTo>
                  <a:pt x="18952" y="13846"/>
                </a:lnTo>
                <a:cubicBezTo>
                  <a:pt x="19002" y="13806"/>
                  <a:pt x="19002" y="13746"/>
                  <a:pt x="18952" y="13706"/>
                </a:cubicBezTo>
                <a:lnTo>
                  <a:pt x="18313" y="13194"/>
                </a:lnTo>
                <a:cubicBezTo>
                  <a:pt x="18238" y="13134"/>
                  <a:pt x="18100" y="13174"/>
                  <a:pt x="18100" y="13264"/>
                </a:cubicBezTo>
                <a:lnTo>
                  <a:pt x="18100" y="13410"/>
                </a:lnTo>
                <a:cubicBezTo>
                  <a:pt x="18100" y="13465"/>
                  <a:pt x="18044" y="13510"/>
                  <a:pt x="17975" y="13510"/>
                </a:cubicBezTo>
                <a:lnTo>
                  <a:pt x="16854" y="13510"/>
                </a:lnTo>
                <a:cubicBezTo>
                  <a:pt x="16785" y="13510"/>
                  <a:pt x="16729" y="13555"/>
                  <a:pt x="16729" y="13610"/>
                </a:cubicBezTo>
                <a:lnTo>
                  <a:pt x="16729" y="13947"/>
                </a:lnTo>
                <a:cubicBezTo>
                  <a:pt x="16729" y="14002"/>
                  <a:pt x="16785" y="14047"/>
                  <a:pt x="16854" y="14047"/>
                </a:cubicBezTo>
                <a:lnTo>
                  <a:pt x="17975" y="14047"/>
                </a:lnTo>
                <a:cubicBezTo>
                  <a:pt x="18044" y="14047"/>
                  <a:pt x="18100" y="14092"/>
                  <a:pt x="18100" y="14147"/>
                </a:cubicBezTo>
                <a:lnTo>
                  <a:pt x="18100" y="14293"/>
                </a:lnTo>
                <a:cubicBezTo>
                  <a:pt x="18106" y="14378"/>
                  <a:pt x="18238" y="14423"/>
                  <a:pt x="18313" y="14358"/>
                </a:cubicBezTo>
                <a:close/>
                <a:moveTo>
                  <a:pt x="3130" y="20484"/>
                </a:moveTo>
                <a:lnTo>
                  <a:pt x="3769" y="19972"/>
                </a:lnTo>
                <a:cubicBezTo>
                  <a:pt x="3819" y="19932"/>
                  <a:pt x="3819" y="19872"/>
                  <a:pt x="3769" y="19832"/>
                </a:cubicBezTo>
                <a:lnTo>
                  <a:pt x="3130" y="19320"/>
                </a:lnTo>
                <a:cubicBezTo>
                  <a:pt x="3055" y="19260"/>
                  <a:pt x="2918" y="19300"/>
                  <a:pt x="2918" y="19390"/>
                </a:cubicBezTo>
                <a:lnTo>
                  <a:pt x="2918" y="19536"/>
                </a:lnTo>
                <a:cubicBezTo>
                  <a:pt x="2918" y="19591"/>
                  <a:pt x="2861" y="19636"/>
                  <a:pt x="2792" y="19636"/>
                </a:cubicBezTo>
                <a:lnTo>
                  <a:pt x="1672" y="19636"/>
                </a:lnTo>
                <a:cubicBezTo>
                  <a:pt x="1603" y="19636"/>
                  <a:pt x="1546" y="19681"/>
                  <a:pt x="1546" y="19737"/>
                </a:cubicBezTo>
                <a:lnTo>
                  <a:pt x="1546" y="20073"/>
                </a:lnTo>
                <a:cubicBezTo>
                  <a:pt x="1546" y="20128"/>
                  <a:pt x="1603" y="20173"/>
                  <a:pt x="1672" y="20173"/>
                </a:cubicBezTo>
                <a:lnTo>
                  <a:pt x="2792" y="20173"/>
                </a:lnTo>
                <a:cubicBezTo>
                  <a:pt x="2861" y="20173"/>
                  <a:pt x="2918" y="20218"/>
                  <a:pt x="2918" y="20274"/>
                </a:cubicBezTo>
                <a:lnTo>
                  <a:pt x="2918" y="20419"/>
                </a:lnTo>
                <a:cubicBezTo>
                  <a:pt x="2918" y="20499"/>
                  <a:pt x="3049" y="20544"/>
                  <a:pt x="3130" y="20484"/>
                </a:cubicBezTo>
                <a:close/>
                <a:moveTo>
                  <a:pt x="6931" y="19521"/>
                </a:moveTo>
                <a:lnTo>
                  <a:pt x="7569" y="19009"/>
                </a:lnTo>
                <a:cubicBezTo>
                  <a:pt x="7619" y="18969"/>
                  <a:pt x="7619" y="18909"/>
                  <a:pt x="7569" y="18869"/>
                </a:cubicBezTo>
                <a:lnTo>
                  <a:pt x="6931" y="18357"/>
                </a:lnTo>
                <a:cubicBezTo>
                  <a:pt x="6856" y="18297"/>
                  <a:pt x="6718" y="18337"/>
                  <a:pt x="6718" y="18427"/>
                </a:cubicBezTo>
                <a:lnTo>
                  <a:pt x="6718" y="18573"/>
                </a:lnTo>
                <a:cubicBezTo>
                  <a:pt x="6718" y="18628"/>
                  <a:pt x="6662" y="18673"/>
                  <a:pt x="6593" y="18673"/>
                </a:cubicBezTo>
                <a:lnTo>
                  <a:pt x="5472" y="18673"/>
                </a:lnTo>
                <a:cubicBezTo>
                  <a:pt x="5403" y="18673"/>
                  <a:pt x="5347" y="18718"/>
                  <a:pt x="5347" y="18773"/>
                </a:cubicBezTo>
                <a:lnTo>
                  <a:pt x="5347" y="19109"/>
                </a:lnTo>
                <a:cubicBezTo>
                  <a:pt x="5347" y="19165"/>
                  <a:pt x="5403" y="19210"/>
                  <a:pt x="5472" y="19210"/>
                </a:cubicBezTo>
                <a:lnTo>
                  <a:pt x="6593" y="19210"/>
                </a:lnTo>
                <a:cubicBezTo>
                  <a:pt x="6662" y="19210"/>
                  <a:pt x="6718" y="19255"/>
                  <a:pt x="6718" y="19310"/>
                </a:cubicBezTo>
                <a:lnTo>
                  <a:pt x="6718" y="19456"/>
                </a:lnTo>
                <a:cubicBezTo>
                  <a:pt x="6724" y="19536"/>
                  <a:pt x="6856" y="19581"/>
                  <a:pt x="6931" y="19521"/>
                </a:cubicBezTo>
                <a:close/>
                <a:moveTo>
                  <a:pt x="5654" y="20539"/>
                </a:moveTo>
                <a:lnTo>
                  <a:pt x="6292" y="20028"/>
                </a:lnTo>
                <a:cubicBezTo>
                  <a:pt x="6342" y="19988"/>
                  <a:pt x="6342" y="19927"/>
                  <a:pt x="6292" y="19887"/>
                </a:cubicBezTo>
                <a:lnTo>
                  <a:pt x="5654" y="19375"/>
                </a:lnTo>
                <a:cubicBezTo>
                  <a:pt x="5578" y="19315"/>
                  <a:pt x="5441" y="19355"/>
                  <a:pt x="5441" y="19446"/>
                </a:cubicBezTo>
                <a:lnTo>
                  <a:pt x="5441" y="19591"/>
                </a:lnTo>
                <a:cubicBezTo>
                  <a:pt x="5441" y="19646"/>
                  <a:pt x="5384" y="19691"/>
                  <a:pt x="5315" y="19691"/>
                </a:cubicBezTo>
                <a:lnTo>
                  <a:pt x="4195" y="19691"/>
                </a:lnTo>
                <a:cubicBezTo>
                  <a:pt x="4126" y="19691"/>
                  <a:pt x="4070" y="19737"/>
                  <a:pt x="4070" y="19792"/>
                </a:cubicBezTo>
                <a:lnTo>
                  <a:pt x="4070" y="20128"/>
                </a:lnTo>
                <a:cubicBezTo>
                  <a:pt x="4070" y="20183"/>
                  <a:pt x="4126" y="20228"/>
                  <a:pt x="4195" y="20228"/>
                </a:cubicBezTo>
                <a:lnTo>
                  <a:pt x="5315" y="20228"/>
                </a:lnTo>
                <a:cubicBezTo>
                  <a:pt x="5384" y="20228"/>
                  <a:pt x="5441" y="20274"/>
                  <a:pt x="5441" y="20329"/>
                </a:cubicBezTo>
                <a:lnTo>
                  <a:pt x="5441" y="20474"/>
                </a:lnTo>
                <a:cubicBezTo>
                  <a:pt x="5441" y="20560"/>
                  <a:pt x="5572" y="20600"/>
                  <a:pt x="5654" y="20539"/>
                </a:cubicBezTo>
                <a:close/>
                <a:moveTo>
                  <a:pt x="18376" y="6265"/>
                </a:moveTo>
                <a:lnTo>
                  <a:pt x="19014" y="5753"/>
                </a:lnTo>
                <a:cubicBezTo>
                  <a:pt x="19064" y="5713"/>
                  <a:pt x="19064" y="5653"/>
                  <a:pt x="19014" y="5613"/>
                </a:cubicBezTo>
                <a:lnTo>
                  <a:pt x="18376" y="5101"/>
                </a:lnTo>
                <a:cubicBezTo>
                  <a:pt x="18301" y="5041"/>
                  <a:pt x="18163" y="5081"/>
                  <a:pt x="18163" y="5171"/>
                </a:cubicBezTo>
                <a:lnTo>
                  <a:pt x="18163" y="5317"/>
                </a:lnTo>
                <a:cubicBezTo>
                  <a:pt x="18163" y="5372"/>
                  <a:pt x="18106" y="5417"/>
                  <a:pt x="18038" y="5417"/>
                </a:cubicBezTo>
                <a:lnTo>
                  <a:pt x="16917" y="5417"/>
                </a:lnTo>
                <a:cubicBezTo>
                  <a:pt x="16848" y="5417"/>
                  <a:pt x="16792" y="5462"/>
                  <a:pt x="16792" y="5517"/>
                </a:cubicBezTo>
                <a:lnTo>
                  <a:pt x="16792" y="5853"/>
                </a:lnTo>
                <a:cubicBezTo>
                  <a:pt x="16792" y="5909"/>
                  <a:pt x="16848" y="5954"/>
                  <a:pt x="16917" y="5954"/>
                </a:cubicBezTo>
                <a:lnTo>
                  <a:pt x="18038" y="5954"/>
                </a:lnTo>
                <a:cubicBezTo>
                  <a:pt x="18106" y="5954"/>
                  <a:pt x="18163" y="5999"/>
                  <a:pt x="18163" y="6054"/>
                </a:cubicBezTo>
                <a:lnTo>
                  <a:pt x="18163" y="6200"/>
                </a:lnTo>
                <a:cubicBezTo>
                  <a:pt x="18163" y="6280"/>
                  <a:pt x="18294" y="6325"/>
                  <a:pt x="18376" y="6265"/>
                </a:cubicBezTo>
                <a:close/>
                <a:moveTo>
                  <a:pt x="14481" y="17424"/>
                </a:moveTo>
                <a:lnTo>
                  <a:pt x="15120" y="16912"/>
                </a:lnTo>
                <a:cubicBezTo>
                  <a:pt x="15170" y="16872"/>
                  <a:pt x="15170" y="16811"/>
                  <a:pt x="15120" y="16771"/>
                </a:cubicBezTo>
                <a:lnTo>
                  <a:pt x="14481" y="16260"/>
                </a:lnTo>
                <a:cubicBezTo>
                  <a:pt x="14406" y="16199"/>
                  <a:pt x="14269" y="16240"/>
                  <a:pt x="14269" y="16330"/>
                </a:cubicBezTo>
                <a:lnTo>
                  <a:pt x="14269" y="16475"/>
                </a:lnTo>
                <a:cubicBezTo>
                  <a:pt x="14269" y="16531"/>
                  <a:pt x="14212" y="16576"/>
                  <a:pt x="14143" y="16576"/>
                </a:cubicBezTo>
                <a:lnTo>
                  <a:pt x="13023" y="16576"/>
                </a:lnTo>
                <a:cubicBezTo>
                  <a:pt x="12954" y="16576"/>
                  <a:pt x="12897" y="16621"/>
                  <a:pt x="12897" y="16676"/>
                </a:cubicBezTo>
                <a:lnTo>
                  <a:pt x="12897" y="17012"/>
                </a:lnTo>
                <a:cubicBezTo>
                  <a:pt x="12897" y="17067"/>
                  <a:pt x="12954" y="17113"/>
                  <a:pt x="13023" y="17113"/>
                </a:cubicBezTo>
                <a:lnTo>
                  <a:pt x="14143" y="17113"/>
                </a:lnTo>
                <a:cubicBezTo>
                  <a:pt x="14212" y="17113"/>
                  <a:pt x="14269" y="17158"/>
                  <a:pt x="14269" y="17213"/>
                </a:cubicBezTo>
                <a:lnTo>
                  <a:pt x="14269" y="17358"/>
                </a:lnTo>
                <a:cubicBezTo>
                  <a:pt x="14269" y="17444"/>
                  <a:pt x="14406" y="17484"/>
                  <a:pt x="14481" y="17424"/>
                </a:cubicBezTo>
                <a:close/>
                <a:moveTo>
                  <a:pt x="11927" y="17424"/>
                </a:moveTo>
                <a:lnTo>
                  <a:pt x="12566" y="16912"/>
                </a:lnTo>
                <a:cubicBezTo>
                  <a:pt x="12616" y="16872"/>
                  <a:pt x="12616" y="16811"/>
                  <a:pt x="12566" y="16771"/>
                </a:cubicBezTo>
                <a:lnTo>
                  <a:pt x="11927" y="16260"/>
                </a:lnTo>
                <a:cubicBezTo>
                  <a:pt x="11852" y="16199"/>
                  <a:pt x="11714" y="16240"/>
                  <a:pt x="11714" y="16330"/>
                </a:cubicBezTo>
                <a:lnTo>
                  <a:pt x="11714" y="16475"/>
                </a:lnTo>
                <a:cubicBezTo>
                  <a:pt x="11714" y="16531"/>
                  <a:pt x="11658" y="16576"/>
                  <a:pt x="11589" y="16576"/>
                </a:cubicBezTo>
                <a:lnTo>
                  <a:pt x="10468" y="16576"/>
                </a:lnTo>
                <a:cubicBezTo>
                  <a:pt x="10399" y="16576"/>
                  <a:pt x="10343" y="16621"/>
                  <a:pt x="10343" y="16676"/>
                </a:cubicBezTo>
                <a:lnTo>
                  <a:pt x="10343" y="17012"/>
                </a:lnTo>
                <a:cubicBezTo>
                  <a:pt x="10343" y="17067"/>
                  <a:pt x="10399" y="17113"/>
                  <a:pt x="10468" y="17113"/>
                </a:cubicBezTo>
                <a:lnTo>
                  <a:pt x="11589" y="17113"/>
                </a:lnTo>
                <a:cubicBezTo>
                  <a:pt x="11658" y="17113"/>
                  <a:pt x="11714" y="17158"/>
                  <a:pt x="11714" y="17213"/>
                </a:cubicBezTo>
                <a:lnTo>
                  <a:pt x="11714" y="17358"/>
                </a:lnTo>
                <a:cubicBezTo>
                  <a:pt x="11720" y="17444"/>
                  <a:pt x="11852" y="17489"/>
                  <a:pt x="11927" y="17424"/>
                </a:cubicBezTo>
                <a:close/>
                <a:moveTo>
                  <a:pt x="15740" y="16405"/>
                </a:moveTo>
                <a:lnTo>
                  <a:pt x="16378" y="15893"/>
                </a:lnTo>
                <a:cubicBezTo>
                  <a:pt x="16429" y="15853"/>
                  <a:pt x="16429" y="15793"/>
                  <a:pt x="16378" y="15753"/>
                </a:cubicBezTo>
                <a:lnTo>
                  <a:pt x="15740" y="15241"/>
                </a:lnTo>
                <a:cubicBezTo>
                  <a:pt x="15665" y="15181"/>
                  <a:pt x="15527" y="15221"/>
                  <a:pt x="15527" y="15311"/>
                </a:cubicBezTo>
                <a:lnTo>
                  <a:pt x="15527" y="15457"/>
                </a:lnTo>
                <a:cubicBezTo>
                  <a:pt x="15527" y="15512"/>
                  <a:pt x="15471" y="15557"/>
                  <a:pt x="15402" y="15557"/>
                </a:cubicBezTo>
                <a:lnTo>
                  <a:pt x="14287" y="15557"/>
                </a:lnTo>
                <a:cubicBezTo>
                  <a:pt x="14218" y="15557"/>
                  <a:pt x="14162" y="15602"/>
                  <a:pt x="14162" y="15657"/>
                </a:cubicBezTo>
                <a:lnTo>
                  <a:pt x="14162" y="15994"/>
                </a:lnTo>
                <a:cubicBezTo>
                  <a:pt x="14162" y="16049"/>
                  <a:pt x="14218" y="16094"/>
                  <a:pt x="14287" y="16094"/>
                </a:cubicBezTo>
                <a:lnTo>
                  <a:pt x="15408" y="16094"/>
                </a:lnTo>
                <a:cubicBezTo>
                  <a:pt x="15477" y="16094"/>
                  <a:pt x="15533" y="16139"/>
                  <a:pt x="15533" y="16194"/>
                </a:cubicBezTo>
                <a:lnTo>
                  <a:pt x="15533" y="16340"/>
                </a:lnTo>
                <a:cubicBezTo>
                  <a:pt x="15527" y="16425"/>
                  <a:pt x="15665" y="16465"/>
                  <a:pt x="15740" y="16405"/>
                </a:cubicBezTo>
                <a:close/>
                <a:moveTo>
                  <a:pt x="17030" y="15377"/>
                </a:moveTo>
                <a:lnTo>
                  <a:pt x="17668" y="14865"/>
                </a:lnTo>
                <a:cubicBezTo>
                  <a:pt x="17718" y="14825"/>
                  <a:pt x="17718" y="14764"/>
                  <a:pt x="17668" y="14724"/>
                </a:cubicBezTo>
                <a:lnTo>
                  <a:pt x="17030" y="14212"/>
                </a:lnTo>
                <a:cubicBezTo>
                  <a:pt x="16954" y="14152"/>
                  <a:pt x="16817" y="14192"/>
                  <a:pt x="16817" y="14283"/>
                </a:cubicBezTo>
                <a:lnTo>
                  <a:pt x="16817" y="14428"/>
                </a:lnTo>
                <a:cubicBezTo>
                  <a:pt x="16817" y="14483"/>
                  <a:pt x="16760" y="14529"/>
                  <a:pt x="16691" y="14529"/>
                </a:cubicBezTo>
                <a:lnTo>
                  <a:pt x="15571" y="14529"/>
                </a:lnTo>
                <a:cubicBezTo>
                  <a:pt x="15502" y="14529"/>
                  <a:pt x="15446" y="14574"/>
                  <a:pt x="15446" y="14629"/>
                </a:cubicBezTo>
                <a:lnTo>
                  <a:pt x="15446" y="14965"/>
                </a:lnTo>
                <a:cubicBezTo>
                  <a:pt x="15446" y="15020"/>
                  <a:pt x="15502" y="15065"/>
                  <a:pt x="15571" y="15065"/>
                </a:cubicBezTo>
                <a:lnTo>
                  <a:pt x="16691" y="15065"/>
                </a:lnTo>
                <a:cubicBezTo>
                  <a:pt x="16760" y="15065"/>
                  <a:pt x="16817" y="15111"/>
                  <a:pt x="16817" y="15166"/>
                </a:cubicBezTo>
                <a:lnTo>
                  <a:pt x="16817" y="15311"/>
                </a:lnTo>
                <a:cubicBezTo>
                  <a:pt x="16823" y="15397"/>
                  <a:pt x="16954" y="15442"/>
                  <a:pt x="17030" y="15377"/>
                </a:cubicBezTo>
                <a:close/>
                <a:moveTo>
                  <a:pt x="19590" y="15382"/>
                </a:moveTo>
                <a:lnTo>
                  <a:pt x="20229" y="14870"/>
                </a:lnTo>
                <a:cubicBezTo>
                  <a:pt x="20279" y="14830"/>
                  <a:pt x="20279" y="14769"/>
                  <a:pt x="20229" y="14729"/>
                </a:cubicBezTo>
                <a:lnTo>
                  <a:pt x="19590" y="14217"/>
                </a:lnTo>
                <a:cubicBezTo>
                  <a:pt x="19515" y="14157"/>
                  <a:pt x="19377" y="14197"/>
                  <a:pt x="19377" y="14288"/>
                </a:cubicBezTo>
                <a:lnTo>
                  <a:pt x="19377" y="14433"/>
                </a:lnTo>
                <a:cubicBezTo>
                  <a:pt x="19377" y="14488"/>
                  <a:pt x="19321" y="14534"/>
                  <a:pt x="19252" y="14534"/>
                </a:cubicBezTo>
                <a:lnTo>
                  <a:pt x="18131" y="14534"/>
                </a:lnTo>
                <a:cubicBezTo>
                  <a:pt x="18063" y="14534"/>
                  <a:pt x="18006" y="14579"/>
                  <a:pt x="18006" y="14634"/>
                </a:cubicBezTo>
                <a:lnTo>
                  <a:pt x="18006" y="14970"/>
                </a:lnTo>
                <a:cubicBezTo>
                  <a:pt x="18006" y="15025"/>
                  <a:pt x="18063" y="15070"/>
                  <a:pt x="18131" y="15070"/>
                </a:cubicBezTo>
                <a:lnTo>
                  <a:pt x="19252" y="15070"/>
                </a:lnTo>
                <a:cubicBezTo>
                  <a:pt x="19321" y="15070"/>
                  <a:pt x="19377" y="15116"/>
                  <a:pt x="19377" y="15171"/>
                </a:cubicBezTo>
                <a:lnTo>
                  <a:pt x="19377" y="15316"/>
                </a:lnTo>
                <a:cubicBezTo>
                  <a:pt x="19384" y="15402"/>
                  <a:pt x="19515" y="15447"/>
                  <a:pt x="19590" y="15382"/>
                </a:cubicBezTo>
                <a:close/>
                <a:moveTo>
                  <a:pt x="17017" y="17429"/>
                </a:moveTo>
                <a:lnTo>
                  <a:pt x="17656" y="16917"/>
                </a:lnTo>
                <a:cubicBezTo>
                  <a:pt x="17706" y="16877"/>
                  <a:pt x="17706" y="16817"/>
                  <a:pt x="17656" y="16776"/>
                </a:cubicBezTo>
                <a:lnTo>
                  <a:pt x="17017" y="16265"/>
                </a:lnTo>
                <a:cubicBezTo>
                  <a:pt x="16942" y="16204"/>
                  <a:pt x="16804" y="16245"/>
                  <a:pt x="16804" y="16335"/>
                </a:cubicBezTo>
                <a:lnTo>
                  <a:pt x="16804" y="16480"/>
                </a:lnTo>
                <a:cubicBezTo>
                  <a:pt x="16804" y="16536"/>
                  <a:pt x="16748" y="16581"/>
                  <a:pt x="16679" y="16581"/>
                </a:cubicBezTo>
                <a:lnTo>
                  <a:pt x="15558" y="16581"/>
                </a:lnTo>
                <a:cubicBezTo>
                  <a:pt x="15489" y="16581"/>
                  <a:pt x="15433" y="16626"/>
                  <a:pt x="15433" y="16681"/>
                </a:cubicBezTo>
                <a:lnTo>
                  <a:pt x="15433" y="17017"/>
                </a:lnTo>
                <a:cubicBezTo>
                  <a:pt x="15433" y="17072"/>
                  <a:pt x="15489" y="17118"/>
                  <a:pt x="15558" y="17118"/>
                </a:cubicBezTo>
                <a:lnTo>
                  <a:pt x="16679" y="17118"/>
                </a:lnTo>
                <a:cubicBezTo>
                  <a:pt x="16748" y="17118"/>
                  <a:pt x="16804" y="17163"/>
                  <a:pt x="16804" y="17218"/>
                </a:cubicBezTo>
                <a:lnTo>
                  <a:pt x="16804" y="17363"/>
                </a:lnTo>
                <a:cubicBezTo>
                  <a:pt x="16810" y="17449"/>
                  <a:pt x="16942" y="17489"/>
                  <a:pt x="17017" y="17429"/>
                </a:cubicBezTo>
                <a:close/>
                <a:moveTo>
                  <a:pt x="9391" y="19466"/>
                </a:moveTo>
                <a:lnTo>
                  <a:pt x="10030" y="18954"/>
                </a:lnTo>
                <a:cubicBezTo>
                  <a:pt x="10080" y="18914"/>
                  <a:pt x="10080" y="18854"/>
                  <a:pt x="10030" y="18813"/>
                </a:cubicBezTo>
                <a:lnTo>
                  <a:pt x="9391" y="18302"/>
                </a:lnTo>
                <a:cubicBezTo>
                  <a:pt x="9316" y="18241"/>
                  <a:pt x="9178" y="18282"/>
                  <a:pt x="9178" y="18372"/>
                </a:cubicBezTo>
                <a:lnTo>
                  <a:pt x="9178" y="18517"/>
                </a:lnTo>
                <a:cubicBezTo>
                  <a:pt x="9178" y="18573"/>
                  <a:pt x="9122" y="18618"/>
                  <a:pt x="9053" y="18618"/>
                </a:cubicBezTo>
                <a:lnTo>
                  <a:pt x="7933" y="18618"/>
                </a:lnTo>
                <a:cubicBezTo>
                  <a:pt x="7864" y="18618"/>
                  <a:pt x="7807" y="18663"/>
                  <a:pt x="7807" y="18718"/>
                </a:cubicBezTo>
                <a:lnTo>
                  <a:pt x="7807" y="19054"/>
                </a:lnTo>
                <a:cubicBezTo>
                  <a:pt x="7807" y="19109"/>
                  <a:pt x="7864" y="19155"/>
                  <a:pt x="7933" y="19155"/>
                </a:cubicBezTo>
                <a:lnTo>
                  <a:pt x="9053" y="19155"/>
                </a:lnTo>
                <a:cubicBezTo>
                  <a:pt x="9122" y="19155"/>
                  <a:pt x="9178" y="19200"/>
                  <a:pt x="9178" y="19255"/>
                </a:cubicBezTo>
                <a:lnTo>
                  <a:pt x="9178" y="19400"/>
                </a:lnTo>
                <a:cubicBezTo>
                  <a:pt x="9185" y="19481"/>
                  <a:pt x="9316" y="19526"/>
                  <a:pt x="9391" y="19466"/>
                </a:cubicBezTo>
                <a:close/>
                <a:moveTo>
                  <a:pt x="18056" y="4494"/>
                </a:moveTo>
                <a:lnTo>
                  <a:pt x="18056" y="4830"/>
                </a:lnTo>
                <a:cubicBezTo>
                  <a:pt x="18056" y="4885"/>
                  <a:pt x="18113" y="4930"/>
                  <a:pt x="18182" y="4930"/>
                </a:cubicBezTo>
                <a:lnTo>
                  <a:pt x="19302" y="4930"/>
                </a:lnTo>
                <a:cubicBezTo>
                  <a:pt x="19371" y="4930"/>
                  <a:pt x="19427" y="4975"/>
                  <a:pt x="19427" y="5031"/>
                </a:cubicBezTo>
                <a:lnTo>
                  <a:pt x="19427" y="5176"/>
                </a:lnTo>
                <a:cubicBezTo>
                  <a:pt x="19427" y="5266"/>
                  <a:pt x="19559" y="5307"/>
                  <a:pt x="19640" y="5246"/>
                </a:cubicBezTo>
                <a:lnTo>
                  <a:pt x="20279" y="4735"/>
                </a:lnTo>
                <a:cubicBezTo>
                  <a:pt x="20329" y="4694"/>
                  <a:pt x="20329" y="4634"/>
                  <a:pt x="20279" y="4594"/>
                </a:cubicBezTo>
                <a:lnTo>
                  <a:pt x="19640" y="4082"/>
                </a:lnTo>
                <a:cubicBezTo>
                  <a:pt x="19565" y="4022"/>
                  <a:pt x="19427" y="4062"/>
                  <a:pt x="19427" y="4153"/>
                </a:cubicBezTo>
                <a:lnTo>
                  <a:pt x="19427" y="4298"/>
                </a:lnTo>
                <a:cubicBezTo>
                  <a:pt x="19427" y="4353"/>
                  <a:pt x="19371" y="4398"/>
                  <a:pt x="19302" y="4398"/>
                </a:cubicBezTo>
                <a:lnTo>
                  <a:pt x="18182" y="4398"/>
                </a:lnTo>
                <a:cubicBezTo>
                  <a:pt x="18113" y="4393"/>
                  <a:pt x="18056" y="4439"/>
                  <a:pt x="18056" y="4494"/>
                </a:cubicBezTo>
                <a:close/>
                <a:moveTo>
                  <a:pt x="18307" y="16400"/>
                </a:moveTo>
                <a:lnTo>
                  <a:pt x="18945" y="15888"/>
                </a:lnTo>
                <a:cubicBezTo>
                  <a:pt x="18995" y="15848"/>
                  <a:pt x="18995" y="15788"/>
                  <a:pt x="18945" y="15748"/>
                </a:cubicBezTo>
                <a:lnTo>
                  <a:pt x="18307" y="15236"/>
                </a:lnTo>
                <a:cubicBezTo>
                  <a:pt x="18232" y="15176"/>
                  <a:pt x="18094" y="15216"/>
                  <a:pt x="18094" y="15306"/>
                </a:cubicBezTo>
                <a:lnTo>
                  <a:pt x="18094" y="15452"/>
                </a:lnTo>
                <a:cubicBezTo>
                  <a:pt x="18094" y="15507"/>
                  <a:pt x="18038" y="15552"/>
                  <a:pt x="17969" y="15552"/>
                </a:cubicBezTo>
                <a:lnTo>
                  <a:pt x="16848" y="15552"/>
                </a:lnTo>
                <a:cubicBezTo>
                  <a:pt x="16779" y="15552"/>
                  <a:pt x="16723" y="15597"/>
                  <a:pt x="16723" y="15652"/>
                </a:cubicBezTo>
                <a:lnTo>
                  <a:pt x="16723" y="15989"/>
                </a:lnTo>
                <a:cubicBezTo>
                  <a:pt x="16723" y="16044"/>
                  <a:pt x="16779" y="16089"/>
                  <a:pt x="16848" y="16089"/>
                </a:cubicBezTo>
                <a:lnTo>
                  <a:pt x="17969" y="16089"/>
                </a:lnTo>
                <a:cubicBezTo>
                  <a:pt x="18038" y="16089"/>
                  <a:pt x="18094" y="16134"/>
                  <a:pt x="18094" y="16189"/>
                </a:cubicBezTo>
                <a:lnTo>
                  <a:pt x="18094" y="16335"/>
                </a:lnTo>
                <a:cubicBezTo>
                  <a:pt x="18100" y="16420"/>
                  <a:pt x="18232" y="16465"/>
                  <a:pt x="18307" y="16400"/>
                </a:cubicBezTo>
                <a:close/>
                <a:moveTo>
                  <a:pt x="6912" y="13405"/>
                </a:moveTo>
                <a:lnTo>
                  <a:pt x="7551" y="12893"/>
                </a:lnTo>
                <a:cubicBezTo>
                  <a:pt x="7601" y="12853"/>
                  <a:pt x="7601" y="12793"/>
                  <a:pt x="7551" y="12752"/>
                </a:cubicBezTo>
                <a:lnTo>
                  <a:pt x="6912" y="12241"/>
                </a:lnTo>
                <a:cubicBezTo>
                  <a:pt x="6837" y="12180"/>
                  <a:pt x="6699" y="12221"/>
                  <a:pt x="6699" y="12311"/>
                </a:cubicBezTo>
                <a:lnTo>
                  <a:pt x="6699" y="12456"/>
                </a:lnTo>
                <a:cubicBezTo>
                  <a:pt x="6699" y="12512"/>
                  <a:pt x="6643" y="12557"/>
                  <a:pt x="6574" y="12557"/>
                </a:cubicBezTo>
                <a:lnTo>
                  <a:pt x="5459" y="12557"/>
                </a:lnTo>
                <a:cubicBezTo>
                  <a:pt x="5391" y="12557"/>
                  <a:pt x="5334" y="12602"/>
                  <a:pt x="5334" y="12657"/>
                </a:cubicBezTo>
                <a:lnTo>
                  <a:pt x="5334" y="12993"/>
                </a:lnTo>
                <a:cubicBezTo>
                  <a:pt x="5334" y="13048"/>
                  <a:pt x="5391" y="13094"/>
                  <a:pt x="5459" y="13094"/>
                </a:cubicBezTo>
                <a:lnTo>
                  <a:pt x="6580" y="13094"/>
                </a:lnTo>
                <a:cubicBezTo>
                  <a:pt x="6649" y="13094"/>
                  <a:pt x="6705" y="13139"/>
                  <a:pt x="6705" y="13194"/>
                </a:cubicBezTo>
                <a:lnTo>
                  <a:pt x="6705" y="13339"/>
                </a:lnTo>
                <a:cubicBezTo>
                  <a:pt x="6699" y="13425"/>
                  <a:pt x="6837" y="13465"/>
                  <a:pt x="6912" y="13405"/>
                </a:cubicBezTo>
                <a:close/>
                <a:moveTo>
                  <a:pt x="11946" y="19461"/>
                </a:moveTo>
                <a:lnTo>
                  <a:pt x="12584" y="18949"/>
                </a:lnTo>
                <a:cubicBezTo>
                  <a:pt x="12634" y="18909"/>
                  <a:pt x="12634" y="18849"/>
                  <a:pt x="12584" y="18808"/>
                </a:cubicBezTo>
                <a:lnTo>
                  <a:pt x="11946" y="18297"/>
                </a:lnTo>
                <a:cubicBezTo>
                  <a:pt x="11871" y="18236"/>
                  <a:pt x="11733" y="18277"/>
                  <a:pt x="11733" y="18367"/>
                </a:cubicBezTo>
                <a:lnTo>
                  <a:pt x="11733" y="18512"/>
                </a:lnTo>
                <a:cubicBezTo>
                  <a:pt x="11733" y="18568"/>
                  <a:pt x="11677" y="18613"/>
                  <a:pt x="11608" y="18613"/>
                </a:cubicBezTo>
                <a:lnTo>
                  <a:pt x="10487" y="18613"/>
                </a:lnTo>
                <a:cubicBezTo>
                  <a:pt x="10418" y="18613"/>
                  <a:pt x="10362" y="18658"/>
                  <a:pt x="10362" y="18713"/>
                </a:cubicBezTo>
                <a:lnTo>
                  <a:pt x="10362" y="19049"/>
                </a:lnTo>
                <a:cubicBezTo>
                  <a:pt x="10362" y="19104"/>
                  <a:pt x="10418" y="19150"/>
                  <a:pt x="10487" y="19150"/>
                </a:cubicBezTo>
                <a:lnTo>
                  <a:pt x="11608" y="19150"/>
                </a:lnTo>
                <a:cubicBezTo>
                  <a:pt x="11677" y="19150"/>
                  <a:pt x="11733" y="19195"/>
                  <a:pt x="11733" y="19250"/>
                </a:cubicBezTo>
                <a:lnTo>
                  <a:pt x="11733" y="19395"/>
                </a:lnTo>
                <a:cubicBezTo>
                  <a:pt x="11733" y="19481"/>
                  <a:pt x="11871" y="19526"/>
                  <a:pt x="11946" y="19461"/>
                </a:cubicBezTo>
                <a:close/>
                <a:moveTo>
                  <a:pt x="14475" y="19466"/>
                </a:moveTo>
                <a:lnTo>
                  <a:pt x="15114" y="18954"/>
                </a:lnTo>
                <a:cubicBezTo>
                  <a:pt x="15164" y="18914"/>
                  <a:pt x="15164" y="18854"/>
                  <a:pt x="15114" y="18813"/>
                </a:cubicBezTo>
                <a:lnTo>
                  <a:pt x="14475" y="18302"/>
                </a:lnTo>
                <a:cubicBezTo>
                  <a:pt x="14400" y="18241"/>
                  <a:pt x="14262" y="18282"/>
                  <a:pt x="14262" y="18372"/>
                </a:cubicBezTo>
                <a:lnTo>
                  <a:pt x="14262" y="18517"/>
                </a:lnTo>
                <a:cubicBezTo>
                  <a:pt x="14262" y="18573"/>
                  <a:pt x="14206" y="18618"/>
                  <a:pt x="14137" y="18618"/>
                </a:cubicBezTo>
                <a:lnTo>
                  <a:pt x="13016" y="18618"/>
                </a:lnTo>
                <a:cubicBezTo>
                  <a:pt x="12947" y="18618"/>
                  <a:pt x="12891" y="18663"/>
                  <a:pt x="12891" y="18718"/>
                </a:cubicBezTo>
                <a:lnTo>
                  <a:pt x="12891" y="19054"/>
                </a:lnTo>
                <a:cubicBezTo>
                  <a:pt x="12891" y="19109"/>
                  <a:pt x="12947" y="19155"/>
                  <a:pt x="13016" y="19155"/>
                </a:cubicBezTo>
                <a:lnTo>
                  <a:pt x="14137" y="19155"/>
                </a:lnTo>
                <a:cubicBezTo>
                  <a:pt x="14206" y="19155"/>
                  <a:pt x="14262" y="19200"/>
                  <a:pt x="14262" y="19255"/>
                </a:cubicBezTo>
                <a:lnTo>
                  <a:pt x="14262" y="19400"/>
                </a:lnTo>
                <a:cubicBezTo>
                  <a:pt x="14269" y="19486"/>
                  <a:pt x="14400" y="19531"/>
                  <a:pt x="14475" y="19466"/>
                </a:cubicBezTo>
                <a:close/>
                <a:moveTo>
                  <a:pt x="15759" y="18447"/>
                </a:moveTo>
                <a:lnTo>
                  <a:pt x="16397" y="17935"/>
                </a:lnTo>
                <a:cubicBezTo>
                  <a:pt x="16447" y="17895"/>
                  <a:pt x="16447" y="17835"/>
                  <a:pt x="16397" y="17795"/>
                </a:cubicBezTo>
                <a:lnTo>
                  <a:pt x="15759" y="17283"/>
                </a:lnTo>
                <a:cubicBezTo>
                  <a:pt x="15683" y="17223"/>
                  <a:pt x="15546" y="17263"/>
                  <a:pt x="15546" y="17353"/>
                </a:cubicBezTo>
                <a:lnTo>
                  <a:pt x="15546" y="17499"/>
                </a:lnTo>
                <a:cubicBezTo>
                  <a:pt x="15546" y="17554"/>
                  <a:pt x="15489" y="17599"/>
                  <a:pt x="15421" y="17599"/>
                </a:cubicBezTo>
                <a:lnTo>
                  <a:pt x="14300" y="17599"/>
                </a:lnTo>
                <a:cubicBezTo>
                  <a:pt x="14231" y="17599"/>
                  <a:pt x="14175" y="17644"/>
                  <a:pt x="14175" y="17700"/>
                </a:cubicBezTo>
                <a:lnTo>
                  <a:pt x="14175" y="18036"/>
                </a:lnTo>
                <a:cubicBezTo>
                  <a:pt x="14175" y="18091"/>
                  <a:pt x="14231" y="18136"/>
                  <a:pt x="14300" y="18136"/>
                </a:cubicBezTo>
                <a:lnTo>
                  <a:pt x="15421" y="18136"/>
                </a:lnTo>
                <a:cubicBezTo>
                  <a:pt x="15489" y="18136"/>
                  <a:pt x="15546" y="18181"/>
                  <a:pt x="15546" y="18236"/>
                </a:cubicBezTo>
                <a:lnTo>
                  <a:pt x="15546" y="18382"/>
                </a:lnTo>
                <a:cubicBezTo>
                  <a:pt x="15546" y="18467"/>
                  <a:pt x="15683" y="18512"/>
                  <a:pt x="15759" y="18447"/>
                </a:cubicBezTo>
                <a:close/>
                <a:moveTo>
                  <a:pt x="6931" y="15442"/>
                </a:moveTo>
                <a:lnTo>
                  <a:pt x="7569" y="14930"/>
                </a:lnTo>
                <a:cubicBezTo>
                  <a:pt x="7619" y="14890"/>
                  <a:pt x="7619" y="14830"/>
                  <a:pt x="7569" y="14789"/>
                </a:cubicBezTo>
                <a:lnTo>
                  <a:pt x="6931" y="14278"/>
                </a:lnTo>
                <a:cubicBezTo>
                  <a:pt x="6856" y="14217"/>
                  <a:pt x="6718" y="14258"/>
                  <a:pt x="6718" y="14348"/>
                </a:cubicBezTo>
                <a:lnTo>
                  <a:pt x="6718" y="14493"/>
                </a:lnTo>
                <a:cubicBezTo>
                  <a:pt x="6718" y="14549"/>
                  <a:pt x="6662" y="14594"/>
                  <a:pt x="6593" y="14594"/>
                </a:cubicBezTo>
                <a:lnTo>
                  <a:pt x="5472" y="14594"/>
                </a:lnTo>
                <a:cubicBezTo>
                  <a:pt x="5403" y="14594"/>
                  <a:pt x="5347" y="14639"/>
                  <a:pt x="5347" y="14694"/>
                </a:cubicBezTo>
                <a:lnTo>
                  <a:pt x="5347" y="15030"/>
                </a:lnTo>
                <a:cubicBezTo>
                  <a:pt x="5347" y="15085"/>
                  <a:pt x="5403" y="15131"/>
                  <a:pt x="5472" y="15131"/>
                </a:cubicBezTo>
                <a:lnTo>
                  <a:pt x="6593" y="15131"/>
                </a:lnTo>
                <a:cubicBezTo>
                  <a:pt x="6662" y="15131"/>
                  <a:pt x="6718" y="15176"/>
                  <a:pt x="6718" y="15231"/>
                </a:cubicBezTo>
                <a:lnTo>
                  <a:pt x="6718" y="15376"/>
                </a:lnTo>
                <a:cubicBezTo>
                  <a:pt x="6718" y="15457"/>
                  <a:pt x="6849" y="15502"/>
                  <a:pt x="6931" y="15442"/>
                </a:cubicBezTo>
                <a:close/>
                <a:moveTo>
                  <a:pt x="14569" y="7283"/>
                </a:moveTo>
                <a:lnTo>
                  <a:pt x="15208" y="6772"/>
                </a:lnTo>
                <a:cubicBezTo>
                  <a:pt x="15258" y="6731"/>
                  <a:pt x="15258" y="6671"/>
                  <a:pt x="15208" y="6631"/>
                </a:cubicBezTo>
                <a:lnTo>
                  <a:pt x="14569" y="6119"/>
                </a:lnTo>
                <a:cubicBezTo>
                  <a:pt x="14494" y="6059"/>
                  <a:pt x="14356" y="6099"/>
                  <a:pt x="14356" y="6190"/>
                </a:cubicBezTo>
                <a:lnTo>
                  <a:pt x="14356" y="6335"/>
                </a:lnTo>
                <a:cubicBezTo>
                  <a:pt x="14356" y="6390"/>
                  <a:pt x="14300" y="6435"/>
                  <a:pt x="14231" y="6435"/>
                </a:cubicBezTo>
                <a:lnTo>
                  <a:pt x="13110" y="6435"/>
                </a:lnTo>
                <a:cubicBezTo>
                  <a:pt x="13041" y="6435"/>
                  <a:pt x="12985" y="6481"/>
                  <a:pt x="12985" y="6536"/>
                </a:cubicBezTo>
                <a:lnTo>
                  <a:pt x="12985" y="6872"/>
                </a:lnTo>
                <a:cubicBezTo>
                  <a:pt x="12985" y="6927"/>
                  <a:pt x="13041" y="6972"/>
                  <a:pt x="13110" y="6972"/>
                </a:cubicBezTo>
                <a:lnTo>
                  <a:pt x="14231" y="6972"/>
                </a:lnTo>
                <a:cubicBezTo>
                  <a:pt x="14300" y="6972"/>
                  <a:pt x="14356" y="7017"/>
                  <a:pt x="14356" y="7073"/>
                </a:cubicBezTo>
                <a:lnTo>
                  <a:pt x="14356" y="7218"/>
                </a:lnTo>
                <a:cubicBezTo>
                  <a:pt x="14356" y="7303"/>
                  <a:pt x="14488" y="7344"/>
                  <a:pt x="14569" y="7283"/>
                </a:cubicBezTo>
                <a:close/>
                <a:moveTo>
                  <a:pt x="3118" y="16460"/>
                </a:moveTo>
                <a:lnTo>
                  <a:pt x="3757" y="15948"/>
                </a:lnTo>
                <a:cubicBezTo>
                  <a:pt x="3807" y="15908"/>
                  <a:pt x="3807" y="15848"/>
                  <a:pt x="3757" y="15808"/>
                </a:cubicBezTo>
                <a:lnTo>
                  <a:pt x="3118" y="15296"/>
                </a:lnTo>
                <a:cubicBezTo>
                  <a:pt x="3043" y="15236"/>
                  <a:pt x="2905" y="15276"/>
                  <a:pt x="2905" y="15366"/>
                </a:cubicBezTo>
                <a:lnTo>
                  <a:pt x="2905" y="15512"/>
                </a:lnTo>
                <a:cubicBezTo>
                  <a:pt x="2905" y="15567"/>
                  <a:pt x="2849" y="15612"/>
                  <a:pt x="2780" y="15612"/>
                </a:cubicBezTo>
                <a:lnTo>
                  <a:pt x="1659" y="15612"/>
                </a:lnTo>
                <a:cubicBezTo>
                  <a:pt x="1590" y="15612"/>
                  <a:pt x="1534" y="15657"/>
                  <a:pt x="1534" y="15713"/>
                </a:cubicBezTo>
                <a:lnTo>
                  <a:pt x="1534" y="16049"/>
                </a:lnTo>
                <a:cubicBezTo>
                  <a:pt x="1534" y="16104"/>
                  <a:pt x="1590" y="16149"/>
                  <a:pt x="1659" y="16149"/>
                </a:cubicBezTo>
                <a:lnTo>
                  <a:pt x="2780" y="16149"/>
                </a:lnTo>
                <a:cubicBezTo>
                  <a:pt x="2849" y="16149"/>
                  <a:pt x="2905" y="16194"/>
                  <a:pt x="2905" y="16250"/>
                </a:cubicBezTo>
                <a:lnTo>
                  <a:pt x="2905" y="16395"/>
                </a:lnTo>
                <a:cubicBezTo>
                  <a:pt x="2905" y="16480"/>
                  <a:pt x="3037" y="16526"/>
                  <a:pt x="3118" y="16460"/>
                </a:cubicBezTo>
                <a:close/>
                <a:moveTo>
                  <a:pt x="5647" y="16460"/>
                </a:moveTo>
                <a:lnTo>
                  <a:pt x="6286" y="15948"/>
                </a:lnTo>
                <a:cubicBezTo>
                  <a:pt x="6336" y="15908"/>
                  <a:pt x="6336" y="15848"/>
                  <a:pt x="6286" y="15808"/>
                </a:cubicBezTo>
                <a:lnTo>
                  <a:pt x="5647" y="15296"/>
                </a:lnTo>
                <a:cubicBezTo>
                  <a:pt x="5572" y="15236"/>
                  <a:pt x="5434" y="15276"/>
                  <a:pt x="5434" y="15366"/>
                </a:cubicBezTo>
                <a:lnTo>
                  <a:pt x="5434" y="15512"/>
                </a:lnTo>
                <a:cubicBezTo>
                  <a:pt x="5434" y="15567"/>
                  <a:pt x="5378" y="15612"/>
                  <a:pt x="5309" y="15612"/>
                </a:cubicBezTo>
                <a:lnTo>
                  <a:pt x="4189" y="15612"/>
                </a:lnTo>
                <a:cubicBezTo>
                  <a:pt x="4120" y="15612"/>
                  <a:pt x="4063" y="15657"/>
                  <a:pt x="4063" y="15713"/>
                </a:cubicBezTo>
                <a:lnTo>
                  <a:pt x="4063" y="16049"/>
                </a:lnTo>
                <a:cubicBezTo>
                  <a:pt x="4063" y="16104"/>
                  <a:pt x="4120" y="16149"/>
                  <a:pt x="4189" y="16149"/>
                </a:cubicBezTo>
                <a:lnTo>
                  <a:pt x="5309" y="16149"/>
                </a:lnTo>
                <a:cubicBezTo>
                  <a:pt x="5378" y="16149"/>
                  <a:pt x="5434" y="16194"/>
                  <a:pt x="5434" y="16250"/>
                </a:cubicBezTo>
                <a:lnTo>
                  <a:pt x="5434" y="16395"/>
                </a:lnTo>
                <a:cubicBezTo>
                  <a:pt x="5434" y="16480"/>
                  <a:pt x="5566" y="16520"/>
                  <a:pt x="5647" y="16460"/>
                </a:cubicBezTo>
                <a:close/>
                <a:moveTo>
                  <a:pt x="11833" y="7449"/>
                </a:moveTo>
                <a:cubicBezTo>
                  <a:pt x="11764" y="7449"/>
                  <a:pt x="11708" y="7494"/>
                  <a:pt x="11708" y="7549"/>
                </a:cubicBezTo>
                <a:lnTo>
                  <a:pt x="11708" y="7885"/>
                </a:lnTo>
                <a:cubicBezTo>
                  <a:pt x="11708" y="7941"/>
                  <a:pt x="11764" y="7986"/>
                  <a:pt x="11833" y="7986"/>
                </a:cubicBezTo>
                <a:lnTo>
                  <a:pt x="12954" y="7986"/>
                </a:lnTo>
                <a:cubicBezTo>
                  <a:pt x="13023" y="7986"/>
                  <a:pt x="13079" y="8031"/>
                  <a:pt x="13079" y="8086"/>
                </a:cubicBezTo>
                <a:lnTo>
                  <a:pt x="13079" y="8232"/>
                </a:lnTo>
                <a:cubicBezTo>
                  <a:pt x="13079" y="8322"/>
                  <a:pt x="13210" y="8362"/>
                  <a:pt x="13292" y="8302"/>
                </a:cubicBezTo>
                <a:lnTo>
                  <a:pt x="13930" y="7790"/>
                </a:lnTo>
                <a:cubicBezTo>
                  <a:pt x="13981" y="7750"/>
                  <a:pt x="13981" y="7690"/>
                  <a:pt x="13930" y="7650"/>
                </a:cubicBezTo>
                <a:lnTo>
                  <a:pt x="13292" y="7138"/>
                </a:lnTo>
                <a:cubicBezTo>
                  <a:pt x="13217" y="7078"/>
                  <a:pt x="13079" y="7118"/>
                  <a:pt x="13079" y="7208"/>
                </a:cubicBezTo>
                <a:lnTo>
                  <a:pt x="13079" y="7354"/>
                </a:lnTo>
                <a:cubicBezTo>
                  <a:pt x="13079" y="7409"/>
                  <a:pt x="13023" y="7454"/>
                  <a:pt x="12954" y="7454"/>
                </a:cubicBezTo>
                <a:lnTo>
                  <a:pt x="11833" y="7454"/>
                </a:lnTo>
                <a:close/>
                <a:moveTo>
                  <a:pt x="9460" y="13405"/>
                </a:moveTo>
                <a:lnTo>
                  <a:pt x="10099" y="12893"/>
                </a:lnTo>
                <a:cubicBezTo>
                  <a:pt x="10149" y="12853"/>
                  <a:pt x="10149" y="12793"/>
                  <a:pt x="10099" y="12752"/>
                </a:cubicBezTo>
                <a:lnTo>
                  <a:pt x="9460" y="12241"/>
                </a:lnTo>
                <a:cubicBezTo>
                  <a:pt x="9385" y="12180"/>
                  <a:pt x="9247" y="12221"/>
                  <a:pt x="9247" y="12311"/>
                </a:cubicBezTo>
                <a:lnTo>
                  <a:pt x="9247" y="12456"/>
                </a:lnTo>
                <a:cubicBezTo>
                  <a:pt x="9247" y="12512"/>
                  <a:pt x="9191" y="12557"/>
                  <a:pt x="9122" y="12557"/>
                </a:cubicBezTo>
                <a:lnTo>
                  <a:pt x="8001" y="12557"/>
                </a:lnTo>
                <a:cubicBezTo>
                  <a:pt x="7933" y="12557"/>
                  <a:pt x="7876" y="12602"/>
                  <a:pt x="7876" y="12657"/>
                </a:cubicBezTo>
                <a:lnTo>
                  <a:pt x="7876" y="12993"/>
                </a:lnTo>
                <a:cubicBezTo>
                  <a:pt x="7876" y="13048"/>
                  <a:pt x="7933" y="13094"/>
                  <a:pt x="8001" y="13094"/>
                </a:cubicBezTo>
                <a:lnTo>
                  <a:pt x="9122" y="13094"/>
                </a:lnTo>
                <a:cubicBezTo>
                  <a:pt x="9191" y="13094"/>
                  <a:pt x="9247" y="13139"/>
                  <a:pt x="9247" y="13194"/>
                </a:cubicBezTo>
                <a:lnTo>
                  <a:pt x="9247" y="13339"/>
                </a:lnTo>
                <a:cubicBezTo>
                  <a:pt x="9254" y="13420"/>
                  <a:pt x="9385" y="13465"/>
                  <a:pt x="9460" y="13405"/>
                </a:cubicBezTo>
                <a:close/>
                <a:moveTo>
                  <a:pt x="12002" y="6104"/>
                </a:moveTo>
                <a:cubicBezTo>
                  <a:pt x="11927" y="6044"/>
                  <a:pt x="11789" y="6084"/>
                  <a:pt x="11789" y="6175"/>
                </a:cubicBezTo>
                <a:lnTo>
                  <a:pt x="11789" y="6320"/>
                </a:lnTo>
                <a:cubicBezTo>
                  <a:pt x="11789" y="6375"/>
                  <a:pt x="11733" y="6420"/>
                  <a:pt x="11664" y="6420"/>
                </a:cubicBezTo>
                <a:lnTo>
                  <a:pt x="10543" y="6420"/>
                </a:lnTo>
                <a:cubicBezTo>
                  <a:pt x="10474" y="6420"/>
                  <a:pt x="10418" y="6466"/>
                  <a:pt x="10418" y="6521"/>
                </a:cubicBezTo>
                <a:lnTo>
                  <a:pt x="10418" y="6857"/>
                </a:lnTo>
                <a:cubicBezTo>
                  <a:pt x="10418" y="6912"/>
                  <a:pt x="10474" y="6957"/>
                  <a:pt x="10543" y="6957"/>
                </a:cubicBezTo>
                <a:lnTo>
                  <a:pt x="11664" y="6957"/>
                </a:lnTo>
                <a:cubicBezTo>
                  <a:pt x="11733" y="6957"/>
                  <a:pt x="11789" y="7002"/>
                  <a:pt x="11789" y="7058"/>
                </a:cubicBezTo>
                <a:lnTo>
                  <a:pt x="11789" y="7203"/>
                </a:lnTo>
                <a:cubicBezTo>
                  <a:pt x="11789" y="7293"/>
                  <a:pt x="11921" y="7334"/>
                  <a:pt x="12002" y="7273"/>
                </a:cubicBezTo>
                <a:lnTo>
                  <a:pt x="12641" y="6762"/>
                </a:lnTo>
                <a:cubicBezTo>
                  <a:pt x="12691" y="6721"/>
                  <a:pt x="12691" y="6661"/>
                  <a:pt x="12641" y="6621"/>
                </a:cubicBezTo>
                <a:lnTo>
                  <a:pt x="12002" y="6104"/>
                </a:lnTo>
                <a:close/>
                <a:moveTo>
                  <a:pt x="9291" y="7439"/>
                </a:moveTo>
                <a:cubicBezTo>
                  <a:pt x="9222" y="7439"/>
                  <a:pt x="9166" y="7484"/>
                  <a:pt x="9166" y="7539"/>
                </a:cubicBezTo>
                <a:lnTo>
                  <a:pt x="9166" y="7875"/>
                </a:lnTo>
                <a:cubicBezTo>
                  <a:pt x="9166" y="7931"/>
                  <a:pt x="9222" y="7976"/>
                  <a:pt x="9291" y="7976"/>
                </a:cubicBezTo>
                <a:lnTo>
                  <a:pt x="10412" y="7976"/>
                </a:lnTo>
                <a:cubicBezTo>
                  <a:pt x="10481" y="7976"/>
                  <a:pt x="10537" y="8021"/>
                  <a:pt x="10537" y="8076"/>
                </a:cubicBezTo>
                <a:lnTo>
                  <a:pt x="10537" y="8222"/>
                </a:lnTo>
                <a:cubicBezTo>
                  <a:pt x="10537" y="8312"/>
                  <a:pt x="10669" y="8352"/>
                  <a:pt x="10750" y="8292"/>
                </a:cubicBezTo>
                <a:lnTo>
                  <a:pt x="11389" y="7780"/>
                </a:lnTo>
                <a:cubicBezTo>
                  <a:pt x="11439" y="7740"/>
                  <a:pt x="11439" y="7680"/>
                  <a:pt x="11389" y="7640"/>
                </a:cubicBezTo>
                <a:lnTo>
                  <a:pt x="10750" y="7128"/>
                </a:lnTo>
                <a:cubicBezTo>
                  <a:pt x="10675" y="7068"/>
                  <a:pt x="10537" y="7108"/>
                  <a:pt x="10537" y="7198"/>
                </a:cubicBezTo>
                <a:lnTo>
                  <a:pt x="10537" y="7344"/>
                </a:lnTo>
                <a:cubicBezTo>
                  <a:pt x="10537" y="7399"/>
                  <a:pt x="10481" y="7444"/>
                  <a:pt x="10412" y="7444"/>
                </a:cubicBezTo>
                <a:lnTo>
                  <a:pt x="9291" y="7444"/>
                </a:lnTo>
                <a:close/>
                <a:moveTo>
                  <a:pt x="3105" y="18497"/>
                </a:moveTo>
                <a:lnTo>
                  <a:pt x="3744" y="17986"/>
                </a:lnTo>
                <a:cubicBezTo>
                  <a:pt x="3794" y="17945"/>
                  <a:pt x="3794" y="17885"/>
                  <a:pt x="3744" y="17845"/>
                </a:cubicBezTo>
                <a:lnTo>
                  <a:pt x="3105" y="17333"/>
                </a:lnTo>
                <a:cubicBezTo>
                  <a:pt x="3030" y="17273"/>
                  <a:pt x="2893" y="17313"/>
                  <a:pt x="2893" y="17404"/>
                </a:cubicBezTo>
                <a:lnTo>
                  <a:pt x="2893" y="17549"/>
                </a:lnTo>
                <a:cubicBezTo>
                  <a:pt x="2893" y="17604"/>
                  <a:pt x="2836" y="17649"/>
                  <a:pt x="2767" y="17649"/>
                </a:cubicBezTo>
                <a:lnTo>
                  <a:pt x="1647" y="17649"/>
                </a:lnTo>
                <a:cubicBezTo>
                  <a:pt x="1578" y="17649"/>
                  <a:pt x="1521" y="17695"/>
                  <a:pt x="1521" y="17750"/>
                </a:cubicBezTo>
                <a:lnTo>
                  <a:pt x="1521" y="18086"/>
                </a:lnTo>
                <a:cubicBezTo>
                  <a:pt x="1521" y="18141"/>
                  <a:pt x="1578" y="18186"/>
                  <a:pt x="1647" y="18186"/>
                </a:cubicBezTo>
                <a:lnTo>
                  <a:pt x="2767" y="18186"/>
                </a:lnTo>
                <a:cubicBezTo>
                  <a:pt x="2836" y="18186"/>
                  <a:pt x="2893" y="18231"/>
                  <a:pt x="2893" y="18287"/>
                </a:cubicBezTo>
                <a:lnTo>
                  <a:pt x="2893" y="18432"/>
                </a:lnTo>
                <a:cubicBezTo>
                  <a:pt x="2893" y="18517"/>
                  <a:pt x="3024" y="18558"/>
                  <a:pt x="3105" y="18497"/>
                </a:cubicBezTo>
                <a:close/>
                <a:moveTo>
                  <a:pt x="6925" y="17484"/>
                </a:moveTo>
                <a:lnTo>
                  <a:pt x="7563" y="16972"/>
                </a:lnTo>
                <a:cubicBezTo>
                  <a:pt x="7613" y="16932"/>
                  <a:pt x="7613" y="16872"/>
                  <a:pt x="7563" y="16832"/>
                </a:cubicBezTo>
                <a:lnTo>
                  <a:pt x="6925" y="16320"/>
                </a:lnTo>
                <a:cubicBezTo>
                  <a:pt x="6849" y="16260"/>
                  <a:pt x="6712" y="16300"/>
                  <a:pt x="6712" y="16390"/>
                </a:cubicBezTo>
                <a:lnTo>
                  <a:pt x="6712" y="16536"/>
                </a:lnTo>
                <a:cubicBezTo>
                  <a:pt x="6712" y="16591"/>
                  <a:pt x="6655" y="16636"/>
                  <a:pt x="6586" y="16636"/>
                </a:cubicBezTo>
                <a:lnTo>
                  <a:pt x="5466" y="16636"/>
                </a:lnTo>
                <a:cubicBezTo>
                  <a:pt x="5397" y="16636"/>
                  <a:pt x="5341" y="16681"/>
                  <a:pt x="5341" y="16736"/>
                </a:cubicBezTo>
                <a:lnTo>
                  <a:pt x="5341" y="17072"/>
                </a:lnTo>
                <a:cubicBezTo>
                  <a:pt x="5341" y="17128"/>
                  <a:pt x="5397" y="17173"/>
                  <a:pt x="5466" y="17173"/>
                </a:cubicBezTo>
                <a:lnTo>
                  <a:pt x="6586" y="17173"/>
                </a:lnTo>
                <a:cubicBezTo>
                  <a:pt x="6655" y="17173"/>
                  <a:pt x="6712" y="17218"/>
                  <a:pt x="6712" y="17273"/>
                </a:cubicBezTo>
                <a:lnTo>
                  <a:pt x="6712" y="17419"/>
                </a:lnTo>
                <a:cubicBezTo>
                  <a:pt x="6712" y="17504"/>
                  <a:pt x="6843" y="17544"/>
                  <a:pt x="6925" y="17484"/>
                </a:cubicBezTo>
                <a:close/>
                <a:moveTo>
                  <a:pt x="5666" y="18502"/>
                </a:moveTo>
                <a:lnTo>
                  <a:pt x="6305" y="17991"/>
                </a:lnTo>
                <a:cubicBezTo>
                  <a:pt x="6355" y="17950"/>
                  <a:pt x="6355" y="17890"/>
                  <a:pt x="6305" y="17850"/>
                </a:cubicBezTo>
                <a:lnTo>
                  <a:pt x="5666" y="17338"/>
                </a:lnTo>
                <a:cubicBezTo>
                  <a:pt x="5591" y="17278"/>
                  <a:pt x="5453" y="17318"/>
                  <a:pt x="5453" y="17409"/>
                </a:cubicBezTo>
                <a:lnTo>
                  <a:pt x="5453" y="17554"/>
                </a:lnTo>
                <a:cubicBezTo>
                  <a:pt x="5453" y="17609"/>
                  <a:pt x="5397" y="17654"/>
                  <a:pt x="5328" y="17654"/>
                </a:cubicBezTo>
                <a:lnTo>
                  <a:pt x="4207" y="17654"/>
                </a:lnTo>
                <a:cubicBezTo>
                  <a:pt x="4138" y="17654"/>
                  <a:pt x="4082" y="17700"/>
                  <a:pt x="4082" y="17755"/>
                </a:cubicBezTo>
                <a:lnTo>
                  <a:pt x="4082" y="18091"/>
                </a:lnTo>
                <a:cubicBezTo>
                  <a:pt x="4082" y="18146"/>
                  <a:pt x="4138" y="18191"/>
                  <a:pt x="4207" y="18191"/>
                </a:cubicBezTo>
                <a:lnTo>
                  <a:pt x="5328" y="18191"/>
                </a:lnTo>
                <a:cubicBezTo>
                  <a:pt x="5397" y="18191"/>
                  <a:pt x="5453" y="18236"/>
                  <a:pt x="5453" y="18292"/>
                </a:cubicBezTo>
                <a:lnTo>
                  <a:pt x="5453" y="18437"/>
                </a:lnTo>
                <a:cubicBezTo>
                  <a:pt x="5453" y="18522"/>
                  <a:pt x="5585" y="18563"/>
                  <a:pt x="5666" y="18502"/>
                </a:cubicBezTo>
                <a:close/>
                <a:moveTo>
                  <a:pt x="17092" y="7283"/>
                </a:moveTo>
                <a:lnTo>
                  <a:pt x="17731" y="6772"/>
                </a:lnTo>
                <a:cubicBezTo>
                  <a:pt x="17781" y="6731"/>
                  <a:pt x="17781" y="6671"/>
                  <a:pt x="17731" y="6631"/>
                </a:cubicBezTo>
                <a:lnTo>
                  <a:pt x="17092" y="6119"/>
                </a:lnTo>
                <a:cubicBezTo>
                  <a:pt x="17017" y="6059"/>
                  <a:pt x="16879" y="6099"/>
                  <a:pt x="16879" y="6190"/>
                </a:cubicBezTo>
                <a:lnTo>
                  <a:pt x="16879" y="6335"/>
                </a:lnTo>
                <a:cubicBezTo>
                  <a:pt x="16879" y="6390"/>
                  <a:pt x="16823" y="6435"/>
                  <a:pt x="16754" y="6435"/>
                </a:cubicBezTo>
                <a:lnTo>
                  <a:pt x="15633" y="6435"/>
                </a:lnTo>
                <a:cubicBezTo>
                  <a:pt x="15565" y="6435"/>
                  <a:pt x="15508" y="6481"/>
                  <a:pt x="15508" y="6536"/>
                </a:cubicBezTo>
                <a:lnTo>
                  <a:pt x="15508" y="6872"/>
                </a:lnTo>
                <a:cubicBezTo>
                  <a:pt x="15508" y="6927"/>
                  <a:pt x="15565" y="6972"/>
                  <a:pt x="15633" y="6972"/>
                </a:cubicBezTo>
                <a:lnTo>
                  <a:pt x="16754" y="6972"/>
                </a:lnTo>
                <a:cubicBezTo>
                  <a:pt x="16823" y="6972"/>
                  <a:pt x="16879" y="7017"/>
                  <a:pt x="16879" y="7073"/>
                </a:cubicBezTo>
                <a:lnTo>
                  <a:pt x="16879" y="7218"/>
                </a:lnTo>
                <a:cubicBezTo>
                  <a:pt x="16879" y="7298"/>
                  <a:pt x="17011" y="7344"/>
                  <a:pt x="17092" y="7283"/>
                </a:cubicBezTo>
                <a:close/>
                <a:moveTo>
                  <a:pt x="14538" y="4067"/>
                </a:moveTo>
                <a:cubicBezTo>
                  <a:pt x="14463" y="4007"/>
                  <a:pt x="14325" y="4047"/>
                  <a:pt x="14325" y="4137"/>
                </a:cubicBezTo>
                <a:lnTo>
                  <a:pt x="14325" y="4283"/>
                </a:lnTo>
                <a:cubicBezTo>
                  <a:pt x="14325" y="4338"/>
                  <a:pt x="14269" y="4383"/>
                  <a:pt x="14200" y="4383"/>
                </a:cubicBezTo>
                <a:lnTo>
                  <a:pt x="13079" y="4383"/>
                </a:lnTo>
                <a:cubicBezTo>
                  <a:pt x="13010" y="4383"/>
                  <a:pt x="12954" y="4428"/>
                  <a:pt x="12954" y="4484"/>
                </a:cubicBezTo>
                <a:lnTo>
                  <a:pt x="12954" y="4820"/>
                </a:lnTo>
                <a:cubicBezTo>
                  <a:pt x="12954" y="4875"/>
                  <a:pt x="13010" y="4920"/>
                  <a:pt x="13079" y="4920"/>
                </a:cubicBezTo>
                <a:lnTo>
                  <a:pt x="14200" y="4920"/>
                </a:lnTo>
                <a:cubicBezTo>
                  <a:pt x="14269" y="4920"/>
                  <a:pt x="14325" y="4965"/>
                  <a:pt x="14325" y="5021"/>
                </a:cubicBezTo>
                <a:lnTo>
                  <a:pt x="14325" y="5166"/>
                </a:lnTo>
                <a:cubicBezTo>
                  <a:pt x="14325" y="5256"/>
                  <a:pt x="14456" y="5296"/>
                  <a:pt x="14538" y="5236"/>
                </a:cubicBezTo>
                <a:lnTo>
                  <a:pt x="15176" y="4725"/>
                </a:lnTo>
                <a:cubicBezTo>
                  <a:pt x="15226" y="4684"/>
                  <a:pt x="15226" y="4624"/>
                  <a:pt x="15176" y="4584"/>
                </a:cubicBezTo>
                <a:lnTo>
                  <a:pt x="14538" y="4067"/>
                </a:lnTo>
                <a:close/>
                <a:moveTo>
                  <a:pt x="12008" y="15447"/>
                </a:moveTo>
                <a:lnTo>
                  <a:pt x="12647" y="14935"/>
                </a:lnTo>
                <a:cubicBezTo>
                  <a:pt x="12697" y="14895"/>
                  <a:pt x="12697" y="14835"/>
                  <a:pt x="12647" y="14794"/>
                </a:cubicBezTo>
                <a:lnTo>
                  <a:pt x="12008" y="14283"/>
                </a:lnTo>
                <a:cubicBezTo>
                  <a:pt x="11933" y="14223"/>
                  <a:pt x="11795" y="14263"/>
                  <a:pt x="11795" y="14353"/>
                </a:cubicBezTo>
                <a:lnTo>
                  <a:pt x="11795" y="14498"/>
                </a:lnTo>
                <a:cubicBezTo>
                  <a:pt x="11795" y="14554"/>
                  <a:pt x="11739" y="14599"/>
                  <a:pt x="11670" y="14599"/>
                </a:cubicBezTo>
                <a:lnTo>
                  <a:pt x="10550" y="14599"/>
                </a:lnTo>
                <a:cubicBezTo>
                  <a:pt x="10481" y="14599"/>
                  <a:pt x="10424" y="14644"/>
                  <a:pt x="10424" y="14699"/>
                </a:cubicBezTo>
                <a:lnTo>
                  <a:pt x="10424" y="15035"/>
                </a:lnTo>
                <a:cubicBezTo>
                  <a:pt x="10424" y="15091"/>
                  <a:pt x="10481" y="15136"/>
                  <a:pt x="10550" y="15136"/>
                </a:cubicBezTo>
                <a:lnTo>
                  <a:pt x="11670" y="15136"/>
                </a:lnTo>
                <a:cubicBezTo>
                  <a:pt x="11739" y="15136"/>
                  <a:pt x="11795" y="15181"/>
                  <a:pt x="11795" y="15236"/>
                </a:cubicBezTo>
                <a:lnTo>
                  <a:pt x="11795" y="15382"/>
                </a:lnTo>
                <a:cubicBezTo>
                  <a:pt x="11802" y="15462"/>
                  <a:pt x="11933" y="15507"/>
                  <a:pt x="12008" y="15447"/>
                </a:cubicBezTo>
                <a:close/>
                <a:moveTo>
                  <a:pt x="9460" y="15447"/>
                </a:moveTo>
                <a:lnTo>
                  <a:pt x="10099" y="14935"/>
                </a:lnTo>
                <a:cubicBezTo>
                  <a:pt x="10149" y="14895"/>
                  <a:pt x="10149" y="14835"/>
                  <a:pt x="10099" y="14794"/>
                </a:cubicBezTo>
                <a:lnTo>
                  <a:pt x="9460" y="14283"/>
                </a:lnTo>
                <a:cubicBezTo>
                  <a:pt x="9385" y="14223"/>
                  <a:pt x="9247" y="14263"/>
                  <a:pt x="9247" y="14353"/>
                </a:cubicBezTo>
                <a:lnTo>
                  <a:pt x="9247" y="14498"/>
                </a:lnTo>
                <a:cubicBezTo>
                  <a:pt x="9247" y="14554"/>
                  <a:pt x="9191" y="14599"/>
                  <a:pt x="9122" y="14599"/>
                </a:cubicBezTo>
                <a:lnTo>
                  <a:pt x="8001" y="14599"/>
                </a:lnTo>
                <a:cubicBezTo>
                  <a:pt x="7933" y="14599"/>
                  <a:pt x="7876" y="14644"/>
                  <a:pt x="7876" y="14699"/>
                </a:cubicBezTo>
                <a:lnTo>
                  <a:pt x="7876" y="15035"/>
                </a:lnTo>
                <a:cubicBezTo>
                  <a:pt x="7876" y="15091"/>
                  <a:pt x="7933" y="15136"/>
                  <a:pt x="8001" y="15136"/>
                </a:cubicBezTo>
                <a:lnTo>
                  <a:pt x="9122" y="15136"/>
                </a:lnTo>
                <a:cubicBezTo>
                  <a:pt x="9191" y="15136"/>
                  <a:pt x="9247" y="15181"/>
                  <a:pt x="9247" y="15236"/>
                </a:cubicBezTo>
                <a:lnTo>
                  <a:pt x="9247" y="15382"/>
                </a:lnTo>
                <a:cubicBezTo>
                  <a:pt x="9247" y="15462"/>
                  <a:pt x="9379" y="15507"/>
                  <a:pt x="9460" y="15447"/>
                </a:cubicBezTo>
                <a:close/>
                <a:moveTo>
                  <a:pt x="14469" y="15387"/>
                </a:moveTo>
                <a:lnTo>
                  <a:pt x="15107" y="14875"/>
                </a:lnTo>
                <a:cubicBezTo>
                  <a:pt x="15158" y="14835"/>
                  <a:pt x="15158" y="14774"/>
                  <a:pt x="15107" y="14734"/>
                </a:cubicBezTo>
                <a:lnTo>
                  <a:pt x="14469" y="14223"/>
                </a:lnTo>
                <a:cubicBezTo>
                  <a:pt x="14394" y="14162"/>
                  <a:pt x="14256" y="14202"/>
                  <a:pt x="14256" y="14293"/>
                </a:cubicBezTo>
                <a:lnTo>
                  <a:pt x="14256" y="14438"/>
                </a:lnTo>
                <a:cubicBezTo>
                  <a:pt x="14256" y="14493"/>
                  <a:pt x="14200" y="14539"/>
                  <a:pt x="14131" y="14539"/>
                </a:cubicBezTo>
                <a:lnTo>
                  <a:pt x="13010" y="14539"/>
                </a:lnTo>
                <a:cubicBezTo>
                  <a:pt x="12941" y="14539"/>
                  <a:pt x="12885" y="14584"/>
                  <a:pt x="12885" y="14639"/>
                </a:cubicBezTo>
                <a:lnTo>
                  <a:pt x="12885" y="14975"/>
                </a:lnTo>
                <a:cubicBezTo>
                  <a:pt x="12885" y="15030"/>
                  <a:pt x="12941" y="15075"/>
                  <a:pt x="13010" y="15075"/>
                </a:cubicBezTo>
                <a:lnTo>
                  <a:pt x="14131" y="15075"/>
                </a:lnTo>
                <a:cubicBezTo>
                  <a:pt x="14200" y="15075"/>
                  <a:pt x="14256" y="15121"/>
                  <a:pt x="14256" y="15176"/>
                </a:cubicBezTo>
                <a:lnTo>
                  <a:pt x="14256" y="15321"/>
                </a:lnTo>
                <a:cubicBezTo>
                  <a:pt x="14262" y="15407"/>
                  <a:pt x="14394" y="15452"/>
                  <a:pt x="14469" y="15387"/>
                </a:cubicBezTo>
                <a:close/>
                <a:moveTo>
                  <a:pt x="9473" y="17484"/>
                </a:moveTo>
                <a:lnTo>
                  <a:pt x="10111" y="16972"/>
                </a:lnTo>
                <a:cubicBezTo>
                  <a:pt x="10161" y="16932"/>
                  <a:pt x="10161" y="16872"/>
                  <a:pt x="10111" y="16832"/>
                </a:cubicBezTo>
                <a:lnTo>
                  <a:pt x="9473" y="16320"/>
                </a:lnTo>
                <a:cubicBezTo>
                  <a:pt x="9398" y="16260"/>
                  <a:pt x="9260" y="16300"/>
                  <a:pt x="9260" y="16390"/>
                </a:cubicBezTo>
                <a:lnTo>
                  <a:pt x="9260" y="16536"/>
                </a:lnTo>
                <a:cubicBezTo>
                  <a:pt x="9260" y="16591"/>
                  <a:pt x="9203" y="16636"/>
                  <a:pt x="9135" y="16636"/>
                </a:cubicBezTo>
                <a:lnTo>
                  <a:pt x="8026" y="16636"/>
                </a:lnTo>
                <a:cubicBezTo>
                  <a:pt x="7958" y="16636"/>
                  <a:pt x="7901" y="16681"/>
                  <a:pt x="7901" y="16736"/>
                </a:cubicBezTo>
                <a:lnTo>
                  <a:pt x="7901" y="17072"/>
                </a:lnTo>
                <a:cubicBezTo>
                  <a:pt x="7901" y="17128"/>
                  <a:pt x="7958" y="17173"/>
                  <a:pt x="8026" y="17173"/>
                </a:cubicBezTo>
                <a:lnTo>
                  <a:pt x="9147" y="17173"/>
                </a:lnTo>
                <a:cubicBezTo>
                  <a:pt x="9216" y="17173"/>
                  <a:pt x="9272" y="17218"/>
                  <a:pt x="9272" y="17273"/>
                </a:cubicBezTo>
                <a:lnTo>
                  <a:pt x="9272" y="17419"/>
                </a:lnTo>
                <a:cubicBezTo>
                  <a:pt x="9266" y="17499"/>
                  <a:pt x="9398" y="17544"/>
                  <a:pt x="9473" y="17484"/>
                </a:cubicBezTo>
                <a:close/>
                <a:moveTo>
                  <a:pt x="8095" y="876"/>
                </a:moveTo>
                <a:lnTo>
                  <a:pt x="9216" y="876"/>
                </a:lnTo>
                <a:cubicBezTo>
                  <a:pt x="9285" y="876"/>
                  <a:pt x="9341" y="921"/>
                  <a:pt x="9341" y="977"/>
                </a:cubicBezTo>
                <a:lnTo>
                  <a:pt x="9341" y="1122"/>
                </a:lnTo>
                <a:cubicBezTo>
                  <a:pt x="9341" y="1212"/>
                  <a:pt x="9473" y="1252"/>
                  <a:pt x="9554" y="1192"/>
                </a:cubicBezTo>
                <a:lnTo>
                  <a:pt x="10193" y="680"/>
                </a:lnTo>
                <a:cubicBezTo>
                  <a:pt x="10243" y="640"/>
                  <a:pt x="10243" y="580"/>
                  <a:pt x="10193" y="540"/>
                </a:cubicBezTo>
                <a:lnTo>
                  <a:pt x="9554" y="28"/>
                </a:lnTo>
                <a:cubicBezTo>
                  <a:pt x="9479" y="-32"/>
                  <a:pt x="9341" y="8"/>
                  <a:pt x="9341" y="98"/>
                </a:cubicBezTo>
                <a:lnTo>
                  <a:pt x="9341" y="244"/>
                </a:lnTo>
                <a:cubicBezTo>
                  <a:pt x="9341" y="299"/>
                  <a:pt x="9285" y="344"/>
                  <a:pt x="9216" y="344"/>
                </a:cubicBezTo>
                <a:lnTo>
                  <a:pt x="8095" y="344"/>
                </a:lnTo>
                <a:cubicBezTo>
                  <a:pt x="8026" y="344"/>
                  <a:pt x="7970" y="389"/>
                  <a:pt x="7970" y="445"/>
                </a:cubicBezTo>
                <a:lnTo>
                  <a:pt x="7970" y="781"/>
                </a:lnTo>
                <a:cubicBezTo>
                  <a:pt x="7970" y="836"/>
                  <a:pt x="8026" y="876"/>
                  <a:pt x="8095" y="876"/>
                </a:cubicBezTo>
                <a:close/>
                <a:moveTo>
                  <a:pt x="6712" y="1463"/>
                </a:moveTo>
                <a:lnTo>
                  <a:pt x="6712" y="1799"/>
                </a:lnTo>
                <a:cubicBezTo>
                  <a:pt x="6712" y="1855"/>
                  <a:pt x="6768" y="1900"/>
                  <a:pt x="6837" y="1900"/>
                </a:cubicBezTo>
                <a:lnTo>
                  <a:pt x="7958" y="1900"/>
                </a:lnTo>
                <a:cubicBezTo>
                  <a:pt x="8026" y="1900"/>
                  <a:pt x="8083" y="1945"/>
                  <a:pt x="8083" y="2000"/>
                </a:cubicBezTo>
                <a:lnTo>
                  <a:pt x="8083" y="2146"/>
                </a:lnTo>
                <a:cubicBezTo>
                  <a:pt x="8083" y="2236"/>
                  <a:pt x="8214" y="2276"/>
                  <a:pt x="8296" y="2216"/>
                </a:cubicBezTo>
                <a:lnTo>
                  <a:pt x="8934" y="1704"/>
                </a:lnTo>
                <a:cubicBezTo>
                  <a:pt x="8984" y="1664"/>
                  <a:pt x="8984" y="1604"/>
                  <a:pt x="8934" y="1564"/>
                </a:cubicBezTo>
                <a:lnTo>
                  <a:pt x="8296" y="1052"/>
                </a:lnTo>
                <a:cubicBezTo>
                  <a:pt x="8221" y="992"/>
                  <a:pt x="8083" y="1032"/>
                  <a:pt x="8083" y="1122"/>
                </a:cubicBezTo>
                <a:lnTo>
                  <a:pt x="8083" y="1268"/>
                </a:lnTo>
                <a:cubicBezTo>
                  <a:pt x="8083" y="1323"/>
                  <a:pt x="8026" y="1368"/>
                  <a:pt x="7958" y="1368"/>
                </a:cubicBezTo>
                <a:lnTo>
                  <a:pt x="6837" y="1368"/>
                </a:lnTo>
                <a:cubicBezTo>
                  <a:pt x="6768" y="1363"/>
                  <a:pt x="6712" y="1408"/>
                  <a:pt x="6712" y="1463"/>
                </a:cubicBezTo>
                <a:close/>
                <a:moveTo>
                  <a:pt x="9216" y="1463"/>
                </a:moveTo>
                <a:lnTo>
                  <a:pt x="9216" y="1799"/>
                </a:lnTo>
                <a:cubicBezTo>
                  <a:pt x="9216" y="1855"/>
                  <a:pt x="9272" y="1900"/>
                  <a:pt x="9341" y="1900"/>
                </a:cubicBezTo>
                <a:lnTo>
                  <a:pt x="10462" y="1900"/>
                </a:lnTo>
                <a:cubicBezTo>
                  <a:pt x="10531" y="1900"/>
                  <a:pt x="10587" y="1945"/>
                  <a:pt x="10587" y="2000"/>
                </a:cubicBezTo>
                <a:lnTo>
                  <a:pt x="10587" y="2146"/>
                </a:lnTo>
                <a:cubicBezTo>
                  <a:pt x="10587" y="2236"/>
                  <a:pt x="10719" y="2276"/>
                  <a:pt x="10800" y="2216"/>
                </a:cubicBezTo>
                <a:lnTo>
                  <a:pt x="11439" y="1704"/>
                </a:lnTo>
                <a:cubicBezTo>
                  <a:pt x="11489" y="1664"/>
                  <a:pt x="11489" y="1604"/>
                  <a:pt x="11439" y="1564"/>
                </a:cubicBezTo>
                <a:lnTo>
                  <a:pt x="10800" y="1052"/>
                </a:lnTo>
                <a:cubicBezTo>
                  <a:pt x="10725" y="992"/>
                  <a:pt x="10587" y="1032"/>
                  <a:pt x="10587" y="1122"/>
                </a:cubicBezTo>
                <a:lnTo>
                  <a:pt x="10587" y="1268"/>
                </a:lnTo>
                <a:cubicBezTo>
                  <a:pt x="10587" y="1323"/>
                  <a:pt x="10531" y="1368"/>
                  <a:pt x="10462" y="1368"/>
                </a:cubicBezTo>
                <a:lnTo>
                  <a:pt x="9341" y="1368"/>
                </a:lnTo>
                <a:cubicBezTo>
                  <a:pt x="9272" y="1363"/>
                  <a:pt x="9216" y="1408"/>
                  <a:pt x="9216" y="1463"/>
                </a:cubicBezTo>
                <a:close/>
                <a:moveTo>
                  <a:pt x="5459" y="876"/>
                </a:moveTo>
                <a:lnTo>
                  <a:pt x="6580" y="876"/>
                </a:lnTo>
                <a:cubicBezTo>
                  <a:pt x="6649" y="876"/>
                  <a:pt x="6705" y="921"/>
                  <a:pt x="6705" y="977"/>
                </a:cubicBezTo>
                <a:lnTo>
                  <a:pt x="6705" y="1122"/>
                </a:lnTo>
                <a:cubicBezTo>
                  <a:pt x="6705" y="1212"/>
                  <a:pt x="6837" y="1252"/>
                  <a:pt x="6918" y="1192"/>
                </a:cubicBezTo>
                <a:lnTo>
                  <a:pt x="7557" y="680"/>
                </a:lnTo>
                <a:cubicBezTo>
                  <a:pt x="7607" y="640"/>
                  <a:pt x="7607" y="580"/>
                  <a:pt x="7557" y="540"/>
                </a:cubicBezTo>
                <a:lnTo>
                  <a:pt x="6918" y="28"/>
                </a:lnTo>
                <a:cubicBezTo>
                  <a:pt x="6843" y="-32"/>
                  <a:pt x="6705" y="8"/>
                  <a:pt x="6705" y="98"/>
                </a:cubicBezTo>
                <a:lnTo>
                  <a:pt x="6705" y="244"/>
                </a:lnTo>
                <a:cubicBezTo>
                  <a:pt x="6705" y="299"/>
                  <a:pt x="6649" y="344"/>
                  <a:pt x="6580" y="344"/>
                </a:cubicBezTo>
                <a:lnTo>
                  <a:pt x="5459" y="344"/>
                </a:lnTo>
                <a:cubicBezTo>
                  <a:pt x="5391" y="344"/>
                  <a:pt x="5334" y="389"/>
                  <a:pt x="5334" y="445"/>
                </a:cubicBezTo>
                <a:lnTo>
                  <a:pt x="5334" y="781"/>
                </a:lnTo>
                <a:cubicBezTo>
                  <a:pt x="5334" y="836"/>
                  <a:pt x="5391" y="876"/>
                  <a:pt x="5459" y="876"/>
                </a:cubicBezTo>
                <a:close/>
                <a:moveTo>
                  <a:pt x="10600" y="876"/>
                </a:moveTo>
                <a:lnTo>
                  <a:pt x="11720" y="876"/>
                </a:lnTo>
                <a:cubicBezTo>
                  <a:pt x="11789" y="876"/>
                  <a:pt x="11846" y="921"/>
                  <a:pt x="11846" y="977"/>
                </a:cubicBezTo>
                <a:lnTo>
                  <a:pt x="11846" y="1122"/>
                </a:lnTo>
                <a:cubicBezTo>
                  <a:pt x="11846" y="1212"/>
                  <a:pt x="11977" y="1252"/>
                  <a:pt x="12058" y="1192"/>
                </a:cubicBezTo>
                <a:lnTo>
                  <a:pt x="12697" y="680"/>
                </a:lnTo>
                <a:cubicBezTo>
                  <a:pt x="12747" y="640"/>
                  <a:pt x="12747" y="580"/>
                  <a:pt x="12697" y="540"/>
                </a:cubicBezTo>
                <a:lnTo>
                  <a:pt x="12058" y="28"/>
                </a:lnTo>
                <a:cubicBezTo>
                  <a:pt x="11983" y="-32"/>
                  <a:pt x="11846" y="8"/>
                  <a:pt x="11846" y="98"/>
                </a:cubicBezTo>
                <a:lnTo>
                  <a:pt x="11846" y="244"/>
                </a:lnTo>
                <a:cubicBezTo>
                  <a:pt x="11846" y="299"/>
                  <a:pt x="11789" y="344"/>
                  <a:pt x="11720" y="344"/>
                </a:cubicBezTo>
                <a:lnTo>
                  <a:pt x="10600" y="344"/>
                </a:lnTo>
                <a:cubicBezTo>
                  <a:pt x="10531" y="344"/>
                  <a:pt x="10474" y="389"/>
                  <a:pt x="10474" y="445"/>
                </a:cubicBezTo>
                <a:lnTo>
                  <a:pt x="10474" y="781"/>
                </a:lnTo>
                <a:cubicBezTo>
                  <a:pt x="10474" y="836"/>
                  <a:pt x="10531" y="876"/>
                  <a:pt x="10600" y="876"/>
                </a:cubicBezTo>
                <a:close/>
                <a:moveTo>
                  <a:pt x="257" y="876"/>
                </a:moveTo>
                <a:lnTo>
                  <a:pt x="1377" y="876"/>
                </a:lnTo>
                <a:cubicBezTo>
                  <a:pt x="1446" y="876"/>
                  <a:pt x="1503" y="921"/>
                  <a:pt x="1503" y="977"/>
                </a:cubicBezTo>
                <a:lnTo>
                  <a:pt x="1503" y="1122"/>
                </a:lnTo>
                <a:cubicBezTo>
                  <a:pt x="1503" y="1212"/>
                  <a:pt x="1634" y="1252"/>
                  <a:pt x="1715" y="1192"/>
                </a:cubicBezTo>
                <a:lnTo>
                  <a:pt x="2354" y="680"/>
                </a:lnTo>
                <a:cubicBezTo>
                  <a:pt x="2404" y="640"/>
                  <a:pt x="2404" y="580"/>
                  <a:pt x="2354" y="540"/>
                </a:cubicBezTo>
                <a:lnTo>
                  <a:pt x="1715" y="28"/>
                </a:lnTo>
                <a:cubicBezTo>
                  <a:pt x="1640" y="-32"/>
                  <a:pt x="1503" y="8"/>
                  <a:pt x="1503" y="98"/>
                </a:cubicBezTo>
                <a:lnTo>
                  <a:pt x="1503" y="244"/>
                </a:lnTo>
                <a:cubicBezTo>
                  <a:pt x="1503" y="299"/>
                  <a:pt x="1446" y="344"/>
                  <a:pt x="1377" y="344"/>
                </a:cubicBezTo>
                <a:lnTo>
                  <a:pt x="257" y="344"/>
                </a:lnTo>
                <a:cubicBezTo>
                  <a:pt x="188" y="344"/>
                  <a:pt x="131" y="389"/>
                  <a:pt x="131" y="445"/>
                </a:cubicBezTo>
                <a:lnTo>
                  <a:pt x="131" y="781"/>
                </a:lnTo>
                <a:cubicBezTo>
                  <a:pt x="138" y="836"/>
                  <a:pt x="194" y="876"/>
                  <a:pt x="257" y="876"/>
                </a:cubicBezTo>
                <a:close/>
                <a:moveTo>
                  <a:pt x="2893" y="876"/>
                </a:moveTo>
                <a:lnTo>
                  <a:pt x="4013" y="876"/>
                </a:lnTo>
                <a:cubicBezTo>
                  <a:pt x="4082" y="876"/>
                  <a:pt x="4138" y="921"/>
                  <a:pt x="4138" y="977"/>
                </a:cubicBezTo>
                <a:lnTo>
                  <a:pt x="4138" y="1122"/>
                </a:lnTo>
                <a:cubicBezTo>
                  <a:pt x="4138" y="1212"/>
                  <a:pt x="4270" y="1252"/>
                  <a:pt x="4351" y="1192"/>
                </a:cubicBezTo>
                <a:lnTo>
                  <a:pt x="4990" y="680"/>
                </a:lnTo>
                <a:cubicBezTo>
                  <a:pt x="5040" y="640"/>
                  <a:pt x="5040" y="580"/>
                  <a:pt x="4990" y="540"/>
                </a:cubicBezTo>
                <a:lnTo>
                  <a:pt x="4351" y="28"/>
                </a:lnTo>
                <a:cubicBezTo>
                  <a:pt x="4276" y="-32"/>
                  <a:pt x="4138" y="8"/>
                  <a:pt x="4138" y="98"/>
                </a:cubicBezTo>
                <a:lnTo>
                  <a:pt x="4138" y="244"/>
                </a:lnTo>
                <a:cubicBezTo>
                  <a:pt x="4138" y="299"/>
                  <a:pt x="4082" y="344"/>
                  <a:pt x="4013" y="344"/>
                </a:cubicBezTo>
                <a:lnTo>
                  <a:pt x="2893" y="344"/>
                </a:lnTo>
                <a:cubicBezTo>
                  <a:pt x="2824" y="344"/>
                  <a:pt x="2767" y="389"/>
                  <a:pt x="2767" y="445"/>
                </a:cubicBezTo>
                <a:lnTo>
                  <a:pt x="2767" y="781"/>
                </a:lnTo>
                <a:cubicBezTo>
                  <a:pt x="2774" y="836"/>
                  <a:pt x="2830" y="876"/>
                  <a:pt x="2893" y="876"/>
                </a:cubicBezTo>
                <a:close/>
                <a:moveTo>
                  <a:pt x="4076" y="1463"/>
                </a:moveTo>
                <a:lnTo>
                  <a:pt x="4076" y="1799"/>
                </a:lnTo>
                <a:cubicBezTo>
                  <a:pt x="4076" y="1855"/>
                  <a:pt x="4132" y="1900"/>
                  <a:pt x="4201" y="1900"/>
                </a:cubicBezTo>
                <a:lnTo>
                  <a:pt x="5322" y="1900"/>
                </a:lnTo>
                <a:cubicBezTo>
                  <a:pt x="5391" y="1900"/>
                  <a:pt x="5447" y="1945"/>
                  <a:pt x="5447" y="2000"/>
                </a:cubicBezTo>
                <a:lnTo>
                  <a:pt x="5447" y="2146"/>
                </a:lnTo>
                <a:cubicBezTo>
                  <a:pt x="5447" y="2236"/>
                  <a:pt x="5578" y="2276"/>
                  <a:pt x="5660" y="2216"/>
                </a:cubicBezTo>
                <a:lnTo>
                  <a:pt x="6298" y="1704"/>
                </a:lnTo>
                <a:cubicBezTo>
                  <a:pt x="6349" y="1664"/>
                  <a:pt x="6349" y="1604"/>
                  <a:pt x="6298" y="1564"/>
                </a:cubicBezTo>
                <a:lnTo>
                  <a:pt x="5660" y="1052"/>
                </a:lnTo>
                <a:cubicBezTo>
                  <a:pt x="5585" y="992"/>
                  <a:pt x="5447" y="1032"/>
                  <a:pt x="5447" y="1122"/>
                </a:cubicBezTo>
                <a:lnTo>
                  <a:pt x="5447" y="1268"/>
                </a:lnTo>
                <a:cubicBezTo>
                  <a:pt x="5447" y="1323"/>
                  <a:pt x="5391" y="1368"/>
                  <a:pt x="5322" y="1368"/>
                </a:cubicBezTo>
                <a:lnTo>
                  <a:pt x="4201" y="1368"/>
                </a:lnTo>
                <a:cubicBezTo>
                  <a:pt x="4132" y="1363"/>
                  <a:pt x="4076" y="1408"/>
                  <a:pt x="4076" y="1463"/>
                </a:cubicBezTo>
                <a:close/>
                <a:moveTo>
                  <a:pt x="1515" y="1463"/>
                </a:moveTo>
                <a:lnTo>
                  <a:pt x="1515" y="1799"/>
                </a:lnTo>
                <a:cubicBezTo>
                  <a:pt x="1515" y="1855"/>
                  <a:pt x="1571" y="1900"/>
                  <a:pt x="1640" y="1900"/>
                </a:cubicBezTo>
                <a:lnTo>
                  <a:pt x="2761" y="1900"/>
                </a:lnTo>
                <a:cubicBezTo>
                  <a:pt x="2830" y="1900"/>
                  <a:pt x="2886" y="1945"/>
                  <a:pt x="2886" y="2000"/>
                </a:cubicBezTo>
                <a:lnTo>
                  <a:pt x="2886" y="2146"/>
                </a:lnTo>
                <a:cubicBezTo>
                  <a:pt x="2886" y="2236"/>
                  <a:pt x="3018" y="2276"/>
                  <a:pt x="3099" y="2216"/>
                </a:cubicBezTo>
                <a:lnTo>
                  <a:pt x="3738" y="1704"/>
                </a:lnTo>
                <a:cubicBezTo>
                  <a:pt x="3788" y="1664"/>
                  <a:pt x="3788" y="1604"/>
                  <a:pt x="3738" y="1564"/>
                </a:cubicBezTo>
                <a:lnTo>
                  <a:pt x="3099" y="1052"/>
                </a:lnTo>
                <a:cubicBezTo>
                  <a:pt x="3024" y="992"/>
                  <a:pt x="2886" y="1032"/>
                  <a:pt x="2886" y="1122"/>
                </a:cubicBezTo>
                <a:lnTo>
                  <a:pt x="2886" y="1268"/>
                </a:lnTo>
                <a:cubicBezTo>
                  <a:pt x="2886" y="1323"/>
                  <a:pt x="2830" y="1368"/>
                  <a:pt x="2761" y="1368"/>
                </a:cubicBezTo>
                <a:lnTo>
                  <a:pt x="1640" y="1368"/>
                </a:lnTo>
                <a:cubicBezTo>
                  <a:pt x="1565" y="1363"/>
                  <a:pt x="1515" y="1408"/>
                  <a:pt x="1515" y="1463"/>
                </a:cubicBezTo>
                <a:close/>
                <a:moveTo>
                  <a:pt x="20291" y="6631"/>
                </a:moveTo>
                <a:lnTo>
                  <a:pt x="19653" y="6119"/>
                </a:lnTo>
                <a:cubicBezTo>
                  <a:pt x="19578" y="6059"/>
                  <a:pt x="19440" y="6099"/>
                  <a:pt x="19440" y="6190"/>
                </a:cubicBezTo>
                <a:lnTo>
                  <a:pt x="19440" y="6335"/>
                </a:lnTo>
                <a:cubicBezTo>
                  <a:pt x="19440" y="6390"/>
                  <a:pt x="19384" y="6435"/>
                  <a:pt x="19315" y="6435"/>
                </a:cubicBezTo>
                <a:lnTo>
                  <a:pt x="18194" y="6435"/>
                </a:lnTo>
                <a:cubicBezTo>
                  <a:pt x="18125" y="6435"/>
                  <a:pt x="18069" y="6481"/>
                  <a:pt x="18069" y="6536"/>
                </a:cubicBezTo>
                <a:lnTo>
                  <a:pt x="18069" y="6872"/>
                </a:lnTo>
                <a:cubicBezTo>
                  <a:pt x="18069" y="6927"/>
                  <a:pt x="18125" y="6972"/>
                  <a:pt x="18194" y="6972"/>
                </a:cubicBezTo>
                <a:lnTo>
                  <a:pt x="19315" y="6972"/>
                </a:lnTo>
                <a:cubicBezTo>
                  <a:pt x="19384" y="6972"/>
                  <a:pt x="19440" y="7017"/>
                  <a:pt x="19440" y="7073"/>
                </a:cubicBezTo>
                <a:lnTo>
                  <a:pt x="19440" y="7218"/>
                </a:lnTo>
                <a:cubicBezTo>
                  <a:pt x="19440" y="7308"/>
                  <a:pt x="19571" y="7349"/>
                  <a:pt x="19653" y="7288"/>
                </a:cubicBezTo>
                <a:lnTo>
                  <a:pt x="20291" y="6777"/>
                </a:lnTo>
                <a:cubicBezTo>
                  <a:pt x="20342" y="6737"/>
                  <a:pt x="20342" y="6671"/>
                  <a:pt x="20291" y="6631"/>
                </a:cubicBezTo>
                <a:close/>
                <a:moveTo>
                  <a:pt x="12991" y="18226"/>
                </a:moveTo>
                <a:lnTo>
                  <a:pt x="12991" y="18372"/>
                </a:lnTo>
                <a:cubicBezTo>
                  <a:pt x="12991" y="18462"/>
                  <a:pt x="13123" y="18502"/>
                  <a:pt x="13204" y="18442"/>
                </a:cubicBezTo>
                <a:lnTo>
                  <a:pt x="13843" y="17930"/>
                </a:lnTo>
                <a:cubicBezTo>
                  <a:pt x="13893" y="17890"/>
                  <a:pt x="13893" y="17830"/>
                  <a:pt x="13843" y="17790"/>
                </a:cubicBezTo>
                <a:lnTo>
                  <a:pt x="13204" y="17278"/>
                </a:lnTo>
                <a:cubicBezTo>
                  <a:pt x="13129" y="17218"/>
                  <a:pt x="12991" y="17258"/>
                  <a:pt x="12991" y="17348"/>
                </a:cubicBezTo>
                <a:lnTo>
                  <a:pt x="12991" y="17494"/>
                </a:lnTo>
                <a:cubicBezTo>
                  <a:pt x="12991" y="17549"/>
                  <a:pt x="12935" y="17594"/>
                  <a:pt x="12866" y="17594"/>
                </a:cubicBezTo>
                <a:lnTo>
                  <a:pt x="11745" y="17594"/>
                </a:lnTo>
                <a:cubicBezTo>
                  <a:pt x="11677" y="17594"/>
                  <a:pt x="11620" y="17639"/>
                  <a:pt x="11620" y="17695"/>
                </a:cubicBezTo>
                <a:lnTo>
                  <a:pt x="11620" y="18031"/>
                </a:lnTo>
                <a:cubicBezTo>
                  <a:pt x="11620" y="18086"/>
                  <a:pt x="11677" y="18131"/>
                  <a:pt x="11745" y="18131"/>
                </a:cubicBezTo>
                <a:lnTo>
                  <a:pt x="12866" y="18131"/>
                </a:lnTo>
                <a:cubicBezTo>
                  <a:pt x="12935" y="18126"/>
                  <a:pt x="12991" y="18171"/>
                  <a:pt x="12991" y="18226"/>
                </a:cubicBezTo>
                <a:close/>
                <a:moveTo>
                  <a:pt x="16785" y="3475"/>
                </a:moveTo>
                <a:lnTo>
                  <a:pt x="16785" y="3811"/>
                </a:lnTo>
                <a:cubicBezTo>
                  <a:pt x="16785" y="3867"/>
                  <a:pt x="16842" y="3912"/>
                  <a:pt x="16911" y="3912"/>
                </a:cubicBezTo>
                <a:lnTo>
                  <a:pt x="18031" y="3912"/>
                </a:lnTo>
                <a:cubicBezTo>
                  <a:pt x="18100" y="3912"/>
                  <a:pt x="18157" y="3957"/>
                  <a:pt x="18157" y="4012"/>
                </a:cubicBezTo>
                <a:lnTo>
                  <a:pt x="18157" y="4158"/>
                </a:lnTo>
                <a:cubicBezTo>
                  <a:pt x="18157" y="4248"/>
                  <a:pt x="18288" y="4288"/>
                  <a:pt x="18369" y="4228"/>
                </a:cubicBezTo>
                <a:lnTo>
                  <a:pt x="19008" y="3716"/>
                </a:lnTo>
                <a:cubicBezTo>
                  <a:pt x="19058" y="3676"/>
                  <a:pt x="19058" y="3616"/>
                  <a:pt x="19008" y="3576"/>
                </a:cubicBezTo>
                <a:lnTo>
                  <a:pt x="18369" y="3064"/>
                </a:lnTo>
                <a:cubicBezTo>
                  <a:pt x="18294" y="3004"/>
                  <a:pt x="18157" y="3044"/>
                  <a:pt x="18157" y="3134"/>
                </a:cubicBezTo>
                <a:lnTo>
                  <a:pt x="18157" y="3279"/>
                </a:lnTo>
                <a:cubicBezTo>
                  <a:pt x="18157" y="3335"/>
                  <a:pt x="18100" y="3380"/>
                  <a:pt x="18031" y="3380"/>
                </a:cubicBezTo>
                <a:lnTo>
                  <a:pt x="16911" y="3380"/>
                </a:lnTo>
                <a:cubicBezTo>
                  <a:pt x="16842" y="3375"/>
                  <a:pt x="16785" y="3420"/>
                  <a:pt x="16785" y="3475"/>
                </a:cubicBezTo>
                <a:close/>
                <a:moveTo>
                  <a:pt x="10468" y="18226"/>
                </a:moveTo>
                <a:lnTo>
                  <a:pt x="10468" y="18372"/>
                </a:lnTo>
                <a:cubicBezTo>
                  <a:pt x="10468" y="18462"/>
                  <a:pt x="10600" y="18502"/>
                  <a:pt x="10681" y="18442"/>
                </a:cubicBezTo>
                <a:lnTo>
                  <a:pt x="11320" y="17930"/>
                </a:lnTo>
                <a:cubicBezTo>
                  <a:pt x="11370" y="17890"/>
                  <a:pt x="11370" y="17830"/>
                  <a:pt x="11320" y="17790"/>
                </a:cubicBezTo>
                <a:lnTo>
                  <a:pt x="10681" y="17278"/>
                </a:lnTo>
                <a:cubicBezTo>
                  <a:pt x="10606" y="17218"/>
                  <a:pt x="10468" y="17258"/>
                  <a:pt x="10468" y="17348"/>
                </a:cubicBezTo>
                <a:lnTo>
                  <a:pt x="10468" y="17494"/>
                </a:lnTo>
                <a:cubicBezTo>
                  <a:pt x="10468" y="17549"/>
                  <a:pt x="10412" y="17594"/>
                  <a:pt x="10343" y="17594"/>
                </a:cubicBezTo>
                <a:lnTo>
                  <a:pt x="9222" y="17594"/>
                </a:lnTo>
                <a:cubicBezTo>
                  <a:pt x="9153" y="17594"/>
                  <a:pt x="9097" y="17639"/>
                  <a:pt x="9097" y="17695"/>
                </a:cubicBezTo>
                <a:lnTo>
                  <a:pt x="9097" y="18031"/>
                </a:lnTo>
                <a:cubicBezTo>
                  <a:pt x="9097" y="18086"/>
                  <a:pt x="9153" y="18131"/>
                  <a:pt x="9222" y="18131"/>
                </a:cubicBezTo>
                <a:lnTo>
                  <a:pt x="10343" y="18131"/>
                </a:lnTo>
                <a:cubicBezTo>
                  <a:pt x="10412" y="18131"/>
                  <a:pt x="10468" y="18171"/>
                  <a:pt x="10468" y="18226"/>
                </a:cubicBezTo>
                <a:close/>
                <a:moveTo>
                  <a:pt x="14237" y="1433"/>
                </a:moveTo>
                <a:lnTo>
                  <a:pt x="14237" y="1769"/>
                </a:lnTo>
                <a:cubicBezTo>
                  <a:pt x="14237" y="1824"/>
                  <a:pt x="14294" y="1870"/>
                  <a:pt x="14362" y="1870"/>
                </a:cubicBezTo>
                <a:lnTo>
                  <a:pt x="15483" y="1870"/>
                </a:lnTo>
                <a:cubicBezTo>
                  <a:pt x="15552" y="1870"/>
                  <a:pt x="15608" y="1915"/>
                  <a:pt x="15608" y="1970"/>
                </a:cubicBezTo>
                <a:lnTo>
                  <a:pt x="15608" y="2115"/>
                </a:lnTo>
                <a:cubicBezTo>
                  <a:pt x="15608" y="2206"/>
                  <a:pt x="15740" y="2246"/>
                  <a:pt x="15821" y="2186"/>
                </a:cubicBezTo>
                <a:lnTo>
                  <a:pt x="16460" y="1674"/>
                </a:lnTo>
                <a:cubicBezTo>
                  <a:pt x="16510" y="1634"/>
                  <a:pt x="16510" y="1574"/>
                  <a:pt x="16460" y="1533"/>
                </a:cubicBezTo>
                <a:lnTo>
                  <a:pt x="15821" y="1022"/>
                </a:lnTo>
                <a:cubicBezTo>
                  <a:pt x="15746" y="961"/>
                  <a:pt x="15608" y="1002"/>
                  <a:pt x="15608" y="1092"/>
                </a:cubicBezTo>
                <a:lnTo>
                  <a:pt x="15608" y="1237"/>
                </a:lnTo>
                <a:cubicBezTo>
                  <a:pt x="15608" y="1293"/>
                  <a:pt x="15552" y="1338"/>
                  <a:pt x="15483" y="1338"/>
                </a:cubicBezTo>
                <a:lnTo>
                  <a:pt x="14362" y="1338"/>
                </a:lnTo>
                <a:cubicBezTo>
                  <a:pt x="14294" y="1333"/>
                  <a:pt x="14237" y="1378"/>
                  <a:pt x="14237" y="1433"/>
                </a:cubicBezTo>
                <a:close/>
                <a:moveTo>
                  <a:pt x="13129" y="876"/>
                </a:moveTo>
                <a:lnTo>
                  <a:pt x="14250" y="876"/>
                </a:lnTo>
                <a:cubicBezTo>
                  <a:pt x="14319" y="876"/>
                  <a:pt x="14375" y="921"/>
                  <a:pt x="14375" y="977"/>
                </a:cubicBezTo>
                <a:lnTo>
                  <a:pt x="14375" y="1122"/>
                </a:lnTo>
                <a:cubicBezTo>
                  <a:pt x="14375" y="1212"/>
                  <a:pt x="14506" y="1252"/>
                  <a:pt x="14588" y="1192"/>
                </a:cubicBezTo>
                <a:lnTo>
                  <a:pt x="15226" y="680"/>
                </a:lnTo>
                <a:cubicBezTo>
                  <a:pt x="15277" y="640"/>
                  <a:pt x="15277" y="580"/>
                  <a:pt x="15226" y="540"/>
                </a:cubicBezTo>
                <a:lnTo>
                  <a:pt x="14588" y="28"/>
                </a:lnTo>
                <a:cubicBezTo>
                  <a:pt x="14513" y="-32"/>
                  <a:pt x="14375" y="8"/>
                  <a:pt x="14375" y="98"/>
                </a:cubicBezTo>
                <a:lnTo>
                  <a:pt x="14375" y="244"/>
                </a:lnTo>
                <a:cubicBezTo>
                  <a:pt x="14375" y="299"/>
                  <a:pt x="14319" y="344"/>
                  <a:pt x="14250" y="344"/>
                </a:cubicBezTo>
                <a:lnTo>
                  <a:pt x="13129" y="344"/>
                </a:lnTo>
                <a:cubicBezTo>
                  <a:pt x="13060" y="344"/>
                  <a:pt x="13004" y="389"/>
                  <a:pt x="13004" y="445"/>
                </a:cubicBezTo>
                <a:lnTo>
                  <a:pt x="13004" y="781"/>
                </a:lnTo>
                <a:cubicBezTo>
                  <a:pt x="13004" y="836"/>
                  <a:pt x="13060" y="876"/>
                  <a:pt x="13129" y="876"/>
                </a:cubicBezTo>
                <a:close/>
                <a:moveTo>
                  <a:pt x="11745" y="1463"/>
                </a:moveTo>
                <a:lnTo>
                  <a:pt x="11745" y="1799"/>
                </a:lnTo>
                <a:cubicBezTo>
                  <a:pt x="11745" y="1855"/>
                  <a:pt x="11802" y="1900"/>
                  <a:pt x="11871" y="1900"/>
                </a:cubicBezTo>
                <a:lnTo>
                  <a:pt x="12991" y="1900"/>
                </a:lnTo>
                <a:cubicBezTo>
                  <a:pt x="13060" y="1900"/>
                  <a:pt x="13117" y="1945"/>
                  <a:pt x="13117" y="2000"/>
                </a:cubicBezTo>
                <a:lnTo>
                  <a:pt x="13117" y="2146"/>
                </a:lnTo>
                <a:cubicBezTo>
                  <a:pt x="13117" y="2236"/>
                  <a:pt x="13248" y="2276"/>
                  <a:pt x="13329" y="2216"/>
                </a:cubicBezTo>
                <a:lnTo>
                  <a:pt x="13968" y="1704"/>
                </a:lnTo>
                <a:cubicBezTo>
                  <a:pt x="14018" y="1664"/>
                  <a:pt x="14018" y="1604"/>
                  <a:pt x="13968" y="1564"/>
                </a:cubicBezTo>
                <a:lnTo>
                  <a:pt x="13329" y="1052"/>
                </a:lnTo>
                <a:cubicBezTo>
                  <a:pt x="13254" y="992"/>
                  <a:pt x="13117" y="1032"/>
                  <a:pt x="13117" y="1122"/>
                </a:cubicBezTo>
                <a:lnTo>
                  <a:pt x="13117" y="1268"/>
                </a:lnTo>
                <a:cubicBezTo>
                  <a:pt x="13117" y="1323"/>
                  <a:pt x="13060" y="1368"/>
                  <a:pt x="12991" y="1368"/>
                </a:cubicBezTo>
                <a:lnTo>
                  <a:pt x="11871" y="1368"/>
                </a:lnTo>
                <a:cubicBezTo>
                  <a:pt x="11802" y="1363"/>
                  <a:pt x="11745" y="1408"/>
                  <a:pt x="11745" y="1463"/>
                </a:cubicBezTo>
                <a:close/>
                <a:moveTo>
                  <a:pt x="15502" y="2447"/>
                </a:moveTo>
                <a:lnTo>
                  <a:pt x="15502" y="2783"/>
                </a:lnTo>
                <a:cubicBezTo>
                  <a:pt x="15502" y="2838"/>
                  <a:pt x="15558" y="2883"/>
                  <a:pt x="15627" y="2883"/>
                </a:cubicBezTo>
                <a:lnTo>
                  <a:pt x="16748" y="2883"/>
                </a:lnTo>
                <a:cubicBezTo>
                  <a:pt x="16817" y="2883"/>
                  <a:pt x="16873" y="2928"/>
                  <a:pt x="16873" y="2983"/>
                </a:cubicBezTo>
                <a:lnTo>
                  <a:pt x="16873" y="3129"/>
                </a:lnTo>
                <a:cubicBezTo>
                  <a:pt x="16873" y="3219"/>
                  <a:pt x="17005" y="3259"/>
                  <a:pt x="17086" y="3199"/>
                </a:cubicBezTo>
                <a:lnTo>
                  <a:pt x="17725" y="2687"/>
                </a:lnTo>
                <a:cubicBezTo>
                  <a:pt x="17775" y="2647"/>
                  <a:pt x="17775" y="2587"/>
                  <a:pt x="17725" y="2547"/>
                </a:cubicBezTo>
                <a:lnTo>
                  <a:pt x="17086" y="2035"/>
                </a:lnTo>
                <a:cubicBezTo>
                  <a:pt x="17011" y="1975"/>
                  <a:pt x="16873" y="2015"/>
                  <a:pt x="16873" y="2105"/>
                </a:cubicBezTo>
                <a:lnTo>
                  <a:pt x="16873" y="2251"/>
                </a:lnTo>
                <a:cubicBezTo>
                  <a:pt x="16873" y="2306"/>
                  <a:pt x="16817" y="2351"/>
                  <a:pt x="16748" y="2351"/>
                </a:cubicBezTo>
                <a:lnTo>
                  <a:pt x="15627" y="2351"/>
                </a:lnTo>
                <a:cubicBezTo>
                  <a:pt x="15558" y="2346"/>
                  <a:pt x="15502" y="2391"/>
                  <a:pt x="15502" y="2447"/>
                </a:cubicBezTo>
                <a:close/>
                <a:moveTo>
                  <a:pt x="18288" y="17278"/>
                </a:moveTo>
                <a:cubicBezTo>
                  <a:pt x="18213" y="17218"/>
                  <a:pt x="18075" y="17258"/>
                  <a:pt x="18075" y="17348"/>
                </a:cubicBezTo>
                <a:lnTo>
                  <a:pt x="18075" y="17494"/>
                </a:lnTo>
                <a:cubicBezTo>
                  <a:pt x="18075" y="17549"/>
                  <a:pt x="18019" y="17594"/>
                  <a:pt x="17950" y="17594"/>
                </a:cubicBezTo>
                <a:lnTo>
                  <a:pt x="16829" y="17594"/>
                </a:lnTo>
                <a:cubicBezTo>
                  <a:pt x="16760" y="17594"/>
                  <a:pt x="16704" y="17639"/>
                  <a:pt x="16704" y="17695"/>
                </a:cubicBezTo>
                <a:lnTo>
                  <a:pt x="16704" y="18031"/>
                </a:lnTo>
                <a:cubicBezTo>
                  <a:pt x="16704" y="18086"/>
                  <a:pt x="16760" y="18131"/>
                  <a:pt x="16829" y="18131"/>
                </a:cubicBezTo>
                <a:lnTo>
                  <a:pt x="17950" y="18131"/>
                </a:lnTo>
                <a:cubicBezTo>
                  <a:pt x="18019" y="18131"/>
                  <a:pt x="18075" y="18176"/>
                  <a:pt x="18075" y="18231"/>
                </a:cubicBezTo>
                <a:lnTo>
                  <a:pt x="18075" y="18377"/>
                </a:lnTo>
                <a:cubicBezTo>
                  <a:pt x="18075" y="18467"/>
                  <a:pt x="18207" y="18507"/>
                  <a:pt x="18288" y="18447"/>
                </a:cubicBezTo>
                <a:lnTo>
                  <a:pt x="18927" y="17935"/>
                </a:lnTo>
                <a:cubicBezTo>
                  <a:pt x="18977" y="17895"/>
                  <a:pt x="18977" y="17835"/>
                  <a:pt x="18927" y="17795"/>
                </a:cubicBezTo>
                <a:lnTo>
                  <a:pt x="18288" y="17278"/>
                </a:lnTo>
                <a:close/>
                <a:moveTo>
                  <a:pt x="15746" y="19315"/>
                </a:moveTo>
                <a:cubicBezTo>
                  <a:pt x="15671" y="19255"/>
                  <a:pt x="15533" y="19295"/>
                  <a:pt x="15533" y="19385"/>
                </a:cubicBezTo>
                <a:lnTo>
                  <a:pt x="15533" y="19531"/>
                </a:lnTo>
                <a:cubicBezTo>
                  <a:pt x="15533" y="19586"/>
                  <a:pt x="15477" y="19631"/>
                  <a:pt x="15408" y="19631"/>
                </a:cubicBezTo>
                <a:lnTo>
                  <a:pt x="14287" y="19631"/>
                </a:lnTo>
                <a:cubicBezTo>
                  <a:pt x="14218" y="19631"/>
                  <a:pt x="14162" y="19676"/>
                  <a:pt x="14162" y="19732"/>
                </a:cubicBezTo>
                <a:lnTo>
                  <a:pt x="14162" y="20068"/>
                </a:lnTo>
                <a:cubicBezTo>
                  <a:pt x="14162" y="20123"/>
                  <a:pt x="14218" y="20168"/>
                  <a:pt x="14287" y="20168"/>
                </a:cubicBezTo>
                <a:lnTo>
                  <a:pt x="15408" y="20168"/>
                </a:lnTo>
                <a:cubicBezTo>
                  <a:pt x="15477" y="20168"/>
                  <a:pt x="15533" y="20213"/>
                  <a:pt x="15533" y="20268"/>
                </a:cubicBezTo>
                <a:lnTo>
                  <a:pt x="15533" y="20414"/>
                </a:lnTo>
                <a:cubicBezTo>
                  <a:pt x="15533" y="20504"/>
                  <a:pt x="15665" y="20544"/>
                  <a:pt x="15746" y="20484"/>
                </a:cubicBezTo>
                <a:lnTo>
                  <a:pt x="16385" y="19972"/>
                </a:lnTo>
                <a:cubicBezTo>
                  <a:pt x="16435" y="19932"/>
                  <a:pt x="16435" y="19872"/>
                  <a:pt x="16385" y="19832"/>
                </a:cubicBezTo>
                <a:lnTo>
                  <a:pt x="15746" y="19315"/>
                </a:lnTo>
                <a:close/>
                <a:moveTo>
                  <a:pt x="17030" y="18297"/>
                </a:moveTo>
                <a:cubicBezTo>
                  <a:pt x="16954" y="18236"/>
                  <a:pt x="16817" y="18277"/>
                  <a:pt x="16817" y="18367"/>
                </a:cubicBezTo>
                <a:lnTo>
                  <a:pt x="16817" y="18512"/>
                </a:lnTo>
                <a:cubicBezTo>
                  <a:pt x="16817" y="18568"/>
                  <a:pt x="16760" y="18613"/>
                  <a:pt x="16691" y="18613"/>
                </a:cubicBezTo>
                <a:lnTo>
                  <a:pt x="15571" y="18613"/>
                </a:lnTo>
                <a:cubicBezTo>
                  <a:pt x="15502" y="18613"/>
                  <a:pt x="15446" y="18658"/>
                  <a:pt x="15446" y="18713"/>
                </a:cubicBezTo>
                <a:lnTo>
                  <a:pt x="15446" y="19049"/>
                </a:lnTo>
                <a:cubicBezTo>
                  <a:pt x="15446" y="19104"/>
                  <a:pt x="15502" y="19150"/>
                  <a:pt x="15571" y="19150"/>
                </a:cubicBezTo>
                <a:lnTo>
                  <a:pt x="16691" y="19150"/>
                </a:lnTo>
                <a:cubicBezTo>
                  <a:pt x="16760" y="19150"/>
                  <a:pt x="16817" y="19195"/>
                  <a:pt x="16817" y="19250"/>
                </a:cubicBezTo>
                <a:lnTo>
                  <a:pt x="16817" y="19395"/>
                </a:lnTo>
                <a:cubicBezTo>
                  <a:pt x="16817" y="19486"/>
                  <a:pt x="16948" y="19526"/>
                  <a:pt x="17030" y="19466"/>
                </a:cubicBezTo>
                <a:lnTo>
                  <a:pt x="17668" y="18954"/>
                </a:lnTo>
                <a:cubicBezTo>
                  <a:pt x="17718" y="18914"/>
                  <a:pt x="17718" y="18854"/>
                  <a:pt x="17668" y="18813"/>
                </a:cubicBezTo>
                <a:lnTo>
                  <a:pt x="17030" y="18297"/>
                </a:lnTo>
                <a:close/>
                <a:moveTo>
                  <a:pt x="13010" y="20268"/>
                </a:moveTo>
                <a:lnTo>
                  <a:pt x="13010" y="20414"/>
                </a:lnTo>
                <a:cubicBezTo>
                  <a:pt x="13010" y="20504"/>
                  <a:pt x="13142" y="20544"/>
                  <a:pt x="13223" y="20484"/>
                </a:cubicBezTo>
                <a:lnTo>
                  <a:pt x="13862" y="19972"/>
                </a:lnTo>
                <a:cubicBezTo>
                  <a:pt x="13912" y="19932"/>
                  <a:pt x="13912" y="19872"/>
                  <a:pt x="13862" y="19832"/>
                </a:cubicBezTo>
                <a:lnTo>
                  <a:pt x="13223" y="19320"/>
                </a:lnTo>
                <a:cubicBezTo>
                  <a:pt x="13148" y="19260"/>
                  <a:pt x="13010" y="19300"/>
                  <a:pt x="13010" y="19390"/>
                </a:cubicBezTo>
                <a:lnTo>
                  <a:pt x="13010" y="19536"/>
                </a:lnTo>
                <a:cubicBezTo>
                  <a:pt x="13010" y="19591"/>
                  <a:pt x="12954" y="19636"/>
                  <a:pt x="12885" y="19636"/>
                </a:cubicBezTo>
                <a:lnTo>
                  <a:pt x="11764" y="19636"/>
                </a:lnTo>
                <a:cubicBezTo>
                  <a:pt x="11695" y="19636"/>
                  <a:pt x="11639" y="19681"/>
                  <a:pt x="11639" y="19737"/>
                </a:cubicBezTo>
                <a:lnTo>
                  <a:pt x="11639" y="20073"/>
                </a:lnTo>
                <a:cubicBezTo>
                  <a:pt x="11639" y="20128"/>
                  <a:pt x="11695" y="20173"/>
                  <a:pt x="11764" y="20173"/>
                </a:cubicBezTo>
                <a:lnTo>
                  <a:pt x="12885" y="20173"/>
                </a:lnTo>
                <a:cubicBezTo>
                  <a:pt x="12960" y="20168"/>
                  <a:pt x="13010" y="20213"/>
                  <a:pt x="13010" y="20268"/>
                </a:cubicBezTo>
                <a:close/>
                <a:moveTo>
                  <a:pt x="7983" y="18282"/>
                </a:moveTo>
                <a:lnTo>
                  <a:pt x="7983" y="18427"/>
                </a:lnTo>
                <a:cubicBezTo>
                  <a:pt x="7983" y="18517"/>
                  <a:pt x="8114" y="18558"/>
                  <a:pt x="8195" y="18497"/>
                </a:cubicBezTo>
                <a:lnTo>
                  <a:pt x="8834" y="17986"/>
                </a:lnTo>
                <a:cubicBezTo>
                  <a:pt x="8884" y="17945"/>
                  <a:pt x="8884" y="17885"/>
                  <a:pt x="8834" y="17845"/>
                </a:cubicBezTo>
                <a:lnTo>
                  <a:pt x="8195" y="17333"/>
                </a:lnTo>
                <a:cubicBezTo>
                  <a:pt x="8120" y="17273"/>
                  <a:pt x="7983" y="17313"/>
                  <a:pt x="7983" y="17404"/>
                </a:cubicBezTo>
                <a:lnTo>
                  <a:pt x="7983" y="17549"/>
                </a:lnTo>
                <a:cubicBezTo>
                  <a:pt x="7983" y="17604"/>
                  <a:pt x="7926" y="17649"/>
                  <a:pt x="7857" y="17649"/>
                </a:cubicBezTo>
                <a:lnTo>
                  <a:pt x="6737" y="17649"/>
                </a:lnTo>
                <a:cubicBezTo>
                  <a:pt x="6668" y="17649"/>
                  <a:pt x="6611" y="17695"/>
                  <a:pt x="6611" y="17750"/>
                </a:cubicBezTo>
                <a:lnTo>
                  <a:pt x="6611" y="18086"/>
                </a:lnTo>
                <a:cubicBezTo>
                  <a:pt x="6611" y="18141"/>
                  <a:pt x="6668" y="18186"/>
                  <a:pt x="6737" y="18186"/>
                </a:cubicBezTo>
                <a:lnTo>
                  <a:pt x="7857" y="18186"/>
                </a:lnTo>
                <a:cubicBezTo>
                  <a:pt x="7926" y="18186"/>
                  <a:pt x="7983" y="18231"/>
                  <a:pt x="7983" y="18282"/>
                </a:cubicBezTo>
                <a:close/>
                <a:moveTo>
                  <a:pt x="14494" y="20339"/>
                </a:moveTo>
                <a:cubicBezTo>
                  <a:pt x="14419" y="20279"/>
                  <a:pt x="14281" y="20319"/>
                  <a:pt x="14281" y="20409"/>
                </a:cubicBezTo>
                <a:lnTo>
                  <a:pt x="14281" y="20554"/>
                </a:lnTo>
                <a:cubicBezTo>
                  <a:pt x="14281" y="20610"/>
                  <a:pt x="14225" y="20655"/>
                  <a:pt x="14156" y="20655"/>
                </a:cubicBezTo>
                <a:lnTo>
                  <a:pt x="13035" y="20655"/>
                </a:lnTo>
                <a:cubicBezTo>
                  <a:pt x="12966" y="20655"/>
                  <a:pt x="12910" y="20700"/>
                  <a:pt x="12910" y="20755"/>
                </a:cubicBezTo>
                <a:lnTo>
                  <a:pt x="12910" y="21091"/>
                </a:lnTo>
                <a:cubicBezTo>
                  <a:pt x="12910" y="21147"/>
                  <a:pt x="12966" y="21192"/>
                  <a:pt x="13035" y="21192"/>
                </a:cubicBezTo>
                <a:lnTo>
                  <a:pt x="14156" y="21192"/>
                </a:lnTo>
                <a:cubicBezTo>
                  <a:pt x="14225" y="21192"/>
                  <a:pt x="14281" y="21237"/>
                  <a:pt x="14281" y="21292"/>
                </a:cubicBezTo>
                <a:lnTo>
                  <a:pt x="14281" y="21438"/>
                </a:lnTo>
                <a:cubicBezTo>
                  <a:pt x="14281" y="21528"/>
                  <a:pt x="14413" y="21568"/>
                  <a:pt x="14494" y="21508"/>
                </a:cubicBezTo>
                <a:lnTo>
                  <a:pt x="15133" y="20996"/>
                </a:lnTo>
                <a:cubicBezTo>
                  <a:pt x="15183" y="20956"/>
                  <a:pt x="15183" y="20896"/>
                  <a:pt x="15133" y="20856"/>
                </a:cubicBezTo>
                <a:lnTo>
                  <a:pt x="14494" y="20339"/>
                </a:lnTo>
                <a:close/>
                <a:moveTo>
                  <a:pt x="19578" y="16255"/>
                </a:moveTo>
                <a:cubicBezTo>
                  <a:pt x="19503" y="16194"/>
                  <a:pt x="19365" y="16234"/>
                  <a:pt x="19365" y="16325"/>
                </a:cubicBezTo>
                <a:lnTo>
                  <a:pt x="19365" y="16470"/>
                </a:lnTo>
                <a:cubicBezTo>
                  <a:pt x="19365" y="16525"/>
                  <a:pt x="19309" y="16571"/>
                  <a:pt x="19240" y="16571"/>
                </a:cubicBezTo>
                <a:lnTo>
                  <a:pt x="18119" y="16571"/>
                </a:lnTo>
                <a:cubicBezTo>
                  <a:pt x="18050" y="16571"/>
                  <a:pt x="17994" y="16616"/>
                  <a:pt x="17994" y="16671"/>
                </a:cubicBezTo>
                <a:lnTo>
                  <a:pt x="17994" y="17007"/>
                </a:lnTo>
                <a:cubicBezTo>
                  <a:pt x="17994" y="17062"/>
                  <a:pt x="18050" y="17108"/>
                  <a:pt x="18119" y="17108"/>
                </a:cubicBezTo>
                <a:lnTo>
                  <a:pt x="19240" y="17108"/>
                </a:lnTo>
                <a:cubicBezTo>
                  <a:pt x="19309" y="17108"/>
                  <a:pt x="19365" y="17153"/>
                  <a:pt x="19365" y="17208"/>
                </a:cubicBezTo>
                <a:lnTo>
                  <a:pt x="19365" y="17353"/>
                </a:lnTo>
                <a:cubicBezTo>
                  <a:pt x="19365" y="17444"/>
                  <a:pt x="19496" y="17484"/>
                  <a:pt x="19578" y="17424"/>
                </a:cubicBezTo>
                <a:lnTo>
                  <a:pt x="20216" y="16912"/>
                </a:lnTo>
                <a:cubicBezTo>
                  <a:pt x="20266" y="16872"/>
                  <a:pt x="20266" y="16811"/>
                  <a:pt x="20216" y="16771"/>
                </a:cubicBezTo>
                <a:lnTo>
                  <a:pt x="19578" y="16255"/>
                </a:lnTo>
                <a:close/>
                <a:moveTo>
                  <a:pt x="21550" y="5613"/>
                </a:moveTo>
                <a:lnTo>
                  <a:pt x="20911" y="5101"/>
                </a:lnTo>
                <a:cubicBezTo>
                  <a:pt x="20836" y="5041"/>
                  <a:pt x="20698" y="5081"/>
                  <a:pt x="20698" y="5171"/>
                </a:cubicBezTo>
                <a:lnTo>
                  <a:pt x="20698" y="5317"/>
                </a:lnTo>
                <a:cubicBezTo>
                  <a:pt x="20698" y="5372"/>
                  <a:pt x="20642" y="5417"/>
                  <a:pt x="20573" y="5417"/>
                </a:cubicBezTo>
                <a:lnTo>
                  <a:pt x="19453" y="5417"/>
                </a:lnTo>
                <a:cubicBezTo>
                  <a:pt x="19384" y="5417"/>
                  <a:pt x="19327" y="5462"/>
                  <a:pt x="19327" y="5517"/>
                </a:cubicBezTo>
                <a:lnTo>
                  <a:pt x="19327" y="5853"/>
                </a:lnTo>
                <a:cubicBezTo>
                  <a:pt x="19327" y="5909"/>
                  <a:pt x="19384" y="5954"/>
                  <a:pt x="19453" y="5954"/>
                </a:cubicBezTo>
                <a:lnTo>
                  <a:pt x="20573" y="5954"/>
                </a:lnTo>
                <a:cubicBezTo>
                  <a:pt x="20642" y="5954"/>
                  <a:pt x="20698" y="5999"/>
                  <a:pt x="20698" y="6054"/>
                </a:cubicBezTo>
                <a:lnTo>
                  <a:pt x="20698" y="6200"/>
                </a:lnTo>
                <a:cubicBezTo>
                  <a:pt x="20698" y="6290"/>
                  <a:pt x="20830" y="6330"/>
                  <a:pt x="20911" y="6270"/>
                </a:cubicBezTo>
                <a:lnTo>
                  <a:pt x="21550" y="5758"/>
                </a:lnTo>
                <a:cubicBezTo>
                  <a:pt x="21600" y="5718"/>
                  <a:pt x="21600" y="5653"/>
                  <a:pt x="21550" y="5613"/>
                </a:cubicBezTo>
                <a:close/>
                <a:moveTo>
                  <a:pt x="20861" y="15236"/>
                </a:moveTo>
                <a:cubicBezTo>
                  <a:pt x="20786" y="15176"/>
                  <a:pt x="20648" y="15216"/>
                  <a:pt x="20648" y="15306"/>
                </a:cubicBezTo>
                <a:lnTo>
                  <a:pt x="20648" y="15452"/>
                </a:lnTo>
                <a:cubicBezTo>
                  <a:pt x="20648" y="15507"/>
                  <a:pt x="20592" y="15552"/>
                  <a:pt x="20523" y="15552"/>
                </a:cubicBezTo>
                <a:lnTo>
                  <a:pt x="19402" y="15552"/>
                </a:lnTo>
                <a:cubicBezTo>
                  <a:pt x="19334" y="15552"/>
                  <a:pt x="19277" y="15597"/>
                  <a:pt x="19277" y="15652"/>
                </a:cubicBezTo>
                <a:lnTo>
                  <a:pt x="19277" y="15989"/>
                </a:lnTo>
                <a:cubicBezTo>
                  <a:pt x="19277" y="16044"/>
                  <a:pt x="19334" y="16089"/>
                  <a:pt x="19402" y="16089"/>
                </a:cubicBezTo>
                <a:lnTo>
                  <a:pt x="20523" y="16089"/>
                </a:lnTo>
                <a:cubicBezTo>
                  <a:pt x="20592" y="16089"/>
                  <a:pt x="20648" y="16134"/>
                  <a:pt x="20648" y="16189"/>
                </a:cubicBezTo>
                <a:lnTo>
                  <a:pt x="20648" y="16335"/>
                </a:lnTo>
                <a:cubicBezTo>
                  <a:pt x="20648" y="16425"/>
                  <a:pt x="20780" y="16465"/>
                  <a:pt x="20861" y="16405"/>
                </a:cubicBezTo>
                <a:lnTo>
                  <a:pt x="21500" y="15893"/>
                </a:lnTo>
                <a:cubicBezTo>
                  <a:pt x="21550" y="15853"/>
                  <a:pt x="21550" y="15793"/>
                  <a:pt x="21500" y="15753"/>
                </a:cubicBezTo>
                <a:lnTo>
                  <a:pt x="20861" y="15236"/>
                </a:lnTo>
                <a:close/>
                <a:moveTo>
                  <a:pt x="9404" y="20334"/>
                </a:moveTo>
                <a:cubicBezTo>
                  <a:pt x="9329" y="20274"/>
                  <a:pt x="9191" y="20314"/>
                  <a:pt x="9191" y="20404"/>
                </a:cubicBezTo>
                <a:lnTo>
                  <a:pt x="9191" y="20549"/>
                </a:lnTo>
                <a:cubicBezTo>
                  <a:pt x="9191" y="20605"/>
                  <a:pt x="9135" y="20650"/>
                  <a:pt x="9066" y="20650"/>
                </a:cubicBezTo>
                <a:lnTo>
                  <a:pt x="7945" y="20650"/>
                </a:lnTo>
                <a:cubicBezTo>
                  <a:pt x="7876" y="20650"/>
                  <a:pt x="7820" y="20695"/>
                  <a:pt x="7820" y="20750"/>
                </a:cubicBezTo>
                <a:lnTo>
                  <a:pt x="7820" y="21086"/>
                </a:lnTo>
                <a:cubicBezTo>
                  <a:pt x="7820" y="21142"/>
                  <a:pt x="7876" y="21187"/>
                  <a:pt x="7945" y="21187"/>
                </a:cubicBezTo>
                <a:lnTo>
                  <a:pt x="9066" y="21187"/>
                </a:lnTo>
                <a:cubicBezTo>
                  <a:pt x="9135" y="21187"/>
                  <a:pt x="9191" y="21232"/>
                  <a:pt x="9191" y="21287"/>
                </a:cubicBezTo>
                <a:lnTo>
                  <a:pt x="9191" y="21433"/>
                </a:lnTo>
                <a:cubicBezTo>
                  <a:pt x="9191" y="21523"/>
                  <a:pt x="9322" y="21563"/>
                  <a:pt x="9404" y="21503"/>
                </a:cubicBezTo>
                <a:lnTo>
                  <a:pt x="10042" y="20991"/>
                </a:lnTo>
                <a:cubicBezTo>
                  <a:pt x="10093" y="20951"/>
                  <a:pt x="10093" y="20891"/>
                  <a:pt x="10042" y="20850"/>
                </a:cubicBezTo>
                <a:lnTo>
                  <a:pt x="9404" y="20334"/>
                </a:lnTo>
                <a:close/>
                <a:moveTo>
                  <a:pt x="11939" y="20339"/>
                </a:moveTo>
                <a:cubicBezTo>
                  <a:pt x="11864" y="20279"/>
                  <a:pt x="11727" y="20319"/>
                  <a:pt x="11727" y="20409"/>
                </a:cubicBezTo>
                <a:lnTo>
                  <a:pt x="11727" y="20554"/>
                </a:lnTo>
                <a:cubicBezTo>
                  <a:pt x="11727" y="20610"/>
                  <a:pt x="11670" y="20655"/>
                  <a:pt x="11601" y="20655"/>
                </a:cubicBezTo>
                <a:lnTo>
                  <a:pt x="10481" y="20655"/>
                </a:lnTo>
                <a:cubicBezTo>
                  <a:pt x="10412" y="20655"/>
                  <a:pt x="10355" y="20700"/>
                  <a:pt x="10355" y="20755"/>
                </a:cubicBezTo>
                <a:lnTo>
                  <a:pt x="10355" y="21091"/>
                </a:lnTo>
                <a:cubicBezTo>
                  <a:pt x="10355" y="21147"/>
                  <a:pt x="10412" y="21192"/>
                  <a:pt x="10481" y="21192"/>
                </a:cubicBezTo>
                <a:lnTo>
                  <a:pt x="11601" y="21192"/>
                </a:lnTo>
                <a:cubicBezTo>
                  <a:pt x="11670" y="21192"/>
                  <a:pt x="11727" y="21237"/>
                  <a:pt x="11727" y="21292"/>
                </a:cubicBezTo>
                <a:lnTo>
                  <a:pt x="11727" y="21438"/>
                </a:lnTo>
                <a:cubicBezTo>
                  <a:pt x="11727" y="21528"/>
                  <a:pt x="11858" y="21568"/>
                  <a:pt x="11939" y="21508"/>
                </a:cubicBezTo>
                <a:lnTo>
                  <a:pt x="12578" y="20996"/>
                </a:lnTo>
                <a:cubicBezTo>
                  <a:pt x="12628" y="20956"/>
                  <a:pt x="12628" y="20896"/>
                  <a:pt x="12578" y="20856"/>
                </a:cubicBezTo>
                <a:lnTo>
                  <a:pt x="11939" y="20339"/>
                </a:lnTo>
                <a:close/>
                <a:moveTo>
                  <a:pt x="4364" y="20334"/>
                </a:moveTo>
                <a:cubicBezTo>
                  <a:pt x="4289" y="20274"/>
                  <a:pt x="4151" y="20314"/>
                  <a:pt x="4151" y="20404"/>
                </a:cubicBezTo>
                <a:lnTo>
                  <a:pt x="4151" y="20549"/>
                </a:lnTo>
                <a:cubicBezTo>
                  <a:pt x="4151" y="20605"/>
                  <a:pt x="4095" y="20650"/>
                  <a:pt x="4026" y="20650"/>
                </a:cubicBezTo>
                <a:lnTo>
                  <a:pt x="2905" y="20650"/>
                </a:lnTo>
                <a:cubicBezTo>
                  <a:pt x="2836" y="20650"/>
                  <a:pt x="2780" y="20695"/>
                  <a:pt x="2780" y="20750"/>
                </a:cubicBezTo>
                <a:lnTo>
                  <a:pt x="2780" y="21086"/>
                </a:lnTo>
                <a:cubicBezTo>
                  <a:pt x="2780" y="21142"/>
                  <a:pt x="2836" y="21187"/>
                  <a:pt x="2905" y="21187"/>
                </a:cubicBezTo>
                <a:lnTo>
                  <a:pt x="4026" y="21187"/>
                </a:lnTo>
                <a:cubicBezTo>
                  <a:pt x="4095" y="21187"/>
                  <a:pt x="4151" y="21232"/>
                  <a:pt x="4151" y="21287"/>
                </a:cubicBezTo>
                <a:lnTo>
                  <a:pt x="4151" y="21433"/>
                </a:lnTo>
                <a:cubicBezTo>
                  <a:pt x="4151" y="21523"/>
                  <a:pt x="4282" y="21563"/>
                  <a:pt x="4364" y="21503"/>
                </a:cubicBezTo>
                <a:lnTo>
                  <a:pt x="5002" y="20991"/>
                </a:lnTo>
                <a:cubicBezTo>
                  <a:pt x="5053" y="20951"/>
                  <a:pt x="5053" y="20891"/>
                  <a:pt x="5002" y="20850"/>
                </a:cubicBezTo>
                <a:lnTo>
                  <a:pt x="4364" y="20334"/>
                </a:lnTo>
                <a:close/>
                <a:moveTo>
                  <a:pt x="1809" y="20334"/>
                </a:moveTo>
                <a:cubicBezTo>
                  <a:pt x="1734" y="20274"/>
                  <a:pt x="1597" y="20314"/>
                  <a:pt x="1597" y="20404"/>
                </a:cubicBezTo>
                <a:lnTo>
                  <a:pt x="1597" y="20549"/>
                </a:lnTo>
                <a:cubicBezTo>
                  <a:pt x="1597" y="20605"/>
                  <a:pt x="1540" y="20650"/>
                  <a:pt x="1471" y="20650"/>
                </a:cubicBezTo>
                <a:lnTo>
                  <a:pt x="351" y="20650"/>
                </a:lnTo>
                <a:cubicBezTo>
                  <a:pt x="282" y="20650"/>
                  <a:pt x="225" y="20695"/>
                  <a:pt x="225" y="20750"/>
                </a:cubicBezTo>
                <a:lnTo>
                  <a:pt x="225" y="21086"/>
                </a:lnTo>
                <a:cubicBezTo>
                  <a:pt x="225" y="21142"/>
                  <a:pt x="282" y="21187"/>
                  <a:pt x="351" y="21187"/>
                </a:cubicBezTo>
                <a:lnTo>
                  <a:pt x="1471" y="21187"/>
                </a:lnTo>
                <a:cubicBezTo>
                  <a:pt x="1540" y="21187"/>
                  <a:pt x="1597" y="21232"/>
                  <a:pt x="1597" y="21287"/>
                </a:cubicBezTo>
                <a:lnTo>
                  <a:pt x="1597" y="21433"/>
                </a:lnTo>
                <a:cubicBezTo>
                  <a:pt x="1597" y="21523"/>
                  <a:pt x="1728" y="21563"/>
                  <a:pt x="1809" y="21503"/>
                </a:cubicBezTo>
                <a:lnTo>
                  <a:pt x="2448" y="20991"/>
                </a:lnTo>
                <a:cubicBezTo>
                  <a:pt x="2498" y="20951"/>
                  <a:pt x="2498" y="20891"/>
                  <a:pt x="2448" y="20850"/>
                </a:cubicBezTo>
                <a:lnTo>
                  <a:pt x="1809" y="20334"/>
                </a:lnTo>
                <a:close/>
                <a:moveTo>
                  <a:pt x="357" y="20274"/>
                </a:moveTo>
                <a:lnTo>
                  <a:pt x="357" y="20419"/>
                </a:lnTo>
                <a:cubicBezTo>
                  <a:pt x="357" y="20509"/>
                  <a:pt x="488" y="20549"/>
                  <a:pt x="570" y="20489"/>
                </a:cubicBezTo>
                <a:lnTo>
                  <a:pt x="1208" y="19977"/>
                </a:lnTo>
                <a:cubicBezTo>
                  <a:pt x="1258" y="19937"/>
                  <a:pt x="1258" y="19877"/>
                  <a:pt x="1208" y="19837"/>
                </a:cubicBezTo>
                <a:lnTo>
                  <a:pt x="570" y="19325"/>
                </a:lnTo>
                <a:cubicBezTo>
                  <a:pt x="495" y="19265"/>
                  <a:pt x="357" y="19305"/>
                  <a:pt x="357" y="19395"/>
                </a:cubicBezTo>
                <a:lnTo>
                  <a:pt x="357" y="19541"/>
                </a:lnTo>
                <a:cubicBezTo>
                  <a:pt x="357" y="19596"/>
                  <a:pt x="301" y="19641"/>
                  <a:pt x="232" y="19641"/>
                </a:cubicBezTo>
                <a:lnTo>
                  <a:pt x="0" y="19641"/>
                </a:lnTo>
                <a:lnTo>
                  <a:pt x="0" y="20178"/>
                </a:lnTo>
                <a:lnTo>
                  <a:pt x="232" y="20178"/>
                </a:lnTo>
                <a:cubicBezTo>
                  <a:pt x="301" y="20178"/>
                  <a:pt x="357" y="20223"/>
                  <a:pt x="357" y="20274"/>
                </a:cubicBezTo>
                <a:close/>
                <a:moveTo>
                  <a:pt x="6856" y="20334"/>
                </a:moveTo>
                <a:cubicBezTo>
                  <a:pt x="6781" y="20274"/>
                  <a:pt x="6643" y="20314"/>
                  <a:pt x="6643" y="20404"/>
                </a:cubicBezTo>
                <a:lnTo>
                  <a:pt x="6643" y="20549"/>
                </a:lnTo>
                <a:cubicBezTo>
                  <a:pt x="6643" y="20605"/>
                  <a:pt x="6586" y="20650"/>
                  <a:pt x="6518" y="20650"/>
                </a:cubicBezTo>
                <a:lnTo>
                  <a:pt x="5397" y="20650"/>
                </a:lnTo>
                <a:cubicBezTo>
                  <a:pt x="5328" y="20650"/>
                  <a:pt x="5272" y="20695"/>
                  <a:pt x="5272" y="20750"/>
                </a:cubicBezTo>
                <a:lnTo>
                  <a:pt x="5272" y="21086"/>
                </a:lnTo>
                <a:cubicBezTo>
                  <a:pt x="5272" y="21142"/>
                  <a:pt x="5328" y="21187"/>
                  <a:pt x="5397" y="21187"/>
                </a:cubicBezTo>
                <a:lnTo>
                  <a:pt x="6518" y="21187"/>
                </a:lnTo>
                <a:cubicBezTo>
                  <a:pt x="6586" y="21187"/>
                  <a:pt x="6643" y="21232"/>
                  <a:pt x="6643" y="21287"/>
                </a:cubicBezTo>
                <a:lnTo>
                  <a:pt x="6643" y="21433"/>
                </a:lnTo>
                <a:cubicBezTo>
                  <a:pt x="6643" y="21523"/>
                  <a:pt x="6774" y="21563"/>
                  <a:pt x="6856" y="21503"/>
                </a:cubicBezTo>
                <a:lnTo>
                  <a:pt x="7494" y="20991"/>
                </a:lnTo>
                <a:cubicBezTo>
                  <a:pt x="7544" y="20951"/>
                  <a:pt x="7544" y="20891"/>
                  <a:pt x="7494" y="20850"/>
                </a:cubicBezTo>
                <a:lnTo>
                  <a:pt x="6856" y="20334"/>
                </a:lnTo>
                <a:close/>
                <a:moveTo>
                  <a:pt x="7926" y="20263"/>
                </a:moveTo>
                <a:lnTo>
                  <a:pt x="7926" y="20409"/>
                </a:lnTo>
                <a:cubicBezTo>
                  <a:pt x="7926" y="20499"/>
                  <a:pt x="8058" y="20539"/>
                  <a:pt x="8139" y="20479"/>
                </a:cubicBezTo>
                <a:lnTo>
                  <a:pt x="8778" y="19967"/>
                </a:lnTo>
                <a:cubicBezTo>
                  <a:pt x="8828" y="19927"/>
                  <a:pt x="8828" y="19867"/>
                  <a:pt x="8778" y="19827"/>
                </a:cubicBezTo>
                <a:lnTo>
                  <a:pt x="8139" y="19315"/>
                </a:lnTo>
                <a:cubicBezTo>
                  <a:pt x="8064" y="19255"/>
                  <a:pt x="7926" y="19295"/>
                  <a:pt x="7926" y="19385"/>
                </a:cubicBezTo>
                <a:lnTo>
                  <a:pt x="7926" y="19531"/>
                </a:lnTo>
                <a:cubicBezTo>
                  <a:pt x="7926" y="19586"/>
                  <a:pt x="7870" y="19631"/>
                  <a:pt x="7801" y="19631"/>
                </a:cubicBezTo>
                <a:lnTo>
                  <a:pt x="6680" y="19631"/>
                </a:lnTo>
                <a:cubicBezTo>
                  <a:pt x="6611" y="19631"/>
                  <a:pt x="6555" y="19676"/>
                  <a:pt x="6555" y="19732"/>
                </a:cubicBezTo>
                <a:lnTo>
                  <a:pt x="6555" y="20068"/>
                </a:lnTo>
                <a:cubicBezTo>
                  <a:pt x="6555" y="20123"/>
                  <a:pt x="6611" y="20168"/>
                  <a:pt x="6680" y="20168"/>
                </a:cubicBezTo>
                <a:lnTo>
                  <a:pt x="7801" y="20168"/>
                </a:lnTo>
                <a:cubicBezTo>
                  <a:pt x="7870" y="20168"/>
                  <a:pt x="7926" y="20208"/>
                  <a:pt x="7926" y="20263"/>
                </a:cubicBezTo>
                <a:close/>
                <a:moveTo>
                  <a:pt x="10456" y="20263"/>
                </a:moveTo>
                <a:lnTo>
                  <a:pt x="10456" y="20409"/>
                </a:lnTo>
                <a:cubicBezTo>
                  <a:pt x="10456" y="20499"/>
                  <a:pt x="10587" y="20539"/>
                  <a:pt x="10669" y="20479"/>
                </a:cubicBezTo>
                <a:lnTo>
                  <a:pt x="11307" y="19967"/>
                </a:lnTo>
                <a:cubicBezTo>
                  <a:pt x="11357" y="19927"/>
                  <a:pt x="11357" y="19867"/>
                  <a:pt x="11307" y="19827"/>
                </a:cubicBezTo>
                <a:lnTo>
                  <a:pt x="10669" y="19315"/>
                </a:lnTo>
                <a:cubicBezTo>
                  <a:pt x="10593" y="19255"/>
                  <a:pt x="10456" y="19295"/>
                  <a:pt x="10456" y="19385"/>
                </a:cubicBezTo>
                <a:lnTo>
                  <a:pt x="10456" y="19531"/>
                </a:lnTo>
                <a:cubicBezTo>
                  <a:pt x="10456" y="19586"/>
                  <a:pt x="10399" y="19631"/>
                  <a:pt x="10330" y="19631"/>
                </a:cubicBezTo>
                <a:lnTo>
                  <a:pt x="9210" y="19631"/>
                </a:lnTo>
                <a:cubicBezTo>
                  <a:pt x="9141" y="19631"/>
                  <a:pt x="9085" y="19676"/>
                  <a:pt x="9085" y="19732"/>
                </a:cubicBezTo>
                <a:lnTo>
                  <a:pt x="9085" y="20068"/>
                </a:lnTo>
                <a:cubicBezTo>
                  <a:pt x="9085" y="20123"/>
                  <a:pt x="9141" y="20168"/>
                  <a:pt x="9210" y="20168"/>
                </a:cubicBezTo>
                <a:lnTo>
                  <a:pt x="10330" y="20168"/>
                </a:lnTo>
                <a:cubicBezTo>
                  <a:pt x="10399" y="20163"/>
                  <a:pt x="10456" y="20208"/>
                  <a:pt x="10456" y="20263"/>
                </a:cubicBezTo>
                <a:close/>
                <a:moveTo>
                  <a:pt x="0" y="1900"/>
                </a:moveTo>
                <a:lnTo>
                  <a:pt x="113" y="1900"/>
                </a:lnTo>
                <a:cubicBezTo>
                  <a:pt x="182" y="1900"/>
                  <a:pt x="238" y="1945"/>
                  <a:pt x="238" y="2000"/>
                </a:cubicBezTo>
                <a:lnTo>
                  <a:pt x="238" y="2146"/>
                </a:lnTo>
                <a:cubicBezTo>
                  <a:pt x="238" y="2236"/>
                  <a:pt x="369" y="2276"/>
                  <a:pt x="451" y="2216"/>
                </a:cubicBezTo>
                <a:lnTo>
                  <a:pt x="1089" y="1704"/>
                </a:lnTo>
                <a:cubicBezTo>
                  <a:pt x="1139" y="1664"/>
                  <a:pt x="1139" y="1604"/>
                  <a:pt x="1089" y="1564"/>
                </a:cubicBezTo>
                <a:lnTo>
                  <a:pt x="451" y="1052"/>
                </a:lnTo>
                <a:cubicBezTo>
                  <a:pt x="376" y="992"/>
                  <a:pt x="238" y="1032"/>
                  <a:pt x="238" y="1122"/>
                </a:cubicBezTo>
                <a:lnTo>
                  <a:pt x="238" y="1268"/>
                </a:lnTo>
                <a:cubicBezTo>
                  <a:pt x="238" y="1323"/>
                  <a:pt x="182" y="1368"/>
                  <a:pt x="113" y="1368"/>
                </a:cubicBezTo>
                <a:lnTo>
                  <a:pt x="0" y="1368"/>
                </a:lnTo>
                <a:lnTo>
                  <a:pt x="0" y="1900"/>
                </a:lnTo>
                <a:close/>
                <a:moveTo>
                  <a:pt x="1684" y="2035"/>
                </a:moveTo>
                <a:cubicBezTo>
                  <a:pt x="1609" y="1975"/>
                  <a:pt x="1471" y="2015"/>
                  <a:pt x="1471" y="2105"/>
                </a:cubicBezTo>
                <a:lnTo>
                  <a:pt x="1471" y="2251"/>
                </a:lnTo>
                <a:cubicBezTo>
                  <a:pt x="1471" y="2306"/>
                  <a:pt x="1415" y="2351"/>
                  <a:pt x="1346" y="2351"/>
                </a:cubicBezTo>
                <a:lnTo>
                  <a:pt x="225" y="2351"/>
                </a:lnTo>
                <a:cubicBezTo>
                  <a:pt x="157" y="2351"/>
                  <a:pt x="100" y="2396"/>
                  <a:pt x="100" y="2452"/>
                </a:cubicBezTo>
                <a:lnTo>
                  <a:pt x="100" y="2788"/>
                </a:lnTo>
                <a:cubicBezTo>
                  <a:pt x="100" y="2843"/>
                  <a:pt x="157" y="2888"/>
                  <a:pt x="225" y="2888"/>
                </a:cubicBezTo>
                <a:lnTo>
                  <a:pt x="1346" y="2888"/>
                </a:lnTo>
                <a:cubicBezTo>
                  <a:pt x="1415" y="2888"/>
                  <a:pt x="1471" y="2933"/>
                  <a:pt x="1471" y="2988"/>
                </a:cubicBezTo>
                <a:lnTo>
                  <a:pt x="1471" y="3134"/>
                </a:lnTo>
                <a:cubicBezTo>
                  <a:pt x="1471" y="3224"/>
                  <a:pt x="1603" y="3264"/>
                  <a:pt x="1684" y="3204"/>
                </a:cubicBezTo>
                <a:lnTo>
                  <a:pt x="2323" y="2692"/>
                </a:lnTo>
                <a:cubicBezTo>
                  <a:pt x="2373" y="2652"/>
                  <a:pt x="2373" y="2592"/>
                  <a:pt x="2323" y="2552"/>
                </a:cubicBezTo>
                <a:lnTo>
                  <a:pt x="1684" y="2035"/>
                </a:lnTo>
                <a:close/>
                <a:moveTo>
                  <a:pt x="382" y="17163"/>
                </a:moveTo>
                <a:lnTo>
                  <a:pt x="1503" y="17163"/>
                </a:lnTo>
                <a:cubicBezTo>
                  <a:pt x="1571" y="17163"/>
                  <a:pt x="1628" y="17208"/>
                  <a:pt x="1628" y="17263"/>
                </a:cubicBezTo>
                <a:lnTo>
                  <a:pt x="1628" y="17409"/>
                </a:lnTo>
                <a:cubicBezTo>
                  <a:pt x="1628" y="17499"/>
                  <a:pt x="1759" y="17539"/>
                  <a:pt x="1841" y="17479"/>
                </a:cubicBezTo>
                <a:lnTo>
                  <a:pt x="2479" y="16967"/>
                </a:lnTo>
                <a:cubicBezTo>
                  <a:pt x="2529" y="16927"/>
                  <a:pt x="2529" y="16867"/>
                  <a:pt x="2479" y="16827"/>
                </a:cubicBezTo>
                <a:lnTo>
                  <a:pt x="1841" y="16315"/>
                </a:lnTo>
                <a:cubicBezTo>
                  <a:pt x="1766" y="16255"/>
                  <a:pt x="1628" y="16295"/>
                  <a:pt x="1628" y="16385"/>
                </a:cubicBezTo>
                <a:lnTo>
                  <a:pt x="1628" y="16531"/>
                </a:lnTo>
                <a:cubicBezTo>
                  <a:pt x="1628" y="16586"/>
                  <a:pt x="1571" y="16631"/>
                  <a:pt x="1503" y="16631"/>
                </a:cubicBezTo>
                <a:lnTo>
                  <a:pt x="382" y="16631"/>
                </a:lnTo>
                <a:cubicBezTo>
                  <a:pt x="313" y="16631"/>
                  <a:pt x="257" y="16676"/>
                  <a:pt x="257" y="16731"/>
                </a:cubicBezTo>
                <a:lnTo>
                  <a:pt x="257" y="17067"/>
                </a:lnTo>
                <a:cubicBezTo>
                  <a:pt x="263" y="17123"/>
                  <a:pt x="313" y="17163"/>
                  <a:pt x="382" y="17163"/>
                </a:cubicBezTo>
                <a:close/>
                <a:moveTo>
                  <a:pt x="207" y="8086"/>
                </a:moveTo>
                <a:lnTo>
                  <a:pt x="207" y="8232"/>
                </a:lnTo>
                <a:cubicBezTo>
                  <a:pt x="207" y="8322"/>
                  <a:pt x="338" y="8362"/>
                  <a:pt x="419" y="8302"/>
                </a:cubicBezTo>
                <a:lnTo>
                  <a:pt x="1058" y="7790"/>
                </a:lnTo>
                <a:cubicBezTo>
                  <a:pt x="1108" y="7750"/>
                  <a:pt x="1108" y="7690"/>
                  <a:pt x="1058" y="7650"/>
                </a:cubicBezTo>
                <a:lnTo>
                  <a:pt x="419" y="7138"/>
                </a:lnTo>
                <a:cubicBezTo>
                  <a:pt x="344" y="7078"/>
                  <a:pt x="207" y="7118"/>
                  <a:pt x="207" y="7208"/>
                </a:cubicBezTo>
                <a:lnTo>
                  <a:pt x="207" y="7354"/>
                </a:lnTo>
                <a:cubicBezTo>
                  <a:pt x="207" y="7409"/>
                  <a:pt x="150" y="7454"/>
                  <a:pt x="81" y="7454"/>
                </a:cubicBezTo>
                <a:lnTo>
                  <a:pt x="0" y="7454"/>
                </a:lnTo>
                <a:lnTo>
                  <a:pt x="0" y="7991"/>
                </a:lnTo>
                <a:lnTo>
                  <a:pt x="81" y="7991"/>
                </a:lnTo>
                <a:cubicBezTo>
                  <a:pt x="150" y="7986"/>
                  <a:pt x="207" y="8031"/>
                  <a:pt x="207" y="8086"/>
                </a:cubicBezTo>
                <a:close/>
                <a:moveTo>
                  <a:pt x="344" y="16234"/>
                </a:moveTo>
                <a:lnTo>
                  <a:pt x="344" y="16380"/>
                </a:lnTo>
                <a:cubicBezTo>
                  <a:pt x="344" y="16470"/>
                  <a:pt x="476" y="16510"/>
                  <a:pt x="557" y="16450"/>
                </a:cubicBezTo>
                <a:lnTo>
                  <a:pt x="1196" y="15938"/>
                </a:lnTo>
                <a:cubicBezTo>
                  <a:pt x="1246" y="15898"/>
                  <a:pt x="1246" y="15838"/>
                  <a:pt x="1196" y="15798"/>
                </a:cubicBezTo>
                <a:lnTo>
                  <a:pt x="557" y="15286"/>
                </a:lnTo>
                <a:cubicBezTo>
                  <a:pt x="482" y="15226"/>
                  <a:pt x="344" y="15266"/>
                  <a:pt x="344" y="15356"/>
                </a:cubicBezTo>
                <a:lnTo>
                  <a:pt x="344" y="15502"/>
                </a:lnTo>
                <a:cubicBezTo>
                  <a:pt x="344" y="15557"/>
                  <a:pt x="288" y="15602"/>
                  <a:pt x="219" y="15602"/>
                </a:cubicBezTo>
                <a:lnTo>
                  <a:pt x="6" y="15602"/>
                </a:lnTo>
                <a:lnTo>
                  <a:pt x="6" y="16139"/>
                </a:lnTo>
                <a:lnTo>
                  <a:pt x="219" y="16139"/>
                </a:lnTo>
                <a:cubicBezTo>
                  <a:pt x="288" y="16134"/>
                  <a:pt x="344" y="16179"/>
                  <a:pt x="344" y="16234"/>
                </a:cubicBezTo>
                <a:close/>
                <a:moveTo>
                  <a:pt x="0" y="5402"/>
                </a:moveTo>
                <a:lnTo>
                  <a:pt x="0" y="5939"/>
                </a:lnTo>
                <a:lnTo>
                  <a:pt x="81" y="5939"/>
                </a:lnTo>
                <a:cubicBezTo>
                  <a:pt x="150" y="5939"/>
                  <a:pt x="207" y="5984"/>
                  <a:pt x="207" y="6039"/>
                </a:cubicBezTo>
                <a:lnTo>
                  <a:pt x="207" y="6185"/>
                </a:lnTo>
                <a:cubicBezTo>
                  <a:pt x="207" y="6275"/>
                  <a:pt x="338" y="6315"/>
                  <a:pt x="419" y="6255"/>
                </a:cubicBezTo>
                <a:lnTo>
                  <a:pt x="1058" y="5743"/>
                </a:lnTo>
                <a:cubicBezTo>
                  <a:pt x="1108" y="5703"/>
                  <a:pt x="1108" y="5643"/>
                  <a:pt x="1058" y="5603"/>
                </a:cubicBezTo>
                <a:lnTo>
                  <a:pt x="419" y="5091"/>
                </a:lnTo>
                <a:cubicBezTo>
                  <a:pt x="344" y="5031"/>
                  <a:pt x="207" y="5071"/>
                  <a:pt x="207" y="5161"/>
                </a:cubicBezTo>
                <a:lnTo>
                  <a:pt x="207" y="5307"/>
                </a:lnTo>
                <a:cubicBezTo>
                  <a:pt x="207" y="5362"/>
                  <a:pt x="150" y="5407"/>
                  <a:pt x="81" y="5407"/>
                </a:cubicBezTo>
                <a:lnTo>
                  <a:pt x="0" y="5407"/>
                </a:lnTo>
                <a:close/>
                <a:moveTo>
                  <a:pt x="1672" y="4067"/>
                </a:moveTo>
                <a:cubicBezTo>
                  <a:pt x="1597" y="4007"/>
                  <a:pt x="1459" y="4047"/>
                  <a:pt x="1459" y="4137"/>
                </a:cubicBezTo>
                <a:lnTo>
                  <a:pt x="1459" y="4283"/>
                </a:lnTo>
                <a:cubicBezTo>
                  <a:pt x="1459" y="4338"/>
                  <a:pt x="1402" y="4383"/>
                  <a:pt x="1334" y="4383"/>
                </a:cubicBezTo>
                <a:lnTo>
                  <a:pt x="213" y="4383"/>
                </a:lnTo>
                <a:cubicBezTo>
                  <a:pt x="144" y="4383"/>
                  <a:pt x="88" y="4428"/>
                  <a:pt x="88" y="4484"/>
                </a:cubicBezTo>
                <a:lnTo>
                  <a:pt x="88" y="4820"/>
                </a:lnTo>
                <a:cubicBezTo>
                  <a:pt x="88" y="4875"/>
                  <a:pt x="144" y="4920"/>
                  <a:pt x="213" y="4920"/>
                </a:cubicBezTo>
                <a:lnTo>
                  <a:pt x="1334" y="4920"/>
                </a:lnTo>
                <a:cubicBezTo>
                  <a:pt x="1402" y="4920"/>
                  <a:pt x="1459" y="4965"/>
                  <a:pt x="1459" y="5021"/>
                </a:cubicBezTo>
                <a:lnTo>
                  <a:pt x="1459" y="5166"/>
                </a:lnTo>
                <a:cubicBezTo>
                  <a:pt x="1459" y="5256"/>
                  <a:pt x="1590" y="5296"/>
                  <a:pt x="1672" y="5236"/>
                </a:cubicBezTo>
                <a:lnTo>
                  <a:pt x="2310" y="4725"/>
                </a:lnTo>
                <a:cubicBezTo>
                  <a:pt x="2360" y="4684"/>
                  <a:pt x="2360" y="4624"/>
                  <a:pt x="2310" y="4584"/>
                </a:cubicBezTo>
                <a:lnTo>
                  <a:pt x="1672" y="4067"/>
                </a:lnTo>
                <a:close/>
                <a:moveTo>
                  <a:pt x="10518" y="16245"/>
                </a:moveTo>
                <a:lnTo>
                  <a:pt x="10518" y="16390"/>
                </a:lnTo>
                <a:cubicBezTo>
                  <a:pt x="10518" y="16480"/>
                  <a:pt x="10650" y="16520"/>
                  <a:pt x="10731" y="16460"/>
                </a:cubicBezTo>
                <a:lnTo>
                  <a:pt x="11370" y="15948"/>
                </a:lnTo>
                <a:cubicBezTo>
                  <a:pt x="11420" y="15908"/>
                  <a:pt x="11420" y="15848"/>
                  <a:pt x="11370" y="15808"/>
                </a:cubicBezTo>
                <a:lnTo>
                  <a:pt x="10731" y="15296"/>
                </a:lnTo>
                <a:cubicBezTo>
                  <a:pt x="10656" y="15236"/>
                  <a:pt x="10518" y="15276"/>
                  <a:pt x="10518" y="15366"/>
                </a:cubicBezTo>
                <a:lnTo>
                  <a:pt x="10518" y="15512"/>
                </a:lnTo>
                <a:cubicBezTo>
                  <a:pt x="10518" y="15567"/>
                  <a:pt x="10462" y="15612"/>
                  <a:pt x="10393" y="15612"/>
                </a:cubicBezTo>
                <a:lnTo>
                  <a:pt x="9279" y="15612"/>
                </a:lnTo>
                <a:cubicBezTo>
                  <a:pt x="9210" y="15612"/>
                  <a:pt x="9153" y="15657"/>
                  <a:pt x="9153" y="15713"/>
                </a:cubicBezTo>
                <a:lnTo>
                  <a:pt x="9153" y="16049"/>
                </a:lnTo>
                <a:cubicBezTo>
                  <a:pt x="9153" y="16104"/>
                  <a:pt x="9210" y="16149"/>
                  <a:pt x="9279" y="16149"/>
                </a:cubicBezTo>
                <a:lnTo>
                  <a:pt x="10399" y="16149"/>
                </a:lnTo>
                <a:cubicBezTo>
                  <a:pt x="10462" y="16149"/>
                  <a:pt x="10518" y="16189"/>
                  <a:pt x="10518" y="16245"/>
                </a:cubicBezTo>
                <a:close/>
                <a:moveTo>
                  <a:pt x="13004" y="16189"/>
                </a:moveTo>
                <a:lnTo>
                  <a:pt x="13004" y="16335"/>
                </a:lnTo>
                <a:cubicBezTo>
                  <a:pt x="13004" y="16425"/>
                  <a:pt x="13135" y="16465"/>
                  <a:pt x="13217" y="16405"/>
                </a:cubicBezTo>
                <a:lnTo>
                  <a:pt x="13855" y="15893"/>
                </a:lnTo>
                <a:cubicBezTo>
                  <a:pt x="13905" y="15853"/>
                  <a:pt x="13905" y="15793"/>
                  <a:pt x="13855" y="15753"/>
                </a:cubicBezTo>
                <a:lnTo>
                  <a:pt x="13217" y="15241"/>
                </a:lnTo>
                <a:cubicBezTo>
                  <a:pt x="13142" y="15181"/>
                  <a:pt x="13004" y="15221"/>
                  <a:pt x="13004" y="15311"/>
                </a:cubicBezTo>
                <a:lnTo>
                  <a:pt x="13004" y="15457"/>
                </a:lnTo>
                <a:cubicBezTo>
                  <a:pt x="13004" y="15512"/>
                  <a:pt x="12947" y="15557"/>
                  <a:pt x="12879" y="15557"/>
                </a:cubicBezTo>
                <a:lnTo>
                  <a:pt x="11758" y="15557"/>
                </a:lnTo>
                <a:cubicBezTo>
                  <a:pt x="11689" y="15557"/>
                  <a:pt x="11633" y="15602"/>
                  <a:pt x="11633" y="15657"/>
                </a:cubicBezTo>
                <a:lnTo>
                  <a:pt x="11633" y="15994"/>
                </a:lnTo>
                <a:cubicBezTo>
                  <a:pt x="11633" y="16049"/>
                  <a:pt x="11689" y="16094"/>
                  <a:pt x="11758" y="16094"/>
                </a:cubicBezTo>
                <a:lnTo>
                  <a:pt x="12879" y="16094"/>
                </a:lnTo>
                <a:cubicBezTo>
                  <a:pt x="12947" y="16089"/>
                  <a:pt x="13004" y="16134"/>
                  <a:pt x="13004" y="16189"/>
                </a:cubicBezTo>
                <a:close/>
                <a:moveTo>
                  <a:pt x="4176" y="17263"/>
                </a:moveTo>
                <a:lnTo>
                  <a:pt x="4176" y="17409"/>
                </a:lnTo>
                <a:cubicBezTo>
                  <a:pt x="4176" y="17499"/>
                  <a:pt x="4307" y="17539"/>
                  <a:pt x="4389" y="17479"/>
                </a:cubicBezTo>
                <a:lnTo>
                  <a:pt x="5027" y="16967"/>
                </a:lnTo>
                <a:cubicBezTo>
                  <a:pt x="5078" y="16927"/>
                  <a:pt x="5078" y="16867"/>
                  <a:pt x="5027" y="16827"/>
                </a:cubicBezTo>
                <a:lnTo>
                  <a:pt x="4389" y="16315"/>
                </a:lnTo>
                <a:cubicBezTo>
                  <a:pt x="4314" y="16255"/>
                  <a:pt x="4176" y="16295"/>
                  <a:pt x="4176" y="16385"/>
                </a:cubicBezTo>
                <a:lnTo>
                  <a:pt x="4176" y="16531"/>
                </a:lnTo>
                <a:cubicBezTo>
                  <a:pt x="4176" y="16586"/>
                  <a:pt x="4120" y="16631"/>
                  <a:pt x="4051" y="16631"/>
                </a:cubicBezTo>
                <a:lnTo>
                  <a:pt x="2930" y="16631"/>
                </a:lnTo>
                <a:cubicBezTo>
                  <a:pt x="2861" y="16631"/>
                  <a:pt x="2805" y="16676"/>
                  <a:pt x="2805" y="16731"/>
                </a:cubicBezTo>
                <a:lnTo>
                  <a:pt x="2805" y="17067"/>
                </a:lnTo>
                <a:cubicBezTo>
                  <a:pt x="2805" y="17123"/>
                  <a:pt x="2861" y="17168"/>
                  <a:pt x="2930" y="17168"/>
                </a:cubicBezTo>
                <a:lnTo>
                  <a:pt x="4051" y="17168"/>
                </a:lnTo>
                <a:cubicBezTo>
                  <a:pt x="4120" y="17163"/>
                  <a:pt x="4176" y="17208"/>
                  <a:pt x="4176" y="17263"/>
                </a:cubicBezTo>
                <a:close/>
                <a:moveTo>
                  <a:pt x="7995" y="16250"/>
                </a:moveTo>
                <a:lnTo>
                  <a:pt x="7995" y="16395"/>
                </a:lnTo>
                <a:cubicBezTo>
                  <a:pt x="7995" y="16485"/>
                  <a:pt x="8127" y="16526"/>
                  <a:pt x="8208" y="16465"/>
                </a:cubicBezTo>
                <a:lnTo>
                  <a:pt x="8847" y="15954"/>
                </a:lnTo>
                <a:cubicBezTo>
                  <a:pt x="8897" y="15913"/>
                  <a:pt x="8897" y="15853"/>
                  <a:pt x="8847" y="15813"/>
                </a:cubicBezTo>
                <a:lnTo>
                  <a:pt x="8208" y="15301"/>
                </a:lnTo>
                <a:cubicBezTo>
                  <a:pt x="8133" y="15241"/>
                  <a:pt x="7995" y="15281"/>
                  <a:pt x="7995" y="15371"/>
                </a:cubicBezTo>
                <a:lnTo>
                  <a:pt x="7995" y="15517"/>
                </a:lnTo>
                <a:cubicBezTo>
                  <a:pt x="7995" y="15572"/>
                  <a:pt x="7939" y="15617"/>
                  <a:pt x="7870" y="15617"/>
                </a:cubicBezTo>
                <a:lnTo>
                  <a:pt x="6749" y="15617"/>
                </a:lnTo>
                <a:cubicBezTo>
                  <a:pt x="6680" y="15617"/>
                  <a:pt x="6624" y="15662"/>
                  <a:pt x="6624" y="15718"/>
                </a:cubicBezTo>
                <a:lnTo>
                  <a:pt x="6624" y="16054"/>
                </a:lnTo>
                <a:cubicBezTo>
                  <a:pt x="6624" y="16109"/>
                  <a:pt x="6680" y="16154"/>
                  <a:pt x="6749" y="16154"/>
                </a:cubicBezTo>
                <a:lnTo>
                  <a:pt x="7870" y="16154"/>
                </a:lnTo>
                <a:cubicBezTo>
                  <a:pt x="7939" y="16149"/>
                  <a:pt x="7995" y="16194"/>
                  <a:pt x="7995" y="16250"/>
                </a:cubicBezTo>
                <a:close/>
                <a:moveTo>
                  <a:pt x="9504" y="4067"/>
                </a:moveTo>
                <a:cubicBezTo>
                  <a:pt x="9429" y="4007"/>
                  <a:pt x="9291" y="4047"/>
                  <a:pt x="9291" y="4137"/>
                </a:cubicBezTo>
                <a:lnTo>
                  <a:pt x="9291" y="4283"/>
                </a:lnTo>
                <a:cubicBezTo>
                  <a:pt x="9291" y="4338"/>
                  <a:pt x="9235" y="4383"/>
                  <a:pt x="9166" y="4383"/>
                </a:cubicBezTo>
                <a:lnTo>
                  <a:pt x="8045" y="4383"/>
                </a:lnTo>
                <a:cubicBezTo>
                  <a:pt x="7976" y="4383"/>
                  <a:pt x="7920" y="4428"/>
                  <a:pt x="7920" y="4484"/>
                </a:cubicBezTo>
                <a:lnTo>
                  <a:pt x="7920" y="4820"/>
                </a:lnTo>
                <a:cubicBezTo>
                  <a:pt x="7920" y="4875"/>
                  <a:pt x="7976" y="4920"/>
                  <a:pt x="8045" y="4920"/>
                </a:cubicBezTo>
                <a:lnTo>
                  <a:pt x="9166" y="4920"/>
                </a:lnTo>
                <a:cubicBezTo>
                  <a:pt x="9235" y="4920"/>
                  <a:pt x="9291" y="4965"/>
                  <a:pt x="9291" y="5021"/>
                </a:cubicBezTo>
                <a:lnTo>
                  <a:pt x="9291" y="5166"/>
                </a:lnTo>
                <a:cubicBezTo>
                  <a:pt x="9291" y="5256"/>
                  <a:pt x="9423" y="5296"/>
                  <a:pt x="9504" y="5236"/>
                </a:cubicBezTo>
                <a:lnTo>
                  <a:pt x="10143" y="4725"/>
                </a:lnTo>
                <a:cubicBezTo>
                  <a:pt x="10193" y="4684"/>
                  <a:pt x="10193" y="4624"/>
                  <a:pt x="10143" y="4584"/>
                </a:cubicBezTo>
                <a:lnTo>
                  <a:pt x="9504" y="4067"/>
                </a:lnTo>
                <a:close/>
                <a:moveTo>
                  <a:pt x="6799" y="5402"/>
                </a:moveTo>
                <a:cubicBezTo>
                  <a:pt x="6730" y="5402"/>
                  <a:pt x="6674" y="5447"/>
                  <a:pt x="6674" y="5502"/>
                </a:cubicBezTo>
                <a:lnTo>
                  <a:pt x="6674" y="5838"/>
                </a:lnTo>
                <a:cubicBezTo>
                  <a:pt x="6674" y="5894"/>
                  <a:pt x="6730" y="5939"/>
                  <a:pt x="6799" y="5939"/>
                </a:cubicBezTo>
                <a:lnTo>
                  <a:pt x="7920" y="5939"/>
                </a:lnTo>
                <a:cubicBezTo>
                  <a:pt x="7989" y="5939"/>
                  <a:pt x="8045" y="5984"/>
                  <a:pt x="8045" y="6039"/>
                </a:cubicBezTo>
                <a:lnTo>
                  <a:pt x="8045" y="6185"/>
                </a:lnTo>
                <a:cubicBezTo>
                  <a:pt x="8045" y="6275"/>
                  <a:pt x="8177" y="6315"/>
                  <a:pt x="8258" y="6255"/>
                </a:cubicBezTo>
                <a:lnTo>
                  <a:pt x="8897" y="5743"/>
                </a:lnTo>
                <a:cubicBezTo>
                  <a:pt x="8947" y="5703"/>
                  <a:pt x="8947" y="5643"/>
                  <a:pt x="8897" y="5603"/>
                </a:cubicBezTo>
                <a:lnTo>
                  <a:pt x="8258" y="5091"/>
                </a:lnTo>
                <a:cubicBezTo>
                  <a:pt x="8183" y="5031"/>
                  <a:pt x="8045" y="5071"/>
                  <a:pt x="8045" y="5161"/>
                </a:cubicBezTo>
                <a:lnTo>
                  <a:pt x="8045" y="5307"/>
                </a:lnTo>
                <a:cubicBezTo>
                  <a:pt x="8045" y="5362"/>
                  <a:pt x="7989" y="5407"/>
                  <a:pt x="7920" y="5407"/>
                </a:cubicBezTo>
                <a:lnTo>
                  <a:pt x="6799" y="5407"/>
                </a:lnTo>
                <a:close/>
                <a:moveTo>
                  <a:pt x="9285" y="5407"/>
                </a:moveTo>
                <a:cubicBezTo>
                  <a:pt x="9216" y="5407"/>
                  <a:pt x="9160" y="5452"/>
                  <a:pt x="9160" y="5507"/>
                </a:cubicBezTo>
                <a:lnTo>
                  <a:pt x="9160" y="5843"/>
                </a:lnTo>
                <a:cubicBezTo>
                  <a:pt x="9160" y="5899"/>
                  <a:pt x="9216" y="5944"/>
                  <a:pt x="9285" y="5944"/>
                </a:cubicBezTo>
                <a:lnTo>
                  <a:pt x="10406" y="5944"/>
                </a:lnTo>
                <a:cubicBezTo>
                  <a:pt x="10474" y="5944"/>
                  <a:pt x="10531" y="5989"/>
                  <a:pt x="10531" y="6044"/>
                </a:cubicBezTo>
                <a:lnTo>
                  <a:pt x="10531" y="6190"/>
                </a:lnTo>
                <a:cubicBezTo>
                  <a:pt x="10531" y="6280"/>
                  <a:pt x="10662" y="6320"/>
                  <a:pt x="10744" y="6260"/>
                </a:cubicBezTo>
                <a:lnTo>
                  <a:pt x="11382" y="5748"/>
                </a:lnTo>
                <a:cubicBezTo>
                  <a:pt x="11432" y="5708"/>
                  <a:pt x="11432" y="5648"/>
                  <a:pt x="11382" y="5608"/>
                </a:cubicBezTo>
                <a:lnTo>
                  <a:pt x="10744" y="5096"/>
                </a:lnTo>
                <a:cubicBezTo>
                  <a:pt x="10669" y="5036"/>
                  <a:pt x="10531" y="5076"/>
                  <a:pt x="10531" y="5166"/>
                </a:cubicBezTo>
                <a:lnTo>
                  <a:pt x="10531" y="5312"/>
                </a:lnTo>
                <a:cubicBezTo>
                  <a:pt x="10531" y="5367"/>
                  <a:pt x="10474" y="5412"/>
                  <a:pt x="10406" y="5412"/>
                </a:cubicBezTo>
                <a:lnTo>
                  <a:pt x="9285" y="5412"/>
                </a:lnTo>
                <a:close/>
                <a:moveTo>
                  <a:pt x="12021" y="4072"/>
                </a:moveTo>
                <a:cubicBezTo>
                  <a:pt x="11946" y="4012"/>
                  <a:pt x="11808" y="4052"/>
                  <a:pt x="11808" y="4143"/>
                </a:cubicBezTo>
                <a:lnTo>
                  <a:pt x="11808" y="4288"/>
                </a:lnTo>
                <a:cubicBezTo>
                  <a:pt x="11808" y="4343"/>
                  <a:pt x="11752" y="4388"/>
                  <a:pt x="11683" y="4388"/>
                </a:cubicBezTo>
                <a:lnTo>
                  <a:pt x="10562" y="4388"/>
                </a:lnTo>
                <a:cubicBezTo>
                  <a:pt x="10493" y="4388"/>
                  <a:pt x="10437" y="4434"/>
                  <a:pt x="10437" y="4489"/>
                </a:cubicBezTo>
                <a:lnTo>
                  <a:pt x="10437" y="4825"/>
                </a:lnTo>
                <a:cubicBezTo>
                  <a:pt x="10437" y="4880"/>
                  <a:pt x="10493" y="4925"/>
                  <a:pt x="10562" y="4925"/>
                </a:cubicBezTo>
                <a:lnTo>
                  <a:pt x="11683" y="4925"/>
                </a:lnTo>
                <a:cubicBezTo>
                  <a:pt x="11752" y="4925"/>
                  <a:pt x="11808" y="4970"/>
                  <a:pt x="11808" y="5026"/>
                </a:cubicBezTo>
                <a:lnTo>
                  <a:pt x="11808" y="5171"/>
                </a:lnTo>
                <a:cubicBezTo>
                  <a:pt x="11808" y="5261"/>
                  <a:pt x="11939" y="5302"/>
                  <a:pt x="12021" y="5241"/>
                </a:cubicBezTo>
                <a:lnTo>
                  <a:pt x="12659" y="4730"/>
                </a:lnTo>
                <a:cubicBezTo>
                  <a:pt x="12710" y="4689"/>
                  <a:pt x="12710" y="4629"/>
                  <a:pt x="12659" y="4589"/>
                </a:cubicBezTo>
                <a:lnTo>
                  <a:pt x="12021" y="4072"/>
                </a:lnTo>
                <a:close/>
                <a:moveTo>
                  <a:pt x="6868" y="4067"/>
                </a:moveTo>
                <a:cubicBezTo>
                  <a:pt x="6793" y="4007"/>
                  <a:pt x="6655" y="4047"/>
                  <a:pt x="6655" y="4137"/>
                </a:cubicBezTo>
                <a:lnTo>
                  <a:pt x="6655" y="4283"/>
                </a:lnTo>
                <a:cubicBezTo>
                  <a:pt x="6655" y="4338"/>
                  <a:pt x="6599" y="4383"/>
                  <a:pt x="6530" y="4383"/>
                </a:cubicBezTo>
                <a:lnTo>
                  <a:pt x="5409" y="4383"/>
                </a:lnTo>
                <a:cubicBezTo>
                  <a:pt x="5341" y="4383"/>
                  <a:pt x="5284" y="4428"/>
                  <a:pt x="5284" y="4484"/>
                </a:cubicBezTo>
                <a:lnTo>
                  <a:pt x="5284" y="4820"/>
                </a:lnTo>
                <a:cubicBezTo>
                  <a:pt x="5284" y="4875"/>
                  <a:pt x="5341" y="4920"/>
                  <a:pt x="5409" y="4920"/>
                </a:cubicBezTo>
                <a:lnTo>
                  <a:pt x="6530" y="4920"/>
                </a:lnTo>
                <a:cubicBezTo>
                  <a:pt x="6599" y="4920"/>
                  <a:pt x="6655" y="4965"/>
                  <a:pt x="6655" y="5021"/>
                </a:cubicBezTo>
                <a:lnTo>
                  <a:pt x="6655" y="5166"/>
                </a:lnTo>
                <a:cubicBezTo>
                  <a:pt x="6655" y="5256"/>
                  <a:pt x="6787" y="5296"/>
                  <a:pt x="6868" y="5236"/>
                </a:cubicBezTo>
                <a:lnTo>
                  <a:pt x="7507" y="4725"/>
                </a:lnTo>
                <a:cubicBezTo>
                  <a:pt x="7557" y="4684"/>
                  <a:pt x="7557" y="4624"/>
                  <a:pt x="7507" y="4584"/>
                </a:cubicBezTo>
                <a:lnTo>
                  <a:pt x="6868" y="4067"/>
                </a:lnTo>
                <a:close/>
                <a:moveTo>
                  <a:pt x="4307" y="4067"/>
                </a:moveTo>
                <a:cubicBezTo>
                  <a:pt x="4232" y="4007"/>
                  <a:pt x="4095" y="4047"/>
                  <a:pt x="4095" y="4137"/>
                </a:cubicBezTo>
                <a:lnTo>
                  <a:pt x="4095" y="4283"/>
                </a:lnTo>
                <a:cubicBezTo>
                  <a:pt x="4095" y="4338"/>
                  <a:pt x="4038" y="4383"/>
                  <a:pt x="3969" y="4383"/>
                </a:cubicBezTo>
                <a:lnTo>
                  <a:pt x="2849" y="4383"/>
                </a:lnTo>
                <a:cubicBezTo>
                  <a:pt x="2780" y="4383"/>
                  <a:pt x="2723" y="4428"/>
                  <a:pt x="2723" y="4484"/>
                </a:cubicBezTo>
                <a:lnTo>
                  <a:pt x="2723" y="4820"/>
                </a:lnTo>
                <a:cubicBezTo>
                  <a:pt x="2723" y="4875"/>
                  <a:pt x="2780" y="4920"/>
                  <a:pt x="2849" y="4920"/>
                </a:cubicBezTo>
                <a:lnTo>
                  <a:pt x="3969" y="4920"/>
                </a:lnTo>
                <a:cubicBezTo>
                  <a:pt x="4038" y="4920"/>
                  <a:pt x="4095" y="4965"/>
                  <a:pt x="4095" y="5021"/>
                </a:cubicBezTo>
                <a:lnTo>
                  <a:pt x="4095" y="5166"/>
                </a:lnTo>
                <a:cubicBezTo>
                  <a:pt x="4095" y="5256"/>
                  <a:pt x="4226" y="5296"/>
                  <a:pt x="4307" y="5236"/>
                </a:cubicBezTo>
                <a:lnTo>
                  <a:pt x="4946" y="4725"/>
                </a:lnTo>
                <a:cubicBezTo>
                  <a:pt x="4996" y="4684"/>
                  <a:pt x="4996" y="4624"/>
                  <a:pt x="4946" y="4584"/>
                </a:cubicBezTo>
                <a:lnTo>
                  <a:pt x="4307" y="4067"/>
                </a:lnTo>
                <a:close/>
                <a:moveTo>
                  <a:pt x="1603" y="5402"/>
                </a:moveTo>
                <a:cubicBezTo>
                  <a:pt x="1534" y="5402"/>
                  <a:pt x="1478" y="5447"/>
                  <a:pt x="1478" y="5502"/>
                </a:cubicBezTo>
                <a:lnTo>
                  <a:pt x="1478" y="5838"/>
                </a:lnTo>
                <a:cubicBezTo>
                  <a:pt x="1478" y="5894"/>
                  <a:pt x="1534" y="5939"/>
                  <a:pt x="1603" y="5939"/>
                </a:cubicBezTo>
                <a:lnTo>
                  <a:pt x="2723" y="5939"/>
                </a:lnTo>
                <a:cubicBezTo>
                  <a:pt x="2792" y="5939"/>
                  <a:pt x="2849" y="5984"/>
                  <a:pt x="2849" y="6039"/>
                </a:cubicBezTo>
                <a:lnTo>
                  <a:pt x="2849" y="6185"/>
                </a:lnTo>
                <a:cubicBezTo>
                  <a:pt x="2849" y="6275"/>
                  <a:pt x="2980" y="6315"/>
                  <a:pt x="3062" y="6255"/>
                </a:cubicBezTo>
                <a:lnTo>
                  <a:pt x="3700" y="5743"/>
                </a:lnTo>
                <a:cubicBezTo>
                  <a:pt x="3750" y="5703"/>
                  <a:pt x="3750" y="5643"/>
                  <a:pt x="3700" y="5603"/>
                </a:cubicBezTo>
                <a:lnTo>
                  <a:pt x="3062" y="5091"/>
                </a:lnTo>
                <a:cubicBezTo>
                  <a:pt x="2986" y="5031"/>
                  <a:pt x="2849" y="5071"/>
                  <a:pt x="2849" y="5161"/>
                </a:cubicBezTo>
                <a:lnTo>
                  <a:pt x="2849" y="5307"/>
                </a:lnTo>
                <a:cubicBezTo>
                  <a:pt x="2849" y="5362"/>
                  <a:pt x="2792" y="5407"/>
                  <a:pt x="2723" y="5407"/>
                </a:cubicBezTo>
                <a:lnTo>
                  <a:pt x="1603" y="5407"/>
                </a:lnTo>
                <a:close/>
                <a:moveTo>
                  <a:pt x="4163" y="5402"/>
                </a:moveTo>
                <a:cubicBezTo>
                  <a:pt x="4095" y="5402"/>
                  <a:pt x="4038" y="5447"/>
                  <a:pt x="4038" y="5502"/>
                </a:cubicBezTo>
                <a:lnTo>
                  <a:pt x="4038" y="5838"/>
                </a:lnTo>
                <a:cubicBezTo>
                  <a:pt x="4038" y="5894"/>
                  <a:pt x="4095" y="5939"/>
                  <a:pt x="4163" y="5939"/>
                </a:cubicBezTo>
                <a:lnTo>
                  <a:pt x="5284" y="5939"/>
                </a:lnTo>
                <a:cubicBezTo>
                  <a:pt x="5353" y="5939"/>
                  <a:pt x="5409" y="5984"/>
                  <a:pt x="5409" y="6039"/>
                </a:cubicBezTo>
                <a:lnTo>
                  <a:pt x="5409" y="6185"/>
                </a:lnTo>
                <a:cubicBezTo>
                  <a:pt x="5409" y="6275"/>
                  <a:pt x="5541" y="6315"/>
                  <a:pt x="5622" y="6255"/>
                </a:cubicBezTo>
                <a:lnTo>
                  <a:pt x="6261" y="5743"/>
                </a:lnTo>
                <a:cubicBezTo>
                  <a:pt x="6311" y="5703"/>
                  <a:pt x="6311" y="5643"/>
                  <a:pt x="6261" y="5603"/>
                </a:cubicBezTo>
                <a:lnTo>
                  <a:pt x="5622" y="5091"/>
                </a:lnTo>
                <a:cubicBezTo>
                  <a:pt x="5547" y="5031"/>
                  <a:pt x="5409" y="5071"/>
                  <a:pt x="5409" y="5161"/>
                </a:cubicBezTo>
                <a:lnTo>
                  <a:pt x="5409" y="5307"/>
                </a:lnTo>
                <a:cubicBezTo>
                  <a:pt x="5409" y="5362"/>
                  <a:pt x="5353" y="5407"/>
                  <a:pt x="5284" y="5407"/>
                </a:cubicBezTo>
                <a:lnTo>
                  <a:pt x="4163" y="5407"/>
                </a:lnTo>
                <a:close/>
                <a:moveTo>
                  <a:pt x="17105" y="4077"/>
                </a:moveTo>
                <a:cubicBezTo>
                  <a:pt x="17030" y="4017"/>
                  <a:pt x="16892" y="4057"/>
                  <a:pt x="16892" y="4148"/>
                </a:cubicBezTo>
                <a:lnTo>
                  <a:pt x="16892" y="4293"/>
                </a:lnTo>
                <a:cubicBezTo>
                  <a:pt x="16892" y="4348"/>
                  <a:pt x="16835" y="4393"/>
                  <a:pt x="16767" y="4393"/>
                </a:cubicBezTo>
                <a:lnTo>
                  <a:pt x="15646" y="4393"/>
                </a:lnTo>
                <a:cubicBezTo>
                  <a:pt x="15577" y="4393"/>
                  <a:pt x="15521" y="4439"/>
                  <a:pt x="15521" y="4494"/>
                </a:cubicBezTo>
                <a:lnTo>
                  <a:pt x="15521" y="4830"/>
                </a:lnTo>
                <a:cubicBezTo>
                  <a:pt x="15521" y="4885"/>
                  <a:pt x="15577" y="4930"/>
                  <a:pt x="15646" y="4930"/>
                </a:cubicBezTo>
                <a:lnTo>
                  <a:pt x="16767" y="4930"/>
                </a:lnTo>
                <a:cubicBezTo>
                  <a:pt x="16835" y="4930"/>
                  <a:pt x="16892" y="4975"/>
                  <a:pt x="16892" y="5031"/>
                </a:cubicBezTo>
                <a:lnTo>
                  <a:pt x="16892" y="5176"/>
                </a:lnTo>
                <a:cubicBezTo>
                  <a:pt x="16892" y="5266"/>
                  <a:pt x="17023" y="5307"/>
                  <a:pt x="17105" y="5246"/>
                </a:cubicBezTo>
                <a:lnTo>
                  <a:pt x="17743" y="4735"/>
                </a:lnTo>
                <a:cubicBezTo>
                  <a:pt x="17793" y="4694"/>
                  <a:pt x="17793" y="4634"/>
                  <a:pt x="17743" y="4594"/>
                </a:cubicBezTo>
                <a:lnTo>
                  <a:pt x="17105" y="4077"/>
                </a:lnTo>
                <a:close/>
                <a:moveTo>
                  <a:pt x="1590" y="3370"/>
                </a:moveTo>
                <a:cubicBezTo>
                  <a:pt x="1521" y="3370"/>
                  <a:pt x="1465" y="3415"/>
                  <a:pt x="1465" y="3470"/>
                </a:cubicBezTo>
                <a:lnTo>
                  <a:pt x="1465" y="3806"/>
                </a:lnTo>
                <a:cubicBezTo>
                  <a:pt x="1465" y="3862"/>
                  <a:pt x="1521" y="3907"/>
                  <a:pt x="1590" y="3907"/>
                </a:cubicBezTo>
                <a:lnTo>
                  <a:pt x="2711" y="3907"/>
                </a:lnTo>
                <a:cubicBezTo>
                  <a:pt x="2780" y="3907"/>
                  <a:pt x="2836" y="3952"/>
                  <a:pt x="2836" y="4007"/>
                </a:cubicBezTo>
                <a:lnTo>
                  <a:pt x="2836" y="4153"/>
                </a:lnTo>
                <a:cubicBezTo>
                  <a:pt x="2836" y="4243"/>
                  <a:pt x="2968" y="4283"/>
                  <a:pt x="3049" y="4223"/>
                </a:cubicBezTo>
                <a:lnTo>
                  <a:pt x="3688" y="3711"/>
                </a:lnTo>
                <a:cubicBezTo>
                  <a:pt x="3738" y="3671"/>
                  <a:pt x="3738" y="3611"/>
                  <a:pt x="3688" y="3571"/>
                </a:cubicBezTo>
                <a:lnTo>
                  <a:pt x="3049" y="3059"/>
                </a:lnTo>
                <a:cubicBezTo>
                  <a:pt x="2974" y="2999"/>
                  <a:pt x="2836" y="3039"/>
                  <a:pt x="2836" y="3129"/>
                </a:cubicBezTo>
                <a:lnTo>
                  <a:pt x="2836" y="3274"/>
                </a:lnTo>
                <a:cubicBezTo>
                  <a:pt x="2836" y="3330"/>
                  <a:pt x="2780" y="3375"/>
                  <a:pt x="2711" y="3375"/>
                </a:cubicBezTo>
                <a:lnTo>
                  <a:pt x="1590" y="3375"/>
                </a:lnTo>
                <a:close/>
                <a:moveTo>
                  <a:pt x="11833" y="5402"/>
                </a:moveTo>
                <a:cubicBezTo>
                  <a:pt x="11764" y="5402"/>
                  <a:pt x="11708" y="5447"/>
                  <a:pt x="11708" y="5502"/>
                </a:cubicBezTo>
                <a:lnTo>
                  <a:pt x="11708" y="5838"/>
                </a:lnTo>
                <a:cubicBezTo>
                  <a:pt x="11708" y="5894"/>
                  <a:pt x="11764" y="5939"/>
                  <a:pt x="11833" y="5939"/>
                </a:cubicBezTo>
                <a:lnTo>
                  <a:pt x="12954" y="5939"/>
                </a:lnTo>
                <a:cubicBezTo>
                  <a:pt x="13023" y="5939"/>
                  <a:pt x="13079" y="5984"/>
                  <a:pt x="13079" y="6039"/>
                </a:cubicBezTo>
                <a:lnTo>
                  <a:pt x="13079" y="6185"/>
                </a:lnTo>
                <a:cubicBezTo>
                  <a:pt x="13079" y="6275"/>
                  <a:pt x="13210" y="6315"/>
                  <a:pt x="13292" y="6255"/>
                </a:cubicBezTo>
                <a:lnTo>
                  <a:pt x="13930" y="5743"/>
                </a:lnTo>
                <a:cubicBezTo>
                  <a:pt x="13981" y="5703"/>
                  <a:pt x="13981" y="5643"/>
                  <a:pt x="13930" y="5603"/>
                </a:cubicBezTo>
                <a:lnTo>
                  <a:pt x="13292" y="5091"/>
                </a:lnTo>
                <a:cubicBezTo>
                  <a:pt x="13217" y="5031"/>
                  <a:pt x="13079" y="5071"/>
                  <a:pt x="13079" y="5161"/>
                </a:cubicBezTo>
                <a:lnTo>
                  <a:pt x="13079" y="5307"/>
                </a:lnTo>
                <a:cubicBezTo>
                  <a:pt x="13079" y="5362"/>
                  <a:pt x="13023" y="5407"/>
                  <a:pt x="12954" y="5407"/>
                </a:cubicBezTo>
                <a:lnTo>
                  <a:pt x="11833" y="5407"/>
                </a:lnTo>
                <a:close/>
                <a:moveTo>
                  <a:pt x="4320" y="2035"/>
                </a:moveTo>
                <a:cubicBezTo>
                  <a:pt x="4245" y="1975"/>
                  <a:pt x="4107" y="2015"/>
                  <a:pt x="4107" y="2105"/>
                </a:cubicBezTo>
                <a:lnTo>
                  <a:pt x="4107" y="2251"/>
                </a:lnTo>
                <a:cubicBezTo>
                  <a:pt x="4107" y="2306"/>
                  <a:pt x="4051" y="2351"/>
                  <a:pt x="3982" y="2351"/>
                </a:cubicBezTo>
                <a:lnTo>
                  <a:pt x="2861" y="2351"/>
                </a:lnTo>
                <a:cubicBezTo>
                  <a:pt x="2792" y="2351"/>
                  <a:pt x="2736" y="2396"/>
                  <a:pt x="2736" y="2452"/>
                </a:cubicBezTo>
                <a:lnTo>
                  <a:pt x="2736" y="2788"/>
                </a:lnTo>
                <a:cubicBezTo>
                  <a:pt x="2736" y="2843"/>
                  <a:pt x="2792" y="2888"/>
                  <a:pt x="2861" y="2888"/>
                </a:cubicBezTo>
                <a:lnTo>
                  <a:pt x="3982" y="2888"/>
                </a:lnTo>
                <a:cubicBezTo>
                  <a:pt x="4051" y="2888"/>
                  <a:pt x="4107" y="2933"/>
                  <a:pt x="4107" y="2988"/>
                </a:cubicBezTo>
                <a:lnTo>
                  <a:pt x="4107" y="3134"/>
                </a:lnTo>
                <a:cubicBezTo>
                  <a:pt x="4107" y="3224"/>
                  <a:pt x="4239" y="3264"/>
                  <a:pt x="4320" y="3204"/>
                </a:cubicBezTo>
                <a:lnTo>
                  <a:pt x="4959" y="2692"/>
                </a:lnTo>
                <a:cubicBezTo>
                  <a:pt x="5009" y="2652"/>
                  <a:pt x="5009" y="2592"/>
                  <a:pt x="4959" y="2552"/>
                </a:cubicBezTo>
                <a:lnTo>
                  <a:pt x="4320" y="2035"/>
                </a:lnTo>
                <a:close/>
                <a:moveTo>
                  <a:pt x="6881" y="2035"/>
                </a:moveTo>
                <a:cubicBezTo>
                  <a:pt x="6806" y="1975"/>
                  <a:pt x="6668" y="2015"/>
                  <a:pt x="6668" y="2105"/>
                </a:cubicBezTo>
                <a:lnTo>
                  <a:pt x="6668" y="2251"/>
                </a:lnTo>
                <a:cubicBezTo>
                  <a:pt x="6668" y="2306"/>
                  <a:pt x="6611" y="2351"/>
                  <a:pt x="6543" y="2351"/>
                </a:cubicBezTo>
                <a:lnTo>
                  <a:pt x="5422" y="2351"/>
                </a:lnTo>
                <a:cubicBezTo>
                  <a:pt x="5353" y="2351"/>
                  <a:pt x="5297" y="2396"/>
                  <a:pt x="5297" y="2452"/>
                </a:cubicBezTo>
                <a:lnTo>
                  <a:pt x="5297" y="2788"/>
                </a:lnTo>
                <a:cubicBezTo>
                  <a:pt x="5297" y="2843"/>
                  <a:pt x="5353" y="2888"/>
                  <a:pt x="5422" y="2888"/>
                </a:cubicBezTo>
                <a:lnTo>
                  <a:pt x="6543" y="2888"/>
                </a:lnTo>
                <a:cubicBezTo>
                  <a:pt x="6611" y="2888"/>
                  <a:pt x="6668" y="2933"/>
                  <a:pt x="6668" y="2988"/>
                </a:cubicBezTo>
                <a:lnTo>
                  <a:pt x="6668" y="3134"/>
                </a:lnTo>
                <a:cubicBezTo>
                  <a:pt x="6668" y="3224"/>
                  <a:pt x="6799" y="3264"/>
                  <a:pt x="6881" y="3204"/>
                </a:cubicBezTo>
                <a:lnTo>
                  <a:pt x="7519" y="2692"/>
                </a:lnTo>
                <a:cubicBezTo>
                  <a:pt x="7569" y="2652"/>
                  <a:pt x="7569" y="2592"/>
                  <a:pt x="7519" y="2552"/>
                </a:cubicBezTo>
                <a:lnTo>
                  <a:pt x="6881" y="2035"/>
                </a:lnTo>
                <a:close/>
                <a:moveTo>
                  <a:pt x="19008" y="7655"/>
                </a:moveTo>
                <a:lnTo>
                  <a:pt x="18369" y="7143"/>
                </a:lnTo>
                <a:cubicBezTo>
                  <a:pt x="18294" y="7083"/>
                  <a:pt x="18157" y="7123"/>
                  <a:pt x="18157" y="7213"/>
                </a:cubicBezTo>
                <a:lnTo>
                  <a:pt x="18157" y="7359"/>
                </a:lnTo>
                <a:cubicBezTo>
                  <a:pt x="18157" y="7414"/>
                  <a:pt x="18100" y="7459"/>
                  <a:pt x="18031" y="7459"/>
                </a:cubicBezTo>
                <a:lnTo>
                  <a:pt x="16917" y="7459"/>
                </a:lnTo>
                <a:cubicBezTo>
                  <a:pt x="16848" y="7459"/>
                  <a:pt x="16792" y="7504"/>
                  <a:pt x="16792" y="7559"/>
                </a:cubicBezTo>
                <a:lnTo>
                  <a:pt x="16792" y="7896"/>
                </a:lnTo>
                <a:cubicBezTo>
                  <a:pt x="16792" y="7951"/>
                  <a:pt x="16848" y="7996"/>
                  <a:pt x="16917" y="7996"/>
                </a:cubicBezTo>
                <a:lnTo>
                  <a:pt x="18038" y="7996"/>
                </a:lnTo>
                <a:cubicBezTo>
                  <a:pt x="18106" y="7996"/>
                  <a:pt x="18163" y="8041"/>
                  <a:pt x="18163" y="8096"/>
                </a:cubicBezTo>
                <a:lnTo>
                  <a:pt x="18163" y="8242"/>
                </a:lnTo>
                <a:cubicBezTo>
                  <a:pt x="18163" y="8332"/>
                  <a:pt x="18294" y="8372"/>
                  <a:pt x="18376" y="8312"/>
                </a:cubicBezTo>
                <a:lnTo>
                  <a:pt x="19014" y="7800"/>
                </a:lnTo>
                <a:cubicBezTo>
                  <a:pt x="19058" y="7755"/>
                  <a:pt x="19058" y="7690"/>
                  <a:pt x="19008" y="7655"/>
                </a:cubicBezTo>
                <a:close/>
                <a:moveTo>
                  <a:pt x="357" y="19205"/>
                </a:moveTo>
                <a:lnTo>
                  <a:pt x="1478" y="19205"/>
                </a:lnTo>
                <a:cubicBezTo>
                  <a:pt x="1546" y="19205"/>
                  <a:pt x="1603" y="19250"/>
                  <a:pt x="1603" y="19305"/>
                </a:cubicBezTo>
                <a:lnTo>
                  <a:pt x="1603" y="19451"/>
                </a:lnTo>
                <a:cubicBezTo>
                  <a:pt x="1603" y="19541"/>
                  <a:pt x="1734" y="19581"/>
                  <a:pt x="1816" y="19521"/>
                </a:cubicBezTo>
                <a:lnTo>
                  <a:pt x="2454" y="19009"/>
                </a:lnTo>
                <a:cubicBezTo>
                  <a:pt x="2504" y="18969"/>
                  <a:pt x="2504" y="18909"/>
                  <a:pt x="2454" y="18869"/>
                </a:cubicBezTo>
                <a:lnTo>
                  <a:pt x="1816" y="18357"/>
                </a:lnTo>
                <a:cubicBezTo>
                  <a:pt x="1741" y="18297"/>
                  <a:pt x="1603" y="18337"/>
                  <a:pt x="1603" y="18427"/>
                </a:cubicBezTo>
                <a:lnTo>
                  <a:pt x="1603" y="18573"/>
                </a:lnTo>
                <a:cubicBezTo>
                  <a:pt x="1603" y="18628"/>
                  <a:pt x="1546" y="18673"/>
                  <a:pt x="1478" y="18673"/>
                </a:cubicBezTo>
                <a:lnTo>
                  <a:pt x="357" y="18673"/>
                </a:lnTo>
                <a:cubicBezTo>
                  <a:pt x="288" y="18673"/>
                  <a:pt x="232" y="18718"/>
                  <a:pt x="232" y="18773"/>
                </a:cubicBezTo>
                <a:lnTo>
                  <a:pt x="232" y="19109"/>
                </a:lnTo>
                <a:cubicBezTo>
                  <a:pt x="238" y="19160"/>
                  <a:pt x="294" y="19205"/>
                  <a:pt x="357" y="19205"/>
                </a:cubicBezTo>
                <a:close/>
                <a:moveTo>
                  <a:pt x="382" y="18267"/>
                </a:moveTo>
                <a:lnTo>
                  <a:pt x="382" y="18412"/>
                </a:lnTo>
                <a:cubicBezTo>
                  <a:pt x="382" y="18502"/>
                  <a:pt x="513" y="18543"/>
                  <a:pt x="595" y="18482"/>
                </a:cubicBezTo>
                <a:lnTo>
                  <a:pt x="1233" y="17971"/>
                </a:lnTo>
                <a:cubicBezTo>
                  <a:pt x="1283" y="17930"/>
                  <a:pt x="1283" y="17870"/>
                  <a:pt x="1233" y="17830"/>
                </a:cubicBezTo>
                <a:lnTo>
                  <a:pt x="595" y="17318"/>
                </a:lnTo>
                <a:cubicBezTo>
                  <a:pt x="520" y="17258"/>
                  <a:pt x="382" y="17298"/>
                  <a:pt x="382" y="17388"/>
                </a:cubicBezTo>
                <a:lnTo>
                  <a:pt x="382" y="17534"/>
                </a:lnTo>
                <a:cubicBezTo>
                  <a:pt x="382" y="17589"/>
                  <a:pt x="326" y="17634"/>
                  <a:pt x="257" y="17634"/>
                </a:cubicBezTo>
                <a:lnTo>
                  <a:pt x="0" y="17634"/>
                </a:lnTo>
                <a:lnTo>
                  <a:pt x="0" y="18171"/>
                </a:lnTo>
                <a:lnTo>
                  <a:pt x="257" y="18171"/>
                </a:lnTo>
                <a:cubicBezTo>
                  <a:pt x="326" y="18171"/>
                  <a:pt x="382" y="18211"/>
                  <a:pt x="382" y="18267"/>
                </a:cubicBezTo>
                <a:close/>
                <a:moveTo>
                  <a:pt x="0" y="3370"/>
                </a:moveTo>
                <a:lnTo>
                  <a:pt x="0" y="3907"/>
                </a:lnTo>
                <a:lnTo>
                  <a:pt x="69" y="3907"/>
                </a:lnTo>
                <a:cubicBezTo>
                  <a:pt x="138" y="3907"/>
                  <a:pt x="194" y="3952"/>
                  <a:pt x="194" y="4007"/>
                </a:cubicBezTo>
                <a:lnTo>
                  <a:pt x="194" y="4153"/>
                </a:lnTo>
                <a:cubicBezTo>
                  <a:pt x="194" y="4243"/>
                  <a:pt x="326" y="4283"/>
                  <a:pt x="407" y="4223"/>
                </a:cubicBezTo>
                <a:lnTo>
                  <a:pt x="1046" y="3711"/>
                </a:lnTo>
                <a:cubicBezTo>
                  <a:pt x="1096" y="3671"/>
                  <a:pt x="1096" y="3611"/>
                  <a:pt x="1046" y="3571"/>
                </a:cubicBezTo>
                <a:lnTo>
                  <a:pt x="407" y="3059"/>
                </a:lnTo>
                <a:cubicBezTo>
                  <a:pt x="332" y="2999"/>
                  <a:pt x="194" y="3039"/>
                  <a:pt x="194" y="3129"/>
                </a:cubicBezTo>
                <a:lnTo>
                  <a:pt x="194" y="3274"/>
                </a:lnTo>
                <a:cubicBezTo>
                  <a:pt x="194" y="3330"/>
                  <a:pt x="138" y="3375"/>
                  <a:pt x="69" y="3375"/>
                </a:cubicBezTo>
                <a:lnTo>
                  <a:pt x="0" y="3375"/>
                </a:lnTo>
                <a:close/>
                <a:moveTo>
                  <a:pt x="4151" y="3370"/>
                </a:moveTo>
                <a:cubicBezTo>
                  <a:pt x="4082" y="3370"/>
                  <a:pt x="4026" y="3415"/>
                  <a:pt x="4026" y="3470"/>
                </a:cubicBezTo>
                <a:lnTo>
                  <a:pt x="4026" y="3806"/>
                </a:lnTo>
                <a:cubicBezTo>
                  <a:pt x="4026" y="3862"/>
                  <a:pt x="4082" y="3907"/>
                  <a:pt x="4151" y="3907"/>
                </a:cubicBezTo>
                <a:lnTo>
                  <a:pt x="5272" y="3907"/>
                </a:lnTo>
                <a:cubicBezTo>
                  <a:pt x="5341" y="3907"/>
                  <a:pt x="5397" y="3952"/>
                  <a:pt x="5397" y="4007"/>
                </a:cubicBezTo>
                <a:lnTo>
                  <a:pt x="5397" y="4153"/>
                </a:lnTo>
                <a:cubicBezTo>
                  <a:pt x="5397" y="4243"/>
                  <a:pt x="5528" y="4283"/>
                  <a:pt x="5610" y="4223"/>
                </a:cubicBezTo>
                <a:lnTo>
                  <a:pt x="6248" y="3711"/>
                </a:lnTo>
                <a:cubicBezTo>
                  <a:pt x="6298" y="3671"/>
                  <a:pt x="6298" y="3611"/>
                  <a:pt x="6248" y="3571"/>
                </a:cubicBezTo>
                <a:lnTo>
                  <a:pt x="5610" y="3059"/>
                </a:lnTo>
                <a:cubicBezTo>
                  <a:pt x="5535" y="2999"/>
                  <a:pt x="5397" y="3039"/>
                  <a:pt x="5397" y="3129"/>
                </a:cubicBezTo>
                <a:lnTo>
                  <a:pt x="5397" y="3274"/>
                </a:lnTo>
                <a:cubicBezTo>
                  <a:pt x="5397" y="3330"/>
                  <a:pt x="5341" y="3375"/>
                  <a:pt x="5272" y="3375"/>
                </a:cubicBezTo>
                <a:lnTo>
                  <a:pt x="4151" y="3375"/>
                </a:lnTo>
                <a:close/>
                <a:moveTo>
                  <a:pt x="11821" y="3370"/>
                </a:moveTo>
                <a:cubicBezTo>
                  <a:pt x="11752" y="3370"/>
                  <a:pt x="11695" y="3415"/>
                  <a:pt x="11695" y="3470"/>
                </a:cubicBezTo>
                <a:lnTo>
                  <a:pt x="11695" y="3806"/>
                </a:lnTo>
                <a:cubicBezTo>
                  <a:pt x="11695" y="3862"/>
                  <a:pt x="11752" y="3907"/>
                  <a:pt x="11821" y="3907"/>
                </a:cubicBezTo>
                <a:lnTo>
                  <a:pt x="12941" y="3907"/>
                </a:lnTo>
                <a:cubicBezTo>
                  <a:pt x="13010" y="3907"/>
                  <a:pt x="13066" y="3952"/>
                  <a:pt x="13066" y="4007"/>
                </a:cubicBezTo>
                <a:lnTo>
                  <a:pt x="13066" y="4153"/>
                </a:lnTo>
                <a:cubicBezTo>
                  <a:pt x="13066" y="4243"/>
                  <a:pt x="13198" y="4283"/>
                  <a:pt x="13279" y="4223"/>
                </a:cubicBezTo>
                <a:lnTo>
                  <a:pt x="13918" y="3711"/>
                </a:lnTo>
                <a:cubicBezTo>
                  <a:pt x="13968" y="3671"/>
                  <a:pt x="13968" y="3611"/>
                  <a:pt x="13918" y="3571"/>
                </a:cubicBezTo>
                <a:lnTo>
                  <a:pt x="13279" y="3059"/>
                </a:lnTo>
                <a:cubicBezTo>
                  <a:pt x="13204" y="2999"/>
                  <a:pt x="13066" y="3039"/>
                  <a:pt x="13066" y="3129"/>
                </a:cubicBezTo>
                <a:lnTo>
                  <a:pt x="13066" y="3274"/>
                </a:lnTo>
                <a:cubicBezTo>
                  <a:pt x="13066" y="3330"/>
                  <a:pt x="13010" y="3375"/>
                  <a:pt x="12941" y="3375"/>
                </a:cubicBezTo>
                <a:lnTo>
                  <a:pt x="11821" y="3375"/>
                </a:lnTo>
                <a:close/>
                <a:moveTo>
                  <a:pt x="14557" y="2035"/>
                </a:moveTo>
                <a:cubicBezTo>
                  <a:pt x="14481" y="1975"/>
                  <a:pt x="14344" y="2015"/>
                  <a:pt x="14344" y="2105"/>
                </a:cubicBezTo>
                <a:lnTo>
                  <a:pt x="14344" y="2251"/>
                </a:lnTo>
                <a:cubicBezTo>
                  <a:pt x="14344" y="2306"/>
                  <a:pt x="14287" y="2351"/>
                  <a:pt x="14218" y="2351"/>
                </a:cubicBezTo>
                <a:lnTo>
                  <a:pt x="13098" y="2351"/>
                </a:lnTo>
                <a:cubicBezTo>
                  <a:pt x="13029" y="2351"/>
                  <a:pt x="12973" y="2396"/>
                  <a:pt x="12973" y="2452"/>
                </a:cubicBezTo>
                <a:lnTo>
                  <a:pt x="12973" y="2788"/>
                </a:lnTo>
                <a:cubicBezTo>
                  <a:pt x="12973" y="2843"/>
                  <a:pt x="13029" y="2888"/>
                  <a:pt x="13098" y="2888"/>
                </a:cubicBezTo>
                <a:lnTo>
                  <a:pt x="14218" y="2888"/>
                </a:lnTo>
                <a:cubicBezTo>
                  <a:pt x="14287" y="2888"/>
                  <a:pt x="14344" y="2933"/>
                  <a:pt x="14344" y="2988"/>
                </a:cubicBezTo>
                <a:lnTo>
                  <a:pt x="14344" y="3134"/>
                </a:lnTo>
                <a:cubicBezTo>
                  <a:pt x="14344" y="3224"/>
                  <a:pt x="14475" y="3264"/>
                  <a:pt x="14557" y="3204"/>
                </a:cubicBezTo>
                <a:lnTo>
                  <a:pt x="15195" y="2692"/>
                </a:lnTo>
                <a:cubicBezTo>
                  <a:pt x="15245" y="2652"/>
                  <a:pt x="15245" y="2592"/>
                  <a:pt x="15195" y="2552"/>
                </a:cubicBezTo>
                <a:lnTo>
                  <a:pt x="14557" y="2035"/>
                </a:lnTo>
                <a:close/>
                <a:moveTo>
                  <a:pt x="15821" y="3049"/>
                </a:moveTo>
                <a:cubicBezTo>
                  <a:pt x="15746" y="2988"/>
                  <a:pt x="15608" y="3029"/>
                  <a:pt x="15608" y="3119"/>
                </a:cubicBezTo>
                <a:lnTo>
                  <a:pt x="15608" y="3264"/>
                </a:lnTo>
                <a:cubicBezTo>
                  <a:pt x="15608" y="3320"/>
                  <a:pt x="15552" y="3365"/>
                  <a:pt x="15483" y="3365"/>
                </a:cubicBezTo>
                <a:lnTo>
                  <a:pt x="14362" y="3365"/>
                </a:lnTo>
                <a:cubicBezTo>
                  <a:pt x="14294" y="3365"/>
                  <a:pt x="14237" y="3410"/>
                  <a:pt x="14237" y="3465"/>
                </a:cubicBezTo>
                <a:lnTo>
                  <a:pt x="14237" y="3801"/>
                </a:lnTo>
                <a:cubicBezTo>
                  <a:pt x="14237" y="3857"/>
                  <a:pt x="14294" y="3902"/>
                  <a:pt x="14362" y="3902"/>
                </a:cubicBezTo>
                <a:lnTo>
                  <a:pt x="15483" y="3902"/>
                </a:lnTo>
                <a:cubicBezTo>
                  <a:pt x="15552" y="3902"/>
                  <a:pt x="15608" y="3947"/>
                  <a:pt x="15608" y="4002"/>
                </a:cubicBezTo>
                <a:lnTo>
                  <a:pt x="15608" y="4148"/>
                </a:lnTo>
                <a:cubicBezTo>
                  <a:pt x="15608" y="4238"/>
                  <a:pt x="15740" y="4278"/>
                  <a:pt x="15821" y="4218"/>
                </a:cubicBezTo>
                <a:lnTo>
                  <a:pt x="16460" y="3706"/>
                </a:lnTo>
                <a:cubicBezTo>
                  <a:pt x="16510" y="3666"/>
                  <a:pt x="16510" y="3606"/>
                  <a:pt x="16460" y="3565"/>
                </a:cubicBezTo>
                <a:lnTo>
                  <a:pt x="15821" y="3049"/>
                </a:lnTo>
                <a:close/>
                <a:moveTo>
                  <a:pt x="6787" y="3370"/>
                </a:moveTo>
                <a:cubicBezTo>
                  <a:pt x="6718" y="3370"/>
                  <a:pt x="6662" y="3415"/>
                  <a:pt x="6662" y="3470"/>
                </a:cubicBezTo>
                <a:lnTo>
                  <a:pt x="6662" y="3806"/>
                </a:lnTo>
                <a:cubicBezTo>
                  <a:pt x="6662" y="3862"/>
                  <a:pt x="6718" y="3907"/>
                  <a:pt x="6787" y="3907"/>
                </a:cubicBezTo>
                <a:lnTo>
                  <a:pt x="7907" y="3907"/>
                </a:lnTo>
                <a:cubicBezTo>
                  <a:pt x="7976" y="3907"/>
                  <a:pt x="8033" y="3952"/>
                  <a:pt x="8033" y="4007"/>
                </a:cubicBezTo>
                <a:lnTo>
                  <a:pt x="8033" y="4153"/>
                </a:lnTo>
                <a:cubicBezTo>
                  <a:pt x="8033" y="4243"/>
                  <a:pt x="8164" y="4283"/>
                  <a:pt x="8246" y="4223"/>
                </a:cubicBezTo>
                <a:lnTo>
                  <a:pt x="8884" y="3711"/>
                </a:lnTo>
                <a:cubicBezTo>
                  <a:pt x="8934" y="3671"/>
                  <a:pt x="8934" y="3611"/>
                  <a:pt x="8884" y="3571"/>
                </a:cubicBezTo>
                <a:lnTo>
                  <a:pt x="8246" y="3059"/>
                </a:lnTo>
                <a:cubicBezTo>
                  <a:pt x="8170" y="2999"/>
                  <a:pt x="8033" y="3039"/>
                  <a:pt x="8033" y="3129"/>
                </a:cubicBezTo>
                <a:lnTo>
                  <a:pt x="8033" y="3274"/>
                </a:lnTo>
                <a:cubicBezTo>
                  <a:pt x="8033" y="3330"/>
                  <a:pt x="7976" y="3375"/>
                  <a:pt x="7907" y="3375"/>
                </a:cubicBezTo>
                <a:lnTo>
                  <a:pt x="6787" y="3375"/>
                </a:lnTo>
                <a:close/>
                <a:moveTo>
                  <a:pt x="4170" y="19305"/>
                </a:moveTo>
                <a:lnTo>
                  <a:pt x="4170" y="19451"/>
                </a:lnTo>
                <a:cubicBezTo>
                  <a:pt x="4170" y="19541"/>
                  <a:pt x="4301" y="19581"/>
                  <a:pt x="4383" y="19521"/>
                </a:cubicBezTo>
                <a:lnTo>
                  <a:pt x="5021" y="19009"/>
                </a:lnTo>
                <a:cubicBezTo>
                  <a:pt x="5071" y="18969"/>
                  <a:pt x="5071" y="18909"/>
                  <a:pt x="5021" y="18869"/>
                </a:cubicBezTo>
                <a:lnTo>
                  <a:pt x="4383" y="18357"/>
                </a:lnTo>
                <a:cubicBezTo>
                  <a:pt x="4307" y="18297"/>
                  <a:pt x="4170" y="18337"/>
                  <a:pt x="4170" y="18427"/>
                </a:cubicBezTo>
                <a:lnTo>
                  <a:pt x="4170" y="18573"/>
                </a:lnTo>
                <a:cubicBezTo>
                  <a:pt x="4170" y="18628"/>
                  <a:pt x="4113" y="18673"/>
                  <a:pt x="4045" y="18673"/>
                </a:cubicBezTo>
                <a:lnTo>
                  <a:pt x="2924" y="18673"/>
                </a:lnTo>
                <a:cubicBezTo>
                  <a:pt x="2855" y="18673"/>
                  <a:pt x="2799" y="18718"/>
                  <a:pt x="2799" y="18773"/>
                </a:cubicBezTo>
                <a:lnTo>
                  <a:pt x="2799" y="19109"/>
                </a:lnTo>
                <a:cubicBezTo>
                  <a:pt x="2799" y="19165"/>
                  <a:pt x="2855" y="19210"/>
                  <a:pt x="2924" y="19210"/>
                </a:cubicBezTo>
                <a:lnTo>
                  <a:pt x="4045" y="19210"/>
                </a:lnTo>
                <a:cubicBezTo>
                  <a:pt x="4120" y="19205"/>
                  <a:pt x="4170" y="19250"/>
                  <a:pt x="4170" y="19305"/>
                </a:cubicBezTo>
                <a:close/>
                <a:moveTo>
                  <a:pt x="9517" y="2035"/>
                </a:moveTo>
                <a:cubicBezTo>
                  <a:pt x="9441" y="1975"/>
                  <a:pt x="9304" y="2015"/>
                  <a:pt x="9304" y="2105"/>
                </a:cubicBezTo>
                <a:lnTo>
                  <a:pt x="9304" y="2251"/>
                </a:lnTo>
                <a:cubicBezTo>
                  <a:pt x="9304" y="2306"/>
                  <a:pt x="9247" y="2351"/>
                  <a:pt x="9178" y="2351"/>
                </a:cubicBezTo>
                <a:lnTo>
                  <a:pt x="8058" y="2351"/>
                </a:lnTo>
                <a:cubicBezTo>
                  <a:pt x="7989" y="2351"/>
                  <a:pt x="7933" y="2396"/>
                  <a:pt x="7933" y="2452"/>
                </a:cubicBezTo>
                <a:lnTo>
                  <a:pt x="7933" y="2788"/>
                </a:lnTo>
                <a:cubicBezTo>
                  <a:pt x="7933" y="2843"/>
                  <a:pt x="7989" y="2888"/>
                  <a:pt x="8058" y="2888"/>
                </a:cubicBezTo>
                <a:lnTo>
                  <a:pt x="9178" y="2888"/>
                </a:lnTo>
                <a:cubicBezTo>
                  <a:pt x="9247" y="2888"/>
                  <a:pt x="9304" y="2933"/>
                  <a:pt x="9304" y="2988"/>
                </a:cubicBezTo>
                <a:lnTo>
                  <a:pt x="9304" y="3134"/>
                </a:lnTo>
                <a:cubicBezTo>
                  <a:pt x="9304" y="3224"/>
                  <a:pt x="9435" y="3264"/>
                  <a:pt x="9517" y="3204"/>
                </a:cubicBezTo>
                <a:lnTo>
                  <a:pt x="10155" y="2692"/>
                </a:lnTo>
                <a:cubicBezTo>
                  <a:pt x="10205" y="2652"/>
                  <a:pt x="10205" y="2592"/>
                  <a:pt x="10155" y="2552"/>
                </a:cubicBezTo>
                <a:lnTo>
                  <a:pt x="9517" y="2035"/>
                </a:lnTo>
                <a:close/>
                <a:moveTo>
                  <a:pt x="12040" y="2065"/>
                </a:moveTo>
                <a:cubicBezTo>
                  <a:pt x="11965" y="2005"/>
                  <a:pt x="11827" y="2045"/>
                  <a:pt x="11827" y="2136"/>
                </a:cubicBezTo>
                <a:lnTo>
                  <a:pt x="11827" y="2281"/>
                </a:lnTo>
                <a:cubicBezTo>
                  <a:pt x="11827" y="2336"/>
                  <a:pt x="11770" y="2381"/>
                  <a:pt x="11702" y="2381"/>
                </a:cubicBezTo>
                <a:lnTo>
                  <a:pt x="10581" y="2381"/>
                </a:lnTo>
                <a:cubicBezTo>
                  <a:pt x="10512" y="2381"/>
                  <a:pt x="10456" y="2427"/>
                  <a:pt x="10456" y="2482"/>
                </a:cubicBezTo>
                <a:lnTo>
                  <a:pt x="10456" y="2818"/>
                </a:lnTo>
                <a:cubicBezTo>
                  <a:pt x="10456" y="2873"/>
                  <a:pt x="10512" y="2918"/>
                  <a:pt x="10581" y="2918"/>
                </a:cubicBezTo>
                <a:lnTo>
                  <a:pt x="11702" y="2918"/>
                </a:lnTo>
                <a:cubicBezTo>
                  <a:pt x="11770" y="2918"/>
                  <a:pt x="11827" y="2963"/>
                  <a:pt x="11827" y="3019"/>
                </a:cubicBezTo>
                <a:lnTo>
                  <a:pt x="11827" y="3164"/>
                </a:lnTo>
                <a:cubicBezTo>
                  <a:pt x="11827" y="3254"/>
                  <a:pt x="11958" y="3295"/>
                  <a:pt x="12040" y="3234"/>
                </a:cubicBezTo>
                <a:lnTo>
                  <a:pt x="12678" y="2723"/>
                </a:lnTo>
                <a:cubicBezTo>
                  <a:pt x="12728" y="2682"/>
                  <a:pt x="12728" y="2622"/>
                  <a:pt x="12678" y="2582"/>
                </a:cubicBezTo>
                <a:lnTo>
                  <a:pt x="12040" y="2065"/>
                </a:lnTo>
                <a:close/>
                <a:moveTo>
                  <a:pt x="9335" y="3400"/>
                </a:moveTo>
                <a:cubicBezTo>
                  <a:pt x="9266" y="3400"/>
                  <a:pt x="9210" y="3445"/>
                  <a:pt x="9210" y="3500"/>
                </a:cubicBezTo>
                <a:lnTo>
                  <a:pt x="9210" y="3836"/>
                </a:lnTo>
                <a:cubicBezTo>
                  <a:pt x="9210" y="3892"/>
                  <a:pt x="9266" y="3937"/>
                  <a:pt x="9335" y="3937"/>
                </a:cubicBezTo>
                <a:lnTo>
                  <a:pt x="10456" y="3937"/>
                </a:lnTo>
                <a:cubicBezTo>
                  <a:pt x="10525" y="3937"/>
                  <a:pt x="10581" y="3982"/>
                  <a:pt x="10581" y="4037"/>
                </a:cubicBezTo>
                <a:lnTo>
                  <a:pt x="10581" y="4183"/>
                </a:lnTo>
                <a:cubicBezTo>
                  <a:pt x="10581" y="4273"/>
                  <a:pt x="10712" y="4313"/>
                  <a:pt x="10794" y="4253"/>
                </a:cubicBezTo>
                <a:lnTo>
                  <a:pt x="11432" y="3741"/>
                </a:lnTo>
                <a:cubicBezTo>
                  <a:pt x="11482" y="3701"/>
                  <a:pt x="11482" y="3641"/>
                  <a:pt x="11432" y="3601"/>
                </a:cubicBezTo>
                <a:lnTo>
                  <a:pt x="10794" y="3089"/>
                </a:lnTo>
                <a:cubicBezTo>
                  <a:pt x="10719" y="3029"/>
                  <a:pt x="10581" y="3069"/>
                  <a:pt x="10581" y="3159"/>
                </a:cubicBezTo>
                <a:lnTo>
                  <a:pt x="10581" y="3305"/>
                </a:lnTo>
                <a:cubicBezTo>
                  <a:pt x="10581" y="3360"/>
                  <a:pt x="10525" y="3405"/>
                  <a:pt x="10456" y="3405"/>
                </a:cubicBezTo>
                <a:lnTo>
                  <a:pt x="9335" y="3405"/>
                </a:ln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extBox 7">
            <a:extLst>
              <a:ext uri="{FF2B5EF4-FFF2-40B4-BE49-F238E27FC236}">
                <a16:creationId xmlns:a16="http://schemas.microsoft.com/office/drawing/2014/main" id="{EE37079F-6A6E-BF0B-88AD-521FB34EC100}"/>
              </a:ext>
            </a:extLst>
          </p:cNvPr>
          <p:cNvSpPr txBox="1"/>
          <p:nvPr/>
        </p:nvSpPr>
        <p:spPr>
          <a:xfrm>
            <a:off x="2278557" y="3286646"/>
            <a:ext cx="2621413" cy="584775"/>
          </a:xfrm>
          <a:prstGeom prst="rect">
            <a:avLst/>
          </a:prstGeom>
          <a:noFill/>
        </p:spPr>
        <p:txBody>
          <a:bodyPr wrap="square" lIns="0" rIns="0" rtlCol="0" anchor="ctr">
            <a:spAutoFit/>
          </a:bodyPr>
          <a:lstStyle/>
          <a:p>
            <a:r>
              <a:rPr lang="en-US" sz="3200" b="1" noProof="1"/>
              <a:t>Relevance</a:t>
            </a:r>
          </a:p>
        </p:txBody>
      </p:sp>
      <p:sp>
        <p:nvSpPr>
          <p:cNvPr id="11" name="TextBox 10">
            <a:extLst>
              <a:ext uri="{FF2B5EF4-FFF2-40B4-BE49-F238E27FC236}">
                <a16:creationId xmlns:a16="http://schemas.microsoft.com/office/drawing/2014/main" id="{820CAC79-32D8-2C75-36A3-B2756A84A0C2}"/>
              </a:ext>
            </a:extLst>
          </p:cNvPr>
          <p:cNvSpPr txBox="1"/>
          <p:nvPr/>
        </p:nvSpPr>
        <p:spPr>
          <a:xfrm>
            <a:off x="5523159" y="2109926"/>
            <a:ext cx="6245288" cy="1877437"/>
          </a:xfrm>
          <a:prstGeom prst="rect">
            <a:avLst/>
          </a:prstGeom>
          <a:noFill/>
        </p:spPr>
        <p:txBody>
          <a:bodyPr wrap="square" lIns="0" rIns="0" rtlCol="0" anchor="t">
            <a:spAutoFit/>
          </a:bodyPr>
          <a:lstStyle/>
          <a:p>
            <a:pPr marL="285750" indent="-285750">
              <a:spcAft>
                <a:spcPts val="1200"/>
              </a:spcAft>
              <a:buFont typeface="Arial" panose="020B0604020202020204" pitchFamily="34" charset="0"/>
              <a:buChar char="•"/>
            </a:pPr>
            <a:r>
              <a:rPr lang="en-US" sz="1600" dirty="0">
                <a:solidFill>
                  <a:srgbClr val="75686B"/>
                </a:solidFill>
                <a:effectLst/>
                <a:latin typeface="Arial" panose="020B0604020202020204" pitchFamily="34" charset="0"/>
              </a:rPr>
              <a:t>Developers should actively guide AI by highlighting important information, using repetition, clear statements, or tags like &lt;&lt;IMPORTANT&gt;&gt;. </a:t>
            </a:r>
          </a:p>
          <a:p>
            <a:pPr marL="285750" indent="-285750">
              <a:spcAft>
                <a:spcPts val="1200"/>
              </a:spcAft>
              <a:buFont typeface="Arial" panose="020B0604020202020204" pitchFamily="34" charset="0"/>
              <a:buChar char="•"/>
            </a:pPr>
            <a:endParaRPr lang="en-US" sz="1600" dirty="0">
              <a:solidFill>
                <a:srgbClr val="75686B"/>
              </a:solidFill>
              <a:latin typeface="Arial" panose="020B0604020202020204" pitchFamily="34" charset="0"/>
            </a:endParaRPr>
          </a:p>
          <a:p>
            <a:pPr marL="285750" indent="-285750">
              <a:spcAft>
                <a:spcPts val="1200"/>
              </a:spcAft>
              <a:buFont typeface="Arial" panose="020B0604020202020204" pitchFamily="34" charset="0"/>
              <a:buChar char="•"/>
            </a:pPr>
            <a:r>
              <a:rPr lang="en-US" sz="1600" dirty="0">
                <a:solidFill>
                  <a:srgbClr val="75686B"/>
                </a:solidFill>
                <a:effectLst/>
                <a:latin typeface="Arial" panose="020B0604020202020204" pitchFamily="34" charset="0"/>
              </a:rPr>
              <a:t>In project management, key milestones, decisions, and challenges should be clearly noted without unnecessary details.</a:t>
            </a:r>
            <a:endParaRPr lang="en-US" sz="1600" noProof="1">
              <a:solidFill>
                <a:schemeClr val="tx1">
                  <a:lumMod val="65000"/>
                  <a:lumOff val="35000"/>
                </a:schemeClr>
              </a:solidFill>
            </a:endParaRPr>
          </a:p>
        </p:txBody>
      </p:sp>
    </p:spTree>
    <p:extLst>
      <p:ext uri="{BB962C8B-B14F-4D97-AF65-F5344CB8AC3E}">
        <p14:creationId xmlns:p14="http://schemas.microsoft.com/office/powerpoint/2010/main" val="395628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36F-D3A5-D06A-DA88-277D207FFB5F}"/>
              </a:ext>
            </a:extLst>
          </p:cNvPr>
          <p:cNvSpPr>
            <a:spLocks noGrp="1"/>
          </p:cNvSpPr>
          <p:nvPr>
            <p:ph type="title"/>
          </p:nvPr>
        </p:nvSpPr>
        <p:spPr/>
        <p:txBody>
          <a:bodyPr/>
          <a:lstStyle/>
          <a:p>
            <a:r>
              <a:rPr lang="en-US" dirty="0"/>
              <a:t>You’re Agentic Learning Journey</a:t>
            </a:r>
          </a:p>
        </p:txBody>
      </p:sp>
      <p:sp>
        <p:nvSpPr>
          <p:cNvPr id="5" name="Freeform 4">
            <a:extLst>
              <a:ext uri="{FF2B5EF4-FFF2-40B4-BE49-F238E27FC236}">
                <a16:creationId xmlns:a16="http://schemas.microsoft.com/office/drawing/2014/main" id="{5CDEF13D-1AB6-B969-6049-ECA2D0079C55}"/>
              </a:ext>
            </a:extLst>
          </p:cNvPr>
          <p:cNvSpPr/>
          <p:nvPr/>
        </p:nvSpPr>
        <p:spPr>
          <a:xfrm>
            <a:off x="3595950" y="1389352"/>
            <a:ext cx="5029237" cy="4937131"/>
          </a:xfrm>
          <a:custGeom>
            <a:avLst/>
            <a:gdLst>
              <a:gd name="connsiteX0" fmla="*/ 1318709 w 4317960"/>
              <a:gd name="connsiteY0" fmla="*/ 43160 h 4238882"/>
              <a:gd name="connsiteX1" fmla="*/ 1218800 w 4317960"/>
              <a:gd name="connsiteY1" fmla="*/ 135053 h 4238882"/>
              <a:gd name="connsiteX2" fmla="*/ 1151113 w 4317960"/>
              <a:gd name="connsiteY2" fmla="*/ 77433 h 4238882"/>
              <a:gd name="connsiteX3" fmla="*/ 1026178 w 4317960"/>
              <a:gd name="connsiteY3" fmla="*/ 145985 h 4238882"/>
              <a:gd name="connsiteX4" fmla="*/ 2012889 w 4317960"/>
              <a:gd name="connsiteY4" fmla="*/ 343557 h 4238882"/>
              <a:gd name="connsiteX5" fmla="*/ 2775064 w 4317960"/>
              <a:gd name="connsiteY5" fmla="*/ 473673 h 4238882"/>
              <a:gd name="connsiteX6" fmla="*/ 1953109 w 4317960"/>
              <a:gd name="connsiteY6" fmla="*/ 612428 h 4238882"/>
              <a:gd name="connsiteX7" fmla="*/ 1132833 w 4317960"/>
              <a:gd name="connsiteY7" fmla="*/ 686619 h 4238882"/>
              <a:gd name="connsiteX8" fmla="*/ 930933 w 4317960"/>
              <a:gd name="connsiteY8" fmla="*/ 909897 h 4238882"/>
              <a:gd name="connsiteX9" fmla="*/ 805011 w 4317960"/>
              <a:gd name="connsiteY9" fmla="*/ 795696 h 4238882"/>
              <a:gd name="connsiteX10" fmla="*/ 717971 w 4317960"/>
              <a:gd name="connsiteY10" fmla="*/ 902498 h 4238882"/>
              <a:gd name="connsiteX11" fmla="*/ 1942554 w 4317960"/>
              <a:gd name="connsiteY11" fmla="*/ 1264922 h 4238882"/>
              <a:gd name="connsiteX12" fmla="*/ 2990388 w 4317960"/>
              <a:gd name="connsiteY12" fmla="*/ 1487635 h 4238882"/>
              <a:gd name="connsiteX13" fmla="*/ 1953109 w 4317960"/>
              <a:gd name="connsiteY13" fmla="*/ 1745276 h 4238882"/>
              <a:gd name="connsiteX14" fmla="*/ 637372 w 4317960"/>
              <a:gd name="connsiteY14" fmla="*/ 1903219 h 4238882"/>
              <a:gd name="connsiteX15" fmla="*/ 681439 w 4317960"/>
              <a:gd name="connsiteY15" fmla="*/ 2073578 h 4238882"/>
              <a:gd name="connsiteX16" fmla="*/ 681450 w 4317960"/>
              <a:gd name="connsiteY16" fmla="*/ 2073578 h 4238882"/>
              <a:gd name="connsiteX17" fmla="*/ 336010 w 4317960"/>
              <a:gd name="connsiteY17" fmla="*/ 2569928 h 4238882"/>
              <a:gd name="connsiteX18" fmla="*/ 37690 w 4317960"/>
              <a:gd name="connsiteY18" fmla="*/ 2245809 h 4238882"/>
              <a:gd name="connsiteX19" fmla="*/ 6941 w 4317960"/>
              <a:gd name="connsiteY19" fmla="*/ 2333772 h 4238882"/>
              <a:gd name="connsiteX20" fmla="*/ 1895056 w 4317960"/>
              <a:gd name="connsiteY20" fmla="*/ 3165802 h 4238882"/>
              <a:gd name="connsiteX21" fmla="*/ 3418638 w 4317960"/>
              <a:gd name="connsiteY21" fmla="*/ 3684634 h 4238882"/>
              <a:gd name="connsiteX22" fmla="*/ 2754088 w 4317960"/>
              <a:gd name="connsiteY22" fmla="*/ 4239065 h 4238882"/>
              <a:gd name="connsiteX23" fmla="*/ 4127212 w 4317960"/>
              <a:gd name="connsiteY23" fmla="*/ 4239065 h 4238882"/>
              <a:gd name="connsiteX24" fmla="*/ 4306236 w 4317960"/>
              <a:gd name="connsiteY24" fmla="*/ 3665155 h 4238882"/>
              <a:gd name="connsiteX25" fmla="*/ 4142719 w 4317960"/>
              <a:gd name="connsiteY25" fmla="*/ 3328504 h 4238882"/>
              <a:gd name="connsiteX26" fmla="*/ 3886364 w 4317960"/>
              <a:gd name="connsiteY26" fmla="*/ 3567856 h 4238882"/>
              <a:gd name="connsiteX27" fmla="*/ 3483351 w 4317960"/>
              <a:gd name="connsiteY27" fmla="*/ 2992545 h 4238882"/>
              <a:gd name="connsiteX28" fmla="*/ 3483360 w 4317960"/>
              <a:gd name="connsiteY28" fmla="*/ 2992545 h 4238882"/>
              <a:gd name="connsiteX29" fmla="*/ 3485577 w 4317960"/>
              <a:gd name="connsiteY29" fmla="*/ 2949998 h 4238882"/>
              <a:gd name="connsiteX30" fmla="*/ 1911656 w 4317960"/>
              <a:gd name="connsiteY30" fmla="*/ 2719513 h 4238882"/>
              <a:gd name="connsiteX31" fmla="*/ 672968 w 4317960"/>
              <a:gd name="connsiteY31" fmla="*/ 2352675 h 4238882"/>
              <a:gd name="connsiteX32" fmla="*/ 1942554 w 4317960"/>
              <a:gd name="connsiteY32" fmla="*/ 1993993 h 4238882"/>
              <a:gd name="connsiteX33" fmla="*/ 3488302 w 4317960"/>
              <a:gd name="connsiteY33" fmla="*/ 1487443 h 4238882"/>
              <a:gd name="connsiteX34" fmla="*/ 3376552 w 4317960"/>
              <a:gd name="connsiteY34" fmla="*/ 1329798 h 4238882"/>
              <a:gd name="connsiteX35" fmla="*/ 3233866 w 4317960"/>
              <a:gd name="connsiteY35" fmla="*/ 1456834 h 4238882"/>
              <a:gd name="connsiteX36" fmla="*/ 2984075 w 4317960"/>
              <a:gd name="connsiteY36" fmla="*/ 1181950 h 4238882"/>
              <a:gd name="connsiteX37" fmla="*/ 1981416 w 4317960"/>
              <a:gd name="connsiteY37" fmla="*/ 1081743 h 4238882"/>
              <a:gd name="connsiteX38" fmla="*/ 1105534 w 4317960"/>
              <a:gd name="connsiteY38" fmla="*/ 902402 h 4238882"/>
              <a:gd name="connsiteX39" fmla="*/ 1996097 w 4317960"/>
              <a:gd name="connsiteY39" fmla="*/ 737359 h 4238882"/>
              <a:gd name="connsiteX40" fmla="*/ 3104192 w 4317960"/>
              <a:gd name="connsiteY40" fmla="*/ 473673 h 4238882"/>
              <a:gd name="connsiteX41" fmla="*/ 3033069 w 4317960"/>
              <a:gd name="connsiteY41" fmla="*/ 402960 h 4238882"/>
              <a:gd name="connsiteX42" fmla="*/ 2946000 w 4317960"/>
              <a:gd name="connsiteY42" fmla="*/ 480493 h 4238882"/>
              <a:gd name="connsiteX43" fmla="*/ 2803573 w 4317960"/>
              <a:gd name="connsiteY43" fmla="*/ 329767 h 4238882"/>
              <a:gd name="connsiteX44" fmla="*/ 2016632 w 4317960"/>
              <a:gd name="connsiteY44" fmla="*/ 256430 h 4238882"/>
              <a:gd name="connsiteX45" fmla="*/ 1357897 w 4317960"/>
              <a:gd name="connsiteY45" fmla="*/ 145985 h 4238882"/>
              <a:gd name="connsiteX46" fmla="*/ 2023377 w 4317960"/>
              <a:gd name="connsiteY46" fmla="*/ 182 h 4238882"/>
              <a:gd name="connsiteX47" fmla="*/ 1318709 w 4317960"/>
              <a:gd name="connsiteY47" fmla="*/ 43160 h 423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17960" h="4238882">
                <a:moveTo>
                  <a:pt x="1318709" y="43160"/>
                </a:moveTo>
                <a:cubicBezTo>
                  <a:pt x="1271518" y="97957"/>
                  <a:pt x="1218800" y="135053"/>
                  <a:pt x="1218800" y="135053"/>
                </a:cubicBezTo>
                <a:cubicBezTo>
                  <a:pt x="1218800" y="135053"/>
                  <a:pt x="1187250" y="112853"/>
                  <a:pt x="1151113" y="77433"/>
                </a:cubicBezTo>
                <a:cubicBezTo>
                  <a:pt x="1082082" y="96990"/>
                  <a:pt x="1037847" y="119958"/>
                  <a:pt x="1026178" y="145985"/>
                </a:cubicBezTo>
                <a:cubicBezTo>
                  <a:pt x="981559" y="245491"/>
                  <a:pt x="1332085" y="317745"/>
                  <a:pt x="2012889" y="343557"/>
                </a:cubicBezTo>
                <a:cubicBezTo>
                  <a:pt x="2405540" y="358430"/>
                  <a:pt x="2756929" y="394126"/>
                  <a:pt x="2775064" y="473673"/>
                </a:cubicBezTo>
                <a:cubicBezTo>
                  <a:pt x="2794255" y="558114"/>
                  <a:pt x="2392010" y="599953"/>
                  <a:pt x="1953109" y="612428"/>
                </a:cubicBezTo>
                <a:cubicBezTo>
                  <a:pt x="1592758" y="622669"/>
                  <a:pt x="1325138" y="649212"/>
                  <a:pt x="1132833" y="686619"/>
                </a:cubicBezTo>
                <a:cubicBezTo>
                  <a:pt x="1071258" y="811157"/>
                  <a:pt x="930933" y="909897"/>
                  <a:pt x="930933" y="909897"/>
                </a:cubicBezTo>
                <a:cubicBezTo>
                  <a:pt x="930933" y="909897"/>
                  <a:pt x="865942" y="864164"/>
                  <a:pt x="805011" y="795696"/>
                </a:cubicBezTo>
                <a:cubicBezTo>
                  <a:pt x="751796" y="829066"/>
                  <a:pt x="724371" y="865162"/>
                  <a:pt x="717971" y="902498"/>
                </a:cubicBezTo>
                <a:cubicBezTo>
                  <a:pt x="693743" y="1043841"/>
                  <a:pt x="851827" y="1213682"/>
                  <a:pt x="1942554" y="1264922"/>
                </a:cubicBezTo>
                <a:cubicBezTo>
                  <a:pt x="2485470" y="1290427"/>
                  <a:pt x="2966879" y="1374504"/>
                  <a:pt x="2990388" y="1487635"/>
                </a:cubicBezTo>
                <a:cubicBezTo>
                  <a:pt x="3034048" y="1614393"/>
                  <a:pt x="2655791" y="1717958"/>
                  <a:pt x="1953109" y="1745276"/>
                </a:cubicBezTo>
                <a:cubicBezTo>
                  <a:pt x="1386204" y="1767317"/>
                  <a:pt x="951199" y="1821474"/>
                  <a:pt x="637372" y="1903219"/>
                </a:cubicBezTo>
                <a:cubicBezTo>
                  <a:pt x="665434" y="1953576"/>
                  <a:pt x="681439" y="2011687"/>
                  <a:pt x="681439" y="2073578"/>
                </a:cubicBezTo>
                <a:lnTo>
                  <a:pt x="681450" y="2073578"/>
                </a:lnTo>
                <a:cubicBezTo>
                  <a:pt x="681450" y="2328235"/>
                  <a:pt x="336010" y="2569928"/>
                  <a:pt x="336010" y="2569928"/>
                </a:cubicBezTo>
                <a:cubicBezTo>
                  <a:pt x="336010" y="2569928"/>
                  <a:pt x="132215" y="2427338"/>
                  <a:pt x="37690" y="2245809"/>
                </a:cubicBezTo>
                <a:cubicBezTo>
                  <a:pt x="22604" y="2274135"/>
                  <a:pt x="12388" y="2303469"/>
                  <a:pt x="6941" y="2333772"/>
                </a:cubicBezTo>
                <a:cubicBezTo>
                  <a:pt x="-71735" y="2771425"/>
                  <a:pt x="537516" y="3040100"/>
                  <a:pt x="1895056" y="3165802"/>
                </a:cubicBezTo>
                <a:cubicBezTo>
                  <a:pt x="2638606" y="3234650"/>
                  <a:pt x="3350509" y="3385540"/>
                  <a:pt x="3418638" y="3684634"/>
                </a:cubicBezTo>
                <a:cubicBezTo>
                  <a:pt x="3473035" y="3923486"/>
                  <a:pt x="3216978" y="4115752"/>
                  <a:pt x="2754088" y="4239065"/>
                </a:cubicBezTo>
                <a:lnTo>
                  <a:pt x="4127212" y="4239065"/>
                </a:lnTo>
                <a:cubicBezTo>
                  <a:pt x="4282382" y="4067381"/>
                  <a:pt x="4346979" y="3873417"/>
                  <a:pt x="4306236" y="3665155"/>
                </a:cubicBezTo>
                <a:cubicBezTo>
                  <a:pt x="4282132" y="3541986"/>
                  <a:pt x="4229875" y="3429584"/>
                  <a:pt x="4142719" y="3328504"/>
                </a:cubicBezTo>
                <a:cubicBezTo>
                  <a:pt x="4027486" y="3469761"/>
                  <a:pt x="3886364" y="3567856"/>
                  <a:pt x="3886364" y="3567856"/>
                </a:cubicBezTo>
                <a:cubicBezTo>
                  <a:pt x="3886364" y="3567856"/>
                  <a:pt x="3483351" y="3287723"/>
                  <a:pt x="3483351" y="2992545"/>
                </a:cubicBezTo>
                <a:lnTo>
                  <a:pt x="3483360" y="2992545"/>
                </a:lnTo>
                <a:cubicBezTo>
                  <a:pt x="3483360" y="2978180"/>
                  <a:pt x="3484108" y="2963979"/>
                  <a:pt x="3485577" y="2949998"/>
                </a:cubicBezTo>
                <a:cubicBezTo>
                  <a:pt x="3115937" y="2833537"/>
                  <a:pt x="2603908" y="2755631"/>
                  <a:pt x="1911656" y="2719513"/>
                </a:cubicBezTo>
                <a:cubicBezTo>
                  <a:pt x="1152168" y="2679883"/>
                  <a:pt x="643385" y="2538445"/>
                  <a:pt x="672968" y="2352675"/>
                </a:cubicBezTo>
                <a:cubicBezTo>
                  <a:pt x="702551" y="2166905"/>
                  <a:pt x="1105534" y="2046960"/>
                  <a:pt x="1942554" y="1993993"/>
                </a:cubicBezTo>
                <a:cubicBezTo>
                  <a:pt x="3104192" y="1920481"/>
                  <a:pt x="3530349" y="1745276"/>
                  <a:pt x="3488302" y="1487443"/>
                </a:cubicBezTo>
                <a:cubicBezTo>
                  <a:pt x="3479109" y="1431031"/>
                  <a:pt x="3444220" y="1377929"/>
                  <a:pt x="3376552" y="1329798"/>
                </a:cubicBezTo>
                <a:cubicBezTo>
                  <a:pt x="3305008" y="1406620"/>
                  <a:pt x="3233866" y="1456834"/>
                  <a:pt x="3233866" y="1456834"/>
                </a:cubicBezTo>
                <a:cubicBezTo>
                  <a:pt x="3233866" y="1456834"/>
                  <a:pt x="3062307" y="1335719"/>
                  <a:pt x="2984075" y="1181950"/>
                </a:cubicBezTo>
                <a:cubicBezTo>
                  <a:pt x="2750557" y="1131026"/>
                  <a:pt x="2424318" y="1095753"/>
                  <a:pt x="1981416" y="1081743"/>
                </a:cubicBezTo>
                <a:cubicBezTo>
                  <a:pt x="1298222" y="1060134"/>
                  <a:pt x="1076651" y="990490"/>
                  <a:pt x="1105534" y="902402"/>
                </a:cubicBezTo>
                <a:cubicBezTo>
                  <a:pt x="1134224" y="817866"/>
                  <a:pt x="1521981" y="755782"/>
                  <a:pt x="1996097" y="737359"/>
                </a:cubicBezTo>
                <a:cubicBezTo>
                  <a:pt x="2783508" y="706749"/>
                  <a:pt x="3150922" y="602253"/>
                  <a:pt x="3104192" y="473673"/>
                </a:cubicBezTo>
                <a:cubicBezTo>
                  <a:pt x="3094846" y="447955"/>
                  <a:pt x="3071384" y="424380"/>
                  <a:pt x="3033069" y="402960"/>
                </a:cubicBezTo>
                <a:cubicBezTo>
                  <a:pt x="2989650" y="449777"/>
                  <a:pt x="2946000" y="480493"/>
                  <a:pt x="2946000" y="480493"/>
                </a:cubicBezTo>
                <a:cubicBezTo>
                  <a:pt x="2946000" y="480493"/>
                  <a:pt x="2853105" y="415130"/>
                  <a:pt x="2803573" y="329767"/>
                </a:cubicBezTo>
                <a:cubicBezTo>
                  <a:pt x="2625450" y="294124"/>
                  <a:pt x="2366044" y="269628"/>
                  <a:pt x="2016632" y="256430"/>
                </a:cubicBezTo>
                <a:cubicBezTo>
                  <a:pt x="1617073" y="241365"/>
                  <a:pt x="1337458" y="211426"/>
                  <a:pt x="1357897" y="145985"/>
                </a:cubicBezTo>
                <a:cubicBezTo>
                  <a:pt x="1377328" y="83964"/>
                  <a:pt x="1675145" y="605"/>
                  <a:pt x="2023377" y="182"/>
                </a:cubicBezTo>
                <a:cubicBezTo>
                  <a:pt x="1753685" y="362"/>
                  <a:pt x="1502108" y="15444"/>
                  <a:pt x="1318709" y="43160"/>
                </a:cubicBezTo>
                <a:close/>
              </a:path>
            </a:pathLst>
          </a:custGeom>
          <a:solidFill>
            <a:schemeClr val="tx1">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156E3F53-088C-2FE1-3B97-F576253361F2}"/>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solidFill>
            <a:schemeClr val="accent1">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4EAA6698-211C-BDFD-7AE6-208B4EEF29E8}"/>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solidFill>
            <a:schemeClr val="accent1">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E83056E8-66B5-9996-4896-12BF682DF35F}"/>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solidFill>
            <a:schemeClr val="accent6">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BB05AEBD-0E65-D5C4-0970-9D353B295C86}"/>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solidFill>
            <a:schemeClr val="accent6">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8E531108-3A2C-9E17-22F1-0A37FE1C3666}"/>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solidFill>
            <a:schemeClr val="tx2">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8B75BFCE-BBE4-FA34-B2DC-45CFBD3311BD}"/>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solidFill>
            <a:schemeClr val="accent1">
              <a:lumMod val="40000"/>
              <a:lumOff val="6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DA710F-A96F-DF3A-B206-1F0D22624369}"/>
              </a:ext>
            </a:extLst>
          </p:cNvPr>
          <p:cNvSpPr txBox="1"/>
          <p:nvPr/>
        </p:nvSpPr>
        <p:spPr>
          <a:xfrm>
            <a:off x="7362278" y="1599933"/>
            <a:ext cx="3670877" cy="1692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Apply human + AI evaluation, guardrails, and observability.</a:t>
            </a:r>
          </a:p>
        </p:txBody>
      </p:sp>
      <p:sp>
        <p:nvSpPr>
          <p:cNvPr id="13" name="TextBox 12">
            <a:extLst>
              <a:ext uri="{FF2B5EF4-FFF2-40B4-BE49-F238E27FC236}">
                <a16:creationId xmlns:a16="http://schemas.microsoft.com/office/drawing/2014/main" id="{C2070E0B-FDDF-4AF3-27A9-2BB9CB6957D0}"/>
              </a:ext>
            </a:extLst>
          </p:cNvPr>
          <p:cNvSpPr txBox="1"/>
          <p:nvPr/>
        </p:nvSpPr>
        <p:spPr>
          <a:xfrm>
            <a:off x="1838580" y="1948434"/>
            <a:ext cx="237084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Process Reinvention</a:t>
            </a:r>
          </a:p>
        </p:txBody>
      </p:sp>
      <p:sp>
        <p:nvSpPr>
          <p:cNvPr id="14" name="TextBox 13">
            <a:extLst>
              <a:ext uri="{FF2B5EF4-FFF2-40B4-BE49-F238E27FC236}">
                <a16:creationId xmlns:a16="http://schemas.microsoft.com/office/drawing/2014/main" id="{61D023D5-224F-765B-E468-031CFE0296DE}"/>
              </a:ext>
            </a:extLst>
          </p:cNvPr>
          <p:cNvSpPr txBox="1"/>
          <p:nvPr/>
        </p:nvSpPr>
        <p:spPr>
          <a:xfrm>
            <a:off x="8776395" y="4855899"/>
            <a:ext cx="2660966"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Introduce the many ways to build an Agent via Bedrock</a:t>
            </a:r>
          </a:p>
        </p:txBody>
      </p:sp>
      <p:sp>
        <p:nvSpPr>
          <p:cNvPr id="15" name="TextBox 14">
            <a:extLst>
              <a:ext uri="{FF2B5EF4-FFF2-40B4-BE49-F238E27FC236}">
                <a16:creationId xmlns:a16="http://schemas.microsoft.com/office/drawing/2014/main" id="{DAF1267C-BB6C-A8BF-1BDE-78CC97D6C883}"/>
              </a:ext>
            </a:extLst>
          </p:cNvPr>
          <p:cNvSpPr txBox="1"/>
          <p:nvPr/>
        </p:nvSpPr>
        <p:spPr>
          <a:xfrm>
            <a:off x="7362278" y="1289795"/>
            <a:ext cx="3691716"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Evaluations of Agentic Software</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6" name="TextBox 15">
            <a:extLst>
              <a:ext uri="{FF2B5EF4-FFF2-40B4-BE49-F238E27FC236}">
                <a16:creationId xmlns:a16="http://schemas.microsoft.com/office/drawing/2014/main" id="{4E2CA61D-7C6A-B98D-E779-53DE491AE784}"/>
              </a:ext>
            </a:extLst>
          </p:cNvPr>
          <p:cNvSpPr txBox="1"/>
          <p:nvPr/>
        </p:nvSpPr>
        <p:spPr>
          <a:xfrm>
            <a:off x="7869398" y="2324690"/>
            <a:ext cx="2388474"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Agents with </a:t>
            </a: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Memory</a:t>
            </a:r>
          </a:p>
        </p:txBody>
      </p:sp>
      <p:sp>
        <p:nvSpPr>
          <p:cNvPr id="17" name="TextBox 16">
            <a:extLst>
              <a:ext uri="{FF2B5EF4-FFF2-40B4-BE49-F238E27FC236}">
                <a16:creationId xmlns:a16="http://schemas.microsoft.com/office/drawing/2014/main" id="{62E5B1B7-8A7F-D89B-06DB-CB01BDB1D469}"/>
              </a:ext>
            </a:extLst>
          </p:cNvPr>
          <p:cNvSpPr txBox="1"/>
          <p:nvPr/>
        </p:nvSpPr>
        <p:spPr>
          <a:xfrm>
            <a:off x="7869398" y="2626092"/>
            <a:ext cx="2699452"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1100" dirty="0">
                <a:ln/>
                <a:solidFill>
                  <a:srgbClr val="666666"/>
                </a:solidFill>
                <a:latin typeface="Arial"/>
                <a:cs typeface="Arial"/>
                <a:sym typeface="Arial"/>
                <a:rtl val="0"/>
              </a:rPr>
              <a:t>Use memory layers like short-term and long-term memory </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18" name="TextBox 17">
            <a:extLst>
              <a:ext uri="{FF2B5EF4-FFF2-40B4-BE49-F238E27FC236}">
                <a16:creationId xmlns:a16="http://schemas.microsoft.com/office/drawing/2014/main" id="{62F2E308-D6D7-F596-8CB9-C6D5FDDBDFF2}"/>
              </a:ext>
            </a:extLst>
          </p:cNvPr>
          <p:cNvSpPr txBox="1"/>
          <p:nvPr/>
        </p:nvSpPr>
        <p:spPr>
          <a:xfrm>
            <a:off x="627959" y="3398894"/>
            <a:ext cx="2698389" cy="615553"/>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Tools and Reasoning with Agents</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9" name="TextBox 18">
            <a:extLst>
              <a:ext uri="{FF2B5EF4-FFF2-40B4-BE49-F238E27FC236}">
                <a16:creationId xmlns:a16="http://schemas.microsoft.com/office/drawing/2014/main" id="{3B937EAB-58F7-1AEF-ECF3-110D41783EE4}"/>
              </a:ext>
            </a:extLst>
          </p:cNvPr>
          <p:cNvSpPr txBox="1"/>
          <p:nvPr/>
        </p:nvSpPr>
        <p:spPr>
          <a:xfrm>
            <a:off x="2188326" y="1337973"/>
            <a:ext cx="2370841"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Orchestrate multiple agents, introduce LangGraph workflows</a:t>
            </a:r>
          </a:p>
        </p:txBody>
      </p:sp>
      <p:sp>
        <p:nvSpPr>
          <p:cNvPr id="20" name="TextBox 19">
            <a:extLst>
              <a:ext uri="{FF2B5EF4-FFF2-40B4-BE49-F238E27FC236}">
                <a16:creationId xmlns:a16="http://schemas.microsoft.com/office/drawing/2014/main" id="{397EF5FD-91B0-11BB-0857-09C0ACA385CA}"/>
              </a:ext>
            </a:extLst>
          </p:cNvPr>
          <p:cNvSpPr txBox="1"/>
          <p:nvPr/>
        </p:nvSpPr>
        <p:spPr>
          <a:xfrm>
            <a:off x="859316" y="4043843"/>
            <a:ext cx="2467032"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See how tools, decision-making, and reasoning chains</a:t>
            </a:r>
            <a:r>
              <a:rPr lang="en-US" sz="1100" dirty="0">
                <a:ln/>
                <a:solidFill>
                  <a:srgbClr val="666666"/>
                </a:solidFill>
                <a:latin typeface="Arial"/>
                <a:cs typeface="Arial"/>
                <a:sym typeface="Arial"/>
                <a:rtl val="0"/>
              </a:rPr>
              <a:t> work</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21" name="TextBox 20">
            <a:extLst>
              <a:ext uri="{FF2B5EF4-FFF2-40B4-BE49-F238E27FC236}">
                <a16:creationId xmlns:a16="http://schemas.microsoft.com/office/drawing/2014/main" id="{7A08BD99-ED9E-BD83-20F4-2D0F005E6357}"/>
              </a:ext>
            </a:extLst>
          </p:cNvPr>
          <p:cNvSpPr txBox="1"/>
          <p:nvPr/>
        </p:nvSpPr>
        <p:spPr>
          <a:xfrm>
            <a:off x="2978606" y="1027543"/>
            <a:ext cx="158056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Orchestrating</a:t>
            </a:r>
          </a:p>
        </p:txBody>
      </p:sp>
      <p:sp>
        <p:nvSpPr>
          <p:cNvPr id="22" name="TextBox 21">
            <a:extLst>
              <a:ext uri="{FF2B5EF4-FFF2-40B4-BE49-F238E27FC236}">
                <a16:creationId xmlns:a16="http://schemas.microsoft.com/office/drawing/2014/main" id="{E08A4946-206E-49DF-D002-53BAA5F252D2}"/>
              </a:ext>
            </a:extLst>
          </p:cNvPr>
          <p:cNvSpPr txBox="1"/>
          <p:nvPr/>
        </p:nvSpPr>
        <p:spPr>
          <a:xfrm>
            <a:off x="8768151" y="4570715"/>
            <a:ext cx="1723229"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Intro to Agents</a:t>
            </a:r>
          </a:p>
        </p:txBody>
      </p:sp>
      <p:sp>
        <p:nvSpPr>
          <p:cNvPr id="23" name="TextBox 22">
            <a:extLst>
              <a:ext uri="{FF2B5EF4-FFF2-40B4-BE49-F238E27FC236}">
                <a16:creationId xmlns:a16="http://schemas.microsoft.com/office/drawing/2014/main" id="{DDB68641-1412-D5F3-17FD-02DDEE4E370C}"/>
              </a:ext>
            </a:extLst>
          </p:cNvPr>
          <p:cNvSpPr txBox="1"/>
          <p:nvPr/>
        </p:nvSpPr>
        <p:spPr>
          <a:xfrm>
            <a:off x="1834880" y="2255112"/>
            <a:ext cx="2320827"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Learn how to transform an as is to an agentic to-be.</a:t>
            </a:r>
          </a:p>
        </p:txBody>
      </p:sp>
      <p:sp>
        <p:nvSpPr>
          <p:cNvPr id="24" name="Freeform 23">
            <a:extLst>
              <a:ext uri="{FF2B5EF4-FFF2-40B4-BE49-F238E27FC236}">
                <a16:creationId xmlns:a16="http://schemas.microsoft.com/office/drawing/2014/main" id="{4A4B7490-79BD-127B-1CA7-77B06F9000BF}"/>
              </a:ext>
            </a:extLst>
          </p:cNvPr>
          <p:cNvSpPr>
            <a:spLocks noChangeAspect="1"/>
          </p:cNvSpPr>
          <p:nvPr/>
        </p:nvSpPr>
        <p:spPr>
          <a:xfrm>
            <a:off x="3595950" y="1389350"/>
            <a:ext cx="5032937" cy="4941713"/>
          </a:xfrm>
          <a:custGeom>
            <a:avLst/>
            <a:gdLst>
              <a:gd name="connsiteX0" fmla="*/ 2754088 w 4317963"/>
              <a:gd name="connsiteY0" fmla="*/ 4239067 h 4239700"/>
              <a:gd name="connsiteX1" fmla="*/ 3418638 w 4317963"/>
              <a:gd name="connsiteY1" fmla="*/ 3684636 h 4239700"/>
              <a:gd name="connsiteX2" fmla="*/ 1895056 w 4317963"/>
              <a:gd name="connsiteY2" fmla="*/ 3165804 h 4239700"/>
              <a:gd name="connsiteX3" fmla="*/ 6941 w 4317963"/>
              <a:gd name="connsiteY3" fmla="*/ 2333774 h 4239700"/>
              <a:gd name="connsiteX4" fmla="*/ 37757 w 4317963"/>
              <a:gd name="connsiteY4" fmla="*/ 2245686 h 4239700"/>
              <a:gd name="connsiteX5" fmla="*/ 4127212 w 4317963"/>
              <a:gd name="connsiteY5" fmla="*/ 4239067 h 4239700"/>
              <a:gd name="connsiteX6" fmla="*/ 4306236 w 4317963"/>
              <a:gd name="connsiteY6" fmla="*/ 3665157 h 4239700"/>
              <a:gd name="connsiteX7" fmla="*/ 4142258 w 4317963"/>
              <a:gd name="connsiteY7" fmla="*/ 3327979 h 4239700"/>
              <a:gd name="connsiteX8" fmla="*/ 803859 w 4317963"/>
              <a:gd name="connsiteY8" fmla="*/ 796426 h 4239700"/>
              <a:gd name="connsiteX9" fmla="*/ 717971 w 4317963"/>
              <a:gd name="connsiteY9" fmla="*/ 902500 h 4239700"/>
              <a:gd name="connsiteX10" fmla="*/ 1942554 w 4317963"/>
              <a:gd name="connsiteY10" fmla="*/ 1264924 h 4239700"/>
              <a:gd name="connsiteX11" fmla="*/ 2990388 w 4317963"/>
              <a:gd name="connsiteY11" fmla="*/ 1487637 h 4239700"/>
              <a:gd name="connsiteX12" fmla="*/ 1953109 w 4317963"/>
              <a:gd name="connsiteY12" fmla="*/ 1745278 h 4239700"/>
              <a:gd name="connsiteX13" fmla="*/ 638269 w 4317963"/>
              <a:gd name="connsiteY13" fmla="*/ 1902990 h 4239700"/>
              <a:gd name="connsiteX14" fmla="*/ 1132440 w 4317963"/>
              <a:gd name="connsiteY14" fmla="*/ 686698 h 4239700"/>
              <a:gd name="connsiteX15" fmla="*/ 1953109 w 4317963"/>
              <a:gd name="connsiteY15" fmla="*/ 612429 h 4239700"/>
              <a:gd name="connsiteX16" fmla="*/ 2775064 w 4317963"/>
              <a:gd name="connsiteY16" fmla="*/ 473675 h 4239700"/>
              <a:gd name="connsiteX17" fmla="*/ 2012889 w 4317963"/>
              <a:gd name="connsiteY17" fmla="*/ 343559 h 4239700"/>
              <a:gd name="connsiteX18" fmla="*/ 1026178 w 4317963"/>
              <a:gd name="connsiteY18" fmla="*/ 145987 h 4239700"/>
              <a:gd name="connsiteX19" fmla="*/ 1151631 w 4317963"/>
              <a:gd name="connsiteY19" fmla="*/ 77289 h 4239700"/>
              <a:gd name="connsiteX20" fmla="*/ 1319553 w 4317963"/>
              <a:gd name="connsiteY20" fmla="*/ 43033 h 4239700"/>
              <a:gd name="connsiteX21" fmla="*/ 2028242 w 4317963"/>
              <a:gd name="connsiteY21" fmla="*/ 182 h 4239700"/>
              <a:gd name="connsiteX22" fmla="*/ 2026035 w 4317963"/>
              <a:gd name="connsiteY22" fmla="*/ 182 h 4239700"/>
              <a:gd name="connsiteX23" fmla="*/ 1357897 w 4317963"/>
              <a:gd name="connsiteY23" fmla="*/ 145987 h 4239700"/>
              <a:gd name="connsiteX24" fmla="*/ 2016632 w 4317963"/>
              <a:gd name="connsiteY24" fmla="*/ 256432 h 4239700"/>
              <a:gd name="connsiteX25" fmla="*/ 2804398 w 4317963"/>
              <a:gd name="connsiteY25" fmla="*/ 329933 h 4239700"/>
              <a:gd name="connsiteX26" fmla="*/ 3032359 w 4317963"/>
              <a:gd name="connsiteY26" fmla="*/ 402567 h 4239700"/>
              <a:gd name="connsiteX27" fmla="*/ 3104192 w 4317963"/>
              <a:gd name="connsiteY27" fmla="*/ 473675 h 4239700"/>
              <a:gd name="connsiteX28" fmla="*/ 1996097 w 4317963"/>
              <a:gd name="connsiteY28" fmla="*/ 737361 h 4239700"/>
              <a:gd name="connsiteX29" fmla="*/ 1105534 w 4317963"/>
              <a:gd name="connsiteY29" fmla="*/ 902404 h 4239700"/>
              <a:gd name="connsiteX30" fmla="*/ 1981416 w 4317963"/>
              <a:gd name="connsiteY30" fmla="*/ 1081745 h 4239700"/>
              <a:gd name="connsiteX31" fmla="*/ 2984382 w 4317963"/>
              <a:gd name="connsiteY31" fmla="*/ 1182028 h 4239700"/>
              <a:gd name="connsiteX32" fmla="*/ 3376312 w 4317963"/>
              <a:gd name="connsiteY32" fmla="*/ 1329627 h 4239700"/>
              <a:gd name="connsiteX33" fmla="*/ 3488302 w 4317963"/>
              <a:gd name="connsiteY33" fmla="*/ 1487445 h 4239700"/>
              <a:gd name="connsiteX34" fmla="*/ 1942554 w 4317963"/>
              <a:gd name="connsiteY34" fmla="*/ 1993995 h 4239700"/>
              <a:gd name="connsiteX35" fmla="*/ 672968 w 4317963"/>
              <a:gd name="connsiteY35" fmla="*/ 2352677 h 4239700"/>
              <a:gd name="connsiteX36" fmla="*/ 1911656 w 4317963"/>
              <a:gd name="connsiteY36" fmla="*/ 2719515 h 4239700"/>
              <a:gd name="connsiteX37" fmla="*/ 3485567 w 4317963"/>
              <a:gd name="connsiteY37" fmla="*/ 2950000 h 4239700"/>
              <a:gd name="connsiteX38" fmla="*/ 3860801 w 4317963"/>
              <a:gd name="connsiteY38" fmla="*/ 3919631 h 4239700"/>
              <a:gd name="connsiteX39" fmla="*/ 3793920 w 4317963"/>
              <a:gd name="connsiteY39" fmla="*/ 4037368 h 4239700"/>
              <a:gd name="connsiteX40" fmla="*/ 3879224 w 4317963"/>
              <a:gd name="connsiteY40" fmla="*/ 3685691 h 4239700"/>
              <a:gd name="connsiteX41" fmla="*/ 3888628 w 4317963"/>
              <a:gd name="connsiteY41" fmla="*/ 3801701 h 4239700"/>
              <a:gd name="connsiteX42" fmla="*/ 3759376 w 4317963"/>
              <a:gd name="connsiteY42" fmla="*/ 3467297 h 4239700"/>
              <a:gd name="connsiteX43" fmla="*/ 3835373 w 4317963"/>
              <a:gd name="connsiteY43" fmla="*/ 3573615 h 4239700"/>
              <a:gd name="connsiteX44" fmla="*/ 3521982 w 4317963"/>
              <a:gd name="connsiteY44" fmla="*/ 3286612 h 4239700"/>
              <a:gd name="connsiteX45" fmla="*/ 3653825 w 4317963"/>
              <a:gd name="connsiteY45" fmla="*/ 3377578 h 4239700"/>
              <a:gd name="connsiteX46" fmla="*/ 3192087 w 4317963"/>
              <a:gd name="connsiteY46" fmla="*/ 3142391 h 4239700"/>
              <a:gd name="connsiteX47" fmla="*/ 3367014 w 4317963"/>
              <a:gd name="connsiteY47" fmla="*/ 3214454 h 4239700"/>
              <a:gd name="connsiteX48" fmla="*/ 2794735 w 4317963"/>
              <a:gd name="connsiteY48" fmla="*/ 3029931 h 4239700"/>
              <a:gd name="connsiteX49" fmla="*/ 3000368 w 4317963"/>
              <a:gd name="connsiteY49" fmla="*/ 3080788 h 4239700"/>
              <a:gd name="connsiteX50" fmla="*/ 2352668 w 4317963"/>
              <a:gd name="connsiteY50" fmla="*/ 2963347 h 4239700"/>
              <a:gd name="connsiteX51" fmla="*/ 2577971 w 4317963"/>
              <a:gd name="connsiteY51" fmla="*/ 2990301 h 4239700"/>
              <a:gd name="connsiteX52" fmla="*/ 1888051 w 4317963"/>
              <a:gd name="connsiteY52" fmla="*/ 2924965 h 4239700"/>
              <a:gd name="connsiteX53" fmla="*/ 2121991 w 4317963"/>
              <a:gd name="connsiteY53" fmla="*/ 2937248 h 4239700"/>
              <a:gd name="connsiteX54" fmla="*/ 1421227 w 4317963"/>
              <a:gd name="connsiteY54" fmla="*/ 2886957 h 4239700"/>
              <a:gd name="connsiteX55" fmla="*/ 1651329 w 4317963"/>
              <a:gd name="connsiteY55" fmla="*/ 2905093 h 4239700"/>
              <a:gd name="connsiteX56" fmla="*/ 1012361 w 4317963"/>
              <a:gd name="connsiteY56" fmla="*/ 2818253 h 4239700"/>
              <a:gd name="connsiteX57" fmla="*/ 1212908 w 4317963"/>
              <a:gd name="connsiteY57" fmla="*/ 2857691 h 4239700"/>
              <a:gd name="connsiteX58" fmla="*/ 669412 w 4317963"/>
              <a:gd name="connsiteY58" fmla="*/ 2723449 h 4239700"/>
              <a:gd name="connsiteX59" fmla="*/ 823616 w 4317963"/>
              <a:gd name="connsiteY59" fmla="*/ 2779487 h 4239700"/>
              <a:gd name="connsiteX60" fmla="*/ 445068 w 4317963"/>
              <a:gd name="connsiteY60" fmla="*/ 2594677 h 4239700"/>
              <a:gd name="connsiteX61" fmla="*/ 542654 w 4317963"/>
              <a:gd name="connsiteY61" fmla="*/ 2661366 h 4239700"/>
              <a:gd name="connsiteX62" fmla="*/ 971963 w 4317963"/>
              <a:gd name="connsiteY62" fmla="*/ 1974324 h 4239700"/>
              <a:gd name="connsiteX63" fmla="*/ 822657 w 4317963"/>
              <a:gd name="connsiteY63" fmla="*/ 2017024 h 4239700"/>
              <a:gd name="connsiteX64" fmla="*/ 1306752 w 4317963"/>
              <a:gd name="connsiteY64" fmla="*/ 1908978 h 4239700"/>
              <a:gd name="connsiteX65" fmla="*/ 1134128 w 4317963"/>
              <a:gd name="connsiteY65" fmla="*/ 1938149 h 4239700"/>
              <a:gd name="connsiteX66" fmla="*/ 1673686 w 4317963"/>
              <a:gd name="connsiteY66" fmla="*/ 1872419 h 4239700"/>
              <a:gd name="connsiteX67" fmla="*/ 1487437 w 4317963"/>
              <a:gd name="connsiteY67" fmla="*/ 1887004 h 4239700"/>
              <a:gd name="connsiteX68" fmla="*/ 2050983 w 4317963"/>
              <a:gd name="connsiteY68" fmla="*/ 1853900 h 4239700"/>
              <a:gd name="connsiteX69" fmla="*/ 1862815 w 4317963"/>
              <a:gd name="connsiteY69" fmla="*/ 1865318 h 4239700"/>
              <a:gd name="connsiteX70" fmla="*/ 2414079 w 4317963"/>
              <a:gd name="connsiteY70" fmla="*/ 1831350 h 4239700"/>
              <a:gd name="connsiteX71" fmla="*/ 2235698 w 4317963"/>
              <a:gd name="connsiteY71" fmla="*/ 1846223 h 4239700"/>
              <a:gd name="connsiteX72" fmla="*/ 2736202 w 4317963"/>
              <a:gd name="connsiteY72" fmla="*/ 1782029 h 4239700"/>
              <a:gd name="connsiteX73" fmla="*/ 2582194 w 4317963"/>
              <a:gd name="connsiteY73" fmla="*/ 1809760 h 4239700"/>
              <a:gd name="connsiteX74" fmla="*/ 3000559 w 4317963"/>
              <a:gd name="connsiteY74" fmla="*/ 1711214 h 4239700"/>
              <a:gd name="connsiteX75" fmla="*/ 2873323 w 4317963"/>
              <a:gd name="connsiteY75" fmla="*/ 1748924 h 4239700"/>
              <a:gd name="connsiteX76" fmla="*/ 3160614 w 4317963"/>
              <a:gd name="connsiteY76" fmla="*/ 1635505 h 4239700"/>
              <a:gd name="connsiteX77" fmla="*/ 3087208 w 4317963"/>
              <a:gd name="connsiteY77" fmla="*/ 1679453 h 4239700"/>
              <a:gd name="connsiteX78" fmla="*/ 3236227 w 4317963"/>
              <a:gd name="connsiteY78" fmla="*/ 1543292 h 4239700"/>
              <a:gd name="connsiteX79" fmla="*/ 3210414 w 4317963"/>
              <a:gd name="connsiteY79" fmla="*/ 1589830 h 4239700"/>
              <a:gd name="connsiteX80" fmla="*/ 3218858 w 4317963"/>
              <a:gd name="connsiteY80" fmla="*/ 1451462 h 4239700"/>
              <a:gd name="connsiteX81" fmla="*/ 3236418 w 4317963"/>
              <a:gd name="connsiteY81" fmla="*/ 1487445 h 4239700"/>
              <a:gd name="connsiteX82" fmla="*/ 3238721 w 4317963"/>
              <a:gd name="connsiteY82" fmla="*/ 1496849 h 4239700"/>
              <a:gd name="connsiteX83" fmla="*/ 2940299 w 4317963"/>
              <a:gd name="connsiteY83" fmla="*/ 1293039 h 4239700"/>
              <a:gd name="connsiteX84" fmla="*/ 3036639 w 4317963"/>
              <a:gd name="connsiteY84" fmla="*/ 1327967 h 4239700"/>
              <a:gd name="connsiteX85" fmla="*/ 2705976 w 4317963"/>
              <a:gd name="connsiteY85" fmla="*/ 1235082 h 4239700"/>
              <a:gd name="connsiteX86" fmla="*/ 2829471 w 4317963"/>
              <a:gd name="connsiteY86" fmla="*/ 1261950 h 4239700"/>
              <a:gd name="connsiteX87" fmla="*/ 2429432 w 4317963"/>
              <a:gd name="connsiteY87" fmla="*/ 1195261 h 4239700"/>
              <a:gd name="connsiteX88" fmla="*/ 2571926 w 4317963"/>
              <a:gd name="connsiteY88" fmla="*/ 1212821 h 4239700"/>
              <a:gd name="connsiteX89" fmla="*/ 2127172 w 4317963"/>
              <a:gd name="connsiteY89" fmla="*/ 1175206 h 4239700"/>
              <a:gd name="connsiteX90" fmla="*/ 2280413 w 4317963"/>
              <a:gd name="connsiteY90" fmla="*/ 1182691 h 4239700"/>
              <a:gd name="connsiteX91" fmla="*/ 1813877 w 4317963"/>
              <a:gd name="connsiteY91" fmla="*/ 1170120 h 4239700"/>
              <a:gd name="connsiteX92" fmla="*/ 1971628 w 4317963"/>
              <a:gd name="connsiteY92" fmla="*/ 1172903 h 4239700"/>
              <a:gd name="connsiteX93" fmla="*/ 1513249 w 4317963"/>
              <a:gd name="connsiteY93" fmla="*/ 1149298 h 4239700"/>
              <a:gd name="connsiteX94" fmla="*/ 1659869 w 4317963"/>
              <a:gd name="connsiteY94" fmla="*/ 1162156 h 4239700"/>
              <a:gd name="connsiteX95" fmla="*/ 1254169 w 4317963"/>
              <a:gd name="connsiteY95" fmla="*/ 1110148 h 4239700"/>
              <a:gd name="connsiteX96" fmla="*/ 1377184 w 4317963"/>
              <a:gd name="connsiteY96" fmla="*/ 1131834 h 4239700"/>
              <a:gd name="connsiteX97" fmla="*/ 1056308 w 4317963"/>
              <a:gd name="connsiteY97" fmla="*/ 1056509 h 4239700"/>
              <a:gd name="connsiteX98" fmla="*/ 1146507 w 4317963"/>
              <a:gd name="connsiteY98" fmla="*/ 1084816 h 4239700"/>
              <a:gd name="connsiteX99" fmla="*/ 933197 w 4317963"/>
              <a:gd name="connsiteY99" fmla="*/ 993562 h 4239700"/>
              <a:gd name="connsiteX100" fmla="*/ 984918 w 4317963"/>
              <a:gd name="connsiteY100" fmla="*/ 1025899 h 4239700"/>
              <a:gd name="connsiteX101" fmla="*/ 890785 w 4317963"/>
              <a:gd name="connsiteY101" fmla="*/ 926489 h 4239700"/>
              <a:gd name="connsiteX102" fmla="*/ 901820 w 4317963"/>
              <a:gd name="connsiteY102" fmla="*/ 960170 h 4239700"/>
              <a:gd name="connsiteX103" fmla="*/ 1202737 w 4317963"/>
              <a:gd name="connsiteY103" fmla="*/ 748304 h 4239700"/>
              <a:gd name="connsiteX104" fmla="*/ 1111771 w 4317963"/>
              <a:gd name="connsiteY104" fmla="*/ 772676 h 4239700"/>
              <a:gd name="connsiteX105" fmla="*/ 1418541 w 4317963"/>
              <a:gd name="connsiteY105" fmla="*/ 708578 h 4239700"/>
              <a:gd name="connsiteX106" fmla="*/ 1305601 w 4317963"/>
              <a:gd name="connsiteY106" fmla="*/ 726810 h 4239700"/>
              <a:gd name="connsiteX107" fmla="*/ 1667449 w 4317963"/>
              <a:gd name="connsiteY107" fmla="*/ 682478 h 4239700"/>
              <a:gd name="connsiteX108" fmla="*/ 1539732 w 4317963"/>
              <a:gd name="connsiteY108" fmla="*/ 693705 h 4239700"/>
              <a:gd name="connsiteX109" fmla="*/ 1934685 w 4317963"/>
              <a:gd name="connsiteY109" fmla="*/ 671251 h 4239700"/>
              <a:gd name="connsiteX110" fmla="*/ 1799868 w 4317963"/>
              <a:gd name="connsiteY110" fmla="*/ 674994 h 4239700"/>
              <a:gd name="connsiteX111" fmla="*/ 2200962 w 4317963"/>
              <a:gd name="connsiteY111" fmla="*/ 666549 h 4239700"/>
              <a:gd name="connsiteX112" fmla="*/ 2069023 w 4317963"/>
              <a:gd name="connsiteY112" fmla="*/ 670388 h 4239700"/>
              <a:gd name="connsiteX113" fmla="*/ 2449583 w 4317963"/>
              <a:gd name="connsiteY113" fmla="*/ 648030 h 4239700"/>
              <a:gd name="connsiteX114" fmla="*/ 2328775 w 4317963"/>
              <a:gd name="connsiteY114" fmla="*/ 658969 h 4239700"/>
              <a:gd name="connsiteX115" fmla="*/ 2660973 w 4317963"/>
              <a:gd name="connsiteY115" fmla="*/ 616844 h 4239700"/>
              <a:gd name="connsiteX116" fmla="*/ 2561083 w 4317963"/>
              <a:gd name="connsiteY116" fmla="*/ 633829 h 4239700"/>
              <a:gd name="connsiteX117" fmla="*/ 2819300 w 4317963"/>
              <a:gd name="connsiteY117" fmla="*/ 575871 h 4239700"/>
              <a:gd name="connsiteX118" fmla="*/ 2747525 w 4317963"/>
              <a:gd name="connsiteY118" fmla="*/ 597365 h 4239700"/>
              <a:gd name="connsiteX119" fmla="*/ 2914104 w 4317963"/>
              <a:gd name="connsiteY119" fmla="*/ 528757 h 4239700"/>
              <a:gd name="connsiteX120" fmla="*/ 2875050 w 4317963"/>
              <a:gd name="connsiteY120" fmla="*/ 552842 h 4239700"/>
              <a:gd name="connsiteX121" fmla="*/ 2940875 w 4317963"/>
              <a:gd name="connsiteY121" fmla="*/ 479244 h 4239700"/>
              <a:gd name="connsiteX122" fmla="*/ 2935982 w 4317963"/>
              <a:gd name="connsiteY122" fmla="*/ 504001 h 4239700"/>
              <a:gd name="connsiteX123" fmla="*/ 2802507 w 4317963"/>
              <a:gd name="connsiteY123" fmla="*/ 387511 h 4239700"/>
              <a:gd name="connsiteX124" fmla="*/ 2859217 w 4317963"/>
              <a:gd name="connsiteY124" fmla="*/ 408621 h 4239700"/>
              <a:gd name="connsiteX125" fmla="*/ 2651953 w 4317963"/>
              <a:gd name="connsiteY125" fmla="*/ 350952 h 4239700"/>
              <a:gd name="connsiteX126" fmla="*/ 2732940 w 4317963"/>
              <a:gd name="connsiteY126" fmla="*/ 368224 h 4239700"/>
              <a:gd name="connsiteX127" fmla="*/ 2461865 w 4317963"/>
              <a:gd name="connsiteY127" fmla="*/ 323508 h 4239700"/>
              <a:gd name="connsiteX128" fmla="*/ 2561083 w 4317963"/>
              <a:gd name="connsiteY128" fmla="*/ 335983 h 4239700"/>
              <a:gd name="connsiteX129" fmla="*/ 2244526 w 4317963"/>
              <a:gd name="connsiteY129" fmla="*/ 306524 h 4239700"/>
              <a:gd name="connsiteX130" fmla="*/ 2355834 w 4317963"/>
              <a:gd name="connsiteY130" fmla="*/ 313625 h 4239700"/>
              <a:gd name="connsiteX131" fmla="*/ 2013273 w 4317963"/>
              <a:gd name="connsiteY131" fmla="*/ 300863 h 4239700"/>
              <a:gd name="connsiteX132" fmla="*/ 2014712 w 4317963"/>
              <a:gd name="connsiteY132" fmla="*/ 300863 h 4239700"/>
              <a:gd name="connsiteX133" fmla="*/ 2129763 w 4317963"/>
              <a:gd name="connsiteY133" fmla="*/ 302206 h 4239700"/>
              <a:gd name="connsiteX134" fmla="*/ 1779333 w 4317963"/>
              <a:gd name="connsiteY134" fmla="*/ 295009 h 4239700"/>
              <a:gd name="connsiteX135" fmla="*/ 1894960 w 4317963"/>
              <a:gd name="connsiteY135" fmla="*/ 299423 h 4239700"/>
              <a:gd name="connsiteX136" fmla="*/ 1565640 w 4317963"/>
              <a:gd name="connsiteY136" fmla="*/ 278025 h 4239700"/>
              <a:gd name="connsiteX137" fmla="*/ 1668793 w 4317963"/>
              <a:gd name="connsiteY137" fmla="*/ 287813 h 4239700"/>
              <a:gd name="connsiteX138" fmla="*/ 1389274 w 4317963"/>
              <a:gd name="connsiteY138" fmla="*/ 251446 h 4239700"/>
              <a:gd name="connsiteX139" fmla="*/ 1471892 w 4317963"/>
              <a:gd name="connsiteY139" fmla="*/ 265743 h 4239700"/>
              <a:gd name="connsiteX140" fmla="*/ 1262901 w 4317963"/>
              <a:gd name="connsiteY140" fmla="*/ 217861 h 4239700"/>
              <a:gd name="connsiteX141" fmla="*/ 1319227 w 4317963"/>
              <a:gd name="connsiteY141" fmla="*/ 235325 h 4239700"/>
              <a:gd name="connsiteX142" fmla="*/ 1194772 w 4317963"/>
              <a:gd name="connsiteY142" fmla="*/ 180055 h 4239700"/>
              <a:gd name="connsiteX143" fmla="*/ 1221256 w 4317963"/>
              <a:gd name="connsiteY143" fmla="*/ 199342 h 4239700"/>
              <a:gd name="connsiteX144" fmla="*/ 1187576 w 4317963"/>
              <a:gd name="connsiteY144" fmla="*/ 140905 h 4239700"/>
              <a:gd name="connsiteX145" fmla="*/ 1185177 w 4317963"/>
              <a:gd name="connsiteY145" fmla="*/ 145895 h 4239700"/>
              <a:gd name="connsiteX146" fmla="*/ 1183641 w 4317963"/>
              <a:gd name="connsiteY146" fmla="*/ 160480 h 4239700"/>
              <a:gd name="connsiteX147" fmla="*/ 1341680 w 4317963"/>
              <a:gd name="connsiteY147" fmla="*/ 69898 h 4239700"/>
              <a:gd name="connsiteX148" fmla="*/ 1283915 w 4317963"/>
              <a:gd name="connsiteY148" fmla="*/ 86018 h 4239700"/>
              <a:gd name="connsiteX149" fmla="*/ 1488684 w 4317963"/>
              <a:gd name="connsiteY149" fmla="*/ 42359 h 4239700"/>
              <a:gd name="connsiteX150" fmla="*/ 1410384 w 4317963"/>
              <a:gd name="connsiteY150" fmla="*/ 55217 h 4239700"/>
              <a:gd name="connsiteX151" fmla="*/ 1668505 w 4317963"/>
              <a:gd name="connsiteY151" fmla="*/ 22400 h 4239700"/>
              <a:gd name="connsiteX152" fmla="*/ 1575140 w 4317963"/>
              <a:gd name="connsiteY152" fmla="*/ 31420 h 4239700"/>
              <a:gd name="connsiteX153" fmla="*/ 3687409 w 4317963"/>
              <a:gd name="connsiteY153" fmla="*/ 4152323 h 4239700"/>
              <a:gd name="connsiteX154" fmla="*/ 3574508 w 4317963"/>
              <a:gd name="connsiteY154" fmla="*/ 4239883 h 42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17963" h="4239700">
                <a:moveTo>
                  <a:pt x="2754088" y="4239067"/>
                </a:moveTo>
                <a:cubicBezTo>
                  <a:pt x="3216978" y="4115764"/>
                  <a:pt x="3473035" y="3923488"/>
                  <a:pt x="3418638" y="3684636"/>
                </a:cubicBezTo>
                <a:cubicBezTo>
                  <a:pt x="3350509" y="3385542"/>
                  <a:pt x="2638606" y="3234652"/>
                  <a:pt x="1895056" y="3165804"/>
                </a:cubicBezTo>
                <a:cubicBezTo>
                  <a:pt x="537516" y="3040112"/>
                  <a:pt x="-71734" y="2771427"/>
                  <a:pt x="6941" y="2333774"/>
                </a:cubicBezTo>
                <a:cubicBezTo>
                  <a:pt x="12397" y="2303423"/>
                  <a:pt x="22635" y="2274051"/>
                  <a:pt x="37757" y="2245686"/>
                </a:cubicBezTo>
                <a:moveTo>
                  <a:pt x="4127212" y="4239067"/>
                </a:moveTo>
                <a:cubicBezTo>
                  <a:pt x="4282382" y="4067393"/>
                  <a:pt x="4346989" y="3873419"/>
                  <a:pt x="4306236" y="3665157"/>
                </a:cubicBezTo>
                <a:cubicBezTo>
                  <a:pt x="4282094" y="3541777"/>
                  <a:pt x="4229693" y="3429193"/>
                  <a:pt x="4142258" y="3327979"/>
                </a:cubicBezTo>
                <a:moveTo>
                  <a:pt x="803859" y="796426"/>
                </a:moveTo>
                <a:cubicBezTo>
                  <a:pt x="751398" y="829592"/>
                  <a:pt x="724324" y="865433"/>
                  <a:pt x="717971" y="902500"/>
                </a:cubicBezTo>
                <a:cubicBezTo>
                  <a:pt x="693744" y="1043843"/>
                  <a:pt x="851827" y="1213684"/>
                  <a:pt x="1942554" y="1264924"/>
                </a:cubicBezTo>
                <a:cubicBezTo>
                  <a:pt x="2485470" y="1290429"/>
                  <a:pt x="2966879" y="1374506"/>
                  <a:pt x="2990388" y="1487637"/>
                </a:cubicBezTo>
                <a:cubicBezTo>
                  <a:pt x="3034048" y="1614395"/>
                  <a:pt x="2655791" y="1717959"/>
                  <a:pt x="1953109" y="1745278"/>
                </a:cubicBezTo>
                <a:cubicBezTo>
                  <a:pt x="1386751" y="1767300"/>
                  <a:pt x="952034" y="1821371"/>
                  <a:pt x="638269" y="1902990"/>
                </a:cubicBezTo>
                <a:moveTo>
                  <a:pt x="1132440" y="686698"/>
                </a:moveTo>
                <a:cubicBezTo>
                  <a:pt x="1324773" y="649250"/>
                  <a:pt x="1592508" y="622678"/>
                  <a:pt x="1953109" y="612429"/>
                </a:cubicBezTo>
                <a:cubicBezTo>
                  <a:pt x="2392010" y="599954"/>
                  <a:pt x="2794255" y="558116"/>
                  <a:pt x="2775064" y="473675"/>
                </a:cubicBezTo>
                <a:cubicBezTo>
                  <a:pt x="2756928" y="394128"/>
                  <a:pt x="2405539" y="358432"/>
                  <a:pt x="2012889" y="343559"/>
                </a:cubicBezTo>
                <a:cubicBezTo>
                  <a:pt x="1332085" y="317747"/>
                  <a:pt x="981559" y="245493"/>
                  <a:pt x="1026178" y="145987"/>
                </a:cubicBezTo>
                <a:cubicBezTo>
                  <a:pt x="1037875" y="119895"/>
                  <a:pt x="1082303" y="96879"/>
                  <a:pt x="1151631" y="77289"/>
                </a:cubicBezTo>
                <a:moveTo>
                  <a:pt x="1319553" y="43033"/>
                </a:moveTo>
                <a:cubicBezTo>
                  <a:pt x="1503979" y="15233"/>
                  <a:pt x="1757129" y="182"/>
                  <a:pt x="2028242" y="182"/>
                </a:cubicBezTo>
                <a:lnTo>
                  <a:pt x="2026035" y="182"/>
                </a:lnTo>
                <a:cubicBezTo>
                  <a:pt x="1676661" y="182"/>
                  <a:pt x="1377376" y="83807"/>
                  <a:pt x="1357897" y="145987"/>
                </a:cubicBezTo>
                <a:cubicBezTo>
                  <a:pt x="1337458" y="211428"/>
                  <a:pt x="1617073" y="241366"/>
                  <a:pt x="2016632" y="256432"/>
                </a:cubicBezTo>
                <a:cubicBezTo>
                  <a:pt x="2366591" y="269649"/>
                  <a:pt x="2626256" y="294202"/>
                  <a:pt x="2804398" y="329933"/>
                </a:cubicBezTo>
                <a:moveTo>
                  <a:pt x="3032359" y="402567"/>
                </a:moveTo>
                <a:cubicBezTo>
                  <a:pt x="3071096" y="424092"/>
                  <a:pt x="3094788" y="447799"/>
                  <a:pt x="3104192" y="473675"/>
                </a:cubicBezTo>
                <a:cubicBezTo>
                  <a:pt x="3150922" y="602255"/>
                  <a:pt x="2783508" y="706751"/>
                  <a:pt x="1996097" y="737361"/>
                </a:cubicBezTo>
                <a:cubicBezTo>
                  <a:pt x="1521981" y="755784"/>
                  <a:pt x="1134224" y="817867"/>
                  <a:pt x="1105534" y="902404"/>
                </a:cubicBezTo>
                <a:cubicBezTo>
                  <a:pt x="1076651" y="990492"/>
                  <a:pt x="1298231" y="1060136"/>
                  <a:pt x="1981416" y="1081745"/>
                </a:cubicBezTo>
                <a:cubicBezTo>
                  <a:pt x="2424519" y="1095764"/>
                  <a:pt x="2750855" y="1131066"/>
                  <a:pt x="2984382" y="1182028"/>
                </a:cubicBezTo>
                <a:moveTo>
                  <a:pt x="3376312" y="1329627"/>
                </a:moveTo>
                <a:cubicBezTo>
                  <a:pt x="3444133" y="1377807"/>
                  <a:pt x="3479090" y="1430966"/>
                  <a:pt x="3488302" y="1487445"/>
                </a:cubicBezTo>
                <a:cubicBezTo>
                  <a:pt x="3530349" y="1745278"/>
                  <a:pt x="3104192" y="1920483"/>
                  <a:pt x="1942554" y="1993995"/>
                </a:cubicBezTo>
                <a:cubicBezTo>
                  <a:pt x="1105534" y="2046962"/>
                  <a:pt x="702551" y="2166907"/>
                  <a:pt x="672968" y="2352677"/>
                </a:cubicBezTo>
                <a:cubicBezTo>
                  <a:pt x="643385" y="2538447"/>
                  <a:pt x="1152168" y="2679885"/>
                  <a:pt x="1911656" y="2719515"/>
                </a:cubicBezTo>
                <a:cubicBezTo>
                  <a:pt x="2603908" y="2755632"/>
                  <a:pt x="3115937" y="2833539"/>
                  <a:pt x="3485567" y="2950000"/>
                </a:cubicBezTo>
                <a:moveTo>
                  <a:pt x="3860801" y="3919631"/>
                </a:moveTo>
                <a:cubicBezTo>
                  <a:pt x="3845064" y="3959261"/>
                  <a:pt x="3822611" y="3998890"/>
                  <a:pt x="3793920" y="4037368"/>
                </a:cubicBezTo>
                <a:moveTo>
                  <a:pt x="3879224" y="3685691"/>
                </a:moveTo>
                <a:cubicBezTo>
                  <a:pt x="3888340" y="3724073"/>
                  <a:pt x="3891507" y="3763031"/>
                  <a:pt x="3888628" y="3801701"/>
                </a:cubicBezTo>
                <a:moveTo>
                  <a:pt x="3759376" y="3467297"/>
                </a:moveTo>
                <a:cubicBezTo>
                  <a:pt x="3789794" y="3501649"/>
                  <a:pt x="3815414" y="3537440"/>
                  <a:pt x="3835373" y="3573615"/>
                </a:cubicBezTo>
                <a:moveTo>
                  <a:pt x="3521982" y="3286612"/>
                </a:moveTo>
                <a:cubicBezTo>
                  <a:pt x="3570056" y="3315495"/>
                  <a:pt x="3614483" y="3346105"/>
                  <a:pt x="3653825" y="3377578"/>
                </a:cubicBezTo>
                <a:moveTo>
                  <a:pt x="3192087" y="3142391"/>
                </a:moveTo>
                <a:cubicBezTo>
                  <a:pt x="3253498" y="3164749"/>
                  <a:pt x="3312319" y="3188929"/>
                  <a:pt x="3367014" y="3214454"/>
                </a:cubicBezTo>
                <a:moveTo>
                  <a:pt x="2794735" y="3029931"/>
                </a:moveTo>
                <a:cubicBezTo>
                  <a:pt x="2865262" y="3044996"/>
                  <a:pt x="2934446" y="3062076"/>
                  <a:pt x="3000368" y="3080788"/>
                </a:cubicBezTo>
                <a:moveTo>
                  <a:pt x="2352668" y="2963347"/>
                </a:moveTo>
                <a:cubicBezTo>
                  <a:pt x="2428760" y="2970832"/>
                  <a:pt x="2504470" y="2979075"/>
                  <a:pt x="2577971" y="2990301"/>
                </a:cubicBezTo>
                <a:moveTo>
                  <a:pt x="1888051" y="2924965"/>
                </a:moveTo>
                <a:cubicBezTo>
                  <a:pt x="1888051" y="2924965"/>
                  <a:pt x="2044046" y="2933611"/>
                  <a:pt x="2121991" y="2937248"/>
                </a:cubicBezTo>
                <a:moveTo>
                  <a:pt x="1421227" y="2886957"/>
                </a:moveTo>
                <a:cubicBezTo>
                  <a:pt x="1495785" y="2894826"/>
                  <a:pt x="1573221" y="2900967"/>
                  <a:pt x="1651329" y="2905093"/>
                </a:cubicBezTo>
                <a:moveTo>
                  <a:pt x="1012361" y="2818253"/>
                </a:moveTo>
                <a:cubicBezTo>
                  <a:pt x="1075883" y="2832934"/>
                  <a:pt x="1143340" y="2846272"/>
                  <a:pt x="1212908" y="2857691"/>
                </a:cubicBezTo>
                <a:moveTo>
                  <a:pt x="669412" y="2723449"/>
                </a:moveTo>
                <a:cubicBezTo>
                  <a:pt x="716429" y="2743216"/>
                  <a:pt x="768245" y="2762119"/>
                  <a:pt x="823616" y="2779487"/>
                </a:cubicBezTo>
                <a:moveTo>
                  <a:pt x="445068" y="2594677"/>
                </a:moveTo>
                <a:cubicBezTo>
                  <a:pt x="472510" y="2617514"/>
                  <a:pt x="505327" y="2639968"/>
                  <a:pt x="542654" y="2661366"/>
                </a:cubicBezTo>
                <a:moveTo>
                  <a:pt x="971963" y="1974324"/>
                </a:moveTo>
                <a:cubicBezTo>
                  <a:pt x="919860" y="1987470"/>
                  <a:pt x="869675" y="2001863"/>
                  <a:pt x="822657" y="2017024"/>
                </a:cubicBezTo>
                <a:moveTo>
                  <a:pt x="1306752" y="1908978"/>
                </a:moveTo>
                <a:cubicBezTo>
                  <a:pt x="1247836" y="1917518"/>
                  <a:pt x="1189783" y="1927306"/>
                  <a:pt x="1134128" y="1938149"/>
                </a:cubicBezTo>
                <a:moveTo>
                  <a:pt x="1673686" y="1872419"/>
                </a:moveTo>
                <a:cubicBezTo>
                  <a:pt x="1611027" y="1876065"/>
                  <a:pt x="1548368" y="1880959"/>
                  <a:pt x="1487437" y="1887004"/>
                </a:cubicBezTo>
                <a:moveTo>
                  <a:pt x="2050983" y="1853900"/>
                </a:moveTo>
                <a:lnTo>
                  <a:pt x="1862815" y="1865318"/>
                </a:lnTo>
                <a:moveTo>
                  <a:pt x="2414079" y="1831350"/>
                </a:moveTo>
                <a:cubicBezTo>
                  <a:pt x="2356218" y="1837491"/>
                  <a:pt x="2296150" y="1842481"/>
                  <a:pt x="2235698" y="1846223"/>
                </a:cubicBezTo>
                <a:moveTo>
                  <a:pt x="2736202" y="1782029"/>
                </a:moveTo>
                <a:cubicBezTo>
                  <a:pt x="2687457" y="1792200"/>
                  <a:pt x="2635641" y="1801604"/>
                  <a:pt x="2582194" y="1809760"/>
                </a:cubicBezTo>
                <a:moveTo>
                  <a:pt x="3000559" y="1711214"/>
                </a:moveTo>
                <a:cubicBezTo>
                  <a:pt x="2964768" y="1724456"/>
                  <a:pt x="2915639" y="1737122"/>
                  <a:pt x="2873323" y="1748924"/>
                </a:cubicBezTo>
                <a:moveTo>
                  <a:pt x="3160614" y="1635505"/>
                </a:moveTo>
                <a:cubicBezTo>
                  <a:pt x="3140079" y="1650474"/>
                  <a:pt x="3115418" y="1665347"/>
                  <a:pt x="3087208" y="1679453"/>
                </a:cubicBezTo>
                <a:moveTo>
                  <a:pt x="3236227" y="1543292"/>
                </a:moveTo>
                <a:cubicBezTo>
                  <a:pt x="3231525" y="1558836"/>
                  <a:pt x="3222889" y="1574477"/>
                  <a:pt x="3210414" y="1589830"/>
                </a:cubicBezTo>
                <a:moveTo>
                  <a:pt x="3218858" y="1451462"/>
                </a:moveTo>
                <a:cubicBezTo>
                  <a:pt x="3226919" y="1463265"/>
                  <a:pt x="3232868" y="1475355"/>
                  <a:pt x="3236418" y="1487445"/>
                </a:cubicBezTo>
                <a:cubicBezTo>
                  <a:pt x="3237378" y="1490612"/>
                  <a:pt x="3238145" y="1493778"/>
                  <a:pt x="3238721" y="1496849"/>
                </a:cubicBezTo>
                <a:moveTo>
                  <a:pt x="2940299" y="1293039"/>
                </a:moveTo>
                <a:cubicBezTo>
                  <a:pt x="2974939" y="1304074"/>
                  <a:pt x="3007373" y="1315781"/>
                  <a:pt x="3036639" y="1327967"/>
                </a:cubicBezTo>
                <a:moveTo>
                  <a:pt x="2705976" y="1235082"/>
                </a:moveTo>
                <a:cubicBezTo>
                  <a:pt x="2748964" y="1243238"/>
                  <a:pt x="2790513" y="1252258"/>
                  <a:pt x="2829471" y="1261950"/>
                </a:cubicBezTo>
                <a:moveTo>
                  <a:pt x="2429432" y="1195261"/>
                </a:moveTo>
                <a:cubicBezTo>
                  <a:pt x="2477986" y="1200250"/>
                  <a:pt x="2525963" y="1206200"/>
                  <a:pt x="2571926" y="1212821"/>
                </a:cubicBezTo>
                <a:moveTo>
                  <a:pt x="2127172" y="1175206"/>
                </a:moveTo>
                <a:cubicBezTo>
                  <a:pt x="2178700" y="1176837"/>
                  <a:pt x="2230229" y="1179332"/>
                  <a:pt x="2280413" y="1182691"/>
                </a:cubicBezTo>
                <a:moveTo>
                  <a:pt x="1813877" y="1170120"/>
                </a:moveTo>
                <a:cubicBezTo>
                  <a:pt x="1865693" y="1171944"/>
                  <a:pt x="1918757" y="1172807"/>
                  <a:pt x="1971628" y="1172903"/>
                </a:cubicBezTo>
                <a:moveTo>
                  <a:pt x="1513249" y="1149298"/>
                </a:moveTo>
                <a:cubicBezTo>
                  <a:pt x="1560555" y="1154384"/>
                  <a:pt x="1609876" y="1158702"/>
                  <a:pt x="1659869" y="1162156"/>
                </a:cubicBezTo>
                <a:moveTo>
                  <a:pt x="1254169" y="1110148"/>
                </a:moveTo>
                <a:cubicBezTo>
                  <a:pt x="1292647" y="1118017"/>
                  <a:pt x="1334100" y="1125309"/>
                  <a:pt x="1377184" y="1131834"/>
                </a:cubicBezTo>
                <a:moveTo>
                  <a:pt x="1056308" y="1056509"/>
                </a:moveTo>
                <a:cubicBezTo>
                  <a:pt x="1083272" y="1066392"/>
                  <a:pt x="1113690" y="1075892"/>
                  <a:pt x="1146507" y="1084816"/>
                </a:cubicBezTo>
                <a:moveTo>
                  <a:pt x="933197" y="993562"/>
                </a:moveTo>
                <a:cubicBezTo>
                  <a:pt x="947111" y="1004597"/>
                  <a:pt x="964479" y="1015440"/>
                  <a:pt x="984918" y="1025899"/>
                </a:cubicBezTo>
                <a:moveTo>
                  <a:pt x="890785" y="926489"/>
                </a:moveTo>
                <a:cubicBezTo>
                  <a:pt x="891169" y="937716"/>
                  <a:pt x="894815" y="949135"/>
                  <a:pt x="901820" y="960170"/>
                </a:cubicBezTo>
                <a:moveTo>
                  <a:pt x="1202737" y="748304"/>
                </a:moveTo>
                <a:cubicBezTo>
                  <a:pt x="1170400" y="755980"/>
                  <a:pt x="1139694" y="764136"/>
                  <a:pt x="1111771" y="772676"/>
                </a:cubicBezTo>
                <a:moveTo>
                  <a:pt x="1418541" y="708578"/>
                </a:moveTo>
                <a:cubicBezTo>
                  <a:pt x="1379583" y="714047"/>
                  <a:pt x="1341584" y="720285"/>
                  <a:pt x="1305601" y="726810"/>
                </a:cubicBezTo>
                <a:moveTo>
                  <a:pt x="1667449" y="682478"/>
                </a:moveTo>
                <a:cubicBezTo>
                  <a:pt x="1624077" y="685645"/>
                  <a:pt x="1581185" y="689387"/>
                  <a:pt x="1539732" y="693705"/>
                </a:cubicBezTo>
                <a:moveTo>
                  <a:pt x="1934685" y="671251"/>
                </a:moveTo>
                <a:cubicBezTo>
                  <a:pt x="1889586" y="671827"/>
                  <a:pt x="1844199" y="673074"/>
                  <a:pt x="1799868" y="674994"/>
                </a:cubicBezTo>
                <a:moveTo>
                  <a:pt x="2200962" y="666549"/>
                </a:moveTo>
                <a:cubicBezTo>
                  <a:pt x="2157686" y="668469"/>
                  <a:pt x="2113355" y="669716"/>
                  <a:pt x="2069023" y="670388"/>
                </a:cubicBezTo>
                <a:moveTo>
                  <a:pt x="2449583" y="648030"/>
                </a:moveTo>
                <a:cubicBezTo>
                  <a:pt x="2410817" y="652252"/>
                  <a:pt x="2370132" y="655898"/>
                  <a:pt x="2328775" y="658969"/>
                </a:cubicBezTo>
                <a:moveTo>
                  <a:pt x="2660973" y="616844"/>
                </a:moveTo>
                <a:cubicBezTo>
                  <a:pt x="2629787" y="622986"/>
                  <a:pt x="2596203" y="628647"/>
                  <a:pt x="2561083" y="633829"/>
                </a:cubicBezTo>
                <a:moveTo>
                  <a:pt x="2819300" y="575871"/>
                </a:moveTo>
                <a:cubicBezTo>
                  <a:pt x="2797997" y="583260"/>
                  <a:pt x="2773913" y="590553"/>
                  <a:pt x="2747525" y="597365"/>
                </a:cubicBezTo>
                <a:moveTo>
                  <a:pt x="2914104" y="528757"/>
                </a:moveTo>
                <a:cubicBezTo>
                  <a:pt x="2903932" y="536913"/>
                  <a:pt x="2890787" y="545070"/>
                  <a:pt x="2875050" y="552842"/>
                </a:cubicBezTo>
                <a:moveTo>
                  <a:pt x="2940875" y="479244"/>
                </a:moveTo>
                <a:cubicBezTo>
                  <a:pt x="2942027" y="487496"/>
                  <a:pt x="2940395" y="495844"/>
                  <a:pt x="2935982" y="504001"/>
                </a:cubicBezTo>
                <a:moveTo>
                  <a:pt x="2802507" y="387511"/>
                </a:moveTo>
                <a:cubicBezTo>
                  <a:pt x="2823618" y="394228"/>
                  <a:pt x="2842713" y="401328"/>
                  <a:pt x="2859217" y="408621"/>
                </a:cubicBezTo>
                <a:moveTo>
                  <a:pt x="2651953" y="350952"/>
                </a:moveTo>
                <a:cubicBezTo>
                  <a:pt x="2680644" y="356325"/>
                  <a:pt x="2707895" y="362082"/>
                  <a:pt x="2732940" y="368224"/>
                </a:cubicBezTo>
                <a:moveTo>
                  <a:pt x="2461865" y="323508"/>
                </a:moveTo>
                <a:cubicBezTo>
                  <a:pt x="2496025" y="327251"/>
                  <a:pt x="2529418" y="331473"/>
                  <a:pt x="2561083" y="335983"/>
                </a:cubicBezTo>
                <a:moveTo>
                  <a:pt x="2244526" y="306524"/>
                </a:moveTo>
                <a:cubicBezTo>
                  <a:pt x="2282236" y="308443"/>
                  <a:pt x="2319659" y="310842"/>
                  <a:pt x="2355834" y="313625"/>
                </a:cubicBezTo>
                <a:moveTo>
                  <a:pt x="2013273" y="300863"/>
                </a:moveTo>
                <a:lnTo>
                  <a:pt x="2014712" y="300863"/>
                </a:lnTo>
                <a:cubicBezTo>
                  <a:pt x="2053191" y="300863"/>
                  <a:pt x="2091861" y="301343"/>
                  <a:pt x="2129763" y="302206"/>
                </a:cubicBezTo>
                <a:moveTo>
                  <a:pt x="1779333" y="295009"/>
                </a:moveTo>
                <a:cubicBezTo>
                  <a:pt x="1817044" y="296929"/>
                  <a:pt x="1855906" y="298368"/>
                  <a:pt x="1894960" y="299423"/>
                </a:cubicBezTo>
                <a:moveTo>
                  <a:pt x="1565640" y="278025"/>
                </a:moveTo>
                <a:cubicBezTo>
                  <a:pt x="1598553" y="281672"/>
                  <a:pt x="1633193" y="285030"/>
                  <a:pt x="1668793" y="287813"/>
                </a:cubicBezTo>
                <a:moveTo>
                  <a:pt x="1389274" y="251446"/>
                </a:moveTo>
                <a:cubicBezTo>
                  <a:pt x="1414798" y="256531"/>
                  <a:pt x="1442530" y="261329"/>
                  <a:pt x="1471892" y="265743"/>
                </a:cubicBezTo>
                <a:moveTo>
                  <a:pt x="1262901" y="217861"/>
                </a:moveTo>
                <a:cubicBezTo>
                  <a:pt x="1279213" y="223906"/>
                  <a:pt x="1298212" y="229760"/>
                  <a:pt x="1319227" y="235325"/>
                </a:cubicBezTo>
                <a:moveTo>
                  <a:pt x="1194772" y="180055"/>
                </a:moveTo>
                <a:cubicBezTo>
                  <a:pt x="1201009" y="186580"/>
                  <a:pt x="1209933" y="193009"/>
                  <a:pt x="1221256" y="199342"/>
                </a:cubicBezTo>
                <a:moveTo>
                  <a:pt x="1187576" y="140905"/>
                </a:moveTo>
                <a:cubicBezTo>
                  <a:pt x="1186616" y="142536"/>
                  <a:pt x="1185848" y="144167"/>
                  <a:pt x="1185177" y="145895"/>
                </a:cubicBezTo>
                <a:cubicBezTo>
                  <a:pt x="1183354" y="150692"/>
                  <a:pt x="1182778" y="155586"/>
                  <a:pt x="1183641" y="160480"/>
                </a:cubicBezTo>
                <a:moveTo>
                  <a:pt x="1341680" y="69898"/>
                </a:moveTo>
                <a:cubicBezTo>
                  <a:pt x="1320474" y="75079"/>
                  <a:pt x="1301091" y="80453"/>
                  <a:pt x="1283915" y="86018"/>
                </a:cubicBezTo>
                <a:moveTo>
                  <a:pt x="1488684" y="42359"/>
                </a:moveTo>
                <a:cubicBezTo>
                  <a:pt x="1461241" y="46389"/>
                  <a:pt x="1434853" y="50707"/>
                  <a:pt x="1410384" y="55217"/>
                </a:cubicBezTo>
                <a:moveTo>
                  <a:pt x="1668505" y="22400"/>
                </a:moveTo>
                <a:cubicBezTo>
                  <a:pt x="1636552" y="24991"/>
                  <a:pt x="1605078" y="28061"/>
                  <a:pt x="1575140" y="31420"/>
                </a:cubicBezTo>
                <a:moveTo>
                  <a:pt x="3687409" y="4152323"/>
                </a:moveTo>
                <a:cubicBezTo>
                  <a:pt x="3653892" y="4182184"/>
                  <a:pt x="3616018" y="4211566"/>
                  <a:pt x="3574508" y="4239883"/>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B1931D26-7A46-EB1D-2F2B-37317D82C2E7}"/>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7B976B27-DA80-08A1-9132-9099CB55E7DE}"/>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0ED9E368-3017-1F81-5071-28DAF9A6B6D2}"/>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5ED57B7D-6CDE-0110-4550-60FA8519D26B}"/>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06871087-D293-31C6-94F6-E1460323002E}"/>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2F3EDF69-FD49-D1AD-9DD2-825F266C66AB}"/>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58A4B68E-F7DD-CEA7-6701-1EEC68954825}"/>
              </a:ext>
            </a:extLst>
          </p:cNvPr>
          <p:cNvSpPr/>
          <p:nvPr/>
        </p:nvSpPr>
        <p:spPr>
          <a:xfrm>
            <a:off x="7869398" y="4618495"/>
            <a:ext cx="528074" cy="578366"/>
          </a:xfrm>
          <a:custGeom>
            <a:avLst/>
            <a:gdLst>
              <a:gd name="connsiteX0" fmla="*/ 205695 w 453389"/>
              <a:gd name="connsiteY0" fmla="*/ 259550 h 496569"/>
              <a:gd name="connsiteX1" fmla="*/ 76155 w 453389"/>
              <a:gd name="connsiteY1" fmla="*/ 130010 h 496569"/>
              <a:gd name="connsiteX2" fmla="*/ 205695 w 453389"/>
              <a:gd name="connsiteY2" fmla="*/ 470 h 496569"/>
              <a:gd name="connsiteX3" fmla="*/ 590 w 453389"/>
              <a:gd name="connsiteY3" fmla="*/ 497040 h 496569"/>
              <a:gd name="connsiteX4" fmla="*/ 205695 w 453389"/>
              <a:gd name="connsiteY4" fmla="*/ 291935 h 496569"/>
              <a:gd name="connsiteX5" fmla="*/ 205695 w 453389"/>
              <a:gd name="connsiteY5" fmla="*/ 497040 h 496569"/>
              <a:gd name="connsiteX6" fmla="*/ 248875 w 453389"/>
              <a:gd name="connsiteY6" fmla="*/ 259550 h 496569"/>
              <a:gd name="connsiteX7" fmla="*/ 270465 w 453389"/>
              <a:gd name="connsiteY7" fmla="*/ 257607 h 496569"/>
              <a:gd name="connsiteX8" fmla="*/ 270465 w 453389"/>
              <a:gd name="connsiteY8" fmla="*/ 224574 h 496569"/>
              <a:gd name="connsiteX9" fmla="*/ 300410 w 453389"/>
              <a:gd name="connsiteY9" fmla="*/ 212073 h 496569"/>
              <a:gd name="connsiteX10" fmla="*/ 323857 w 453389"/>
              <a:gd name="connsiteY10" fmla="*/ 235521 h 496569"/>
              <a:gd name="connsiteX11" fmla="*/ 354385 w 453389"/>
              <a:gd name="connsiteY11" fmla="*/ 204992 h 496569"/>
              <a:gd name="connsiteX12" fmla="*/ 330917 w 453389"/>
              <a:gd name="connsiteY12" fmla="*/ 181546 h 496569"/>
              <a:gd name="connsiteX13" fmla="*/ 343439 w 453389"/>
              <a:gd name="connsiteY13" fmla="*/ 151600 h 496569"/>
              <a:gd name="connsiteX14" fmla="*/ 376472 w 453389"/>
              <a:gd name="connsiteY14" fmla="*/ 151600 h 496569"/>
              <a:gd name="connsiteX15" fmla="*/ 378415 w 453389"/>
              <a:gd name="connsiteY15" fmla="*/ 130010 h 496569"/>
              <a:gd name="connsiteX16" fmla="*/ 376472 w 453389"/>
              <a:gd name="connsiteY16" fmla="*/ 108420 h 496569"/>
              <a:gd name="connsiteX17" fmla="*/ 343439 w 453389"/>
              <a:gd name="connsiteY17" fmla="*/ 108420 h 496569"/>
              <a:gd name="connsiteX18" fmla="*/ 330917 w 453389"/>
              <a:gd name="connsiteY18" fmla="*/ 78474 h 496569"/>
              <a:gd name="connsiteX19" fmla="*/ 354364 w 453389"/>
              <a:gd name="connsiteY19" fmla="*/ 55027 h 496569"/>
              <a:gd name="connsiteX20" fmla="*/ 323835 w 453389"/>
              <a:gd name="connsiteY20" fmla="*/ 24500 h 496569"/>
              <a:gd name="connsiteX21" fmla="*/ 300411 w 453389"/>
              <a:gd name="connsiteY21" fmla="*/ 47968 h 496569"/>
              <a:gd name="connsiteX22" fmla="*/ 270465 w 453389"/>
              <a:gd name="connsiteY22" fmla="*/ 35446 h 496569"/>
              <a:gd name="connsiteX23" fmla="*/ 270465 w 453389"/>
              <a:gd name="connsiteY23" fmla="*/ 2413 h 496569"/>
              <a:gd name="connsiteX24" fmla="*/ 248875 w 453389"/>
              <a:gd name="connsiteY24" fmla="*/ 470 h 496569"/>
              <a:gd name="connsiteX25" fmla="*/ 248875 w 453389"/>
              <a:gd name="connsiteY25" fmla="*/ 86830 h 496569"/>
              <a:gd name="connsiteX26" fmla="*/ 292055 w 453389"/>
              <a:gd name="connsiteY26" fmla="*/ 130010 h 496569"/>
              <a:gd name="connsiteX27" fmla="*/ 248875 w 453389"/>
              <a:gd name="connsiteY27" fmla="*/ 173190 h 496569"/>
              <a:gd name="connsiteX28" fmla="*/ 453980 w 453389"/>
              <a:gd name="connsiteY28" fmla="*/ 497040 h 496569"/>
              <a:gd name="connsiteX29" fmla="*/ 451173 w 453389"/>
              <a:gd name="connsiteY29" fmla="*/ 464655 h 496569"/>
              <a:gd name="connsiteX30" fmla="*/ 407540 w 453389"/>
              <a:gd name="connsiteY30" fmla="*/ 464655 h 496569"/>
              <a:gd name="connsiteX31" fmla="*/ 393420 w 453389"/>
              <a:gd name="connsiteY31" fmla="*/ 424347 h 496569"/>
              <a:gd name="connsiteX32" fmla="*/ 425179 w 453389"/>
              <a:gd name="connsiteY32" fmla="*/ 392609 h 496569"/>
              <a:gd name="connsiteX33" fmla="*/ 366476 w 453389"/>
              <a:gd name="connsiteY33" fmla="*/ 329156 h 496569"/>
              <a:gd name="connsiteX34" fmla="*/ 335342 w 453389"/>
              <a:gd name="connsiteY34" fmla="*/ 360310 h 496569"/>
              <a:gd name="connsiteX35" fmla="*/ 292162 w 453389"/>
              <a:gd name="connsiteY35" fmla="*/ 341117 h 496569"/>
              <a:gd name="connsiteX36" fmla="*/ 292162 w 453389"/>
              <a:gd name="connsiteY36" fmla="*/ 296576 h 496569"/>
              <a:gd name="connsiteX37" fmla="*/ 248875 w 453389"/>
              <a:gd name="connsiteY37" fmla="*/ 291935 h 496569"/>
              <a:gd name="connsiteX38" fmla="*/ 248875 w 453389"/>
              <a:gd name="connsiteY38" fmla="*/ 410680 h 496569"/>
              <a:gd name="connsiteX39" fmla="*/ 335235 w 453389"/>
              <a:gd name="connsiteY39" fmla="*/ 497040 h 4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389" h="496569">
                <a:moveTo>
                  <a:pt x="205695" y="259550"/>
                </a:moveTo>
                <a:cubicBezTo>
                  <a:pt x="134152" y="259550"/>
                  <a:pt x="76155" y="201553"/>
                  <a:pt x="76155" y="130010"/>
                </a:cubicBezTo>
                <a:cubicBezTo>
                  <a:pt x="76155" y="58467"/>
                  <a:pt x="134152" y="470"/>
                  <a:pt x="205695" y="470"/>
                </a:cubicBezTo>
                <a:close/>
                <a:moveTo>
                  <a:pt x="590" y="497040"/>
                </a:moveTo>
                <a:cubicBezTo>
                  <a:pt x="590" y="383764"/>
                  <a:pt x="92418" y="291935"/>
                  <a:pt x="205695" y="291935"/>
                </a:cubicBezTo>
                <a:lnTo>
                  <a:pt x="205695" y="497040"/>
                </a:lnTo>
                <a:close/>
                <a:moveTo>
                  <a:pt x="248875" y="259550"/>
                </a:moveTo>
                <a:cubicBezTo>
                  <a:pt x="256113" y="259507"/>
                  <a:pt x="263335" y="258856"/>
                  <a:pt x="270465" y="257607"/>
                </a:cubicBezTo>
                <a:lnTo>
                  <a:pt x="270465" y="224574"/>
                </a:lnTo>
                <a:cubicBezTo>
                  <a:pt x="281084" y="222138"/>
                  <a:pt x="291211" y="217911"/>
                  <a:pt x="300410" y="212073"/>
                </a:cubicBezTo>
                <a:lnTo>
                  <a:pt x="323857" y="235521"/>
                </a:lnTo>
                <a:cubicBezTo>
                  <a:pt x="335668" y="227122"/>
                  <a:pt x="345987" y="216803"/>
                  <a:pt x="354385" y="204992"/>
                </a:cubicBezTo>
                <a:lnTo>
                  <a:pt x="330917" y="181546"/>
                </a:lnTo>
                <a:cubicBezTo>
                  <a:pt x="336762" y="172348"/>
                  <a:pt x="340996" y="162220"/>
                  <a:pt x="343439" y="151600"/>
                </a:cubicBezTo>
                <a:lnTo>
                  <a:pt x="376472" y="151600"/>
                </a:lnTo>
                <a:cubicBezTo>
                  <a:pt x="377721" y="144471"/>
                  <a:pt x="378372" y="137248"/>
                  <a:pt x="378415" y="130010"/>
                </a:cubicBezTo>
                <a:cubicBezTo>
                  <a:pt x="378372" y="122772"/>
                  <a:pt x="377721" y="115550"/>
                  <a:pt x="376472" y="108420"/>
                </a:cubicBezTo>
                <a:lnTo>
                  <a:pt x="343439" y="108420"/>
                </a:lnTo>
                <a:cubicBezTo>
                  <a:pt x="340996" y="97800"/>
                  <a:pt x="336762" y="87672"/>
                  <a:pt x="330917" y="78474"/>
                </a:cubicBezTo>
                <a:lnTo>
                  <a:pt x="354364" y="55027"/>
                </a:lnTo>
                <a:cubicBezTo>
                  <a:pt x="345965" y="43217"/>
                  <a:pt x="335646" y="32898"/>
                  <a:pt x="323835" y="24500"/>
                </a:cubicBezTo>
                <a:lnTo>
                  <a:pt x="300411" y="47968"/>
                </a:lnTo>
                <a:cubicBezTo>
                  <a:pt x="291212" y="42123"/>
                  <a:pt x="281085" y="37889"/>
                  <a:pt x="270465" y="35446"/>
                </a:cubicBezTo>
                <a:lnTo>
                  <a:pt x="270465" y="2413"/>
                </a:lnTo>
                <a:cubicBezTo>
                  <a:pt x="263335" y="1164"/>
                  <a:pt x="256113" y="513"/>
                  <a:pt x="248875" y="470"/>
                </a:cubicBezTo>
                <a:moveTo>
                  <a:pt x="248875" y="86830"/>
                </a:moveTo>
                <a:cubicBezTo>
                  <a:pt x="272723" y="86830"/>
                  <a:pt x="292055" y="106162"/>
                  <a:pt x="292055" y="130010"/>
                </a:cubicBezTo>
                <a:cubicBezTo>
                  <a:pt x="292055" y="153858"/>
                  <a:pt x="272723" y="173190"/>
                  <a:pt x="248875" y="173190"/>
                </a:cubicBezTo>
                <a:moveTo>
                  <a:pt x="453980" y="497040"/>
                </a:moveTo>
                <a:cubicBezTo>
                  <a:pt x="453902" y="486187"/>
                  <a:pt x="452964" y="475359"/>
                  <a:pt x="451173" y="464655"/>
                </a:cubicBezTo>
                <a:lnTo>
                  <a:pt x="407540" y="464655"/>
                </a:lnTo>
                <a:cubicBezTo>
                  <a:pt x="404655" y="450648"/>
                  <a:pt x="399906" y="437092"/>
                  <a:pt x="393420" y="424347"/>
                </a:cubicBezTo>
                <a:lnTo>
                  <a:pt x="425179" y="392609"/>
                </a:lnTo>
                <a:cubicBezTo>
                  <a:pt x="410322" y="367542"/>
                  <a:pt x="390313" y="345915"/>
                  <a:pt x="366476" y="329156"/>
                </a:cubicBezTo>
                <a:lnTo>
                  <a:pt x="335342" y="360310"/>
                </a:lnTo>
                <a:cubicBezTo>
                  <a:pt x="321980" y="351809"/>
                  <a:pt x="307427" y="345341"/>
                  <a:pt x="292162" y="341117"/>
                </a:cubicBezTo>
                <a:lnTo>
                  <a:pt x="292162" y="296576"/>
                </a:lnTo>
                <a:cubicBezTo>
                  <a:pt x="277938" y="293505"/>
                  <a:pt x="263428" y="291949"/>
                  <a:pt x="248875" y="291935"/>
                </a:cubicBezTo>
                <a:moveTo>
                  <a:pt x="248875" y="410680"/>
                </a:moveTo>
                <a:cubicBezTo>
                  <a:pt x="296571" y="410680"/>
                  <a:pt x="335235" y="449344"/>
                  <a:pt x="335235" y="497040"/>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Graphic 37" descr="Flag with solid fill">
            <a:extLst>
              <a:ext uri="{FF2B5EF4-FFF2-40B4-BE49-F238E27FC236}">
                <a16:creationId xmlns:a16="http://schemas.microsoft.com/office/drawing/2014/main" id="{310430FA-F0AF-F9F3-C80F-FA828472DA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5753266" y="1873370"/>
            <a:ext cx="1426384" cy="1426384"/>
          </a:xfrm>
          <a:prstGeom prst="rect">
            <a:avLst/>
          </a:prstGeom>
        </p:spPr>
      </p:pic>
      <p:sp>
        <p:nvSpPr>
          <p:cNvPr id="39" name="TextBox 38">
            <a:extLst>
              <a:ext uri="{FF2B5EF4-FFF2-40B4-BE49-F238E27FC236}">
                <a16:creationId xmlns:a16="http://schemas.microsoft.com/office/drawing/2014/main" id="{21F972EC-8AAF-02F4-7946-F12F5B73E6CB}"/>
              </a:ext>
            </a:extLst>
          </p:cNvPr>
          <p:cNvSpPr txBox="1"/>
          <p:nvPr/>
        </p:nvSpPr>
        <p:spPr>
          <a:xfrm>
            <a:off x="5263770" y="2932712"/>
            <a:ext cx="1514197" cy="369332"/>
          </a:xfrm>
          <a:prstGeom prst="rect">
            <a:avLst/>
          </a:prstGeom>
          <a:noFill/>
        </p:spPr>
        <p:txBody>
          <a:bodyPr wrap="none" rtlCol="0">
            <a:spAutoFit/>
          </a:bodyPr>
          <a:lstStyle/>
          <a:p>
            <a:r>
              <a:rPr lang="en-US" dirty="0"/>
              <a:t>We are here!</a:t>
            </a:r>
          </a:p>
        </p:txBody>
      </p:sp>
      <p:pic>
        <p:nvPicPr>
          <p:cNvPr id="41" name="Graphic 40" descr="Hammer with solid fill">
            <a:extLst>
              <a:ext uri="{FF2B5EF4-FFF2-40B4-BE49-F238E27FC236}">
                <a16:creationId xmlns:a16="http://schemas.microsoft.com/office/drawing/2014/main" id="{F498D61C-5DA4-DE4F-2720-8EB4720AD3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9636" y="3522634"/>
            <a:ext cx="574702" cy="574702"/>
          </a:xfrm>
          <a:prstGeom prst="rect">
            <a:avLst/>
          </a:prstGeom>
        </p:spPr>
      </p:pic>
      <p:pic>
        <p:nvPicPr>
          <p:cNvPr id="43" name="Graphic 42" descr="Polaroid Pictures with solid fill">
            <a:extLst>
              <a:ext uri="{FF2B5EF4-FFF2-40B4-BE49-F238E27FC236}">
                <a16:creationId xmlns:a16="http://schemas.microsoft.com/office/drawing/2014/main" id="{D96FE10B-4A43-07B7-13CE-1205815C43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20685" y="2386007"/>
            <a:ext cx="492920" cy="492920"/>
          </a:xfrm>
          <a:prstGeom prst="rect">
            <a:avLst/>
          </a:prstGeom>
        </p:spPr>
      </p:pic>
      <p:pic>
        <p:nvPicPr>
          <p:cNvPr id="45" name="Graphic 44" descr="Decision chart with solid fill">
            <a:extLst>
              <a:ext uri="{FF2B5EF4-FFF2-40B4-BE49-F238E27FC236}">
                <a16:creationId xmlns:a16="http://schemas.microsoft.com/office/drawing/2014/main" id="{A5FC3122-D48D-54DE-96E0-34346415F1F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02645" y="1874270"/>
            <a:ext cx="354698" cy="354698"/>
          </a:xfrm>
          <a:prstGeom prst="rect">
            <a:avLst/>
          </a:prstGeom>
        </p:spPr>
      </p:pic>
      <p:pic>
        <p:nvPicPr>
          <p:cNvPr id="47" name="Graphic 46" descr="Checklist with solid fill">
            <a:extLst>
              <a:ext uri="{FF2B5EF4-FFF2-40B4-BE49-F238E27FC236}">
                <a16:creationId xmlns:a16="http://schemas.microsoft.com/office/drawing/2014/main" id="{F6EBFAB9-3386-98FA-F470-3BDC7163E3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89237" y="1535739"/>
            <a:ext cx="275510" cy="275510"/>
          </a:xfrm>
          <a:prstGeom prst="rect">
            <a:avLst/>
          </a:prstGeom>
        </p:spPr>
      </p:pic>
      <p:pic>
        <p:nvPicPr>
          <p:cNvPr id="50" name="Graphic 49" descr="Spinning Plates with solid fill">
            <a:extLst>
              <a:ext uri="{FF2B5EF4-FFF2-40B4-BE49-F238E27FC236}">
                <a16:creationId xmlns:a16="http://schemas.microsoft.com/office/drawing/2014/main" id="{173879BF-2B33-B14D-B1E5-DA1046FE3D2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54940" y="1140669"/>
            <a:ext cx="320675" cy="320675"/>
          </a:xfrm>
          <a:prstGeom prst="rect">
            <a:avLst/>
          </a:prstGeom>
        </p:spPr>
      </p:pic>
    </p:spTree>
    <p:extLst>
      <p:ext uri="{BB962C8B-B14F-4D97-AF65-F5344CB8AC3E}">
        <p14:creationId xmlns:p14="http://schemas.microsoft.com/office/powerpoint/2010/main" val="966931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58EB-F110-7786-953F-E1415DD3A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11B6A-A94B-32F4-0E84-5975F2341E6A}"/>
              </a:ext>
            </a:extLst>
          </p:cNvPr>
          <p:cNvSpPr>
            <a:spLocks noGrp="1"/>
          </p:cNvSpPr>
          <p:nvPr>
            <p:ph type="title"/>
          </p:nvPr>
        </p:nvSpPr>
        <p:spPr/>
        <p:txBody>
          <a:bodyPr/>
          <a:lstStyle/>
          <a:p>
            <a:r>
              <a:rPr lang="en-US" dirty="0"/>
              <a:t>Leading Teams to Use Agent’s Memory the Right Way</a:t>
            </a:r>
          </a:p>
        </p:txBody>
      </p:sp>
      <p:sp>
        <p:nvSpPr>
          <p:cNvPr id="6" name="Shape">
            <a:extLst>
              <a:ext uri="{FF2B5EF4-FFF2-40B4-BE49-F238E27FC236}">
                <a16:creationId xmlns:a16="http://schemas.microsoft.com/office/drawing/2014/main" id="{262DBABC-66CB-3A54-7DB4-1287B7F301D8}"/>
              </a:ext>
            </a:extLst>
          </p:cNvPr>
          <p:cNvSpPr/>
          <p:nvPr/>
        </p:nvSpPr>
        <p:spPr>
          <a:xfrm>
            <a:off x="1966963" y="2481557"/>
            <a:ext cx="3244602" cy="2203952"/>
          </a:xfrm>
          <a:custGeom>
            <a:avLst/>
            <a:gdLst/>
            <a:ahLst/>
            <a:cxnLst>
              <a:cxn ang="0">
                <a:pos x="wd2" y="hd2"/>
              </a:cxn>
              <a:cxn ang="5400000">
                <a:pos x="wd2" y="hd2"/>
              </a:cxn>
              <a:cxn ang="10800000">
                <a:pos x="wd2" y="hd2"/>
              </a:cxn>
              <a:cxn ang="16200000">
                <a:pos x="wd2" y="hd2"/>
              </a:cxn>
            </a:cxnLst>
            <a:rect l="0" t="0" r="r" b="b"/>
            <a:pathLst>
              <a:path w="21484" h="20498" extrusionOk="0">
                <a:moveTo>
                  <a:pt x="21137" y="9071"/>
                </a:moveTo>
                <a:lnTo>
                  <a:pt x="15025" y="486"/>
                </a:lnTo>
                <a:cubicBezTo>
                  <a:pt x="14288" y="-550"/>
                  <a:pt x="13016" y="177"/>
                  <a:pt x="13016" y="1654"/>
                </a:cubicBezTo>
                <a:lnTo>
                  <a:pt x="13016" y="4123"/>
                </a:lnTo>
                <a:cubicBezTo>
                  <a:pt x="13016" y="5037"/>
                  <a:pt x="12491" y="5776"/>
                  <a:pt x="11840" y="5776"/>
                </a:cubicBezTo>
                <a:lnTo>
                  <a:pt x="1177" y="5776"/>
                </a:lnTo>
                <a:cubicBezTo>
                  <a:pt x="526" y="5776"/>
                  <a:pt x="0" y="6514"/>
                  <a:pt x="0" y="7429"/>
                </a:cubicBezTo>
                <a:lnTo>
                  <a:pt x="0" y="13071"/>
                </a:lnTo>
                <a:cubicBezTo>
                  <a:pt x="0" y="13986"/>
                  <a:pt x="526" y="14724"/>
                  <a:pt x="1177" y="14724"/>
                </a:cubicBezTo>
                <a:lnTo>
                  <a:pt x="11840" y="14724"/>
                </a:lnTo>
                <a:cubicBezTo>
                  <a:pt x="12491" y="14724"/>
                  <a:pt x="13016" y="15463"/>
                  <a:pt x="13016" y="16377"/>
                </a:cubicBezTo>
                <a:lnTo>
                  <a:pt x="13016" y="18846"/>
                </a:lnTo>
                <a:cubicBezTo>
                  <a:pt x="13016" y="20312"/>
                  <a:pt x="14280" y="21050"/>
                  <a:pt x="15025" y="20014"/>
                </a:cubicBezTo>
                <a:lnTo>
                  <a:pt x="21137" y="11429"/>
                </a:lnTo>
                <a:cubicBezTo>
                  <a:pt x="21600" y="10757"/>
                  <a:pt x="21600" y="9710"/>
                  <a:pt x="21137" y="9071"/>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97E82C94-860C-D0C7-7828-993BE7905986}"/>
              </a:ext>
            </a:extLst>
          </p:cNvPr>
          <p:cNvSpPr/>
          <p:nvPr/>
        </p:nvSpPr>
        <p:spPr>
          <a:xfrm>
            <a:off x="0" y="1035957"/>
            <a:ext cx="4085599" cy="5086155"/>
          </a:xfrm>
          <a:custGeom>
            <a:avLst/>
            <a:gdLst/>
            <a:ahLst/>
            <a:cxnLst>
              <a:cxn ang="0">
                <a:pos x="wd2" y="hd2"/>
              </a:cxn>
              <a:cxn ang="5400000">
                <a:pos x="wd2" y="hd2"/>
              </a:cxn>
              <a:cxn ang="10800000">
                <a:pos x="wd2" y="hd2"/>
              </a:cxn>
              <a:cxn ang="16200000">
                <a:pos x="wd2" y="hd2"/>
              </a:cxn>
            </a:cxnLst>
            <a:rect l="0" t="0" r="r" b="b"/>
            <a:pathLst>
              <a:path w="21587" h="21537" extrusionOk="0">
                <a:moveTo>
                  <a:pt x="2792" y="9521"/>
                </a:moveTo>
                <a:cubicBezTo>
                  <a:pt x="2861" y="9521"/>
                  <a:pt x="2918" y="9476"/>
                  <a:pt x="2918" y="9421"/>
                </a:cubicBezTo>
                <a:lnTo>
                  <a:pt x="2918" y="9275"/>
                </a:lnTo>
                <a:cubicBezTo>
                  <a:pt x="2918" y="9185"/>
                  <a:pt x="3049" y="9145"/>
                  <a:pt x="3130" y="9205"/>
                </a:cubicBezTo>
                <a:lnTo>
                  <a:pt x="3769" y="9717"/>
                </a:lnTo>
                <a:cubicBezTo>
                  <a:pt x="3819" y="9757"/>
                  <a:pt x="3819" y="9817"/>
                  <a:pt x="3769" y="9857"/>
                </a:cubicBezTo>
                <a:lnTo>
                  <a:pt x="3130" y="10369"/>
                </a:lnTo>
                <a:cubicBezTo>
                  <a:pt x="3055" y="10429"/>
                  <a:pt x="2918" y="10389"/>
                  <a:pt x="2918" y="10299"/>
                </a:cubicBezTo>
                <a:lnTo>
                  <a:pt x="2918" y="10153"/>
                </a:lnTo>
                <a:cubicBezTo>
                  <a:pt x="2918" y="10098"/>
                  <a:pt x="2861" y="10053"/>
                  <a:pt x="2792" y="10053"/>
                </a:cubicBezTo>
                <a:lnTo>
                  <a:pt x="1672" y="10053"/>
                </a:lnTo>
                <a:cubicBezTo>
                  <a:pt x="1603" y="10053"/>
                  <a:pt x="1546" y="10008"/>
                  <a:pt x="1546" y="9953"/>
                </a:cubicBezTo>
                <a:lnTo>
                  <a:pt x="1546" y="9617"/>
                </a:lnTo>
                <a:cubicBezTo>
                  <a:pt x="1546" y="9561"/>
                  <a:pt x="1603" y="9516"/>
                  <a:pt x="1672" y="9516"/>
                </a:cubicBezTo>
                <a:lnTo>
                  <a:pt x="2792" y="9516"/>
                </a:lnTo>
                <a:close/>
                <a:moveTo>
                  <a:pt x="6906" y="8156"/>
                </a:moveTo>
                <a:cubicBezTo>
                  <a:pt x="6831" y="8096"/>
                  <a:pt x="6693" y="8136"/>
                  <a:pt x="6693" y="8227"/>
                </a:cubicBezTo>
                <a:lnTo>
                  <a:pt x="6693" y="8372"/>
                </a:lnTo>
                <a:cubicBezTo>
                  <a:pt x="6693" y="8427"/>
                  <a:pt x="6637" y="8473"/>
                  <a:pt x="6568" y="8473"/>
                </a:cubicBezTo>
                <a:lnTo>
                  <a:pt x="5447" y="8473"/>
                </a:lnTo>
                <a:cubicBezTo>
                  <a:pt x="5378" y="8473"/>
                  <a:pt x="5322" y="8518"/>
                  <a:pt x="5322" y="8573"/>
                </a:cubicBezTo>
                <a:lnTo>
                  <a:pt x="5322" y="8909"/>
                </a:lnTo>
                <a:cubicBezTo>
                  <a:pt x="5322" y="8964"/>
                  <a:pt x="5378" y="9009"/>
                  <a:pt x="5447" y="9009"/>
                </a:cubicBezTo>
                <a:lnTo>
                  <a:pt x="6568" y="9009"/>
                </a:lnTo>
                <a:cubicBezTo>
                  <a:pt x="6637" y="9009"/>
                  <a:pt x="6693" y="9055"/>
                  <a:pt x="6693" y="9110"/>
                </a:cubicBezTo>
                <a:lnTo>
                  <a:pt x="6693" y="9255"/>
                </a:lnTo>
                <a:cubicBezTo>
                  <a:pt x="6693" y="9346"/>
                  <a:pt x="6824" y="9386"/>
                  <a:pt x="6906" y="9325"/>
                </a:cubicBezTo>
                <a:lnTo>
                  <a:pt x="7544" y="8814"/>
                </a:lnTo>
                <a:cubicBezTo>
                  <a:pt x="7594" y="8774"/>
                  <a:pt x="7594" y="8713"/>
                  <a:pt x="7544" y="8673"/>
                </a:cubicBezTo>
                <a:lnTo>
                  <a:pt x="6906" y="8156"/>
                </a:lnTo>
                <a:close/>
                <a:moveTo>
                  <a:pt x="4408" y="8187"/>
                </a:moveTo>
                <a:cubicBezTo>
                  <a:pt x="4333" y="8126"/>
                  <a:pt x="4195" y="8166"/>
                  <a:pt x="4195" y="8257"/>
                </a:cubicBezTo>
                <a:lnTo>
                  <a:pt x="4195" y="8402"/>
                </a:lnTo>
                <a:cubicBezTo>
                  <a:pt x="4195" y="8457"/>
                  <a:pt x="4138" y="8503"/>
                  <a:pt x="4070" y="8503"/>
                </a:cubicBezTo>
                <a:lnTo>
                  <a:pt x="2949" y="8503"/>
                </a:lnTo>
                <a:cubicBezTo>
                  <a:pt x="2880" y="8503"/>
                  <a:pt x="2824" y="8548"/>
                  <a:pt x="2824" y="8603"/>
                </a:cubicBezTo>
                <a:lnTo>
                  <a:pt x="2824" y="8939"/>
                </a:lnTo>
                <a:cubicBezTo>
                  <a:pt x="2824" y="8994"/>
                  <a:pt x="2880" y="9040"/>
                  <a:pt x="2949" y="9040"/>
                </a:cubicBezTo>
                <a:lnTo>
                  <a:pt x="4070" y="9040"/>
                </a:lnTo>
                <a:cubicBezTo>
                  <a:pt x="4138" y="9040"/>
                  <a:pt x="4195" y="9085"/>
                  <a:pt x="4195" y="9140"/>
                </a:cubicBezTo>
                <a:lnTo>
                  <a:pt x="4195" y="9285"/>
                </a:lnTo>
                <a:cubicBezTo>
                  <a:pt x="4195" y="9376"/>
                  <a:pt x="4326" y="9416"/>
                  <a:pt x="4408" y="9356"/>
                </a:cubicBezTo>
                <a:lnTo>
                  <a:pt x="5046" y="8844"/>
                </a:lnTo>
                <a:cubicBezTo>
                  <a:pt x="5096" y="8804"/>
                  <a:pt x="5096" y="8743"/>
                  <a:pt x="5046" y="8703"/>
                </a:cubicBezTo>
                <a:lnTo>
                  <a:pt x="4408" y="8187"/>
                </a:lnTo>
                <a:close/>
                <a:moveTo>
                  <a:pt x="4195" y="9491"/>
                </a:moveTo>
                <a:cubicBezTo>
                  <a:pt x="4126" y="9491"/>
                  <a:pt x="4070" y="9536"/>
                  <a:pt x="4070" y="9591"/>
                </a:cubicBezTo>
                <a:lnTo>
                  <a:pt x="4070" y="9928"/>
                </a:lnTo>
                <a:cubicBezTo>
                  <a:pt x="4070" y="9983"/>
                  <a:pt x="4126" y="10028"/>
                  <a:pt x="4195" y="10028"/>
                </a:cubicBezTo>
                <a:lnTo>
                  <a:pt x="5315" y="10028"/>
                </a:lnTo>
                <a:cubicBezTo>
                  <a:pt x="5384" y="10028"/>
                  <a:pt x="5441" y="10073"/>
                  <a:pt x="5441" y="10128"/>
                </a:cubicBezTo>
                <a:lnTo>
                  <a:pt x="5441" y="10274"/>
                </a:lnTo>
                <a:cubicBezTo>
                  <a:pt x="5441" y="10364"/>
                  <a:pt x="5572" y="10404"/>
                  <a:pt x="5654" y="10344"/>
                </a:cubicBezTo>
                <a:lnTo>
                  <a:pt x="6292" y="9832"/>
                </a:lnTo>
                <a:cubicBezTo>
                  <a:pt x="6342" y="9792"/>
                  <a:pt x="6342" y="9732"/>
                  <a:pt x="6292" y="9692"/>
                </a:cubicBezTo>
                <a:lnTo>
                  <a:pt x="5654" y="9180"/>
                </a:lnTo>
                <a:cubicBezTo>
                  <a:pt x="5578" y="9120"/>
                  <a:pt x="5441" y="9160"/>
                  <a:pt x="5441" y="9250"/>
                </a:cubicBezTo>
                <a:lnTo>
                  <a:pt x="5441" y="9396"/>
                </a:lnTo>
                <a:cubicBezTo>
                  <a:pt x="5441" y="9451"/>
                  <a:pt x="5384" y="9496"/>
                  <a:pt x="5315" y="9496"/>
                </a:cubicBezTo>
                <a:lnTo>
                  <a:pt x="4195" y="9496"/>
                </a:lnTo>
                <a:close/>
                <a:moveTo>
                  <a:pt x="426" y="10540"/>
                </a:moveTo>
                <a:cubicBezTo>
                  <a:pt x="357" y="10540"/>
                  <a:pt x="301" y="10585"/>
                  <a:pt x="301" y="10640"/>
                </a:cubicBezTo>
                <a:lnTo>
                  <a:pt x="301" y="10976"/>
                </a:lnTo>
                <a:cubicBezTo>
                  <a:pt x="301" y="11031"/>
                  <a:pt x="357" y="11077"/>
                  <a:pt x="426" y="11077"/>
                </a:cubicBezTo>
                <a:lnTo>
                  <a:pt x="1546" y="11077"/>
                </a:lnTo>
                <a:cubicBezTo>
                  <a:pt x="1615" y="11077"/>
                  <a:pt x="1672" y="11122"/>
                  <a:pt x="1672" y="11177"/>
                </a:cubicBezTo>
                <a:lnTo>
                  <a:pt x="1672" y="11322"/>
                </a:lnTo>
                <a:cubicBezTo>
                  <a:pt x="1672" y="11413"/>
                  <a:pt x="1803" y="11453"/>
                  <a:pt x="1885" y="11393"/>
                </a:cubicBezTo>
                <a:lnTo>
                  <a:pt x="2523" y="10881"/>
                </a:lnTo>
                <a:cubicBezTo>
                  <a:pt x="2573" y="10841"/>
                  <a:pt x="2573" y="10781"/>
                  <a:pt x="2523" y="10740"/>
                </a:cubicBezTo>
                <a:lnTo>
                  <a:pt x="1885" y="10229"/>
                </a:lnTo>
                <a:cubicBezTo>
                  <a:pt x="1809" y="10168"/>
                  <a:pt x="1672" y="10209"/>
                  <a:pt x="1672" y="10299"/>
                </a:cubicBezTo>
                <a:lnTo>
                  <a:pt x="1672" y="10444"/>
                </a:lnTo>
                <a:cubicBezTo>
                  <a:pt x="1672" y="10500"/>
                  <a:pt x="1615" y="10545"/>
                  <a:pt x="1546" y="10545"/>
                </a:cubicBezTo>
                <a:lnTo>
                  <a:pt x="426" y="10545"/>
                </a:lnTo>
                <a:close/>
                <a:moveTo>
                  <a:pt x="7983" y="12170"/>
                </a:moveTo>
                <a:lnTo>
                  <a:pt x="7983" y="12316"/>
                </a:lnTo>
                <a:cubicBezTo>
                  <a:pt x="7983" y="12406"/>
                  <a:pt x="8114" y="12446"/>
                  <a:pt x="8195" y="12386"/>
                </a:cubicBezTo>
                <a:lnTo>
                  <a:pt x="8834" y="11874"/>
                </a:lnTo>
                <a:cubicBezTo>
                  <a:pt x="8884" y="11834"/>
                  <a:pt x="8884" y="11774"/>
                  <a:pt x="8834" y="11734"/>
                </a:cubicBezTo>
                <a:lnTo>
                  <a:pt x="8195" y="11222"/>
                </a:lnTo>
                <a:cubicBezTo>
                  <a:pt x="8120" y="11162"/>
                  <a:pt x="7983" y="11202"/>
                  <a:pt x="7983" y="11292"/>
                </a:cubicBezTo>
                <a:lnTo>
                  <a:pt x="7983" y="11438"/>
                </a:lnTo>
                <a:cubicBezTo>
                  <a:pt x="7983" y="11493"/>
                  <a:pt x="7926" y="11538"/>
                  <a:pt x="7857" y="11538"/>
                </a:cubicBezTo>
                <a:lnTo>
                  <a:pt x="6737" y="11538"/>
                </a:lnTo>
                <a:cubicBezTo>
                  <a:pt x="6668" y="11538"/>
                  <a:pt x="6611" y="11583"/>
                  <a:pt x="6611" y="11639"/>
                </a:cubicBezTo>
                <a:lnTo>
                  <a:pt x="6611" y="11975"/>
                </a:lnTo>
                <a:cubicBezTo>
                  <a:pt x="6611" y="12030"/>
                  <a:pt x="6668" y="12075"/>
                  <a:pt x="6737" y="12075"/>
                </a:cubicBezTo>
                <a:lnTo>
                  <a:pt x="7857" y="12075"/>
                </a:lnTo>
                <a:cubicBezTo>
                  <a:pt x="7926" y="12070"/>
                  <a:pt x="7983" y="12115"/>
                  <a:pt x="7983" y="12170"/>
                </a:cubicBezTo>
                <a:close/>
                <a:moveTo>
                  <a:pt x="376" y="13084"/>
                </a:moveTo>
                <a:lnTo>
                  <a:pt x="1496" y="13084"/>
                </a:lnTo>
                <a:cubicBezTo>
                  <a:pt x="1565" y="13084"/>
                  <a:pt x="1622" y="13129"/>
                  <a:pt x="1622" y="13184"/>
                </a:cubicBezTo>
                <a:lnTo>
                  <a:pt x="1622" y="13329"/>
                </a:lnTo>
                <a:cubicBezTo>
                  <a:pt x="1622" y="13420"/>
                  <a:pt x="1753" y="13460"/>
                  <a:pt x="1834" y="13400"/>
                </a:cubicBezTo>
                <a:lnTo>
                  <a:pt x="2473" y="12888"/>
                </a:lnTo>
                <a:cubicBezTo>
                  <a:pt x="2523" y="12848"/>
                  <a:pt x="2523" y="12788"/>
                  <a:pt x="2473" y="12747"/>
                </a:cubicBezTo>
                <a:lnTo>
                  <a:pt x="1834" y="12236"/>
                </a:lnTo>
                <a:cubicBezTo>
                  <a:pt x="1759" y="12175"/>
                  <a:pt x="1622" y="12216"/>
                  <a:pt x="1622" y="12306"/>
                </a:cubicBezTo>
                <a:lnTo>
                  <a:pt x="1622" y="12451"/>
                </a:lnTo>
                <a:cubicBezTo>
                  <a:pt x="1622" y="12507"/>
                  <a:pt x="1565" y="12552"/>
                  <a:pt x="1496" y="12552"/>
                </a:cubicBezTo>
                <a:lnTo>
                  <a:pt x="376" y="12552"/>
                </a:lnTo>
                <a:cubicBezTo>
                  <a:pt x="307" y="12552"/>
                  <a:pt x="250" y="12597"/>
                  <a:pt x="250" y="12652"/>
                </a:cubicBezTo>
                <a:lnTo>
                  <a:pt x="250" y="12988"/>
                </a:lnTo>
                <a:cubicBezTo>
                  <a:pt x="250" y="13038"/>
                  <a:pt x="307" y="13084"/>
                  <a:pt x="376" y="13084"/>
                </a:cubicBezTo>
                <a:close/>
                <a:moveTo>
                  <a:pt x="4163" y="13179"/>
                </a:moveTo>
                <a:lnTo>
                  <a:pt x="4163" y="13324"/>
                </a:lnTo>
                <a:cubicBezTo>
                  <a:pt x="4163" y="13415"/>
                  <a:pt x="4295" y="13455"/>
                  <a:pt x="4376" y="13395"/>
                </a:cubicBezTo>
                <a:lnTo>
                  <a:pt x="5015" y="12883"/>
                </a:lnTo>
                <a:cubicBezTo>
                  <a:pt x="5065" y="12843"/>
                  <a:pt x="5065" y="12783"/>
                  <a:pt x="5015" y="12742"/>
                </a:cubicBezTo>
                <a:lnTo>
                  <a:pt x="4376" y="12231"/>
                </a:lnTo>
                <a:cubicBezTo>
                  <a:pt x="4301" y="12170"/>
                  <a:pt x="4163" y="12211"/>
                  <a:pt x="4163" y="12301"/>
                </a:cubicBezTo>
                <a:lnTo>
                  <a:pt x="4163" y="12446"/>
                </a:lnTo>
                <a:cubicBezTo>
                  <a:pt x="4163" y="12502"/>
                  <a:pt x="4107" y="12547"/>
                  <a:pt x="4038" y="12547"/>
                </a:cubicBezTo>
                <a:lnTo>
                  <a:pt x="2918" y="12547"/>
                </a:lnTo>
                <a:cubicBezTo>
                  <a:pt x="2849" y="12547"/>
                  <a:pt x="2792" y="12592"/>
                  <a:pt x="2792" y="12647"/>
                </a:cubicBezTo>
                <a:lnTo>
                  <a:pt x="2792" y="12983"/>
                </a:lnTo>
                <a:cubicBezTo>
                  <a:pt x="2792" y="13038"/>
                  <a:pt x="2849" y="13084"/>
                  <a:pt x="2918" y="13084"/>
                </a:cubicBezTo>
                <a:lnTo>
                  <a:pt x="4038" y="13084"/>
                </a:lnTo>
                <a:cubicBezTo>
                  <a:pt x="4107" y="13079"/>
                  <a:pt x="4163" y="13124"/>
                  <a:pt x="4163" y="13179"/>
                </a:cubicBezTo>
                <a:close/>
                <a:moveTo>
                  <a:pt x="5660" y="14423"/>
                </a:moveTo>
                <a:lnTo>
                  <a:pt x="6298" y="13911"/>
                </a:lnTo>
                <a:cubicBezTo>
                  <a:pt x="6349" y="13871"/>
                  <a:pt x="6349" y="13811"/>
                  <a:pt x="6298" y="13771"/>
                </a:cubicBezTo>
                <a:lnTo>
                  <a:pt x="5660" y="13259"/>
                </a:lnTo>
                <a:cubicBezTo>
                  <a:pt x="5585" y="13199"/>
                  <a:pt x="5447" y="13239"/>
                  <a:pt x="5447" y="13329"/>
                </a:cubicBezTo>
                <a:lnTo>
                  <a:pt x="5447" y="13475"/>
                </a:lnTo>
                <a:cubicBezTo>
                  <a:pt x="5447" y="13530"/>
                  <a:pt x="5391" y="13575"/>
                  <a:pt x="5322" y="13575"/>
                </a:cubicBezTo>
                <a:lnTo>
                  <a:pt x="4207" y="13575"/>
                </a:lnTo>
                <a:cubicBezTo>
                  <a:pt x="4138" y="13575"/>
                  <a:pt x="4082" y="13620"/>
                  <a:pt x="4082" y="13676"/>
                </a:cubicBezTo>
                <a:lnTo>
                  <a:pt x="4082" y="14012"/>
                </a:lnTo>
                <a:cubicBezTo>
                  <a:pt x="4082" y="14067"/>
                  <a:pt x="4138" y="14112"/>
                  <a:pt x="4207" y="14112"/>
                </a:cubicBezTo>
                <a:lnTo>
                  <a:pt x="5328" y="14112"/>
                </a:lnTo>
                <a:cubicBezTo>
                  <a:pt x="5397" y="14112"/>
                  <a:pt x="5453" y="14157"/>
                  <a:pt x="5453" y="14212"/>
                </a:cubicBezTo>
                <a:lnTo>
                  <a:pt x="5453" y="14358"/>
                </a:lnTo>
                <a:cubicBezTo>
                  <a:pt x="5447" y="14443"/>
                  <a:pt x="5578" y="14483"/>
                  <a:pt x="5660" y="14423"/>
                </a:cubicBezTo>
                <a:close/>
                <a:moveTo>
                  <a:pt x="10105" y="8658"/>
                </a:moveTo>
                <a:lnTo>
                  <a:pt x="9466" y="8146"/>
                </a:lnTo>
                <a:cubicBezTo>
                  <a:pt x="9391" y="8086"/>
                  <a:pt x="9254" y="8126"/>
                  <a:pt x="9254" y="8217"/>
                </a:cubicBezTo>
                <a:lnTo>
                  <a:pt x="9254" y="8362"/>
                </a:lnTo>
                <a:cubicBezTo>
                  <a:pt x="9254" y="8417"/>
                  <a:pt x="9197" y="8462"/>
                  <a:pt x="9128" y="8462"/>
                </a:cubicBezTo>
                <a:lnTo>
                  <a:pt x="8008" y="8462"/>
                </a:lnTo>
                <a:cubicBezTo>
                  <a:pt x="7939" y="8462"/>
                  <a:pt x="7882" y="8508"/>
                  <a:pt x="7882" y="8563"/>
                </a:cubicBezTo>
                <a:lnTo>
                  <a:pt x="7882" y="8899"/>
                </a:lnTo>
                <a:cubicBezTo>
                  <a:pt x="7882" y="8954"/>
                  <a:pt x="7939" y="8999"/>
                  <a:pt x="8008" y="8999"/>
                </a:cubicBezTo>
                <a:lnTo>
                  <a:pt x="9128" y="8999"/>
                </a:lnTo>
                <a:cubicBezTo>
                  <a:pt x="9197" y="8999"/>
                  <a:pt x="9254" y="9045"/>
                  <a:pt x="9254" y="9100"/>
                </a:cubicBezTo>
                <a:lnTo>
                  <a:pt x="9254" y="9245"/>
                </a:lnTo>
                <a:cubicBezTo>
                  <a:pt x="9254" y="9336"/>
                  <a:pt x="9385" y="9376"/>
                  <a:pt x="9466" y="9315"/>
                </a:cubicBezTo>
                <a:lnTo>
                  <a:pt x="10105" y="8804"/>
                </a:lnTo>
                <a:cubicBezTo>
                  <a:pt x="10149" y="8759"/>
                  <a:pt x="10149" y="8698"/>
                  <a:pt x="10105" y="8658"/>
                </a:cubicBezTo>
                <a:close/>
                <a:moveTo>
                  <a:pt x="6718" y="9486"/>
                </a:moveTo>
                <a:cubicBezTo>
                  <a:pt x="6649" y="9486"/>
                  <a:pt x="6593" y="9531"/>
                  <a:pt x="6593" y="9586"/>
                </a:cubicBezTo>
                <a:lnTo>
                  <a:pt x="6593" y="9923"/>
                </a:lnTo>
                <a:cubicBezTo>
                  <a:pt x="6593" y="9978"/>
                  <a:pt x="6649" y="10023"/>
                  <a:pt x="6718" y="10023"/>
                </a:cubicBezTo>
                <a:lnTo>
                  <a:pt x="7839" y="10023"/>
                </a:lnTo>
                <a:cubicBezTo>
                  <a:pt x="7907" y="10023"/>
                  <a:pt x="7964" y="10068"/>
                  <a:pt x="7964" y="10123"/>
                </a:cubicBezTo>
                <a:lnTo>
                  <a:pt x="7964" y="10269"/>
                </a:lnTo>
                <a:cubicBezTo>
                  <a:pt x="7964" y="10359"/>
                  <a:pt x="8095" y="10399"/>
                  <a:pt x="8177" y="10339"/>
                </a:cubicBezTo>
                <a:lnTo>
                  <a:pt x="8815" y="9827"/>
                </a:lnTo>
                <a:cubicBezTo>
                  <a:pt x="8865" y="9787"/>
                  <a:pt x="8865" y="9727"/>
                  <a:pt x="8815" y="9687"/>
                </a:cubicBezTo>
                <a:lnTo>
                  <a:pt x="8177" y="9175"/>
                </a:lnTo>
                <a:cubicBezTo>
                  <a:pt x="8102" y="9115"/>
                  <a:pt x="7964" y="9155"/>
                  <a:pt x="7964" y="9245"/>
                </a:cubicBezTo>
                <a:lnTo>
                  <a:pt x="7964" y="9391"/>
                </a:lnTo>
                <a:cubicBezTo>
                  <a:pt x="7964" y="9446"/>
                  <a:pt x="7907" y="9491"/>
                  <a:pt x="7839" y="9491"/>
                </a:cubicBezTo>
                <a:lnTo>
                  <a:pt x="6718" y="9491"/>
                </a:lnTo>
                <a:close/>
                <a:moveTo>
                  <a:pt x="382" y="12195"/>
                </a:moveTo>
                <a:lnTo>
                  <a:pt x="382" y="12341"/>
                </a:lnTo>
                <a:cubicBezTo>
                  <a:pt x="382" y="12431"/>
                  <a:pt x="513" y="12471"/>
                  <a:pt x="595" y="12411"/>
                </a:cubicBezTo>
                <a:lnTo>
                  <a:pt x="1233" y="11899"/>
                </a:lnTo>
                <a:cubicBezTo>
                  <a:pt x="1283" y="11859"/>
                  <a:pt x="1283" y="11799"/>
                  <a:pt x="1233" y="11759"/>
                </a:cubicBezTo>
                <a:lnTo>
                  <a:pt x="595" y="11247"/>
                </a:lnTo>
                <a:cubicBezTo>
                  <a:pt x="520" y="11187"/>
                  <a:pt x="382" y="11227"/>
                  <a:pt x="382" y="11317"/>
                </a:cubicBezTo>
                <a:lnTo>
                  <a:pt x="382" y="11463"/>
                </a:lnTo>
                <a:cubicBezTo>
                  <a:pt x="382" y="11518"/>
                  <a:pt x="326" y="11563"/>
                  <a:pt x="257" y="11563"/>
                </a:cubicBezTo>
                <a:lnTo>
                  <a:pt x="0" y="11563"/>
                </a:lnTo>
                <a:lnTo>
                  <a:pt x="0" y="12100"/>
                </a:lnTo>
                <a:lnTo>
                  <a:pt x="257" y="12100"/>
                </a:lnTo>
                <a:cubicBezTo>
                  <a:pt x="326" y="12095"/>
                  <a:pt x="382" y="12140"/>
                  <a:pt x="382" y="12195"/>
                </a:cubicBezTo>
                <a:close/>
                <a:moveTo>
                  <a:pt x="4151" y="11147"/>
                </a:moveTo>
                <a:lnTo>
                  <a:pt x="4151" y="11292"/>
                </a:lnTo>
                <a:cubicBezTo>
                  <a:pt x="4151" y="11383"/>
                  <a:pt x="4282" y="11423"/>
                  <a:pt x="4364" y="11363"/>
                </a:cubicBezTo>
                <a:lnTo>
                  <a:pt x="5002" y="10851"/>
                </a:lnTo>
                <a:cubicBezTo>
                  <a:pt x="5053" y="10811"/>
                  <a:pt x="5053" y="10750"/>
                  <a:pt x="5002" y="10710"/>
                </a:cubicBezTo>
                <a:lnTo>
                  <a:pt x="4364" y="10199"/>
                </a:lnTo>
                <a:cubicBezTo>
                  <a:pt x="4289" y="10138"/>
                  <a:pt x="4151" y="10178"/>
                  <a:pt x="4151" y="10269"/>
                </a:cubicBezTo>
                <a:lnTo>
                  <a:pt x="4151" y="10414"/>
                </a:lnTo>
                <a:cubicBezTo>
                  <a:pt x="4151" y="10469"/>
                  <a:pt x="4095" y="10515"/>
                  <a:pt x="4026" y="10515"/>
                </a:cubicBezTo>
                <a:lnTo>
                  <a:pt x="2905" y="10515"/>
                </a:lnTo>
                <a:cubicBezTo>
                  <a:pt x="2836" y="10515"/>
                  <a:pt x="2780" y="10560"/>
                  <a:pt x="2780" y="10615"/>
                </a:cubicBezTo>
                <a:lnTo>
                  <a:pt x="2780" y="10951"/>
                </a:lnTo>
                <a:cubicBezTo>
                  <a:pt x="2780" y="11006"/>
                  <a:pt x="2836" y="11051"/>
                  <a:pt x="2905" y="11051"/>
                </a:cubicBezTo>
                <a:lnTo>
                  <a:pt x="4026" y="11051"/>
                </a:lnTo>
                <a:cubicBezTo>
                  <a:pt x="4095" y="11046"/>
                  <a:pt x="4151" y="11092"/>
                  <a:pt x="4151" y="11147"/>
                </a:cubicBezTo>
                <a:close/>
                <a:moveTo>
                  <a:pt x="3093" y="14413"/>
                </a:moveTo>
                <a:lnTo>
                  <a:pt x="3731" y="13901"/>
                </a:lnTo>
                <a:cubicBezTo>
                  <a:pt x="3782" y="13861"/>
                  <a:pt x="3782" y="13801"/>
                  <a:pt x="3731" y="13761"/>
                </a:cubicBezTo>
                <a:lnTo>
                  <a:pt x="3093" y="13249"/>
                </a:lnTo>
                <a:cubicBezTo>
                  <a:pt x="3018" y="13189"/>
                  <a:pt x="2880" y="13229"/>
                  <a:pt x="2880" y="13319"/>
                </a:cubicBezTo>
                <a:lnTo>
                  <a:pt x="2880" y="13465"/>
                </a:lnTo>
                <a:cubicBezTo>
                  <a:pt x="2880" y="13520"/>
                  <a:pt x="2824" y="13565"/>
                  <a:pt x="2755" y="13565"/>
                </a:cubicBezTo>
                <a:lnTo>
                  <a:pt x="1640" y="13565"/>
                </a:lnTo>
                <a:cubicBezTo>
                  <a:pt x="1571" y="13565"/>
                  <a:pt x="1515" y="13610"/>
                  <a:pt x="1515" y="13666"/>
                </a:cubicBezTo>
                <a:lnTo>
                  <a:pt x="1515" y="14002"/>
                </a:lnTo>
                <a:cubicBezTo>
                  <a:pt x="1515" y="14057"/>
                  <a:pt x="1571" y="14102"/>
                  <a:pt x="1640" y="14102"/>
                </a:cubicBezTo>
                <a:lnTo>
                  <a:pt x="2761" y="14102"/>
                </a:lnTo>
                <a:cubicBezTo>
                  <a:pt x="2830" y="14102"/>
                  <a:pt x="2886" y="14147"/>
                  <a:pt x="2886" y="14202"/>
                </a:cubicBezTo>
                <a:lnTo>
                  <a:pt x="2886" y="14348"/>
                </a:lnTo>
                <a:cubicBezTo>
                  <a:pt x="2880" y="14433"/>
                  <a:pt x="3018" y="14478"/>
                  <a:pt x="3093" y="14413"/>
                </a:cubicBezTo>
                <a:close/>
                <a:moveTo>
                  <a:pt x="6912" y="11358"/>
                </a:moveTo>
                <a:lnTo>
                  <a:pt x="7551" y="10846"/>
                </a:lnTo>
                <a:cubicBezTo>
                  <a:pt x="7601" y="10806"/>
                  <a:pt x="7601" y="10745"/>
                  <a:pt x="7551" y="10705"/>
                </a:cubicBezTo>
                <a:lnTo>
                  <a:pt x="6912" y="10194"/>
                </a:lnTo>
                <a:cubicBezTo>
                  <a:pt x="6837" y="10133"/>
                  <a:pt x="6699" y="10173"/>
                  <a:pt x="6699" y="10264"/>
                </a:cubicBezTo>
                <a:lnTo>
                  <a:pt x="6699" y="10409"/>
                </a:lnTo>
                <a:cubicBezTo>
                  <a:pt x="6699" y="10464"/>
                  <a:pt x="6643" y="10510"/>
                  <a:pt x="6574" y="10510"/>
                </a:cubicBezTo>
                <a:lnTo>
                  <a:pt x="5459" y="10510"/>
                </a:lnTo>
                <a:cubicBezTo>
                  <a:pt x="5391" y="10510"/>
                  <a:pt x="5334" y="10555"/>
                  <a:pt x="5334" y="10610"/>
                </a:cubicBezTo>
                <a:lnTo>
                  <a:pt x="5334" y="10946"/>
                </a:lnTo>
                <a:cubicBezTo>
                  <a:pt x="5334" y="11001"/>
                  <a:pt x="5391" y="11046"/>
                  <a:pt x="5459" y="11046"/>
                </a:cubicBezTo>
                <a:lnTo>
                  <a:pt x="6580" y="11046"/>
                </a:lnTo>
                <a:cubicBezTo>
                  <a:pt x="6649" y="11046"/>
                  <a:pt x="6705" y="11092"/>
                  <a:pt x="6705" y="11147"/>
                </a:cubicBezTo>
                <a:lnTo>
                  <a:pt x="6705" y="11292"/>
                </a:lnTo>
                <a:cubicBezTo>
                  <a:pt x="6699" y="11378"/>
                  <a:pt x="6831" y="11418"/>
                  <a:pt x="6912" y="11358"/>
                </a:cubicBezTo>
                <a:close/>
                <a:moveTo>
                  <a:pt x="3112" y="12381"/>
                </a:moveTo>
                <a:lnTo>
                  <a:pt x="3750" y="11869"/>
                </a:lnTo>
                <a:cubicBezTo>
                  <a:pt x="3800" y="11829"/>
                  <a:pt x="3800" y="11769"/>
                  <a:pt x="3750" y="11729"/>
                </a:cubicBezTo>
                <a:lnTo>
                  <a:pt x="3112" y="11217"/>
                </a:lnTo>
                <a:cubicBezTo>
                  <a:pt x="3037" y="11157"/>
                  <a:pt x="2899" y="11197"/>
                  <a:pt x="2899" y="11287"/>
                </a:cubicBezTo>
                <a:lnTo>
                  <a:pt x="2899" y="11433"/>
                </a:lnTo>
                <a:cubicBezTo>
                  <a:pt x="2899" y="11488"/>
                  <a:pt x="2842" y="11533"/>
                  <a:pt x="2774" y="11533"/>
                </a:cubicBezTo>
                <a:lnTo>
                  <a:pt x="1653" y="11533"/>
                </a:lnTo>
                <a:cubicBezTo>
                  <a:pt x="1584" y="11533"/>
                  <a:pt x="1528" y="11578"/>
                  <a:pt x="1528" y="11634"/>
                </a:cubicBezTo>
                <a:lnTo>
                  <a:pt x="1528" y="11970"/>
                </a:lnTo>
                <a:cubicBezTo>
                  <a:pt x="1528" y="12025"/>
                  <a:pt x="1584" y="12070"/>
                  <a:pt x="1653" y="12070"/>
                </a:cubicBezTo>
                <a:lnTo>
                  <a:pt x="2774" y="12070"/>
                </a:lnTo>
                <a:cubicBezTo>
                  <a:pt x="2842" y="12070"/>
                  <a:pt x="2899" y="12115"/>
                  <a:pt x="2899" y="12170"/>
                </a:cubicBezTo>
                <a:lnTo>
                  <a:pt x="2899" y="12316"/>
                </a:lnTo>
                <a:cubicBezTo>
                  <a:pt x="2899" y="12401"/>
                  <a:pt x="3030" y="12441"/>
                  <a:pt x="3112" y="12381"/>
                </a:cubicBezTo>
                <a:close/>
                <a:moveTo>
                  <a:pt x="5629" y="12376"/>
                </a:moveTo>
                <a:lnTo>
                  <a:pt x="6267" y="11864"/>
                </a:lnTo>
                <a:cubicBezTo>
                  <a:pt x="6317" y="11824"/>
                  <a:pt x="6317" y="11764"/>
                  <a:pt x="6267" y="11724"/>
                </a:cubicBezTo>
                <a:lnTo>
                  <a:pt x="5629" y="11212"/>
                </a:lnTo>
                <a:cubicBezTo>
                  <a:pt x="5553" y="11152"/>
                  <a:pt x="5416" y="11192"/>
                  <a:pt x="5416" y="11282"/>
                </a:cubicBezTo>
                <a:lnTo>
                  <a:pt x="5416" y="11428"/>
                </a:lnTo>
                <a:cubicBezTo>
                  <a:pt x="5416" y="11483"/>
                  <a:pt x="5359" y="11528"/>
                  <a:pt x="5290" y="11528"/>
                </a:cubicBezTo>
                <a:lnTo>
                  <a:pt x="4170" y="11528"/>
                </a:lnTo>
                <a:cubicBezTo>
                  <a:pt x="4101" y="11528"/>
                  <a:pt x="4045" y="11573"/>
                  <a:pt x="4045" y="11628"/>
                </a:cubicBezTo>
                <a:lnTo>
                  <a:pt x="4045" y="11965"/>
                </a:lnTo>
                <a:cubicBezTo>
                  <a:pt x="4045" y="12020"/>
                  <a:pt x="4101" y="12065"/>
                  <a:pt x="4170" y="12065"/>
                </a:cubicBezTo>
                <a:lnTo>
                  <a:pt x="5290" y="12065"/>
                </a:lnTo>
                <a:cubicBezTo>
                  <a:pt x="5359" y="12065"/>
                  <a:pt x="5416" y="12110"/>
                  <a:pt x="5416" y="12165"/>
                </a:cubicBezTo>
                <a:lnTo>
                  <a:pt x="5416" y="12311"/>
                </a:lnTo>
                <a:cubicBezTo>
                  <a:pt x="5416" y="12396"/>
                  <a:pt x="5553" y="12436"/>
                  <a:pt x="5629" y="12376"/>
                </a:cubicBezTo>
                <a:close/>
                <a:moveTo>
                  <a:pt x="9454" y="11368"/>
                </a:moveTo>
                <a:lnTo>
                  <a:pt x="10093" y="10856"/>
                </a:lnTo>
                <a:cubicBezTo>
                  <a:pt x="10143" y="10816"/>
                  <a:pt x="10143" y="10755"/>
                  <a:pt x="10093" y="10715"/>
                </a:cubicBezTo>
                <a:lnTo>
                  <a:pt x="9454" y="10204"/>
                </a:lnTo>
                <a:cubicBezTo>
                  <a:pt x="9379" y="10143"/>
                  <a:pt x="9241" y="10183"/>
                  <a:pt x="9241" y="10274"/>
                </a:cubicBezTo>
                <a:lnTo>
                  <a:pt x="9241" y="10419"/>
                </a:lnTo>
                <a:cubicBezTo>
                  <a:pt x="9241" y="10474"/>
                  <a:pt x="9185" y="10520"/>
                  <a:pt x="9116" y="10520"/>
                </a:cubicBezTo>
                <a:lnTo>
                  <a:pt x="7995" y="10520"/>
                </a:lnTo>
                <a:cubicBezTo>
                  <a:pt x="7926" y="10520"/>
                  <a:pt x="7870" y="10565"/>
                  <a:pt x="7870" y="10620"/>
                </a:cubicBezTo>
                <a:lnTo>
                  <a:pt x="7870" y="10956"/>
                </a:lnTo>
                <a:cubicBezTo>
                  <a:pt x="7870" y="11011"/>
                  <a:pt x="7926" y="11057"/>
                  <a:pt x="7995" y="11057"/>
                </a:cubicBezTo>
                <a:lnTo>
                  <a:pt x="9116" y="11057"/>
                </a:lnTo>
                <a:cubicBezTo>
                  <a:pt x="9185" y="11057"/>
                  <a:pt x="9241" y="11102"/>
                  <a:pt x="9241" y="11157"/>
                </a:cubicBezTo>
                <a:lnTo>
                  <a:pt x="9241" y="11302"/>
                </a:lnTo>
                <a:cubicBezTo>
                  <a:pt x="9241" y="11383"/>
                  <a:pt x="9373" y="11428"/>
                  <a:pt x="9454" y="11368"/>
                </a:cubicBezTo>
                <a:close/>
                <a:moveTo>
                  <a:pt x="4163" y="15226"/>
                </a:moveTo>
                <a:lnTo>
                  <a:pt x="4163" y="15371"/>
                </a:lnTo>
                <a:cubicBezTo>
                  <a:pt x="4163" y="15462"/>
                  <a:pt x="4295" y="15502"/>
                  <a:pt x="4376" y="15442"/>
                </a:cubicBezTo>
                <a:lnTo>
                  <a:pt x="5015" y="14930"/>
                </a:lnTo>
                <a:cubicBezTo>
                  <a:pt x="5065" y="14890"/>
                  <a:pt x="5065" y="14830"/>
                  <a:pt x="5015" y="14789"/>
                </a:cubicBezTo>
                <a:lnTo>
                  <a:pt x="4376" y="14278"/>
                </a:lnTo>
                <a:cubicBezTo>
                  <a:pt x="4301" y="14217"/>
                  <a:pt x="4163" y="14258"/>
                  <a:pt x="4163" y="14348"/>
                </a:cubicBezTo>
                <a:lnTo>
                  <a:pt x="4163" y="14493"/>
                </a:lnTo>
                <a:cubicBezTo>
                  <a:pt x="4163" y="14549"/>
                  <a:pt x="4107" y="14594"/>
                  <a:pt x="4038" y="14594"/>
                </a:cubicBezTo>
                <a:lnTo>
                  <a:pt x="2918" y="14594"/>
                </a:lnTo>
                <a:cubicBezTo>
                  <a:pt x="2849" y="14594"/>
                  <a:pt x="2792" y="14639"/>
                  <a:pt x="2792" y="14694"/>
                </a:cubicBezTo>
                <a:lnTo>
                  <a:pt x="2792" y="15030"/>
                </a:lnTo>
                <a:cubicBezTo>
                  <a:pt x="2792" y="15085"/>
                  <a:pt x="2849" y="15131"/>
                  <a:pt x="2918" y="15131"/>
                </a:cubicBezTo>
                <a:lnTo>
                  <a:pt x="4038" y="15131"/>
                </a:lnTo>
                <a:cubicBezTo>
                  <a:pt x="4113" y="15126"/>
                  <a:pt x="4163" y="15171"/>
                  <a:pt x="4163" y="15226"/>
                </a:cubicBezTo>
                <a:close/>
                <a:moveTo>
                  <a:pt x="9535" y="6114"/>
                </a:moveTo>
                <a:cubicBezTo>
                  <a:pt x="9460" y="6054"/>
                  <a:pt x="9322" y="6094"/>
                  <a:pt x="9322" y="6185"/>
                </a:cubicBezTo>
                <a:lnTo>
                  <a:pt x="9322" y="6330"/>
                </a:lnTo>
                <a:cubicBezTo>
                  <a:pt x="9322" y="6385"/>
                  <a:pt x="9266" y="6430"/>
                  <a:pt x="9197" y="6430"/>
                </a:cubicBezTo>
                <a:lnTo>
                  <a:pt x="8077" y="6430"/>
                </a:lnTo>
                <a:cubicBezTo>
                  <a:pt x="8008" y="6430"/>
                  <a:pt x="7951" y="6476"/>
                  <a:pt x="7951" y="6531"/>
                </a:cubicBezTo>
                <a:lnTo>
                  <a:pt x="7951" y="6867"/>
                </a:lnTo>
                <a:cubicBezTo>
                  <a:pt x="7951" y="6922"/>
                  <a:pt x="8008" y="6967"/>
                  <a:pt x="8077" y="6967"/>
                </a:cubicBezTo>
                <a:lnTo>
                  <a:pt x="9197" y="6967"/>
                </a:lnTo>
                <a:cubicBezTo>
                  <a:pt x="9266" y="6967"/>
                  <a:pt x="9322" y="7012"/>
                  <a:pt x="9322" y="7068"/>
                </a:cubicBezTo>
                <a:lnTo>
                  <a:pt x="9322" y="7213"/>
                </a:lnTo>
                <a:cubicBezTo>
                  <a:pt x="9322" y="7303"/>
                  <a:pt x="9454" y="7344"/>
                  <a:pt x="9535" y="7283"/>
                </a:cubicBezTo>
                <a:lnTo>
                  <a:pt x="10174" y="6772"/>
                </a:lnTo>
                <a:cubicBezTo>
                  <a:pt x="10224" y="6731"/>
                  <a:pt x="10224" y="6671"/>
                  <a:pt x="10174" y="6631"/>
                </a:cubicBezTo>
                <a:lnTo>
                  <a:pt x="9535" y="6114"/>
                </a:lnTo>
                <a:close/>
                <a:moveTo>
                  <a:pt x="10531" y="14207"/>
                </a:moveTo>
                <a:lnTo>
                  <a:pt x="10531" y="14353"/>
                </a:lnTo>
                <a:cubicBezTo>
                  <a:pt x="10531" y="14443"/>
                  <a:pt x="10662" y="14483"/>
                  <a:pt x="10744" y="14423"/>
                </a:cubicBezTo>
                <a:lnTo>
                  <a:pt x="11382" y="13911"/>
                </a:lnTo>
                <a:cubicBezTo>
                  <a:pt x="11432" y="13871"/>
                  <a:pt x="11432" y="13811"/>
                  <a:pt x="11382" y="13771"/>
                </a:cubicBezTo>
                <a:lnTo>
                  <a:pt x="10744" y="13259"/>
                </a:lnTo>
                <a:cubicBezTo>
                  <a:pt x="10669" y="13199"/>
                  <a:pt x="10531" y="13239"/>
                  <a:pt x="10531" y="13329"/>
                </a:cubicBezTo>
                <a:lnTo>
                  <a:pt x="10531" y="13475"/>
                </a:lnTo>
                <a:cubicBezTo>
                  <a:pt x="10531" y="13530"/>
                  <a:pt x="10474" y="13575"/>
                  <a:pt x="10406" y="13575"/>
                </a:cubicBezTo>
                <a:lnTo>
                  <a:pt x="9285" y="13575"/>
                </a:lnTo>
                <a:cubicBezTo>
                  <a:pt x="9216" y="13575"/>
                  <a:pt x="9160" y="13620"/>
                  <a:pt x="9160" y="13676"/>
                </a:cubicBezTo>
                <a:lnTo>
                  <a:pt x="9160" y="14012"/>
                </a:lnTo>
                <a:cubicBezTo>
                  <a:pt x="9160" y="14067"/>
                  <a:pt x="9216" y="14112"/>
                  <a:pt x="9285" y="14112"/>
                </a:cubicBezTo>
                <a:lnTo>
                  <a:pt x="10406" y="14112"/>
                </a:lnTo>
                <a:cubicBezTo>
                  <a:pt x="10474" y="14112"/>
                  <a:pt x="10531" y="14157"/>
                  <a:pt x="10531" y="14207"/>
                </a:cubicBezTo>
                <a:close/>
                <a:moveTo>
                  <a:pt x="382" y="15116"/>
                </a:moveTo>
                <a:lnTo>
                  <a:pt x="1503" y="15116"/>
                </a:lnTo>
                <a:cubicBezTo>
                  <a:pt x="1571" y="15116"/>
                  <a:pt x="1628" y="15161"/>
                  <a:pt x="1628" y="15216"/>
                </a:cubicBezTo>
                <a:lnTo>
                  <a:pt x="1628" y="15361"/>
                </a:lnTo>
                <a:cubicBezTo>
                  <a:pt x="1628" y="15452"/>
                  <a:pt x="1759" y="15492"/>
                  <a:pt x="1841" y="15432"/>
                </a:cubicBezTo>
                <a:lnTo>
                  <a:pt x="2479" y="14920"/>
                </a:lnTo>
                <a:cubicBezTo>
                  <a:pt x="2529" y="14880"/>
                  <a:pt x="2529" y="14820"/>
                  <a:pt x="2479" y="14779"/>
                </a:cubicBezTo>
                <a:lnTo>
                  <a:pt x="1841" y="14268"/>
                </a:lnTo>
                <a:cubicBezTo>
                  <a:pt x="1766" y="14207"/>
                  <a:pt x="1628" y="14248"/>
                  <a:pt x="1628" y="14338"/>
                </a:cubicBezTo>
                <a:lnTo>
                  <a:pt x="1628" y="14483"/>
                </a:lnTo>
                <a:cubicBezTo>
                  <a:pt x="1628" y="14539"/>
                  <a:pt x="1571" y="14584"/>
                  <a:pt x="1503" y="14584"/>
                </a:cubicBezTo>
                <a:lnTo>
                  <a:pt x="382" y="14584"/>
                </a:lnTo>
                <a:cubicBezTo>
                  <a:pt x="313" y="14584"/>
                  <a:pt x="257" y="14629"/>
                  <a:pt x="257" y="14684"/>
                </a:cubicBezTo>
                <a:lnTo>
                  <a:pt x="257" y="15020"/>
                </a:lnTo>
                <a:cubicBezTo>
                  <a:pt x="257" y="15070"/>
                  <a:pt x="313" y="15116"/>
                  <a:pt x="382" y="15116"/>
                </a:cubicBezTo>
                <a:close/>
                <a:moveTo>
                  <a:pt x="15821" y="5096"/>
                </a:moveTo>
                <a:cubicBezTo>
                  <a:pt x="15746" y="5036"/>
                  <a:pt x="15608" y="5076"/>
                  <a:pt x="15608" y="5166"/>
                </a:cubicBezTo>
                <a:lnTo>
                  <a:pt x="15608" y="5312"/>
                </a:lnTo>
                <a:cubicBezTo>
                  <a:pt x="15608" y="5367"/>
                  <a:pt x="15552" y="5412"/>
                  <a:pt x="15483" y="5412"/>
                </a:cubicBezTo>
                <a:lnTo>
                  <a:pt x="14362" y="5412"/>
                </a:lnTo>
                <a:cubicBezTo>
                  <a:pt x="14294" y="5412"/>
                  <a:pt x="14237" y="5457"/>
                  <a:pt x="14237" y="5512"/>
                </a:cubicBezTo>
                <a:lnTo>
                  <a:pt x="14237" y="5848"/>
                </a:lnTo>
                <a:cubicBezTo>
                  <a:pt x="14237" y="5904"/>
                  <a:pt x="14294" y="5949"/>
                  <a:pt x="14362" y="5949"/>
                </a:cubicBezTo>
                <a:lnTo>
                  <a:pt x="15483" y="5949"/>
                </a:lnTo>
                <a:cubicBezTo>
                  <a:pt x="15552" y="5949"/>
                  <a:pt x="15608" y="5994"/>
                  <a:pt x="15608" y="6049"/>
                </a:cubicBezTo>
                <a:lnTo>
                  <a:pt x="15608" y="6195"/>
                </a:lnTo>
                <a:cubicBezTo>
                  <a:pt x="15608" y="6285"/>
                  <a:pt x="15740" y="6325"/>
                  <a:pt x="15821" y="6265"/>
                </a:cubicBezTo>
                <a:lnTo>
                  <a:pt x="16460" y="5753"/>
                </a:lnTo>
                <a:cubicBezTo>
                  <a:pt x="16510" y="5713"/>
                  <a:pt x="16510" y="5653"/>
                  <a:pt x="16460" y="5613"/>
                </a:cubicBezTo>
                <a:lnTo>
                  <a:pt x="15821" y="5096"/>
                </a:lnTo>
                <a:close/>
                <a:moveTo>
                  <a:pt x="357" y="14202"/>
                </a:moveTo>
                <a:lnTo>
                  <a:pt x="357" y="14348"/>
                </a:lnTo>
                <a:cubicBezTo>
                  <a:pt x="357" y="14438"/>
                  <a:pt x="488" y="14478"/>
                  <a:pt x="570" y="14418"/>
                </a:cubicBezTo>
                <a:lnTo>
                  <a:pt x="1208" y="13906"/>
                </a:lnTo>
                <a:cubicBezTo>
                  <a:pt x="1258" y="13866"/>
                  <a:pt x="1258" y="13806"/>
                  <a:pt x="1208" y="13766"/>
                </a:cubicBezTo>
                <a:lnTo>
                  <a:pt x="570" y="13254"/>
                </a:lnTo>
                <a:cubicBezTo>
                  <a:pt x="495" y="13194"/>
                  <a:pt x="357" y="13234"/>
                  <a:pt x="357" y="13324"/>
                </a:cubicBezTo>
                <a:lnTo>
                  <a:pt x="357" y="13470"/>
                </a:lnTo>
                <a:cubicBezTo>
                  <a:pt x="357" y="13525"/>
                  <a:pt x="301" y="13570"/>
                  <a:pt x="232" y="13570"/>
                </a:cubicBezTo>
                <a:lnTo>
                  <a:pt x="0" y="13570"/>
                </a:lnTo>
                <a:lnTo>
                  <a:pt x="0" y="14107"/>
                </a:lnTo>
                <a:lnTo>
                  <a:pt x="232" y="14107"/>
                </a:lnTo>
                <a:cubicBezTo>
                  <a:pt x="301" y="14102"/>
                  <a:pt x="357" y="14147"/>
                  <a:pt x="357" y="14202"/>
                </a:cubicBezTo>
                <a:close/>
                <a:moveTo>
                  <a:pt x="13060" y="14207"/>
                </a:moveTo>
                <a:lnTo>
                  <a:pt x="13060" y="14353"/>
                </a:lnTo>
                <a:cubicBezTo>
                  <a:pt x="13060" y="14443"/>
                  <a:pt x="13192" y="14483"/>
                  <a:pt x="13273" y="14423"/>
                </a:cubicBezTo>
                <a:lnTo>
                  <a:pt x="13912" y="13911"/>
                </a:lnTo>
                <a:cubicBezTo>
                  <a:pt x="13962" y="13871"/>
                  <a:pt x="13962" y="13811"/>
                  <a:pt x="13912" y="13771"/>
                </a:cubicBezTo>
                <a:lnTo>
                  <a:pt x="13273" y="13259"/>
                </a:lnTo>
                <a:cubicBezTo>
                  <a:pt x="13198" y="13199"/>
                  <a:pt x="13060" y="13239"/>
                  <a:pt x="13060" y="13329"/>
                </a:cubicBezTo>
                <a:lnTo>
                  <a:pt x="13060" y="13475"/>
                </a:lnTo>
                <a:cubicBezTo>
                  <a:pt x="13060" y="13530"/>
                  <a:pt x="13004" y="13575"/>
                  <a:pt x="12935" y="13575"/>
                </a:cubicBezTo>
                <a:lnTo>
                  <a:pt x="11814" y="13575"/>
                </a:lnTo>
                <a:cubicBezTo>
                  <a:pt x="11745" y="13575"/>
                  <a:pt x="11689" y="13620"/>
                  <a:pt x="11689" y="13676"/>
                </a:cubicBezTo>
                <a:lnTo>
                  <a:pt x="11689" y="14012"/>
                </a:lnTo>
                <a:cubicBezTo>
                  <a:pt x="11689" y="14067"/>
                  <a:pt x="11745" y="14112"/>
                  <a:pt x="11814" y="14112"/>
                </a:cubicBezTo>
                <a:lnTo>
                  <a:pt x="12935" y="14112"/>
                </a:lnTo>
                <a:cubicBezTo>
                  <a:pt x="13004" y="14112"/>
                  <a:pt x="13060" y="14152"/>
                  <a:pt x="13060" y="14207"/>
                </a:cubicBezTo>
                <a:close/>
                <a:moveTo>
                  <a:pt x="16479" y="7650"/>
                </a:moveTo>
                <a:lnTo>
                  <a:pt x="15840" y="7138"/>
                </a:lnTo>
                <a:cubicBezTo>
                  <a:pt x="15765" y="7078"/>
                  <a:pt x="15627" y="7118"/>
                  <a:pt x="15627" y="7208"/>
                </a:cubicBezTo>
                <a:lnTo>
                  <a:pt x="15627" y="7354"/>
                </a:lnTo>
                <a:cubicBezTo>
                  <a:pt x="15627" y="7409"/>
                  <a:pt x="15571" y="7454"/>
                  <a:pt x="15502" y="7454"/>
                </a:cubicBezTo>
                <a:lnTo>
                  <a:pt x="14381" y="7454"/>
                </a:lnTo>
                <a:cubicBezTo>
                  <a:pt x="14312" y="7454"/>
                  <a:pt x="14256" y="7499"/>
                  <a:pt x="14256" y="7554"/>
                </a:cubicBezTo>
                <a:lnTo>
                  <a:pt x="14256" y="7891"/>
                </a:lnTo>
                <a:cubicBezTo>
                  <a:pt x="14256" y="7946"/>
                  <a:pt x="14312" y="7991"/>
                  <a:pt x="14381" y="7991"/>
                </a:cubicBezTo>
                <a:lnTo>
                  <a:pt x="15502" y="7991"/>
                </a:lnTo>
                <a:cubicBezTo>
                  <a:pt x="15571" y="7991"/>
                  <a:pt x="15627" y="8036"/>
                  <a:pt x="15627" y="8091"/>
                </a:cubicBezTo>
                <a:lnTo>
                  <a:pt x="15627" y="8237"/>
                </a:lnTo>
                <a:cubicBezTo>
                  <a:pt x="15627" y="8327"/>
                  <a:pt x="15759" y="8367"/>
                  <a:pt x="15840" y="8307"/>
                </a:cubicBezTo>
                <a:lnTo>
                  <a:pt x="16479" y="7795"/>
                </a:lnTo>
                <a:cubicBezTo>
                  <a:pt x="16529" y="7750"/>
                  <a:pt x="16529" y="7685"/>
                  <a:pt x="16479" y="7650"/>
                </a:cubicBezTo>
                <a:close/>
                <a:moveTo>
                  <a:pt x="7970" y="14202"/>
                </a:moveTo>
                <a:lnTo>
                  <a:pt x="7970" y="14348"/>
                </a:lnTo>
                <a:cubicBezTo>
                  <a:pt x="7970" y="14438"/>
                  <a:pt x="8102" y="14478"/>
                  <a:pt x="8183" y="14418"/>
                </a:cubicBezTo>
                <a:lnTo>
                  <a:pt x="8822" y="13906"/>
                </a:lnTo>
                <a:cubicBezTo>
                  <a:pt x="8872" y="13866"/>
                  <a:pt x="8872" y="13806"/>
                  <a:pt x="8822" y="13766"/>
                </a:cubicBezTo>
                <a:lnTo>
                  <a:pt x="8183" y="13254"/>
                </a:lnTo>
                <a:cubicBezTo>
                  <a:pt x="8108" y="13194"/>
                  <a:pt x="7970" y="13234"/>
                  <a:pt x="7970" y="13324"/>
                </a:cubicBezTo>
                <a:lnTo>
                  <a:pt x="7970" y="13470"/>
                </a:lnTo>
                <a:cubicBezTo>
                  <a:pt x="7970" y="13525"/>
                  <a:pt x="7914" y="13570"/>
                  <a:pt x="7845" y="13570"/>
                </a:cubicBezTo>
                <a:lnTo>
                  <a:pt x="6724" y="13570"/>
                </a:lnTo>
                <a:cubicBezTo>
                  <a:pt x="6655" y="13570"/>
                  <a:pt x="6599" y="13615"/>
                  <a:pt x="6599" y="13671"/>
                </a:cubicBezTo>
                <a:lnTo>
                  <a:pt x="6599" y="14007"/>
                </a:lnTo>
                <a:cubicBezTo>
                  <a:pt x="6599" y="14062"/>
                  <a:pt x="6655" y="14107"/>
                  <a:pt x="6724" y="14107"/>
                </a:cubicBezTo>
                <a:lnTo>
                  <a:pt x="7845" y="14107"/>
                </a:lnTo>
                <a:cubicBezTo>
                  <a:pt x="7914" y="14107"/>
                  <a:pt x="7970" y="14152"/>
                  <a:pt x="7970" y="14202"/>
                </a:cubicBezTo>
                <a:close/>
                <a:moveTo>
                  <a:pt x="4163" y="7449"/>
                </a:moveTo>
                <a:cubicBezTo>
                  <a:pt x="4095" y="7449"/>
                  <a:pt x="4038" y="7494"/>
                  <a:pt x="4038" y="7549"/>
                </a:cubicBezTo>
                <a:lnTo>
                  <a:pt x="4038" y="7885"/>
                </a:lnTo>
                <a:cubicBezTo>
                  <a:pt x="4038" y="7941"/>
                  <a:pt x="4095" y="7986"/>
                  <a:pt x="4163" y="7986"/>
                </a:cubicBezTo>
                <a:lnTo>
                  <a:pt x="5284" y="7986"/>
                </a:lnTo>
                <a:cubicBezTo>
                  <a:pt x="5353" y="7986"/>
                  <a:pt x="5409" y="8031"/>
                  <a:pt x="5409" y="8086"/>
                </a:cubicBezTo>
                <a:lnTo>
                  <a:pt x="5409" y="8232"/>
                </a:lnTo>
                <a:cubicBezTo>
                  <a:pt x="5409" y="8322"/>
                  <a:pt x="5541" y="8362"/>
                  <a:pt x="5622" y="8302"/>
                </a:cubicBezTo>
                <a:lnTo>
                  <a:pt x="6261" y="7790"/>
                </a:lnTo>
                <a:cubicBezTo>
                  <a:pt x="6311" y="7750"/>
                  <a:pt x="6311" y="7690"/>
                  <a:pt x="6261" y="7650"/>
                </a:cubicBezTo>
                <a:lnTo>
                  <a:pt x="5622" y="7138"/>
                </a:lnTo>
                <a:cubicBezTo>
                  <a:pt x="5547" y="7078"/>
                  <a:pt x="5409" y="7118"/>
                  <a:pt x="5409" y="7208"/>
                </a:cubicBezTo>
                <a:lnTo>
                  <a:pt x="5409" y="7354"/>
                </a:lnTo>
                <a:cubicBezTo>
                  <a:pt x="5409" y="7409"/>
                  <a:pt x="5353" y="7454"/>
                  <a:pt x="5284" y="7454"/>
                </a:cubicBezTo>
                <a:lnTo>
                  <a:pt x="4163" y="7454"/>
                </a:lnTo>
                <a:close/>
                <a:moveTo>
                  <a:pt x="6899" y="6114"/>
                </a:moveTo>
                <a:cubicBezTo>
                  <a:pt x="6824" y="6054"/>
                  <a:pt x="6687" y="6094"/>
                  <a:pt x="6687" y="6185"/>
                </a:cubicBezTo>
                <a:lnTo>
                  <a:pt x="6687" y="6330"/>
                </a:lnTo>
                <a:cubicBezTo>
                  <a:pt x="6687" y="6385"/>
                  <a:pt x="6630" y="6430"/>
                  <a:pt x="6561" y="6430"/>
                </a:cubicBezTo>
                <a:lnTo>
                  <a:pt x="5441" y="6430"/>
                </a:lnTo>
                <a:cubicBezTo>
                  <a:pt x="5372" y="6430"/>
                  <a:pt x="5315" y="6476"/>
                  <a:pt x="5315" y="6531"/>
                </a:cubicBezTo>
                <a:lnTo>
                  <a:pt x="5315" y="6867"/>
                </a:lnTo>
                <a:cubicBezTo>
                  <a:pt x="5315" y="6922"/>
                  <a:pt x="5372" y="6967"/>
                  <a:pt x="5441" y="6967"/>
                </a:cubicBezTo>
                <a:lnTo>
                  <a:pt x="6561" y="6967"/>
                </a:lnTo>
                <a:cubicBezTo>
                  <a:pt x="6630" y="6967"/>
                  <a:pt x="6687" y="7012"/>
                  <a:pt x="6687" y="7068"/>
                </a:cubicBezTo>
                <a:lnTo>
                  <a:pt x="6687" y="7213"/>
                </a:lnTo>
                <a:cubicBezTo>
                  <a:pt x="6687" y="7303"/>
                  <a:pt x="6818" y="7344"/>
                  <a:pt x="6899" y="7283"/>
                </a:cubicBezTo>
                <a:lnTo>
                  <a:pt x="7538" y="6772"/>
                </a:lnTo>
                <a:cubicBezTo>
                  <a:pt x="7588" y="6731"/>
                  <a:pt x="7588" y="6671"/>
                  <a:pt x="7538" y="6631"/>
                </a:cubicBezTo>
                <a:lnTo>
                  <a:pt x="6899" y="6114"/>
                </a:lnTo>
                <a:close/>
                <a:moveTo>
                  <a:pt x="4333" y="6114"/>
                </a:moveTo>
                <a:cubicBezTo>
                  <a:pt x="4257" y="6054"/>
                  <a:pt x="4120" y="6094"/>
                  <a:pt x="4120" y="6185"/>
                </a:cubicBezTo>
                <a:lnTo>
                  <a:pt x="4120" y="6330"/>
                </a:lnTo>
                <a:cubicBezTo>
                  <a:pt x="4120" y="6385"/>
                  <a:pt x="4063" y="6430"/>
                  <a:pt x="3994" y="6430"/>
                </a:cubicBezTo>
                <a:lnTo>
                  <a:pt x="2874" y="6430"/>
                </a:lnTo>
                <a:cubicBezTo>
                  <a:pt x="2805" y="6430"/>
                  <a:pt x="2749" y="6476"/>
                  <a:pt x="2749" y="6531"/>
                </a:cubicBezTo>
                <a:lnTo>
                  <a:pt x="2749" y="6867"/>
                </a:lnTo>
                <a:cubicBezTo>
                  <a:pt x="2749" y="6922"/>
                  <a:pt x="2805" y="6967"/>
                  <a:pt x="2874" y="6967"/>
                </a:cubicBezTo>
                <a:lnTo>
                  <a:pt x="3994" y="6967"/>
                </a:lnTo>
                <a:cubicBezTo>
                  <a:pt x="4063" y="6967"/>
                  <a:pt x="4120" y="7012"/>
                  <a:pt x="4120" y="7068"/>
                </a:cubicBezTo>
                <a:lnTo>
                  <a:pt x="4120" y="7213"/>
                </a:lnTo>
                <a:cubicBezTo>
                  <a:pt x="4120" y="7303"/>
                  <a:pt x="4251" y="7344"/>
                  <a:pt x="4333" y="7283"/>
                </a:cubicBezTo>
                <a:lnTo>
                  <a:pt x="4971" y="6772"/>
                </a:lnTo>
                <a:cubicBezTo>
                  <a:pt x="5021" y="6731"/>
                  <a:pt x="5021" y="6671"/>
                  <a:pt x="4971" y="6631"/>
                </a:cubicBezTo>
                <a:lnTo>
                  <a:pt x="4333" y="6114"/>
                </a:lnTo>
                <a:close/>
                <a:moveTo>
                  <a:pt x="6799" y="7449"/>
                </a:moveTo>
                <a:cubicBezTo>
                  <a:pt x="6730" y="7449"/>
                  <a:pt x="6674" y="7494"/>
                  <a:pt x="6674" y="7549"/>
                </a:cubicBezTo>
                <a:lnTo>
                  <a:pt x="6674" y="7885"/>
                </a:lnTo>
                <a:cubicBezTo>
                  <a:pt x="6674" y="7941"/>
                  <a:pt x="6730" y="7986"/>
                  <a:pt x="6799" y="7986"/>
                </a:cubicBezTo>
                <a:lnTo>
                  <a:pt x="7920" y="7986"/>
                </a:lnTo>
                <a:cubicBezTo>
                  <a:pt x="7989" y="7986"/>
                  <a:pt x="8045" y="8031"/>
                  <a:pt x="8045" y="8086"/>
                </a:cubicBezTo>
                <a:lnTo>
                  <a:pt x="8045" y="8232"/>
                </a:lnTo>
                <a:cubicBezTo>
                  <a:pt x="8045" y="8322"/>
                  <a:pt x="8177" y="8362"/>
                  <a:pt x="8258" y="8302"/>
                </a:cubicBezTo>
                <a:lnTo>
                  <a:pt x="8897" y="7790"/>
                </a:lnTo>
                <a:cubicBezTo>
                  <a:pt x="8947" y="7750"/>
                  <a:pt x="8947" y="7690"/>
                  <a:pt x="8897" y="7650"/>
                </a:cubicBezTo>
                <a:lnTo>
                  <a:pt x="8258" y="7138"/>
                </a:lnTo>
                <a:cubicBezTo>
                  <a:pt x="8183" y="7078"/>
                  <a:pt x="8045" y="7118"/>
                  <a:pt x="8045" y="7208"/>
                </a:cubicBezTo>
                <a:lnTo>
                  <a:pt x="8045" y="7354"/>
                </a:lnTo>
                <a:cubicBezTo>
                  <a:pt x="8045" y="7409"/>
                  <a:pt x="7989" y="7454"/>
                  <a:pt x="7920" y="7454"/>
                </a:cubicBezTo>
                <a:lnTo>
                  <a:pt x="6799" y="7454"/>
                </a:lnTo>
                <a:close/>
                <a:moveTo>
                  <a:pt x="1603" y="7449"/>
                </a:moveTo>
                <a:cubicBezTo>
                  <a:pt x="1534" y="7449"/>
                  <a:pt x="1478" y="7494"/>
                  <a:pt x="1478" y="7549"/>
                </a:cubicBezTo>
                <a:lnTo>
                  <a:pt x="1478" y="7885"/>
                </a:lnTo>
                <a:cubicBezTo>
                  <a:pt x="1478" y="7941"/>
                  <a:pt x="1534" y="7986"/>
                  <a:pt x="1603" y="7986"/>
                </a:cubicBezTo>
                <a:lnTo>
                  <a:pt x="2723" y="7986"/>
                </a:lnTo>
                <a:cubicBezTo>
                  <a:pt x="2792" y="7986"/>
                  <a:pt x="2849" y="8031"/>
                  <a:pt x="2849" y="8086"/>
                </a:cubicBezTo>
                <a:lnTo>
                  <a:pt x="2849" y="8232"/>
                </a:lnTo>
                <a:cubicBezTo>
                  <a:pt x="2849" y="8322"/>
                  <a:pt x="2980" y="8362"/>
                  <a:pt x="3062" y="8302"/>
                </a:cubicBezTo>
                <a:lnTo>
                  <a:pt x="3700" y="7790"/>
                </a:lnTo>
                <a:cubicBezTo>
                  <a:pt x="3750" y="7750"/>
                  <a:pt x="3750" y="7690"/>
                  <a:pt x="3700" y="7650"/>
                </a:cubicBezTo>
                <a:lnTo>
                  <a:pt x="3062" y="7138"/>
                </a:lnTo>
                <a:cubicBezTo>
                  <a:pt x="2986" y="7078"/>
                  <a:pt x="2849" y="7118"/>
                  <a:pt x="2849" y="7208"/>
                </a:cubicBezTo>
                <a:lnTo>
                  <a:pt x="2849" y="7354"/>
                </a:lnTo>
                <a:cubicBezTo>
                  <a:pt x="2849" y="7409"/>
                  <a:pt x="2792" y="7454"/>
                  <a:pt x="2723" y="7454"/>
                </a:cubicBezTo>
                <a:lnTo>
                  <a:pt x="1603" y="7454"/>
                </a:lnTo>
                <a:close/>
                <a:moveTo>
                  <a:pt x="301" y="8568"/>
                </a:moveTo>
                <a:lnTo>
                  <a:pt x="301" y="8904"/>
                </a:lnTo>
                <a:cubicBezTo>
                  <a:pt x="301" y="8959"/>
                  <a:pt x="357" y="9004"/>
                  <a:pt x="426" y="9004"/>
                </a:cubicBezTo>
                <a:lnTo>
                  <a:pt x="1546" y="9004"/>
                </a:lnTo>
                <a:cubicBezTo>
                  <a:pt x="1615" y="9004"/>
                  <a:pt x="1672" y="9050"/>
                  <a:pt x="1672" y="9105"/>
                </a:cubicBezTo>
                <a:lnTo>
                  <a:pt x="1672" y="9250"/>
                </a:lnTo>
                <a:cubicBezTo>
                  <a:pt x="1672" y="9341"/>
                  <a:pt x="1803" y="9381"/>
                  <a:pt x="1885" y="9320"/>
                </a:cubicBezTo>
                <a:lnTo>
                  <a:pt x="2523" y="8809"/>
                </a:lnTo>
                <a:cubicBezTo>
                  <a:pt x="2573" y="8769"/>
                  <a:pt x="2573" y="8708"/>
                  <a:pt x="2523" y="8668"/>
                </a:cubicBezTo>
                <a:lnTo>
                  <a:pt x="1885" y="8156"/>
                </a:lnTo>
                <a:cubicBezTo>
                  <a:pt x="1809" y="8096"/>
                  <a:pt x="1672" y="8136"/>
                  <a:pt x="1672" y="8227"/>
                </a:cubicBezTo>
                <a:lnTo>
                  <a:pt x="1672" y="8372"/>
                </a:lnTo>
                <a:cubicBezTo>
                  <a:pt x="1672" y="8427"/>
                  <a:pt x="1615" y="8473"/>
                  <a:pt x="1546" y="8473"/>
                </a:cubicBezTo>
                <a:lnTo>
                  <a:pt x="426" y="8473"/>
                </a:lnTo>
                <a:cubicBezTo>
                  <a:pt x="357" y="8473"/>
                  <a:pt x="301" y="8518"/>
                  <a:pt x="301" y="8568"/>
                </a:cubicBezTo>
                <a:close/>
                <a:moveTo>
                  <a:pt x="0" y="9491"/>
                </a:moveTo>
                <a:lnTo>
                  <a:pt x="0" y="10028"/>
                </a:lnTo>
                <a:lnTo>
                  <a:pt x="257" y="10028"/>
                </a:lnTo>
                <a:cubicBezTo>
                  <a:pt x="326" y="10028"/>
                  <a:pt x="382" y="10073"/>
                  <a:pt x="382" y="10128"/>
                </a:cubicBezTo>
                <a:lnTo>
                  <a:pt x="382" y="10274"/>
                </a:lnTo>
                <a:cubicBezTo>
                  <a:pt x="382" y="10364"/>
                  <a:pt x="513" y="10404"/>
                  <a:pt x="595" y="10344"/>
                </a:cubicBezTo>
                <a:lnTo>
                  <a:pt x="1233" y="9832"/>
                </a:lnTo>
                <a:cubicBezTo>
                  <a:pt x="1283" y="9792"/>
                  <a:pt x="1283" y="9732"/>
                  <a:pt x="1233" y="9692"/>
                </a:cubicBezTo>
                <a:lnTo>
                  <a:pt x="595" y="9180"/>
                </a:lnTo>
                <a:cubicBezTo>
                  <a:pt x="520" y="9120"/>
                  <a:pt x="382" y="9160"/>
                  <a:pt x="382" y="9250"/>
                </a:cubicBezTo>
                <a:lnTo>
                  <a:pt x="382" y="9396"/>
                </a:lnTo>
                <a:cubicBezTo>
                  <a:pt x="382" y="9451"/>
                  <a:pt x="326" y="9496"/>
                  <a:pt x="257" y="9496"/>
                </a:cubicBezTo>
                <a:lnTo>
                  <a:pt x="0" y="9496"/>
                </a:lnTo>
                <a:close/>
                <a:moveTo>
                  <a:pt x="1697" y="6114"/>
                </a:moveTo>
                <a:cubicBezTo>
                  <a:pt x="1622" y="6054"/>
                  <a:pt x="1484" y="6094"/>
                  <a:pt x="1484" y="6185"/>
                </a:cubicBezTo>
                <a:lnTo>
                  <a:pt x="1484" y="6330"/>
                </a:lnTo>
                <a:cubicBezTo>
                  <a:pt x="1484" y="6385"/>
                  <a:pt x="1427" y="6430"/>
                  <a:pt x="1359" y="6430"/>
                </a:cubicBezTo>
                <a:lnTo>
                  <a:pt x="238" y="6430"/>
                </a:lnTo>
                <a:cubicBezTo>
                  <a:pt x="169" y="6430"/>
                  <a:pt x="113" y="6476"/>
                  <a:pt x="113" y="6531"/>
                </a:cubicBezTo>
                <a:lnTo>
                  <a:pt x="113" y="6867"/>
                </a:lnTo>
                <a:cubicBezTo>
                  <a:pt x="113" y="6922"/>
                  <a:pt x="169" y="6967"/>
                  <a:pt x="238" y="6967"/>
                </a:cubicBezTo>
                <a:lnTo>
                  <a:pt x="1359" y="6967"/>
                </a:lnTo>
                <a:cubicBezTo>
                  <a:pt x="1427" y="6967"/>
                  <a:pt x="1484" y="7012"/>
                  <a:pt x="1484" y="7068"/>
                </a:cubicBezTo>
                <a:lnTo>
                  <a:pt x="1484" y="7213"/>
                </a:lnTo>
                <a:cubicBezTo>
                  <a:pt x="1484" y="7303"/>
                  <a:pt x="1615" y="7344"/>
                  <a:pt x="1697" y="7283"/>
                </a:cubicBezTo>
                <a:lnTo>
                  <a:pt x="2335" y="6772"/>
                </a:lnTo>
                <a:cubicBezTo>
                  <a:pt x="2385" y="6731"/>
                  <a:pt x="2385" y="6671"/>
                  <a:pt x="2335" y="6631"/>
                </a:cubicBezTo>
                <a:lnTo>
                  <a:pt x="1697" y="6114"/>
                </a:lnTo>
                <a:close/>
                <a:moveTo>
                  <a:pt x="15765" y="14363"/>
                </a:moveTo>
                <a:lnTo>
                  <a:pt x="16403" y="13851"/>
                </a:lnTo>
                <a:cubicBezTo>
                  <a:pt x="16454" y="13811"/>
                  <a:pt x="16454" y="13751"/>
                  <a:pt x="16403" y="13711"/>
                </a:cubicBezTo>
                <a:lnTo>
                  <a:pt x="15765" y="13199"/>
                </a:lnTo>
                <a:cubicBezTo>
                  <a:pt x="15690" y="13139"/>
                  <a:pt x="15552" y="13179"/>
                  <a:pt x="15552" y="13269"/>
                </a:cubicBezTo>
                <a:lnTo>
                  <a:pt x="15552" y="13415"/>
                </a:lnTo>
                <a:cubicBezTo>
                  <a:pt x="15552" y="13470"/>
                  <a:pt x="15496" y="13515"/>
                  <a:pt x="15427" y="13515"/>
                </a:cubicBezTo>
                <a:lnTo>
                  <a:pt x="14306" y="13515"/>
                </a:lnTo>
                <a:cubicBezTo>
                  <a:pt x="14237" y="13515"/>
                  <a:pt x="14181" y="13560"/>
                  <a:pt x="14181" y="13615"/>
                </a:cubicBezTo>
                <a:lnTo>
                  <a:pt x="14181" y="13952"/>
                </a:lnTo>
                <a:cubicBezTo>
                  <a:pt x="14181" y="14007"/>
                  <a:pt x="14237" y="14052"/>
                  <a:pt x="14306" y="14052"/>
                </a:cubicBezTo>
                <a:lnTo>
                  <a:pt x="15427" y="14052"/>
                </a:lnTo>
                <a:cubicBezTo>
                  <a:pt x="15496" y="14052"/>
                  <a:pt x="15552" y="14097"/>
                  <a:pt x="15552" y="14152"/>
                </a:cubicBezTo>
                <a:lnTo>
                  <a:pt x="15552" y="14298"/>
                </a:lnTo>
                <a:cubicBezTo>
                  <a:pt x="15552" y="14378"/>
                  <a:pt x="15683" y="14423"/>
                  <a:pt x="15765" y="14363"/>
                </a:cubicBezTo>
                <a:close/>
                <a:moveTo>
                  <a:pt x="18313" y="14358"/>
                </a:moveTo>
                <a:lnTo>
                  <a:pt x="18952" y="13846"/>
                </a:lnTo>
                <a:cubicBezTo>
                  <a:pt x="19002" y="13806"/>
                  <a:pt x="19002" y="13746"/>
                  <a:pt x="18952" y="13706"/>
                </a:cubicBezTo>
                <a:lnTo>
                  <a:pt x="18313" y="13194"/>
                </a:lnTo>
                <a:cubicBezTo>
                  <a:pt x="18238" y="13134"/>
                  <a:pt x="18100" y="13174"/>
                  <a:pt x="18100" y="13264"/>
                </a:cubicBezTo>
                <a:lnTo>
                  <a:pt x="18100" y="13410"/>
                </a:lnTo>
                <a:cubicBezTo>
                  <a:pt x="18100" y="13465"/>
                  <a:pt x="18044" y="13510"/>
                  <a:pt x="17975" y="13510"/>
                </a:cubicBezTo>
                <a:lnTo>
                  <a:pt x="16854" y="13510"/>
                </a:lnTo>
                <a:cubicBezTo>
                  <a:pt x="16785" y="13510"/>
                  <a:pt x="16729" y="13555"/>
                  <a:pt x="16729" y="13610"/>
                </a:cubicBezTo>
                <a:lnTo>
                  <a:pt x="16729" y="13947"/>
                </a:lnTo>
                <a:cubicBezTo>
                  <a:pt x="16729" y="14002"/>
                  <a:pt x="16785" y="14047"/>
                  <a:pt x="16854" y="14047"/>
                </a:cubicBezTo>
                <a:lnTo>
                  <a:pt x="17975" y="14047"/>
                </a:lnTo>
                <a:cubicBezTo>
                  <a:pt x="18044" y="14047"/>
                  <a:pt x="18100" y="14092"/>
                  <a:pt x="18100" y="14147"/>
                </a:cubicBezTo>
                <a:lnTo>
                  <a:pt x="18100" y="14293"/>
                </a:lnTo>
                <a:cubicBezTo>
                  <a:pt x="18106" y="14378"/>
                  <a:pt x="18238" y="14423"/>
                  <a:pt x="18313" y="14358"/>
                </a:cubicBezTo>
                <a:close/>
                <a:moveTo>
                  <a:pt x="3130" y="20484"/>
                </a:moveTo>
                <a:lnTo>
                  <a:pt x="3769" y="19972"/>
                </a:lnTo>
                <a:cubicBezTo>
                  <a:pt x="3819" y="19932"/>
                  <a:pt x="3819" y="19872"/>
                  <a:pt x="3769" y="19832"/>
                </a:cubicBezTo>
                <a:lnTo>
                  <a:pt x="3130" y="19320"/>
                </a:lnTo>
                <a:cubicBezTo>
                  <a:pt x="3055" y="19260"/>
                  <a:pt x="2918" y="19300"/>
                  <a:pt x="2918" y="19390"/>
                </a:cubicBezTo>
                <a:lnTo>
                  <a:pt x="2918" y="19536"/>
                </a:lnTo>
                <a:cubicBezTo>
                  <a:pt x="2918" y="19591"/>
                  <a:pt x="2861" y="19636"/>
                  <a:pt x="2792" y="19636"/>
                </a:cubicBezTo>
                <a:lnTo>
                  <a:pt x="1672" y="19636"/>
                </a:lnTo>
                <a:cubicBezTo>
                  <a:pt x="1603" y="19636"/>
                  <a:pt x="1546" y="19681"/>
                  <a:pt x="1546" y="19737"/>
                </a:cubicBezTo>
                <a:lnTo>
                  <a:pt x="1546" y="20073"/>
                </a:lnTo>
                <a:cubicBezTo>
                  <a:pt x="1546" y="20128"/>
                  <a:pt x="1603" y="20173"/>
                  <a:pt x="1672" y="20173"/>
                </a:cubicBezTo>
                <a:lnTo>
                  <a:pt x="2792" y="20173"/>
                </a:lnTo>
                <a:cubicBezTo>
                  <a:pt x="2861" y="20173"/>
                  <a:pt x="2918" y="20218"/>
                  <a:pt x="2918" y="20274"/>
                </a:cubicBezTo>
                <a:lnTo>
                  <a:pt x="2918" y="20419"/>
                </a:lnTo>
                <a:cubicBezTo>
                  <a:pt x="2918" y="20499"/>
                  <a:pt x="3049" y="20544"/>
                  <a:pt x="3130" y="20484"/>
                </a:cubicBezTo>
                <a:close/>
                <a:moveTo>
                  <a:pt x="6931" y="19521"/>
                </a:moveTo>
                <a:lnTo>
                  <a:pt x="7569" y="19009"/>
                </a:lnTo>
                <a:cubicBezTo>
                  <a:pt x="7619" y="18969"/>
                  <a:pt x="7619" y="18909"/>
                  <a:pt x="7569" y="18869"/>
                </a:cubicBezTo>
                <a:lnTo>
                  <a:pt x="6931" y="18357"/>
                </a:lnTo>
                <a:cubicBezTo>
                  <a:pt x="6856" y="18297"/>
                  <a:pt x="6718" y="18337"/>
                  <a:pt x="6718" y="18427"/>
                </a:cubicBezTo>
                <a:lnTo>
                  <a:pt x="6718" y="18573"/>
                </a:lnTo>
                <a:cubicBezTo>
                  <a:pt x="6718" y="18628"/>
                  <a:pt x="6662" y="18673"/>
                  <a:pt x="6593" y="18673"/>
                </a:cubicBezTo>
                <a:lnTo>
                  <a:pt x="5472" y="18673"/>
                </a:lnTo>
                <a:cubicBezTo>
                  <a:pt x="5403" y="18673"/>
                  <a:pt x="5347" y="18718"/>
                  <a:pt x="5347" y="18773"/>
                </a:cubicBezTo>
                <a:lnTo>
                  <a:pt x="5347" y="19109"/>
                </a:lnTo>
                <a:cubicBezTo>
                  <a:pt x="5347" y="19165"/>
                  <a:pt x="5403" y="19210"/>
                  <a:pt x="5472" y="19210"/>
                </a:cubicBezTo>
                <a:lnTo>
                  <a:pt x="6593" y="19210"/>
                </a:lnTo>
                <a:cubicBezTo>
                  <a:pt x="6662" y="19210"/>
                  <a:pt x="6718" y="19255"/>
                  <a:pt x="6718" y="19310"/>
                </a:cubicBezTo>
                <a:lnTo>
                  <a:pt x="6718" y="19456"/>
                </a:lnTo>
                <a:cubicBezTo>
                  <a:pt x="6724" y="19536"/>
                  <a:pt x="6856" y="19581"/>
                  <a:pt x="6931" y="19521"/>
                </a:cubicBezTo>
                <a:close/>
                <a:moveTo>
                  <a:pt x="5654" y="20539"/>
                </a:moveTo>
                <a:lnTo>
                  <a:pt x="6292" y="20028"/>
                </a:lnTo>
                <a:cubicBezTo>
                  <a:pt x="6342" y="19988"/>
                  <a:pt x="6342" y="19927"/>
                  <a:pt x="6292" y="19887"/>
                </a:cubicBezTo>
                <a:lnTo>
                  <a:pt x="5654" y="19375"/>
                </a:lnTo>
                <a:cubicBezTo>
                  <a:pt x="5578" y="19315"/>
                  <a:pt x="5441" y="19355"/>
                  <a:pt x="5441" y="19446"/>
                </a:cubicBezTo>
                <a:lnTo>
                  <a:pt x="5441" y="19591"/>
                </a:lnTo>
                <a:cubicBezTo>
                  <a:pt x="5441" y="19646"/>
                  <a:pt x="5384" y="19691"/>
                  <a:pt x="5315" y="19691"/>
                </a:cubicBezTo>
                <a:lnTo>
                  <a:pt x="4195" y="19691"/>
                </a:lnTo>
                <a:cubicBezTo>
                  <a:pt x="4126" y="19691"/>
                  <a:pt x="4070" y="19737"/>
                  <a:pt x="4070" y="19792"/>
                </a:cubicBezTo>
                <a:lnTo>
                  <a:pt x="4070" y="20128"/>
                </a:lnTo>
                <a:cubicBezTo>
                  <a:pt x="4070" y="20183"/>
                  <a:pt x="4126" y="20228"/>
                  <a:pt x="4195" y="20228"/>
                </a:cubicBezTo>
                <a:lnTo>
                  <a:pt x="5315" y="20228"/>
                </a:lnTo>
                <a:cubicBezTo>
                  <a:pt x="5384" y="20228"/>
                  <a:pt x="5441" y="20274"/>
                  <a:pt x="5441" y="20329"/>
                </a:cubicBezTo>
                <a:lnTo>
                  <a:pt x="5441" y="20474"/>
                </a:lnTo>
                <a:cubicBezTo>
                  <a:pt x="5441" y="20560"/>
                  <a:pt x="5572" y="20600"/>
                  <a:pt x="5654" y="20539"/>
                </a:cubicBezTo>
                <a:close/>
                <a:moveTo>
                  <a:pt x="18376" y="6265"/>
                </a:moveTo>
                <a:lnTo>
                  <a:pt x="19014" y="5753"/>
                </a:lnTo>
                <a:cubicBezTo>
                  <a:pt x="19064" y="5713"/>
                  <a:pt x="19064" y="5653"/>
                  <a:pt x="19014" y="5613"/>
                </a:cubicBezTo>
                <a:lnTo>
                  <a:pt x="18376" y="5101"/>
                </a:lnTo>
                <a:cubicBezTo>
                  <a:pt x="18301" y="5041"/>
                  <a:pt x="18163" y="5081"/>
                  <a:pt x="18163" y="5171"/>
                </a:cubicBezTo>
                <a:lnTo>
                  <a:pt x="18163" y="5317"/>
                </a:lnTo>
                <a:cubicBezTo>
                  <a:pt x="18163" y="5372"/>
                  <a:pt x="18106" y="5417"/>
                  <a:pt x="18038" y="5417"/>
                </a:cubicBezTo>
                <a:lnTo>
                  <a:pt x="16917" y="5417"/>
                </a:lnTo>
                <a:cubicBezTo>
                  <a:pt x="16848" y="5417"/>
                  <a:pt x="16792" y="5462"/>
                  <a:pt x="16792" y="5517"/>
                </a:cubicBezTo>
                <a:lnTo>
                  <a:pt x="16792" y="5853"/>
                </a:lnTo>
                <a:cubicBezTo>
                  <a:pt x="16792" y="5909"/>
                  <a:pt x="16848" y="5954"/>
                  <a:pt x="16917" y="5954"/>
                </a:cubicBezTo>
                <a:lnTo>
                  <a:pt x="18038" y="5954"/>
                </a:lnTo>
                <a:cubicBezTo>
                  <a:pt x="18106" y="5954"/>
                  <a:pt x="18163" y="5999"/>
                  <a:pt x="18163" y="6054"/>
                </a:cubicBezTo>
                <a:lnTo>
                  <a:pt x="18163" y="6200"/>
                </a:lnTo>
                <a:cubicBezTo>
                  <a:pt x="18163" y="6280"/>
                  <a:pt x="18294" y="6325"/>
                  <a:pt x="18376" y="6265"/>
                </a:cubicBezTo>
                <a:close/>
                <a:moveTo>
                  <a:pt x="14481" y="17424"/>
                </a:moveTo>
                <a:lnTo>
                  <a:pt x="15120" y="16912"/>
                </a:lnTo>
                <a:cubicBezTo>
                  <a:pt x="15170" y="16872"/>
                  <a:pt x="15170" y="16811"/>
                  <a:pt x="15120" y="16771"/>
                </a:cubicBezTo>
                <a:lnTo>
                  <a:pt x="14481" y="16260"/>
                </a:lnTo>
                <a:cubicBezTo>
                  <a:pt x="14406" y="16199"/>
                  <a:pt x="14269" y="16240"/>
                  <a:pt x="14269" y="16330"/>
                </a:cubicBezTo>
                <a:lnTo>
                  <a:pt x="14269" y="16475"/>
                </a:lnTo>
                <a:cubicBezTo>
                  <a:pt x="14269" y="16531"/>
                  <a:pt x="14212" y="16576"/>
                  <a:pt x="14143" y="16576"/>
                </a:cubicBezTo>
                <a:lnTo>
                  <a:pt x="13023" y="16576"/>
                </a:lnTo>
                <a:cubicBezTo>
                  <a:pt x="12954" y="16576"/>
                  <a:pt x="12897" y="16621"/>
                  <a:pt x="12897" y="16676"/>
                </a:cubicBezTo>
                <a:lnTo>
                  <a:pt x="12897" y="17012"/>
                </a:lnTo>
                <a:cubicBezTo>
                  <a:pt x="12897" y="17067"/>
                  <a:pt x="12954" y="17113"/>
                  <a:pt x="13023" y="17113"/>
                </a:cubicBezTo>
                <a:lnTo>
                  <a:pt x="14143" y="17113"/>
                </a:lnTo>
                <a:cubicBezTo>
                  <a:pt x="14212" y="17113"/>
                  <a:pt x="14269" y="17158"/>
                  <a:pt x="14269" y="17213"/>
                </a:cubicBezTo>
                <a:lnTo>
                  <a:pt x="14269" y="17358"/>
                </a:lnTo>
                <a:cubicBezTo>
                  <a:pt x="14269" y="17444"/>
                  <a:pt x="14406" y="17484"/>
                  <a:pt x="14481" y="17424"/>
                </a:cubicBezTo>
                <a:close/>
                <a:moveTo>
                  <a:pt x="11927" y="17424"/>
                </a:moveTo>
                <a:lnTo>
                  <a:pt x="12566" y="16912"/>
                </a:lnTo>
                <a:cubicBezTo>
                  <a:pt x="12616" y="16872"/>
                  <a:pt x="12616" y="16811"/>
                  <a:pt x="12566" y="16771"/>
                </a:cubicBezTo>
                <a:lnTo>
                  <a:pt x="11927" y="16260"/>
                </a:lnTo>
                <a:cubicBezTo>
                  <a:pt x="11852" y="16199"/>
                  <a:pt x="11714" y="16240"/>
                  <a:pt x="11714" y="16330"/>
                </a:cubicBezTo>
                <a:lnTo>
                  <a:pt x="11714" y="16475"/>
                </a:lnTo>
                <a:cubicBezTo>
                  <a:pt x="11714" y="16531"/>
                  <a:pt x="11658" y="16576"/>
                  <a:pt x="11589" y="16576"/>
                </a:cubicBezTo>
                <a:lnTo>
                  <a:pt x="10468" y="16576"/>
                </a:lnTo>
                <a:cubicBezTo>
                  <a:pt x="10399" y="16576"/>
                  <a:pt x="10343" y="16621"/>
                  <a:pt x="10343" y="16676"/>
                </a:cubicBezTo>
                <a:lnTo>
                  <a:pt x="10343" y="17012"/>
                </a:lnTo>
                <a:cubicBezTo>
                  <a:pt x="10343" y="17067"/>
                  <a:pt x="10399" y="17113"/>
                  <a:pt x="10468" y="17113"/>
                </a:cubicBezTo>
                <a:lnTo>
                  <a:pt x="11589" y="17113"/>
                </a:lnTo>
                <a:cubicBezTo>
                  <a:pt x="11658" y="17113"/>
                  <a:pt x="11714" y="17158"/>
                  <a:pt x="11714" y="17213"/>
                </a:cubicBezTo>
                <a:lnTo>
                  <a:pt x="11714" y="17358"/>
                </a:lnTo>
                <a:cubicBezTo>
                  <a:pt x="11720" y="17444"/>
                  <a:pt x="11852" y="17489"/>
                  <a:pt x="11927" y="17424"/>
                </a:cubicBezTo>
                <a:close/>
                <a:moveTo>
                  <a:pt x="15740" y="16405"/>
                </a:moveTo>
                <a:lnTo>
                  <a:pt x="16378" y="15893"/>
                </a:lnTo>
                <a:cubicBezTo>
                  <a:pt x="16429" y="15853"/>
                  <a:pt x="16429" y="15793"/>
                  <a:pt x="16378" y="15753"/>
                </a:cubicBezTo>
                <a:lnTo>
                  <a:pt x="15740" y="15241"/>
                </a:lnTo>
                <a:cubicBezTo>
                  <a:pt x="15665" y="15181"/>
                  <a:pt x="15527" y="15221"/>
                  <a:pt x="15527" y="15311"/>
                </a:cubicBezTo>
                <a:lnTo>
                  <a:pt x="15527" y="15457"/>
                </a:lnTo>
                <a:cubicBezTo>
                  <a:pt x="15527" y="15512"/>
                  <a:pt x="15471" y="15557"/>
                  <a:pt x="15402" y="15557"/>
                </a:cubicBezTo>
                <a:lnTo>
                  <a:pt x="14287" y="15557"/>
                </a:lnTo>
                <a:cubicBezTo>
                  <a:pt x="14218" y="15557"/>
                  <a:pt x="14162" y="15602"/>
                  <a:pt x="14162" y="15657"/>
                </a:cubicBezTo>
                <a:lnTo>
                  <a:pt x="14162" y="15994"/>
                </a:lnTo>
                <a:cubicBezTo>
                  <a:pt x="14162" y="16049"/>
                  <a:pt x="14218" y="16094"/>
                  <a:pt x="14287" y="16094"/>
                </a:cubicBezTo>
                <a:lnTo>
                  <a:pt x="15408" y="16094"/>
                </a:lnTo>
                <a:cubicBezTo>
                  <a:pt x="15477" y="16094"/>
                  <a:pt x="15533" y="16139"/>
                  <a:pt x="15533" y="16194"/>
                </a:cubicBezTo>
                <a:lnTo>
                  <a:pt x="15533" y="16340"/>
                </a:lnTo>
                <a:cubicBezTo>
                  <a:pt x="15527" y="16425"/>
                  <a:pt x="15665" y="16465"/>
                  <a:pt x="15740" y="16405"/>
                </a:cubicBezTo>
                <a:close/>
                <a:moveTo>
                  <a:pt x="17030" y="15377"/>
                </a:moveTo>
                <a:lnTo>
                  <a:pt x="17668" y="14865"/>
                </a:lnTo>
                <a:cubicBezTo>
                  <a:pt x="17718" y="14825"/>
                  <a:pt x="17718" y="14764"/>
                  <a:pt x="17668" y="14724"/>
                </a:cubicBezTo>
                <a:lnTo>
                  <a:pt x="17030" y="14212"/>
                </a:lnTo>
                <a:cubicBezTo>
                  <a:pt x="16954" y="14152"/>
                  <a:pt x="16817" y="14192"/>
                  <a:pt x="16817" y="14283"/>
                </a:cubicBezTo>
                <a:lnTo>
                  <a:pt x="16817" y="14428"/>
                </a:lnTo>
                <a:cubicBezTo>
                  <a:pt x="16817" y="14483"/>
                  <a:pt x="16760" y="14529"/>
                  <a:pt x="16691" y="14529"/>
                </a:cubicBezTo>
                <a:lnTo>
                  <a:pt x="15571" y="14529"/>
                </a:lnTo>
                <a:cubicBezTo>
                  <a:pt x="15502" y="14529"/>
                  <a:pt x="15446" y="14574"/>
                  <a:pt x="15446" y="14629"/>
                </a:cubicBezTo>
                <a:lnTo>
                  <a:pt x="15446" y="14965"/>
                </a:lnTo>
                <a:cubicBezTo>
                  <a:pt x="15446" y="15020"/>
                  <a:pt x="15502" y="15065"/>
                  <a:pt x="15571" y="15065"/>
                </a:cubicBezTo>
                <a:lnTo>
                  <a:pt x="16691" y="15065"/>
                </a:lnTo>
                <a:cubicBezTo>
                  <a:pt x="16760" y="15065"/>
                  <a:pt x="16817" y="15111"/>
                  <a:pt x="16817" y="15166"/>
                </a:cubicBezTo>
                <a:lnTo>
                  <a:pt x="16817" y="15311"/>
                </a:lnTo>
                <a:cubicBezTo>
                  <a:pt x="16823" y="15397"/>
                  <a:pt x="16954" y="15442"/>
                  <a:pt x="17030" y="15377"/>
                </a:cubicBezTo>
                <a:close/>
                <a:moveTo>
                  <a:pt x="19590" y="15382"/>
                </a:moveTo>
                <a:lnTo>
                  <a:pt x="20229" y="14870"/>
                </a:lnTo>
                <a:cubicBezTo>
                  <a:pt x="20279" y="14830"/>
                  <a:pt x="20279" y="14769"/>
                  <a:pt x="20229" y="14729"/>
                </a:cubicBezTo>
                <a:lnTo>
                  <a:pt x="19590" y="14217"/>
                </a:lnTo>
                <a:cubicBezTo>
                  <a:pt x="19515" y="14157"/>
                  <a:pt x="19377" y="14197"/>
                  <a:pt x="19377" y="14288"/>
                </a:cubicBezTo>
                <a:lnTo>
                  <a:pt x="19377" y="14433"/>
                </a:lnTo>
                <a:cubicBezTo>
                  <a:pt x="19377" y="14488"/>
                  <a:pt x="19321" y="14534"/>
                  <a:pt x="19252" y="14534"/>
                </a:cubicBezTo>
                <a:lnTo>
                  <a:pt x="18131" y="14534"/>
                </a:lnTo>
                <a:cubicBezTo>
                  <a:pt x="18063" y="14534"/>
                  <a:pt x="18006" y="14579"/>
                  <a:pt x="18006" y="14634"/>
                </a:cubicBezTo>
                <a:lnTo>
                  <a:pt x="18006" y="14970"/>
                </a:lnTo>
                <a:cubicBezTo>
                  <a:pt x="18006" y="15025"/>
                  <a:pt x="18063" y="15070"/>
                  <a:pt x="18131" y="15070"/>
                </a:cubicBezTo>
                <a:lnTo>
                  <a:pt x="19252" y="15070"/>
                </a:lnTo>
                <a:cubicBezTo>
                  <a:pt x="19321" y="15070"/>
                  <a:pt x="19377" y="15116"/>
                  <a:pt x="19377" y="15171"/>
                </a:cubicBezTo>
                <a:lnTo>
                  <a:pt x="19377" y="15316"/>
                </a:lnTo>
                <a:cubicBezTo>
                  <a:pt x="19384" y="15402"/>
                  <a:pt x="19515" y="15447"/>
                  <a:pt x="19590" y="15382"/>
                </a:cubicBezTo>
                <a:close/>
                <a:moveTo>
                  <a:pt x="17017" y="17429"/>
                </a:moveTo>
                <a:lnTo>
                  <a:pt x="17656" y="16917"/>
                </a:lnTo>
                <a:cubicBezTo>
                  <a:pt x="17706" y="16877"/>
                  <a:pt x="17706" y="16817"/>
                  <a:pt x="17656" y="16776"/>
                </a:cubicBezTo>
                <a:lnTo>
                  <a:pt x="17017" y="16265"/>
                </a:lnTo>
                <a:cubicBezTo>
                  <a:pt x="16942" y="16204"/>
                  <a:pt x="16804" y="16245"/>
                  <a:pt x="16804" y="16335"/>
                </a:cubicBezTo>
                <a:lnTo>
                  <a:pt x="16804" y="16480"/>
                </a:lnTo>
                <a:cubicBezTo>
                  <a:pt x="16804" y="16536"/>
                  <a:pt x="16748" y="16581"/>
                  <a:pt x="16679" y="16581"/>
                </a:cubicBezTo>
                <a:lnTo>
                  <a:pt x="15558" y="16581"/>
                </a:lnTo>
                <a:cubicBezTo>
                  <a:pt x="15489" y="16581"/>
                  <a:pt x="15433" y="16626"/>
                  <a:pt x="15433" y="16681"/>
                </a:cubicBezTo>
                <a:lnTo>
                  <a:pt x="15433" y="17017"/>
                </a:lnTo>
                <a:cubicBezTo>
                  <a:pt x="15433" y="17072"/>
                  <a:pt x="15489" y="17118"/>
                  <a:pt x="15558" y="17118"/>
                </a:cubicBezTo>
                <a:lnTo>
                  <a:pt x="16679" y="17118"/>
                </a:lnTo>
                <a:cubicBezTo>
                  <a:pt x="16748" y="17118"/>
                  <a:pt x="16804" y="17163"/>
                  <a:pt x="16804" y="17218"/>
                </a:cubicBezTo>
                <a:lnTo>
                  <a:pt x="16804" y="17363"/>
                </a:lnTo>
                <a:cubicBezTo>
                  <a:pt x="16810" y="17449"/>
                  <a:pt x="16942" y="17489"/>
                  <a:pt x="17017" y="17429"/>
                </a:cubicBezTo>
                <a:close/>
                <a:moveTo>
                  <a:pt x="9391" y="19466"/>
                </a:moveTo>
                <a:lnTo>
                  <a:pt x="10030" y="18954"/>
                </a:lnTo>
                <a:cubicBezTo>
                  <a:pt x="10080" y="18914"/>
                  <a:pt x="10080" y="18854"/>
                  <a:pt x="10030" y="18813"/>
                </a:cubicBezTo>
                <a:lnTo>
                  <a:pt x="9391" y="18302"/>
                </a:lnTo>
                <a:cubicBezTo>
                  <a:pt x="9316" y="18241"/>
                  <a:pt x="9178" y="18282"/>
                  <a:pt x="9178" y="18372"/>
                </a:cubicBezTo>
                <a:lnTo>
                  <a:pt x="9178" y="18517"/>
                </a:lnTo>
                <a:cubicBezTo>
                  <a:pt x="9178" y="18573"/>
                  <a:pt x="9122" y="18618"/>
                  <a:pt x="9053" y="18618"/>
                </a:cubicBezTo>
                <a:lnTo>
                  <a:pt x="7933" y="18618"/>
                </a:lnTo>
                <a:cubicBezTo>
                  <a:pt x="7864" y="18618"/>
                  <a:pt x="7807" y="18663"/>
                  <a:pt x="7807" y="18718"/>
                </a:cubicBezTo>
                <a:lnTo>
                  <a:pt x="7807" y="19054"/>
                </a:lnTo>
                <a:cubicBezTo>
                  <a:pt x="7807" y="19109"/>
                  <a:pt x="7864" y="19155"/>
                  <a:pt x="7933" y="19155"/>
                </a:cubicBezTo>
                <a:lnTo>
                  <a:pt x="9053" y="19155"/>
                </a:lnTo>
                <a:cubicBezTo>
                  <a:pt x="9122" y="19155"/>
                  <a:pt x="9178" y="19200"/>
                  <a:pt x="9178" y="19255"/>
                </a:cubicBezTo>
                <a:lnTo>
                  <a:pt x="9178" y="19400"/>
                </a:lnTo>
                <a:cubicBezTo>
                  <a:pt x="9185" y="19481"/>
                  <a:pt x="9316" y="19526"/>
                  <a:pt x="9391" y="19466"/>
                </a:cubicBezTo>
                <a:close/>
                <a:moveTo>
                  <a:pt x="18056" y="4494"/>
                </a:moveTo>
                <a:lnTo>
                  <a:pt x="18056" y="4830"/>
                </a:lnTo>
                <a:cubicBezTo>
                  <a:pt x="18056" y="4885"/>
                  <a:pt x="18113" y="4930"/>
                  <a:pt x="18182" y="4930"/>
                </a:cubicBezTo>
                <a:lnTo>
                  <a:pt x="19302" y="4930"/>
                </a:lnTo>
                <a:cubicBezTo>
                  <a:pt x="19371" y="4930"/>
                  <a:pt x="19427" y="4975"/>
                  <a:pt x="19427" y="5031"/>
                </a:cubicBezTo>
                <a:lnTo>
                  <a:pt x="19427" y="5176"/>
                </a:lnTo>
                <a:cubicBezTo>
                  <a:pt x="19427" y="5266"/>
                  <a:pt x="19559" y="5307"/>
                  <a:pt x="19640" y="5246"/>
                </a:cubicBezTo>
                <a:lnTo>
                  <a:pt x="20279" y="4735"/>
                </a:lnTo>
                <a:cubicBezTo>
                  <a:pt x="20329" y="4694"/>
                  <a:pt x="20329" y="4634"/>
                  <a:pt x="20279" y="4594"/>
                </a:cubicBezTo>
                <a:lnTo>
                  <a:pt x="19640" y="4082"/>
                </a:lnTo>
                <a:cubicBezTo>
                  <a:pt x="19565" y="4022"/>
                  <a:pt x="19427" y="4062"/>
                  <a:pt x="19427" y="4153"/>
                </a:cubicBezTo>
                <a:lnTo>
                  <a:pt x="19427" y="4298"/>
                </a:lnTo>
                <a:cubicBezTo>
                  <a:pt x="19427" y="4353"/>
                  <a:pt x="19371" y="4398"/>
                  <a:pt x="19302" y="4398"/>
                </a:cubicBezTo>
                <a:lnTo>
                  <a:pt x="18182" y="4398"/>
                </a:lnTo>
                <a:cubicBezTo>
                  <a:pt x="18113" y="4393"/>
                  <a:pt x="18056" y="4439"/>
                  <a:pt x="18056" y="4494"/>
                </a:cubicBezTo>
                <a:close/>
                <a:moveTo>
                  <a:pt x="18307" y="16400"/>
                </a:moveTo>
                <a:lnTo>
                  <a:pt x="18945" y="15888"/>
                </a:lnTo>
                <a:cubicBezTo>
                  <a:pt x="18995" y="15848"/>
                  <a:pt x="18995" y="15788"/>
                  <a:pt x="18945" y="15748"/>
                </a:cubicBezTo>
                <a:lnTo>
                  <a:pt x="18307" y="15236"/>
                </a:lnTo>
                <a:cubicBezTo>
                  <a:pt x="18232" y="15176"/>
                  <a:pt x="18094" y="15216"/>
                  <a:pt x="18094" y="15306"/>
                </a:cubicBezTo>
                <a:lnTo>
                  <a:pt x="18094" y="15452"/>
                </a:lnTo>
                <a:cubicBezTo>
                  <a:pt x="18094" y="15507"/>
                  <a:pt x="18038" y="15552"/>
                  <a:pt x="17969" y="15552"/>
                </a:cubicBezTo>
                <a:lnTo>
                  <a:pt x="16848" y="15552"/>
                </a:lnTo>
                <a:cubicBezTo>
                  <a:pt x="16779" y="15552"/>
                  <a:pt x="16723" y="15597"/>
                  <a:pt x="16723" y="15652"/>
                </a:cubicBezTo>
                <a:lnTo>
                  <a:pt x="16723" y="15989"/>
                </a:lnTo>
                <a:cubicBezTo>
                  <a:pt x="16723" y="16044"/>
                  <a:pt x="16779" y="16089"/>
                  <a:pt x="16848" y="16089"/>
                </a:cubicBezTo>
                <a:lnTo>
                  <a:pt x="17969" y="16089"/>
                </a:lnTo>
                <a:cubicBezTo>
                  <a:pt x="18038" y="16089"/>
                  <a:pt x="18094" y="16134"/>
                  <a:pt x="18094" y="16189"/>
                </a:cubicBezTo>
                <a:lnTo>
                  <a:pt x="18094" y="16335"/>
                </a:lnTo>
                <a:cubicBezTo>
                  <a:pt x="18100" y="16420"/>
                  <a:pt x="18232" y="16465"/>
                  <a:pt x="18307" y="16400"/>
                </a:cubicBezTo>
                <a:close/>
                <a:moveTo>
                  <a:pt x="6912" y="13405"/>
                </a:moveTo>
                <a:lnTo>
                  <a:pt x="7551" y="12893"/>
                </a:lnTo>
                <a:cubicBezTo>
                  <a:pt x="7601" y="12853"/>
                  <a:pt x="7601" y="12793"/>
                  <a:pt x="7551" y="12752"/>
                </a:cubicBezTo>
                <a:lnTo>
                  <a:pt x="6912" y="12241"/>
                </a:lnTo>
                <a:cubicBezTo>
                  <a:pt x="6837" y="12180"/>
                  <a:pt x="6699" y="12221"/>
                  <a:pt x="6699" y="12311"/>
                </a:cubicBezTo>
                <a:lnTo>
                  <a:pt x="6699" y="12456"/>
                </a:lnTo>
                <a:cubicBezTo>
                  <a:pt x="6699" y="12512"/>
                  <a:pt x="6643" y="12557"/>
                  <a:pt x="6574" y="12557"/>
                </a:cubicBezTo>
                <a:lnTo>
                  <a:pt x="5459" y="12557"/>
                </a:lnTo>
                <a:cubicBezTo>
                  <a:pt x="5391" y="12557"/>
                  <a:pt x="5334" y="12602"/>
                  <a:pt x="5334" y="12657"/>
                </a:cubicBezTo>
                <a:lnTo>
                  <a:pt x="5334" y="12993"/>
                </a:lnTo>
                <a:cubicBezTo>
                  <a:pt x="5334" y="13048"/>
                  <a:pt x="5391" y="13094"/>
                  <a:pt x="5459" y="13094"/>
                </a:cubicBezTo>
                <a:lnTo>
                  <a:pt x="6580" y="13094"/>
                </a:lnTo>
                <a:cubicBezTo>
                  <a:pt x="6649" y="13094"/>
                  <a:pt x="6705" y="13139"/>
                  <a:pt x="6705" y="13194"/>
                </a:cubicBezTo>
                <a:lnTo>
                  <a:pt x="6705" y="13339"/>
                </a:lnTo>
                <a:cubicBezTo>
                  <a:pt x="6699" y="13425"/>
                  <a:pt x="6837" y="13465"/>
                  <a:pt x="6912" y="13405"/>
                </a:cubicBezTo>
                <a:close/>
                <a:moveTo>
                  <a:pt x="11946" y="19461"/>
                </a:moveTo>
                <a:lnTo>
                  <a:pt x="12584" y="18949"/>
                </a:lnTo>
                <a:cubicBezTo>
                  <a:pt x="12634" y="18909"/>
                  <a:pt x="12634" y="18849"/>
                  <a:pt x="12584" y="18808"/>
                </a:cubicBezTo>
                <a:lnTo>
                  <a:pt x="11946" y="18297"/>
                </a:lnTo>
                <a:cubicBezTo>
                  <a:pt x="11871" y="18236"/>
                  <a:pt x="11733" y="18277"/>
                  <a:pt x="11733" y="18367"/>
                </a:cubicBezTo>
                <a:lnTo>
                  <a:pt x="11733" y="18512"/>
                </a:lnTo>
                <a:cubicBezTo>
                  <a:pt x="11733" y="18568"/>
                  <a:pt x="11677" y="18613"/>
                  <a:pt x="11608" y="18613"/>
                </a:cubicBezTo>
                <a:lnTo>
                  <a:pt x="10487" y="18613"/>
                </a:lnTo>
                <a:cubicBezTo>
                  <a:pt x="10418" y="18613"/>
                  <a:pt x="10362" y="18658"/>
                  <a:pt x="10362" y="18713"/>
                </a:cubicBezTo>
                <a:lnTo>
                  <a:pt x="10362" y="19049"/>
                </a:lnTo>
                <a:cubicBezTo>
                  <a:pt x="10362" y="19104"/>
                  <a:pt x="10418" y="19150"/>
                  <a:pt x="10487" y="19150"/>
                </a:cubicBezTo>
                <a:lnTo>
                  <a:pt x="11608" y="19150"/>
                </a:lnTo>
                <a:cubicBezTo>
                  <a:pt x="11677" y="19150"/>
                  <a:pt x="11733" y="19195"/>
                  <a:pt x="11733" y="19250"/>
                </a:cubicBezTo>
                <a:lnTo>
                  <a:pt x="11733" y="19395"/>
                </a:lnTo>
                <a:cubicBezTo>
                  <a:pt x="11733" y="19481"/>
                  <a:pt x="11871" y="19526"/>
                  <a:pt x="11946" y="19461"/>
                </a:cubicBezTo>
                <a:close/>
                <a:moveTo>
                  <a:pt x="14475" y="19466"/>
                </a:moveTo>
                <a:lnTo>
                  <a:pt x="15114" y="18954"/>
                </a:lnTo>
                <a:cubicBezTo>
                  <a:pt x="15164" y="18914"/>
                  <a:pt x="15164" y="18854"/>
                  <a:pt x="15114" y="18813"/>
                </a:cubicBezTo>
                <a:lnTo>
                  <a:pt x="14475" y="18302"/>
                </a:lnTo>
                <a:cubicBezTo>
                  <a:pt x="14400" y="18241"/>
                  <a:pt x="14262" y="18282"/>
                  <a:pt x="14262" y="18372"/>
                </a:cubicBezTo>
                <a:lnTo>
                  <a:pt x="14262" y="18517"/>
                </a:lnTo>
                <a:cubicBezTo>
                  <a:pt x="14262" y="18573"/>
                  <a:pt x="14206" y="18618"/>
                  <a:pt x="14137" y="18618"/>
                </a:cubicBezTo>
                <a:lnTo>
                  <a:pt x="13016" y="18618"/>
                </a:lnTo>
                <a:cubicBezTo>
                  <a:pt x="12947" y="18618"/>
                  <a:pt x="12891" y="18663"/>
                  <a:pt x="12891" y="18718"/>
                </a:cubicBezTo>
                <a:lnTo>
                  <a:pt x="12891" y="19054"/>
                </a:lnTo>
                <a:cubicBezTo>
                  <a:pt x="12891" y="19109"/>
                  <a:pt x="12947" y="19155"/>
                  <a:pt x="13016" y="19155"/>
                </a:cubicBezTo>
                <a:lnTo>
                  <a:pt x="14137" y="19155"/>
                </a:lnTo>
                <a:cubicBezTo>
                  <a:pt x="14206" y="19155"/>
                  <a:pt x="14262" y="19200"/>
                  <a:pt x="14262" y="19255"/>
                </a:cubicBezTo>
                <a:lnTo>
                  <a:pt x="14262" y="19400"/>
                </a:lnTo>
                <a:cubicBezTo>
                  <a:pt x="14269" y="19486"/>
                  <a:pt x="14400" y="19531"/>
                  <a:pt x="14475" y="19466"/>
                </a:cubicBezTo>
                <a:close/>
                <a:moveTo>
                  <a:pt x="15759" y="18447"/>
                </a:moveTo>
                <a:lnTo>
                  <a:pt x="16397" y="17935"/>
                </a:lnTo>
                <a:cubicBezTo>
                  <a:pt x="16447" y="17895"/>
                  <a:pt x="16447" y="17835"/>
                  <a:pt x="16397" y="17795"/>
                </a:cubicBezTo>
                <a:lnTo>
                  <a:pt x="15759" y="17283"/>
                </a:lnTo>
                <a:cubicBezTo>
                  <a:pt x="15683" y="17223"/>
                  <a:pt x="15546" y="17263"/>
                  <a:pt x="15546" y="17353"/>
                </a:cubicBezTo>
                <a:lnTo>
                  <a:pt x="15546" y="17499"/>
                </a:lnTo>
                <a:cubicBezTo>
                  <a:pt x="15546" y="17554"/>
                  <a:pt x="15489" y="17599"/>
                  <a:pt x="15421" y="17599"/>
                </a:cubicBezTo>
                <a:lnTo>
                  <a:pt x="14300" y="17599"/>
                </a:lnTo>
                <a:cubicBezTo>
                  <a:pt x="14231" y="17599"/>
                  <a:pt x="14175" y="17644"/>
                  <a:pt x="14175" y="17700"/>
                </a:cubicBezTo>
                <a:lnTo>
                  <a:pt x="14175" y="18036"/>
                </a:lnTo>
                <a:cubicBezTo>
                  <a:pt x="14175" y="18091"/>
                  <a:pt x="14231" y="18136"/>
                  <a:pt x="14300" y="18136"/>
                </a:cubicBezTo>
                <a:lnTo>
                  <a:pt x="15421" y="18136"/>
                </a:lnTo>
                <a:cubicBezTo>
                  <a:pt x="15489" y="18136"/>
                  <a:pt x="15546" y="18181"/>
                  <a:pt x="15546" y="18236"/>
                </a:cubicBezTo>
                <a:lnTo>
                  <a:pt x="15546" y="18382"/>
                </a:lnTo>
                <a:cubicBezTo>
                  <a:pt x="15546" y="18467"/>
                  <a:pt x="15683" y="18512"/>
                  <a:pt x="15759" y="18447"/>
                </a:cubicBezTo>
                <a:close/>
                <a:moveTo>
                  <a:pt x="6931" y="15442"/>
                </a:moveTo>
                <a:lnTo>
                  <a:pt x="7569" y="14930"/>
                </a:lnTo>
                <a:cubicBezTo>
                  <a:pt x="7619" y="14890"/>
                  <a:pt x="7619" y="14830"/>
                  <a:pt x="7569" y="14789"/>
                </a:cubicBezTo>
                <a:lnTo>
                  <a:pt x="6931" y="14278"/>
                </a:lnTo>
                <a:cubicBezTo>
                  <a:pt x="6856" y="14217"/>
                  <a:pt x="6718" y="14258"/>
                  <a:pt x="6718" y="14348"/>
                </a:cubicBezTo>
                <a:lnTo>
                  <a:pt x="6718" y="14493"/>
                </a:lnTo>
                <a:cubicBezTo>
                  <a:pt x="6718" y="14549"/>
                  <a:pt x="6662" y="14594"/>
                  <a:pt x="6593" y="14594"/>
                </a:cubicBezTo>
                <a:lnTo>
                  <a:pt x="5472" y="14594"/>
                </a:lnTo>
                <a:cubicBezTo>
                  <a:pt x="5403" y="14594"/>
                  <a:pt x="5347" y="14639"/>
                  <a:pt x="5347" y="14694"/>
                </a:cubicBezTo>
                <a:lnTo>
                  <a:pt x="5347" y="15030"/>
                </a:lnTo>
                <a:cubicBezTo>
                  <a:pt x="5347" y="15085"/>
                  <a:pt x="5403" y="15131"/>
                  <a:pt x="5472" y="15131"/>
                </a:cubicBezTo>
                <a:lnTo>
                  <a:pt x="6593" y="15131"/>
                </a:lnTo>
                <a:cubicBezTo>
                  <a:pt x="6662" y="15131"/>
                  <a:pt x="6718" y="15176"/>
                  <a:pt x="6718" y="15231"/>
                </a:cubicBezTo>
                <a:lnTo>
                  <a:pt x="6718" y="15376"/>
                </a:lnTo>
                <a:cubicBezTo>
                  <a:pt x="6718" y="15457"/>
                  <a:pt x="6849" y="15502"/>
                  <a:pt x="6931" y="15442"/>
                </a:cubicBezTo>
                <a:close/>
                <a:moveTo>
                  <a:pt x="14569" y="7283"/>
                </a:moveTo>
                <a:lnTo>
                  <a:pt x="15208" y="6772"/>
                </a:lnTo>
                <a:cubicBezTo>
                  <a:pt x="15258" y="6731"/>
                  <a:pt x="15258" y="6671"/>
                  <a:pt x="15208" y="6631"/>
                </a:cubicBezTo>
                <a:lnTo>
                  <a:pt x="14569" y="6119"/>
                </a:lnTo>
                <a:cubicBezTo>
                  <a:pt x="14494" y="6059"/>
                  <a:pt x="14356" y="6099"/>
                  <a:pt x="14356" y="6190"/>
                </a:cubicBezTo>
                <a:lnTo>
                  <a:pt x="14356" y="6335"/>
                </a:lnTo>
                <a:cubicBezTo>
                  <a:pt x="14356" y="6390"/>
                  <a:pt x="14300" y="6435"/>
                  <a:pt x="14231" y="6435"/>
                </a:cubicBezTo>
                <a:lnTo>
                  <a:pt x="13110" y="6435"/>
                </a:lnTo>
                <a:cubicBezTo>
                  <a:pt x="13041" y="6435"/>
                  <a:pt x="12985" y="6481"/>
                  <a:pt x="12985" y="6536"/>
                </a:cubicBezTo>
                <a:lnTo>
                  <a:pt x="12985" y="6872"/>
                </a:lnTo>
                <a:cubicBezTo>
                  <a:pt x="12985" y="6927"/>
                  <a:pt x="13041" y="6972"/>
                  <a:pt x="13110" y="6972"/>
                </a:cubicBezTo>
                <a:lnTo>
                  <a:pt x="14231" y="6972"/>
                </a:lnTo>
                <a:cubicBezTo>
                  <a:pt x="14300" y="6972"/>
                  <a:pt x="14356" y="7017"/>
                  <a:pt x="14356" y="7073"/>
                </a:cubicBezTo>
                <a:lnTo>
                  <a:pt x="14356" y="7218"/>
                </a:lnTo>
                <a:cubicBezTo>
                  <a:pt x="14356" y="7303"/>
                  <a:pt x="14488" y="7344"/>
                  <a:pt x="14569" y="7283"/>
                </a:cubicBezTo>
                <a:close/>
                <a:moveTo>
                  <a:pt x="3118" y="16460"/>
                </a:moveTo>
                <a:lnTo>
                  <a:pt x="3757" y="15948"/>
                </a:lnTo>
                <a:cubicBezTo>
                  <a:pt x="3807" y="15908"/>
                  <a:pt x="3807" y="15848"/>
                  <a:pt x="3757" y="15808"/>
                </a:cubicBezTo>
                <a:lnTo>
                  <a:pt x="3118" y="15296"/>
                </a:lnTo>
                <a:cubicBezTo>
                  <a:pt x="3043" y="15236"/>
                  <a:pt x="2905" y="15276"/>
                  <a:pt x="2905" y="15366"/>
                </a:cubicBezTo>
                <a:lnTo>
                  <a:pt x="2905" y="15512"/>
                </a:lnTo>
                <a:cubicBezTo>
                  <a:pt x="2905" y="15567"/>
                  <a:pt x="2849" y="15612"/>
                  <a:pt x="2780" y="15612"/>
                </a:cubicBezTo>
                <a:lnTo>
                  <a:pt x="1659" y="15612"/>
                </a:lnTo>
                <a:cubicBezTo>
                  <a:pt x="1590" y="15612"/>
                  <a:pt x="1534" y="15657"/>
                  <a:pt x="1534" y="15713"/>
                </a:cubicBezTo>
                <a:lnTo>
                  <a:pt x="1534" y="16049"/>
                </a:lnTo>
                <a:cubicBezTo>
                  <a:pt x="1534" y="16104"/>
                  <a:pt x="1590" y="16149"/>
                  <a:pt x="1659" y="16149"/>
                </a:cubicBezTo>
                <a:lnTo>
                  <a:pt x="2780" y="16149"/>
                </a:lnTo>
                <a:cubicBezTo>
                  <a:pt x="2849" y="16149"/>
                  <a:pt x="2905" y="16194"/>
                  <a:pt x="2905" y="16250"/>
                </a:cubicBezTo>
                <a:lnTo>
                  <a:pt x="2905" y="16395"/>
                </a:lnTo>
                <a:cubicBezTo>
                  <a:pt x="2905" y="16480"/>
                  <a:pt x="3037" y="16526"/>
                  <a:pt x="3118" y="16460"/>
                </a:cubicBezTo>
                <a:close/>
                <a:moveTo>
                  <a:pt x="5647" y="16460"/>
                </a:moveTo>
                <a:lnTo>
                  <a:pt x="6286" y="15948"/>
                </a:lnTo>
                <a:cubicBezTo>
                  <a:pt x="6336" y="15908"/>
                  <a:pt x="6336" y="15848"/>
                  <a:pt x="6286" y="15808"/>
                </a:cubicBezTo>
                <a:lnTo>
                  <a:pt x="5647" y="15296"/>
                </a:lnTo>
                <a:cubicBezTo>
                  <a:pt x="5572" y="15236"/>
                  <a:pt x="5434" y="15276"/>
                  <a:pt x="5434" y="15366"/>
                </a:cubicBezTo>
                <a:lnTo>
                  <a:pt x="5434" y="15512"/>
                </a:lnTo>
                <a:cubicBezTo>
                  <a:pt x="5434" y="15567"/>
                  <a:pt x="5378" y="15612"/>
                  <a:pt x="5309" y="15612"/>
                </a:cubicBezTo>
                <a:lnTo>
                  <a:pt x="4189" y="15612"/>
                </a:lnTo>
                <a:cubicBezTo>
                  <a:pt x="4120" y="15612"/>
                  <a:pt x="4063" y="15657"/>
                  <a:pt x="4063" y="15713"/>
                </a:cubicBezTo>
                <a:lnTo>
                  <a:pt x="4063" y="16049"/>
                </a:lnTo>
                <a:cubicBezTo>
                  <a:pt x="4063" y="16104"/>
                  <a:pt x="4120" y="16149"/>
                  <a:pt x="4189" y="16149"/>
                </a:cubicBezTo>
                <a:lnTo>
                  <a:pt x="5309" y="16149"/>
                </a:lnTo>
                <a:cubicBezTo>
                  <a:pt x="5378" y="16149"/>
                  <a:pt x="5434" y="16194"/>
                  <a:pt x="5434" y="16250"/>
                </a:cubicBezTo>
                <a:lnTo>
                  <a:pt x="5434" y="16395"/>
                </a:lnTo>
                <a:cubicBezTo>
                  <a:pt x="5434" y="16480"/>
                  <a:pt x="5566" y="16520"/>
                  <a:pt x="5647" y="16460"/>
                </a:cubicBezTo>
                <a:close/>
                <a:moveTo>
                  <a:pt x="11833" y="7449"/>
                </a:moveTo>
                <a:cubicBezTo>
                  <a:pt x="11764" y="7449"/>
                  <a:pt x="11708" y="7494"/>
                  <a:pt x="11708" y="7549"/>
                </a:cubicBezTo>
                <a:lnTo>
                  <a:pt x="11708" y="7885"/>
                </a:lnTo>
                <a:cubicBezTo>
                  <a:pt x="11708" y="7941"/>
                  <a:pt x="11764" y="7986"/>
                  <a:pt x="11833" y="7986"/>
                </a:cubicBezTo>
                <a:lnTo>
                  <a:pt x="12954" y="7986"/>
                </a:lnTo>
                <a:cubicBezTo>
                  <a:pt x="13023" y="7986"/>
                  <a:pt x="13079" y="8031"/>
                  <a:pt x="13079" y="8086"/>
                </a:cubicBezTo>
                <a:lnTo>
                  <a:pt x="13079" y="8232"/>
                </a:lnTo>
                <a:cubicBezTo>
                  <a:pt x="13079" y="8322"/>
                  <a:pt x="13210" y="8362"/>
                  <a:pt x="13292" y="8302"/>
                </a:cubicBezTo>
                <a:lnTo>
                  <a:pt x="13930" y="7790"/>
                </a:lnTo>
                <a:cubicBezTo>
                  <a:pt x="13981" y="7750"/>
                  <a:pt x="13981" y="7690"/>
                  <a:pt x="13930" y="7650"/>
                </a:cubicBezTo>
                <a:lnTo>
                  <a:pt x="13292" y="7138"/>
                </a:lnTo>
                <a:cubicBezTo>
                  <a:pt x="13217" y="7078"/>
                  <a:pt x="13079" y="7118"/>
                  <a:pt x="13079" y="7208"/>
                </a:cubicBezTo>
                <a:lnTo>
                  <a:pt x="13079" y="7354"/>
                </a:lnTo>
                <a:cubicBezTo>
                  <a:pt x="13079" y="7409"/>
                  <a:pt x="13023" y="7454"/>
                  <a:pt x="12954" y="7454"/>
                </a:cubicBezTo>
                <a:lnTo>
                  <a:pt x="11833" y="7454"/>
                </a:lnTo>
                <a:close/>
                <a:moveTo>
                  <a:pt x="9460" y="13405"/>
                </a:moveTo>
                <a:lnTo>
                  <a:pt x="10099" y="12893"/>
                </a:lnTo>
                <a:cubicBezTo>
                  <a:pt x="10149" y="12853"/>
                  <a:pt x="10149" y="12793"/>
                  <a:pt x="10099" y="12752"/>
                </a:cubicBezTo>
                <a:lnTo>
                  <a:pt x="9460" y="12241"/>
                </a:lnTo>
                <a:cubicBezTo>
                  <a:pt x="9385" y="12180"/>
                  <a:pt x="9247" y="12221"/>
                  <a:pt x="9247" y="12311"/>
                </a:cubicBezTo>
                <a:lnTo>
                  <a:pt x="9247" y="12456"/>
                </a:lnTo>
                <a:cubicBezTo>
                  <a:pt x="9247" y="12512"/>
                  <a:pt x="9191" y="12557"/>
                  <a:pt x="9122" y="12557"/>
                </a:cubicBezTo>
                <a:lnTo>
                  <a:pt x="8001" y="12557"/>
                </a:lnTo>
                <a:cubicBezTo>
                  <a:pt x="7933" y="12557"/>
                  <a:pt x="7876" y="12602"/>
                  <a:pt x="7876" y="12657"/>
                </a:cubicBezTo>
                <a:lnTo>
                  <a:pt x="7876" y="12993"/>
                </a:lnTo>
                <a:cubicBezTo>
                  <a:pt x="7876" y="13048"/>
                  <a:pt x="7933" y="13094"/>
                  <a:pt x="8001" y="13094"/>
                </a:cubicBezTo>
                <a:lnTo>
                  <a:pt x="9122" y="13094"/>
                </a:lnTo>
                <a:cubicBezTo>
                  <a:pt x="9191" y="13094"/>
                  <a:pt x="9247" y="13139"/>
                  <a:pt x="9247" y="13194"/>
                </a:cubicBezTo>
                <a:lnTo>
                  <a:pt x="9247" y="13339"/>
                </a:lnTo>
                <a:cubicBezTo>
                  <a:pt x="9254" y="13420"/>
                  <a:pt x="9385" y="13465"/>
                  <a:pt x="9460" y="13405"/>
                </a:cubicBezTo>
                <a:close/>
                <a:moveTo>
                  <a:pt x="12002" y="6104"/>
                </a:moveTo>
                <a:cubicBezTo>
                  <a:pt x="11927" y="6044"/>
                  <a:pt x="11789" y="6084"/>
                  <a:pt x="11789" y="6175"/>
                </a:cubicBezTo>
                <a:lnTo>
                  <a:pt x="11789" y="6320"/>
                </a:lnTo>
                <a:cubicBezTo>
                  <a:pt x="11789" y="6375"/>
                  <a:pt x="11733" y="6420"/>
                  <a:pt x="11664" y="6420"/>
                </a:cubicBezTo>
                <a:lnTo>
                  <a:pt x="10543" y="6420"/>
                </a:lnTo>
                <a:cubicBezTo>
                  <a:pt x="10474" y="6420"/>
                  <a:pt x="10418" y="6466"/>
                  <a:pt x="10418" y="6521"/>
                </a:cubicBezTo>
                <a:lnTo>
                  <a:pt x="10418" y="6857"/>
                </a:lnTo>
                <a:cubicBezTo>
                  <a:pt x="10418" y="6912"/>
                  <a:pt x="10474" y="6957"/>
                  <a:pt x="10543" y="6957"/>
                </a:cubicBezTo>
                <a:lnTo>
                  <a:pt x="11664" y="6957"/>
                </a:lnTo>
                <a:cubicBezTo>
                  <a:pt x="11733" y="6957"/>
                  <a:pt x="11789" y="7002"/>
                  <a:pt x="11789" y="7058"/>
                </a:cubicBezTo>
                <a:lnTo>
                  <a:pt x="11789" y="7203"/>
                </a:lnTo>
                <a:cubicBezTo>
                  <a:pt x="11789" y="7293"/>
                  <a:pt x="11921" y="7334"/>
                  <a:pt x="12002" y="7273"/>
                </a:cubicBezTo>
                <a:lnTo>
                  <a:pt x="12641" y="6762"/>
                </a:lnTo>
                <a:cubicBezTo>
                  <a:pt x="12691" y="6721"/>
                  <a:pt x="12691" y="6661"/>
                  <a:pt x="12641" y="6621"/>
                </a:cubicBezTo>
                <a:lnTo>
                  <a:pt x="12002" y="6104"/>
                </a:lnTo>
                <a:close/>
                <a:moveTo>
                  <a:pt x="9291" y="7439"/>
                </a:moveTo>
                <a:cubicBezTo>
                  <a:pt x="9222" y="7439"/>
                  <a:pt x="9166" y="7484"/>
                  <a:pt x="9166" y="7539"/>
                </a:cubicBezTo>
                <a:lnTo>
                  <a:pt x="9166" y="7875"/>
                </a:lnTo>
                <a:cubicBezTo>
                  <a:pt x="9166" y="7931"/>
                  <a:pt x="9222" y="7976"/>
                  <a:pt x="9291" y="7976"/>
                </a:cubicBezTo>
                <a:lnTo>
                  <a:pt x="10412" y="7976"/>
                </a:lnTo>
                <a:cubicBezTo>
                  <a:pt x="10481" y="7976"/>
                  <a:pt x="10537" y="8021"/>
                  <a:pt x="10537" y="8076"/>
                </a:cubicBezTo>
                <a:lnTo>
                  <a:pt x="10537" y="8222"/>
                </a:lnTo>
                <a:cubicBezTo>
                  <a:pt x="10537" y="8312"/>
                  <a:pt x="10669" y="8352"/>
                  <a:pt x="10750" y="8292"/>
                </a:cubicBezTo>
                <a:lnTo>
                  <a:pt x="11389" y="7780"/>
                </a:lnTo>
                <a:cubicBezTo>
                  <a:pt x="11439" y="7740"/>
                  <a:pt x="11439" y="7680"/>
                  <a:pt x="11389" y="7640"/>
                </a:cubicBezTo>
                <a:lnTo>
                  <a:pt x="10750" y="7128"/>
                </a:lnTo>
                <a:cubicBezTo>
                  <a:pt x="10675" y="7068"/>
                  <a:pt x="10537" y="7108"/>
                  <a:pt x="10537" y="7198"/>
                </a:cubicBezTo>
                <a:lnTo>
                  <a:pt x="10537" y="7344"/>
                </a:lnTo>
                <a:cubicBezTo>
                  <a:pt x="10537" y="7399"/>
                  <a:pt x="10481" y="7444"/>
                  <a:pt x="10412" y="7444"/>
                </a:cubicBezTo>
                <a:lnTo>
                  <a:pt x="9291" y="7444"/>
                </a:lnTo>
                <a:close/>
                <a:moveTo>
                  <a:pt x="3105" y="18497"/>
                </a:moveTo>
                <a:lnTo>
                  <a:pt x="3744" y="17986"/>
                </a:lnTo>
                <a:cubicBezTo>
                  <a:pt x="3794" y="17945"/>
                  <a:pt x="3794" y="17885"/>
                  <a:pt x="3744" y="17845"/>
                </a:cubicBezTo>
                <a:lnTo>
                  <a:pt x="3105" y="17333"/>
                </a:lnTo>
                <a:cubicBezTo>
                  <a:pt x="3030" y="17273"/>
                  <a:pt x="2893" y="17313"/>
                  <a:pt x="2893" y="17404"/>
                </a:cubicBezTo>
                <a:lnTo>
                  <a:pt x="2893" y="17549"/>
                </a:lnTo>
                <a:cubicBezTo>
                  <a:pt x="2893" y="17604"/>
                  <a:pt x="2836" y="17649"/>
                  <a:pt x="2767" y="17649"/>
                </a:cubicBezTo>
                <a:lnTo>
                  <a:pt x="1647" y="17649"/>
                </a:lnTo>
                <a:cubicBezTo>
                  <a:pt x="1578" y="17649"/>
                  <a:pt x="1521" y="17695"/>
                  <a:pt x="1521" y="17750"/>
                </a:cubicBezTo>
                <a:lnTo>
                  <a:pt x="1521" y="18086"/>
                </a:lnTo>
                <a:cubicBezTo>
                  <a:pt x="1521" y="18141"/>
                  <a:pt x="1578" y="18186"/>
                  <a:pt x="1647" y="18186"/>
                </a:cubicBezTo>
                <a:lnTo>
                  <a:pt x="2767" y="18186"/>
                </a:lnTo>
                <a:cubicBezTo>
                  <a:pt x="2836" y="18186"/>
                  <a:pt x="2893" y="18231"/>
                  <a:pt x="2893" y="18287"/>
                </a:cubicBezTo>
                <a:lnTo>
                  <a:pt x="2893" y="18432"/>
                </a:lnTo>
                <a:cubicBezTo>
                  <a:pt x="2893" y="18517"/>
                  <a:pt x="3024" y="18558"/>
                  <a:pt x="3105" y="18497"/>
                </a:cubicBezTo>
                <a:close/>
                <a:moveTo>
                  <a:pt x="6925" y="17484"/>
                </a:moveTo>
                <a:lnTo>
                  <a:pt x="7563" y="16972"/>
                </a:lnTo>
                <a:cubicBezTo>
                  <a:pt x="7613" y="16932"/>
                  <a:pt x="7613" y="16872"/>
                  <a:pt x="7563" y="16832"/>
                </a:cubicBezTo>
                <a:lnTo>
                  <a:pt x="6925" y="16320"/>
                </a:lnTo>
                <a:cubicBezTo>
                  <a:pt x="6849" y="16260"/>
                  <a:pt x="6712" y="16300"/>
                  <a:pt x="6712" y="16390"/>
                </a:cubicBezTo>
                <a:lnTo>
                  <a:pt x="6712" y="16536"/>
                </a:lnTo>
                <a:cubicBezTo>
                  <a:pt x="6712" y="16591"/>
                  <a:pt x="6655" y="16636"/>
                  <a:pt x="6586" y="16636"/>
                </a:cubicBezTo>
                <a:lnTo>
                  <a:pt x="5466" y="16636"/>
                </a:lnTo>
                <a:cubicBezTo>
                  <a:pt x="5397" y="16636"/>
                  <a:pt x="5341" y="16681"/>
                  <a:pt x="5341" y="16736"/>
                </a:cubicBezTo>
                <a:lnTo>
                  <a:pt x="5341" y="17072"/>
                </a:lnTo>
                <a:cubicBezTo>
                  <a:pt x="5341" y="17128"/>
                  <a:pt x="5397" y="17173"/>
                  <a:pt x="5466" y="17173"/>
                </a:cubicBezTo>
                <a:lnTo>
                  <a:pt x="6586" y="17173"/>
                </a:lnTo>
                <a:cubicBezTo>
                  <a:pt x="6655" y="17173"/>
                  <a:pt x="6712" y="17218"/>
                  <a:pt x="6712" y="17273"/>
                </a:cubicBezTo>
                <a:lnTo>
                  <a:pt x="6712" y="17419"/>
                </a:lnTo>
                <a:cubicBezTo>
                  <a:pt x="6712" y="17504"/>
                  <a:pt x="6843" y="17544"/>
                  <a:pt x="6925" y="17484"/>
                </a:cubicBezTo>
                <a:close/>
                <a:moveTo>
                  <a:pt x="5666" y="18502"/>
                </a:moveTo>
                <a:lnTo>
                  <a:pt x="6305" y="17991"/>
                </a:lnTo>
                <a:cubicBezTo>
                  <a:pt x="6355" y="17950"/>
                  <a:pt x="6355" y="17890"/>
                  <a:pt x="6305" y="17850"/>
                </a:cubicBezTo>
                <a:lnTo>
                  <a:pt x="5666" y="17338"/>
                </a:lnTo>
                <a:cubicBezTo>
                  <a:pt x="5591" y="17278"/>
                  <a:pt x="5453" y="17318"/>
                  <a:pt x="5453" y="17409"/>
                </a:cubicBezTo>
                <a:lnTo>
                  <a:pt x="5453" y="17554"/>
                </a:lnTo>
                <a:cubicBezTo>
                  <a:pt x="5453" y="17609"/>
                  <a:pt x="5397" y="17654"/>
                  <a:pt x="5328" y="17654"/>
                </a:cubicBezTo>
                <a:lnTo>
                  <a:pt x="4207" y="17654"/>
                </a:lnTo>
                <a:cubicBezTo>
                  <a:pt x="4138" y="17654"/>
                  <a:pt x="4082" y="17700"/>
                  <a:pt x="4082" y="17755"/>
                </a:cubicBezTo>
                <a:lnTo>
                  <a:pt x="4082" y="18091"/>
                </a:lnTo>
                <a:cubicBezTo>
                  <a:pt x="4082" y="18146"/>
                  <a:pt x="4138" y="18191"/>
                  <a:pt x="4207" y="18191"/>
                </a:cubicBezTo>
                <a:lnTo>
                  <a:pt x="5328" y="18191"/>
                </a:lnTo>
                <a:cubicBezTo>
                  <a:pt x="5397" y="18191"/>
                  <a:pt x="5453" y="18236"/>
                  <a:pt x="5453" y="18292"/>
                </a:cubicBezTo>
                <a:lnTo>
                  <a:pt x="5453" y="18437"/>
                </a:lnTo>
                <a:cubicBezTo>
                  <a:pt x="5453" y="18522"/>
                  <a:pt x="5585" y="18563"/>
                  <a:pt x="5666" y="18502"/>
                </a:cubicBezTo>
                <a:close/>
                <a:moveTo>
                  <a:pt x="17092" y="7283"/>
                </a:moveTo>
                <a:lnTo>
                  <a:pt x="17731" y="6772"/>
                </a:lnTo>
                <a:cubicBezTo>
                  <a:pt x="17781" y="6731"/>
                  <a:pt x="17781" y="6671"/>
                  <a:pt x="17731" y="6631"/>
                </a:cubicBezTo>
                <a:lnTo>
                  <a:pt x="17092" y="6119"/>
                </a:lnTo>
                <a:cubicBezTo>
                  <a:pt x="17017" y="6059"/>
                  <a:pt x="16879" y="6099"/>
                  <a:pt x="16879" y="6190"/>
                </a:cubicBezTo>
                <a:lnTo>
                  <a:pt x="16879" y="6335"/>
                </a:lnTo>
                <a:cubicBezTo>
                  <a:pt x="16879" y="6390"/>
                  <a:pt x="16823" y="6435"/>
                  <a:pt x="16754" y="6435"/>
                </a:cubicBezTo>
                <a:lnTo>
                  <a:pt x="15633" y="6435"/>
                </a:lnTo>
                <a:cubicBezTo>
                  <a:pt x="15565" y="6435"/>
                  <a:pt x="15508" y="6481"/>
                  <a:pt x="15508" y="6536"/>
                </a:cubicBezTo>
                <a:lnTo>
                  <a:pt x="15508" y="6872"/>
                </a:lnTo>
                <a:cubicBezTo>
                  <a:pt x="15508" y="6927"/>
                  <a:pt x="15565" y="6972"/>
                  <a:pt x="15633" y="6972"/>
                </a:cubicBezTo>
                <a:lnTo>
                  <a:pt x="16754" y="6972"/>
                </a:lnTo>
                <a:cubicBezTo>
                  <a:pt x="16823" y="6972"/>
                  <a:pt x="16879" y="7017"/>
                  <a:pt x="16879" y="7073"/>
                </a:cubicBezTo>
                <a:lnTo>
                  <a:pt x="16879" y="7218"/>
                </a:lnTo>
                <a:cubicBezTo>
                  <a:pt x="16879" y="7298"/>
                  <a:pt x="17011" y="7344"/>
                  <a:pt x="17092" y="7283"/>
                </a:cubicBezTo>
                <a:close/>
                <a:moveTo>
                  <a:pt x="14538" y="4067"/>
                </a:moveTo>
                <a:cubicBezTo>
                  <a:pt x="14463" y="4007"/>
                  <a:pt x="14325" y="4047"/>
                  <a:pt x="14325" y="4137"/>
                </a:cubicBezTo>
                <a:lnTo>
                  <a:pt x="14325" y="4283"/>
                </a:lnTo>
                <a:cubicBezTo>
                  <a:pt x="14325" y="4338"/>
                  <a:pt x="14269" y="4383"/>
                  <a:pt x="14200" y="4383"/>
                </a:cubicBezTo>
                <a:lnTo>
                  <a:pt x="13079" y="4383"/>
                </a:lnTo>
                <a:cubicBezTo>
                  <a:pt x="13010" y="4383"/>
                  <a:pt x="12954" y="4428"/>
                  <a:pt x="12954" y="4484"/>
                </a:cubicBezTo>
                <a:lnTo>
                  <a:pt x="12954" y="4820"/>
                </a:lnTo>
                <a:cubicBezTo>
                  <a:pt x="12954" y="4875"/>
                  <a:pt x="13010" y="4920"/>
                  <a:pt x="13079" y="4920"/>
                </a:cubicBezTo>
                <a:lnTo>
                  <a:pt x="14200" y="4920"/>
                </a:lnTo>
                <a:cubicBezTo>
                  <a:pt x="14269" y="4920"/>
                  <a:pt x="14325" y="4965"/>
                  <a:pt x="14325" y="5021"/>
                </a:cubicBezTo>
                <a:lnTo>
                  <a:pt x="14325" y="5166"/>
                </a:lnTo>
                <a:cubicBezTo>
                  <a:pt x="14325" y="5256"/>
                  <a:pt x="14456" y="5296"/>
                  <a:pt x="14538" y="5236"/>
                </a:cubicBezTo>
                <a:lnTo>
                  <a:pt x="15176" y="4725"/>
                </a:lnTo>
                <a:cubicBezTo>
                  <a:pt x="15226" y="4684"/>
                  <a:pt x="15226" y="4624"/>
                  <a:pt x="15176" y="4584"/>
                </a:cubicBezTo>
                <a:lnTo>
                  <a:pt x="14538" y="4067"/>
                </a:lnTo>
                <a:close/>
                <a:moveTo>
                  <a:pt x="12008" y="15447"/>
                </a:moveTo>
                <a:lnTo>
                  <a:pt x="12647" y="14935"/>
                </a:lnTo>
                <a:cubicBezTo>
                  <a:pt x="12697" y="14895"/>
                  <a:pt x="12697" y="14835"/>
                  <a:pt x="12647" y="14794"/>
                </a:cubicBezTo>
                <a:lnTo>
                  <a:pt x="12008" y="14283"/>
                </a:lnTo>
                <a:cubicBezTo>
                  <a:pt x="11933" y="14223"/>
                  <a:pt x="11795" y="14263"/>
                  <a:pt x="11795" y="14353"/>
                </a:cubicBezTo>
                <a:lnTo>
                  <a:pt x="11795" y="14498"/>
                </a:lnTo>
                <a:cubicBezTo>
                  <a:pt x="11795" y="14554"/>
                  <a:pt x="11739" y="14599"/>
                  <a:pt x="11670" y="14599"/>
                </a:cubicBezTo>
                <a:lnTo>
                  <a:pt x="10550" y="14599"/>
                </a:lnTo>
                <a:cubicBezTo>
                  <a:pt x="10481" y="14599"/>
                  <a:pt x="10424" y="14644"/>
                  <a:pt x="10424" y="14699"/>
                </a:cubicBezTo>
                <a:lnTo>
                  <a:pt x="10424" y="15035"/>
                </a:lnTo>
                <a:cubicBezTo>
                  <a:pt x="10424" y="15091"/>
                  <a:pt x="10481" y="15136"/>
                  <a:pt x="10550" y="15136"/>
                </a:cubicBezTo>
                <a:lnTo>
                  <a:pt x="11670" y="15136"/>
                </a:lnTo>
                <a:cubicBezTo>
                  <a:pt x="11739" y="15136"/>
                  <a:pt x="11795" y="15181"/>
                  <a:pt x="11795" y="15236"/>
                </a:cubicBezTo>
                <a:lnTo>
                  <a:pt x="11795" y="15382"/>
                </a:lnTo>
                <a:cubicBezTo>
                  <a:pt x="11802" y="15462"/>
                  <a:pt x="11933" y="15507"/>
                  <a:pt x="12008" y="15447"/>
                </a:cubicBezTo>
                <a:close/>
                <a:moveTo>
                  <a:pt x="9460" y="15447"/>
                </a:moveTo>
                <a:lnTo>
                  <a:pt x="10099" y="14935"/>
                </a:lnTo>
                <a:cubicBezTo>
                  <a:pt x="10149" y="14895"/>
                  <a:pt x="10149" y="14835"/>
                  <a:pt x="10099" y="14794"/>
                </a:cubicBezTo>
                <a:lnTo>
                  <a:pt x="9460" y="14283"/>
                </a:lnTo>
                <a:cubicBezTo>
                  <a:pt x="9385" y="14223"/>
                  <a:pt x="9247" y="14263"/>
                  <a:pt x="9247" y="14353"/>
                </a:cubicBezTo>
                <a:lnTo>
                  <a:pt x="9247" y="14498"/>
                </a:lnTo>
                <a:cubicBezTo>
                  <a:pt x="9247" y="14554"/>
                  <a:pt x="9191" y="14599"/>
                  <a:pt x="9122" y="14599"/>
                </a:cubicBezTo>
                <a:lnTo>
                  <a:pt x="8001" y="14599"/>
                </a:lnTo>
                <a:cubicBezTo>
                  <a:pt x="7933" y="14599"/>
                  <a:pt x="7876" y="14644"/>
                  <a:pt x="7876" y="14699"/>
                </a:cubicBezTo>
                <a:lnTo>
                  <a:pt x="7876" y="15035"/>
                </a:lnTo>
                <a:cubicBezTo>
                  <a:pt x="7876" y="15091"/>
                  <a:pt x="7933" y="15136"/>
                  <a:pt x="8001" y="15136"/>
                </a:cubicBezTo>
                <a:lnTo>
                  <a:pt x="9122" y="15136"/>
                </a:lnTo>
                <a:cubicBezTo>
                  <a:pt x="9191" y="15136"/>
                  <a:pt x="9247" y="15181"/>
                  <a:pt x="9247" y="15236"/>
                </a:cubicBezTo>
                <a:lnTo>
                  <a:pt x="9247" y="15382"/>
                </a:lnTo>
                <a:cubicBezTo>
                  <a:pt x="9247" y="15462"/>
                  <a:pt x="9379" y="15507"/>
                  <a:pt x="9460" y="15447"/>
                </a:cubicBezTo>
                <a:close/>
                <a:moveTo>
                  <a:pt x="14469" y="15387"/>
                </a:moveTo>
                <a:lnTo>
                  <a:pt x="15107" y="14875"/>
                </a:lnTo>
                <a:cubicBezTo>
                  <a:pt x="15158" y="14835"/>
                  <a:pt x="15158" y="14774"/>
                  <a:pt x="15107" y="14734"/>
                </a:cubicBezTo>
                <a:lnTo>
                  <a:pt x="14469" y="14223"/>
                </a:lnTo>
                <a:cubicBezTo>
                  <a:pt x="14394" y="14162"/>
                  <a:pt x="14256" y="14202"/>
                  <a:pt x="14256" y="14293"/>
                </a:cubicBezTo>
                <a:lnTo>
                  <a:pt x="14256" y="14438"/>
                </a:lnTo>
                <a:cubicBezTo>
                  <a:pt x="14256" y="14493"/>
                  <a:pt x="14200" y="14539"/>
                  <a:pt x="14131" y="14539"/>
                </a:cubicBezTo>
                <a:lnTo>
                  <a:pt x="13010" y="14539"/>
                </a:lnTo>
                <a:cubicBezTo>
                  <a:pt x="12941" y="14539"/>
                  <a:pt x="12885" y="14584"/>
                  <a:pt x="12885" y="14639"/>
                </a:cubicBezTo>
                <a:lnTo>
                  <a:pt x="12885" y="14975"/>
                </a:lnTo>
                <a:cubicBezTo>
                  <a:pt x="12885" y="15030"/>
                  <a:pt x="12941" y="15075"/>
                  <a:pt x="13010" y="15075"/>
                </a:cubicBezTo>
                <a:lnTo>
                  <a:pt x="14131" y="15075"/>
                </a:lnTo>
                <a:cubicBezTo>
                  <a:pt x="14200" y="15075"/>
                  <a:pt x="14256" y="15121"/>
                  <a:pt x="14256" y="15176"/>
                </a:cubicBezTo>
                <a:lnTo>
                  <a:pt x="14256" y="15321"/>
                </a:lnTo>
                <a:cubicBezTo>
                  <a:pt x="14262" y="15407"/>
                  <a:pt x="14394" y="15452"/>
                  <a:pt x="14469" y="15387"/>
                </a:cubicBezTo>
                <a:close/>
                <a:moveTo>
                  <a:pt x="9473" y="17484"/>
                </a:moveTo>
                <a:lnTo>
                  <a:pt x="10111" y="16972"/>
                </a:lnTo>
                <a:cubicBezTo>
                  <a:pt x="10161" y="16932"/>
                  <a:pt x="10161" y="16872"/>
                  <a:pt x="10111" y="16832"/>
                </a:cubicBezTo>
                <a:lnTo>
                  <a:pt x="9473" y="16320"/>
                </a:lnTo>
                <a:cubicBezTo>
                  <a:pt x="9398" y="16260"/>
                  <a:pt x="9260" y="16300"/>
                  <a:pt x="9260" y="16390"/>
                </a:cubicBezTo>
                <a:lnTo>
                  <a:pt x="9260" y="16536"/>
                </a:lnTo>
                <a:cubicBezTo>
                  <a:pt x="9260" y="16591"/>
                  <a:pt x="9203" y="16636"/>
                  <a:pt x="9135" y="16636"/>
                </a:cubicBezTo>
                <a:lnTo>
                  <a:pt x="8026" y="16636"/>
                </a:lnTo>
                <a:cubicBezTo>
                  <a:pt x="7958" y="16636"/>
                  <a:pt x="7901" y="16681"/>
                  <a:pt x="7901" y="16736"/>
                </a:cubicBezTo>
                <a:lnTo>
                  <a:pt x="7901" y="17072"/>
                </a:lnTo>
                <a:cubicBezTo>
                  <a:pt x="7901" y="17128"/>
                  <a:pt x="7958" y="17173"/>
                  <a:pt x="8026" y="17173"/>
                </a:cubicBezTo>
                <a:lnTo>
                  <a:pt x="9147" y="17173"/>
                </a:lnTo>
                <a:cubicBezTo>
                  <a:pt x="9216" y="17173"/>
                  <a:pt x="9272" y="17218"/>
                  <a:pt x="9272" y="17273"/>
                </a:cubicBezTo>
                <a:lnTo>
                  <a:pt x="9272" y="17419"/>
                </a:lnTo>
                <a:cubicBezTo>
                  <a:pt x="9266" y="17499"/>
                  <a:pt x="9398" y="17544"/>
                  <a:pt x="9473" y="17484"/>
                </a:cubicBezTo>
                <a:close/>
                <a:moveTo>
                  <a:pt x="8095" y="876"/>
                </a:moveTo>
                <a:lnTo>
                  <a:pt x="9216" y="876"/>
                </a:lnTo>
                <a:cubicBezTo>
                  <a:pt x="9285" y="876"/>
                  <a:pt x="9341" y="921"/>
                  <a:pt x="9341" y="977"/>
                </a:cubicBezTo>
                <a:lnTo>
                  <a:pt x="9341" y="1122"/>
                </a:lnTo>
                <a:cubicBezTo>
                  <a:pt x="9341" y="1212"/>
                  <a:pt x="9473" y="1252"/>
                  <a:pt x="9554" y="1192"/>
                </a:cubicBezTo>
                <a:lnTo>
                  <a:pt x="10193" y="680"/>
                </a:lnTo>
                <a:cubicBezTo>
                  <a:pt x="10243" y="640"/>
                  <a:pt x="10243" y="580"/>
                  <a:pt x="10193" y="540"/>
                </a:cubicBezTo>
                <a:lnTo>
                  <a:pt x="9554" y="28"/>
                </a:lnTo>
                <a:cubicBezTo>
                  <a:pt x="9479" y="-32"/>
                  <a:pt x="9341" y="8"/>
                  <a:pt x="9341" y="98"/>
                </a:cubicBezTo>
                <a:lnTo>
                  <a:pt x="9341" y="244"/>
                </a:lnTo>
                <a:cubicBezTo>
                  <a:pt x="9341" y="299"/>
                  <a:pt x="9285" y="344"/>
                  <a:pt x="9216" y="344"/>
                </a:cubicBezTo>
                <a:lnTo>
                  <a:pt x="8095" y="344"/>
                </a:lnTo>
                <a:cubicBezTo>
                  <a:pt x="8026" y="344"/>
                  <a:pt x="7970" y="389"/>
                  <a:pt x="7970" y="445"/>
                </a:cubicBezTo>
                <a:lnTo>
                  <a:pt x="7970" y="781"/>
                </a:lnTo>
                <a:cubicBezTo>
                  <a:pt x="7970" y="836"/>
                  <a:pt x="8026" y="876"/>
                  <a:pt x="8095" y="876"/>
                </a:cubicBezTo>
                <a:close/>
                <a:moveTo>
                  <a:pt x="6712" y="1463"/>
                </a:moveTo>
                <a:lnTo>
                  <a:pt x="6712" y="1799"/>
                </a:lnTo>
                <a:cubicBezTo>
                  <a:pt x="6712" y="1855"/>
                  <a:pt x="6768" y="1900"/>
                  <a:pt x="6837" y="1900"/>
                </a:cubicBezTo>
                <a:lnTo>
                  <a:pt x="7958" y="1900"/>
                </a:lnTo>
                <a:cubicBezTo>
                  <a:pt x="8026" y="1900"/>
                  <a:pt x="8083" y="1945"/>
                  <a:pt x="8083" y="2000"/>
                </a:cubicBezTo>
                <a:lnTo>
                  <a:pt x="8083" y="2146"/>
                </a:lnTo>
                <a:cubicBezTo>
                  <a:pt x="8083" y="2236"/>
                  <a:pt x="8214" y="2276"/>
                  <a:pt x="8296" y="2216"/>
                </a:cubicBezTo>
                <a:lnTo>
                  <a:pt x="8934" y="1704"/>
                </a:lnTo>
                <a:cubicBezTo>
                  <a:pt x="8984" y="1664"/>
                  <a:pt x="8984" y="1604"/>
                  <a:pt x="8934" y="1564"/>
                </a:cubicBezTo>
                <a:lnTo>
                  <a:pt x="8296" y="1052"/>
                </a:lnTo>
                <a:cubicBezTo>
                  <a:pt x="8221" y="992"/>
                  <a:pt x="8083" y="1032"/>
                  <a:pt x="8083" y="1122"/>
                </a:cubicBezTo>
                <a:lnTo>
                  <a:pt x="8083" y="1268"/>
                </a:lnTo>
                <a:cubicBezTo>
                  <a:pt x="8083" y="1323"/>
                  <a:pt x="8026" y="1368"/>
                  <a:pt x="7958" y="1368"/>
                </a:cubicBezTo>
                <a:lnTo>
                  <a:pt x="6837" y="1368"/>
                </a:lnTo>
                <a:cubicBezTo>
                  <a:pt x="6768" y="1363"/>
                  <a:pt x="6712" y="1408"/>
                  <a:pt x="6712" y="1463"/>
                </a:cubicBezTo>
                <a:close/>
                <a:moveTo>
                  <a:pt x="9216" y="1463"/>
                </a:moveTo>
                <a:lnTo>
                  <a:pt x="9216" y="1799"/>
                </a:lnTo>
                <a:cubicBezTo>
                  <a:pt x="9216" y="1855"/>
                  <a:pt x="9272" y="1900"/>
                  <a:pt x="9341" y="1900"/>
                </a:cubicBezTo>
                <a:lnTo>
                  <a:pt x="10462" y="1900"/>
                </a:lnTo>
                <a:cubicBezTo>
                  <a:pt x="10531" y="1900"/>
                  <a:pt x="10587" y="1945"/>
                  <a:pt x="10587" y="2000"/>
                </a:cubicBezTo>
                <a:lnTo>
                  <a:pt x="10587" y="2146"/>
                </a:lnTo>
                <a:cubicBezTo>
                  <a:pt x="10587" y="2236"/>
                  <a:pt x="10719" y="2276"/>
                  <a:pt x="10800" y="2216"/>
                </a:cubicBezTo>
                <a:lnTo>
                  <a:pt x="11439" y="1704"/>
                </a:lnTo>
                <a:cubicBezTo>
                  <a:pt x="11489" y="1664"/>
                  <a:pt x="11489" y="1604"/>
                  <a:pt x="11439" y="1564"/>
                </a:cubicBezTo>
                <a:lnTo>
                  <a:pt x="10800" y="1052"/>
                </a:lnTo>
                <a:cubicBezTo>
                  <a:pt x="10725" y="992"/>
                  <a:pt x="10587" y="1032"/>
                  <a:pt x="10587" y="1122"/>
                </a:cubicBezTo>
                <a:lnTo>
                  <a:pt x="10587" y="1268"/>
                </a:lnTo>
                <a:cubicBezTo>
                  <a:pt x="10587" y="1323"/>
                  <a:pt x="10531" y="1368"/>
                  <a:pt x="10462" y="1368"/>
                </a:cubicBezTo>
                <a:lnTo>
                  <a:pt x="9341" y="1368"/>
                </a:lnTo>
                <a:cubicBezTo>
                  <a:pt x="9272" y="1363"/>
                  <a:pt x="9216" y="1408"/>
                  <a:pt x="9216" y="1463"/>
                </a:cubicBezTo>
                <a:close/>
                <a:moveTo>
                  <a:pt x="5459" y="876"/>
                </a:moveTo>
                <a:lnTo>
                  <a:pt x="6580" y="876"/>
                </a:lnTo>
                <a:cubicBezTo>
                  <a:pt x="6649" y="876"/>
                  <a:pt x="6705" y="921"/>
                  <a:pt x="6705" y="977"/>
                </a:cubicBezTo>
                <a:lnTo>
                  <a:pt x="6705" y="1122"/>
                </a:lnTo>
                <a:cubicBezTo>
                  <a:pt x="6705" y="1212"/>
                  <a:pt x="6837" y="1252"/>
                  <a:pt x="6918" y="1192"/>
                </a:cubicBezTo>
                <a:lnTo>
                  <a:pt x="7557" y="680"/>
                </a:lnTo>
                <a:cubicBezTo>
                  <a:pt x="7607" y="640"/>
                  <a:pt x="7607" y="580"/>
                  <a:pt x="7557" y="540"/>
                </a:cubicBezTo>
                <a:lnTo>
                  <a:pt x="6918" y="28"/>
                </a:lnTo>
                <a:cubicBezTo>
                  <a:pt x="6843" y="-32"/>
                  <a:pt x="6705" y="8"/>
                  <a:pt x="6705" y="98"/>
                </a:cubicBezTo>
                <a:lnTo>
                  <a:pt x="6705" y="244"/>
                </a:lnTo>
                <a:cubicBezTo>
                  <a:pt x="6705" y="299"/>
                  <a:pt x="6649" y="344"/>
                  <a:pt x="6580" y="344"/>
                </a:cubicBezTo>
                <a:lnTo>
                  <a:pt x="5459" y="344"/>
                </a:lnTo>
                <a:cubicBezTo>
                  <a:pt x="5391" y="344"/>
                  <a:pt x="5334" y="389"/>
                  <a:pt x="5334" y="445"/>
                </a:cubicBezTo>
                <a:lnTo>
                  <a:pt x="5334" y="781"/>
                </a:lnTo>
                <a:cubicBezTo>
                  <a:pt x="5334" y="836"/>
                  <a:pt x="5391" y="876"/>
                  <a:pt x="5459" y="876"/>
                </a:cubicBezTo>
                <a:close/>
                <a:moveTo>
                  <a:pt x="10600" y="876"/>
                </a:moveTo>
                <a:lnTo>
                  <a:pt x="11720" y="876"/>
                </a:lnTo>
                <a:cubicBezTo>
                  <a:pt x="11789" y="876"/>
                  <a:pt x="11846" y="921"/>
                  <a:pt x="11846" y="977"/>
                </a:cubicBezTo>
                <a:lnTo>
                  <a:pt x="11846" y="1122"/>
                </a:lnTo>
                <a:cubicBezTo>
                  <a:pt x="11846" y="1212"/>
                  <a:pt x="11977" y="1252"/>
                  <a:pt x="12058" y="1192"/>
                </a:cubicBezTo>
                <a:lnTo>
                  <a:pt x="12697" y="680"/>
                </a:lnTo>
                <a:cubicBezTo>
                  <a:pt x="12747" y="640"/>
                  <a:pt x="12747" y="580"/>
                  <a:pt x="12697" y="540"/>
                </a:cubicBezTo>
                <a:lnTo>
                  <a:pt x="12058" y="28"/>
                </a:lnTo>
                <a:cubicBezTo>
                  <a:pt x="11983" y="-32"/>
                  <a:pt x="11846" y="8"/>
                  <a:pt x="11846" y="98"/>
                </a:cubicBezTo>
                <a:lnTo>
                  <a:pt x="11846" y="244"/>
                </a:lnTo>
                <a:cubicBezTo>
                  <a:pt x="11846" y="299"/>
                  <a:pt x="11789" y="344"/>
                  <a:pt x="11720" y="344"/>
                </a:cubicBezTo>
                <a:lnTo>
                  <a:pt x="10600" y="344"/>
                </a:lnTo>
                <a:cubicBezTo>
                  <a:pt x="10531" y="344"/>
                  <a:pt x="10474" y="389"/>
                  <a:pt x="10474" y="445"/>
                </a:cubicBezTo>
                <a:lnTo>
                  <a:pt x="10474" y="781"/>
                </a:lnTo>
                <a:cubicBezTo>
                  <a:pt x="10474" y="836"/>
                  <a:pt x="10531" y="876"/>
                  <a:pt x="10600" y="876"/>
                </a:cubicBezTo>
                <a:close/>
                <a:moveTo>
                  <a:pt x="257" y="876"/>
                </a:moveTo>
                <a:lnTo>
                  <a:pt x="1377" y="876"/>
                </a:lnTo>
                <a:cubicBezTo>
                  <a:pt x="1446" y="876"/>
                  <a:pt x="1503" y="921"/>
                  <a:pt x="1503" y="977"/>
                </a:cubicBezTo>
                <a:lnTo>
                  <a:pt x="1503" y="1122"/>
                </a:lnTo>
                <a:cubicBezTo>
                  <a:pt x="1503" y="1212"/>
                  <a:pt x="1634" y="1252"/>
                  <a:pt x="1715" y="1192"/>
                </a:cubicBezTo>
                <a:lnTo>
                  <a:pt x="2354" y="680"/>
                </a:lnTo>
                <a:cubicBezTo>
                  <a:pt x="2404" y="640"/>
                  <a:pt x="2404" y="580"/>
                  <a:pt x="2354" y="540"/>
                </a:cubicBezTo>
                <a:lnTo>
                  <a:pt x="1715" y="28"/>
                </a:lnTo>
                <a:cubicBezTo>
                  <a:pt x="1640" y="-32"/>
                  <a:pt x="1503" y="8"/>
                  <a:pt x="1503" y="98"/>
                </a:cubicBezTo>
                <a:lnTo>
                  <a:pt x="1503" y="244"/>
                </a:lnTo>
                <a:cubicBezTo>
                  <a:pt x="1503" y="299"/>
                  <a:pt x="1446" y="344"/>
                  <a:pt x="1377" y="344"/>
                </a:cubicBezTo>
                <a:lnTo>
                  <a:pt x="257" y="344"/>
                </a:lnTo>
                <a:cubicBezTo>
                  <a:pt x="188" y="344"/>
                  <a:pt x="131" y="389"/>
                  <a:pt x="131" y="445"/>
                </a:cubicBezTo>
                <a:lnTo>
                  <a:pt x="131" y="781"/>
                </a:lnTo>
                <a:cubicBezTo>
                  <a:pt x="138" y="836"/>
                  <a:pt x="194" y="876"/>
                  <a:pt x="257" y="876"/>
                </a:cubicBezTo>
                <a:close/>
                <a:moveTo>
                  <a:pt x="2893" y="876"/>
                </a:moveTo>
                <a:lnTo>
                  <a:pt x="4013" y="876"/>
                </a:lnTo>
                <a:cubicBezTo>
                  <a:pt x="4082" y="876"/>
                  <a:pt x="4138" y="921"/>
                  <a:pt x="4138" y="977"/>
                </a:cubicBezTo>
                <a:lnTo>
                  <a:pt x="4138" y="1122"/>
                </a:lnTo>
                <a:cubicBezTo>
                  <a:pt x="4138" y="1212"/>
                  <a:pt x="4270" y="1252"/>
                  <a:pt x="4351" y="1192"/>
                </a:cubicBezTo>
                <a:lnTo>
                  <a:pt x="4990" y="680"/>
                </a:lnTo>
                <a:cubicBezTo>
                  <a:pt x="5040" y="640"/>
                  <a:pt x="5040" y="580"/>
                  <a:pt x="4990" y="540"/>
                </a:cubicBezTo>
                <a:lnTo>
                  <a:pt x="4351" y="28"/>
                </a:lnTo>
                <a:cubicBezTo>
                  <a:pt x="4276" y="-32"/>
                  <a:pt x="4138" y="8"/>
                  <a:pt x="4138" y="98"/>
                </a:cubicBezTo>
                <a:lnTo>
                  <a:pt x="4138" y="244"/>
                </a:lnTo>
                <a:cubicBezTo>
                  <a:pt x="4138" y="299"/>
                  <a:pt x="4082" y="344"/>
                  <a:pt x="4013" y="344"/>
                </a:cubicBezTo>
                <a:lnTo>
                  <a:pt x="2893" y="344"/>
                </a:lnTo>
                <a:cubicBezTo>
                  <a:pt x="2824" y="344"/>
                  <a:pt x="2767" y="389"/>
                  <a:pt x="2767" y="445"/>
                </a:cubicBezTo>
                <a:lnTo>
                  <a:pt x="2767" y="781"/>
                </a:lnTo>
                <a:cubicBezTo>
                  <a:pt x="2774" y="836"/>
                  <a:pt x="2830" y="876"/>
                  <a:pt x="2893" y="876"/>
                </a:cubicBezTo>
                <a:close/>
                <a:moveTo>
                  <a:pt x="4076" y="1463"/>
                </a:moveTo>
                <a:lnTo>
                  <a:pt x="4076" y="1799"/>
                </a:lnTo>
                <a:cubicBezTo>
                  <a:pt x="4076" y="1855"/>
                  <a:pt x="4132" y="1900"/>
                  <a:pt x="4201" y="1900"/>
                </a:cubicBezTo>
                <a:lnTo>
                  <a:pt x="5322" y="1900"/>
                </a:lnTo>
                <a:cubicBezTo>
                  <a:pt x="5391" y="1900"/>
                  <a:pt x="5447" y="1945"/>
                  <a:pt x="5447" y="2000"/>
                </a:cubicBezTo>
                <a:lnTo>
                  <a:pt x="5447" y="2146"/>
                </a:lnTo>
                <a:cubicBezTo>
                  <a:pt x="5447" y="2236"/>
                  <a:pt x="5578" y="2276"/>
                  <a:pt x="5660" y="2216"/>
                </a:cubicBezTo>
                <a:lnTo>
                  <a:pt x="6298" y="1704"/>
                </a:lnTo>
                <a:cubicBezTo>
                  <a:pt x="6349" y="1664"/>
                  <a:pt x="6349" y="1604"/>
                  <a:pt x="6298" y="1564"/>
                </a:cubicBezTo>
                <a:lnTo>
                  <a:pt x="5660" y="1052"/>
                </a:lnTo>
                <a:cubicBezTo>
                  <a:pt x="5585" y="992"/>
                  <a:pt x="5447" y="1032"/>
                  <a:pt x="5447" y="1122"/>
                </a:cubicBezTo>
                <a:lnTo>
                  <a:pt x="5447" y="1268"/>
                </a:lnTo>
                <a:cubicBezTo>
                  <a:pt x="5447" y="1323"/>
                  <a:pt x="5391" y="1368"/>
                  <a:pt x="5322" y="1368"/>
                </a:cubicBezTo>
                <a:lnTo>
                  <a:pt x="4201" y="1368"/>
                </a:lnTo>
                <a:cubicBezTo>
                  <a:pt x="4132" y="1363"/>
                  <a:pt x="4076" y="1408"/>
                  <a:pt x="4076" y="1463"/>
                </a:cubicBezTo>
                <a:close/>
                <a:moveTo>
                  <a:pt x="1515" y="1463"/>
                </a:moveTo>
                <a:lnTo>
                  <a:pt x="1515" y="1799"/>
                </a:lnTo>
                <a:cubicBezTo>
                  <a:pt x="1515" y="1855"/>
                  <a:pt x="1571" y="1900"/>
                  <a:pt x="1640" y="1900"/>
                </a:cubicBezTo>
                <a:lnTo>
                  <a:pt x="2761" y="1900"/>
                </a:lnTo>
                <a:cubicBezTo>
                  <a:pt x="2830" y="1900"/>
                  <a:pt x="2886" y="1945"/>
                  <a:pt x="2886" y="2000"/>
                </a:cubicBezTo>
                <a:lnTo>
                  <a:pt x="2886" y="2146"/>
                </a:lnTo>
                <a:cubicBezTo>
                  <a:pt x="2886" y="2236"/>
                  <a:pt x="3018" y="2276"/>
                  <a:pt x="3099" y="2216"/>
                </a:cubicBezTo>
                <a:lnTo>
                  <a:pt x="3738" y="1704"/>
                </a:lnTo>
                <a:cubicBezTo>
                  <a:pt x="3788" y="1664"/>
                  <a:pt x="3788" y="1604"/>
                  <a:pt x="3738" y="1564"/>
                </a:cubicBezTo>
                <a:lnTo>
                  <a:pt x="3099" y="1052"/>
                </a:lnTo>
                <a:cubicBezTo>
                  <a:pt x="3024" y="992"/>
                  <a:pt x="2886" y="1032"/>
                  <a:pt x="2886" y="1122"/>
                </a:cubicBezTo>
                <a:lnTo>
                  <a:pt x="2886" y="1268"/>
                </a:lnTo>
                <a:cubicBezTo>
                  <a:pt x="2886" y="1323"/>
                  <a:pt x="2830" y="1368"/>
                  <a:pt x="2761" y="1368"/>
                </a:cubicBezTo>
                <a:lnTo>
                  <a:pt x="1640" y="1368"/>
                </a:lnTo>
                <a:cubicBezTo>
                  <a:pt x="1565" y="1363"/>
                  <a:pt x="1515" y="1408"/>
                  <a:pt x="1515" y="1463"/>
                </a:cubicBezTo>
                <a:close/>
                <a:moveTo>
                  <a:pt x="20291" y="6631"/>
                </a:moveTo>
                <a:lnTo>
                  <a:pt x="19653" y="6119"/>
                </a:lnTo>
                <a:cubicBezTo>
                  <a:pt x="19578" y="6059"/>
                  <a:pt x="19440" y="6099"/>
                  <a:pt x="19440" y="6190"/>
                </a:cubicBezTo>
                <a:lnTo>
                  <a:pt x="19440" y="6335"/>
                </a:lnTo>
                <a:cubicBezTo>
                  <a:pt x="19440" y="6390"/>
                  <a:pt x="19384" y="6435"/>
                  <a:pt x="19315" y="6435"/>
                </a:cubicBezTo>
                <a:lnTo>
                  <a:pt x="18194" y="6435"/>
                </a:lnTo>
                <a:cubicBezTo>
                  <a:pt x="18125" y="6435"/>
                  <a:pt x="18069" y="6481"/>
                  <a:pt x="18069" y="6536"/>
                </a:cubicBezTo>
                <a:lnTo>
                  <a:pt x="18069" y="6872"/>
                </a:lnTo>
                <a:cubicBezTo>
                  <a:pt x="18069" y="6927"/>
                  <a:pt x="18125" y="6972"/>
                  <a:pt x="18194" y="6972"/>
                </a:cubicBezTo>
                <a:lnTo>
                  <a:pt x="19315" y="6972"/>
                </a:lnTo>
                <a:cubicBezTo>
                  <a:pt x="19384" y="6972"/>
                  <a:pt x="19440" y="7017"/>
                  <a:pt x="19440" y="7073"/>
                </a:cubicBezTo>
                <a:lnTo>
                  <a:pt x="19440" y="7218"/>
                </a:lnTo>
                <a:cubicBezTo>
                  <a:pt x="19440" y="7308"/>
                  <a:pt x="19571" y="7349"/>
                  <a:pt x="19653" y="7288"/>
                </a:cubicBezTo>
                <a:lnTo>
                  <a:pt x="20291" y="6777"/>
                </a:lnTo>
                <a:cubicBezTo>
                  <a:pt x="20342" y="6737"/>
                  <a:pt x="20342" y="6671"/>
                  <a:pt x="20291" y="6631"/>
                </a:cubicBezTo>
                <a:close/>
                <a:moveTo>
                  <a:pt x="12991" y="18226"/>
                </a:moveTo>
                <a:lnTo>
                  <a:pt x="12991" y="18372"/>
                </a:lnTo>
                <a:cubicBezTo>
                  <a:pt x="12991" y="18462"/>
                  <a:pt x="13123" y="18502"/>
                  <a:pt x="13204" y="18442"/>
                </a:cubicBezTo>
                <a:lnTo>
                  <a:pt x="13843" y="17930"/>
                </a:lnTo>
                <a:cubicBezTo>
                  <a:pt x="13893" y="17890"/>
                  <a:pt x="13893" y="17830"/>
                  <a:pt x="13843" y="17790"/>
                </a:cubicBezTo>
                <a:lnTo>
                  <a:pt x="13204" y="17278"/>
                </a:lnTo>
                <a:cubicBezTo>
                  <a:pt x="13129" y="17218"/>
                  <a:pt x="12991" y="17258"/>
                  <a:pt x="12991" y="17348"/>
                </a:cubicBezTo>
                <a:lnTo>
                  <a:pt x="12991" y="17494"/>
                </a:lnTo>
                <a:cubicBezTo>
                  <a:pt x="12991" y="17549"/>
                  <a:pt x="12935" y="17594"/>
                  <a:pt x="12866" y="17594"/>
                </a:cubicBezTo>
                <a:lnTo>
                  <a:pt x="11745" y="17594"/>
                </a:lnTo>
                <a:cubicBezTo>
                  <a:pt x="11677" y="17594"/>
                  <a:pt x="11620" y="17639"/>
                  <a:pt x="11620" y="17695"/>
                </a:cubicBezTo>
                <a:lnTo>
                  <a:pt x="11620" y="18031"/>
                </a:lnTo>
                <a:cubicBezTo>
                  <a:pt x="11620" y="18086"/>
                  <a:pt x="11677" y="18131"/>
                  <a:pt x="11745" y="18131"/>
                </a:cubicBezTo>
                <a:lnTo>
                  <a:pt x="12866" y="18131"/>
                </a:lnTo>
                <a:cubicBezTo>
                  <a:pt x="12935" y="18126"/>
                  <a:pt x="12991" y="18171"/>
                  <a:pt x="12991" y="18226"/>
                </a:cubicBezTo>
                <a:close/>
                <a:moveTo>
                  <a:pt x="16785" y="3475"/>
                </a:moveTo>
                <a:lnTo>
                  <a:pt x="16785" y="3811"/>
                </a:lnTo>
                <a:cubicBezTo>
                  <a:pt x="16785" y="3867"/>
                  <a:pt x="16842" y="3912"/>
                  <a:pt x="16911" y="3912"/>
                </a:cubicBezTo>
                <a:lnTo>
                  <a:pt x="18031" y="3912"/>
                </a:lnTo>
                <a:cubicBezTo>
                  <a:pt x="18100" y="3912"/>
                  <a:pt x="18157" y="3957"/>
                  <a:pt x="18157" y="4012"/>
                </a:cubicBezTo>
                <a:lnTo>
                  <a:pt x="18157" y="4158"/>
                </a:lnTo>
                <a:cubicBezTo>
                  <a:pt x="18157" y="4248"/>
                  <a:pt x="18288" y="4288"/>
                  <a:pt x="18369" y="4228"/>
                </a:cubicBezTo>
                <a:lnTo>
                  <a:pt x="19008" y="3716"/>
                </a:lnTo>
                <a:cubicBezTo>
                  <a:pt x="19058" y="3676"/>
                  <a:pt x="19058" y="3616"/>
                  <a:pt x="19008" y="3576"/>
                </a:cubicBezTo>
                <a:lnTo>
                  <a:pt x="18369" y="3064"/>
                </a:lnTo>
                <a:cubicBezTo>
                  <a:pt x="18294" y="3004"/>
                  <a:pt x="18157" y="3044"/>
                  <a:pt x="18157" y="3134"/>
                </a:cubicBezTo>
                <a:lnTo>
                  <a:pt x="18157" y="3279"/>
                </a:lnTo>
                <a:cubicBezTo>
                  <a:pt x="18157" y="3335"/>
                  <a:pt x="18100" y="3380"/>
                  <a:pt x="18031" y="3380"/>
                </a:cubicBezTo>
                <a:lnTo>
                  <a:pt x="16911" y="3380"/>
                </a:lnTo>
                <a:cubicBezTo>
                  <a:pt x="16842" y="3375"/>
                  <a:pt x="16785" y="3420"/>
                  <a:pt x="16785" y="3475"/>
                </a:cubicBezTo>
                <a:close/>
                <a:moveTo>
                  <a:pt x="10468" y="18226"/>
                </a:moveTo>
                <a:lnTo>
                  <a:pt x="10468" y="18372"/>
                </a:lnTo>
                <a:cubicBezTo>
                  <a:pt x="10468" y="18462"/>
                  <a:pt x="10600" y="18502"/>
                  <a:pt x="10681" y="18442"/>
                </a:cubicBezTo>
                <a:lnTo>
                  <a:pt x="11320" y="17930"/>
                </a:lnTo>
                <a:cubicBezTo>
                  <a:pt x="11370" y="17890"/>
                  <a:pt x="11370" y="17830"/>
                  <a:pt x="11320" y="17790"/>
                </a:cubicBezTo>
                <a:lnTo>
                  <a:pt x="10681" y="17278"/>
                </a:lnTo>
                <a:cubicBezTo>
                  <a:pt x="10606" y="17218"/>
                  <a:pt x="10468" y="17258"/>
                  <a:pt x="10468" y="17348"/>
                </a:cubicBezTo>
                <a:lnTo>
                  <a:pt x="10468" y="17494"/>
                </a:lnTo>
                <a:cubicBezTo>
                  <a:pt x="10468" y="17549"/>
                  <a:pt x="10412" y="17594"/>
                  <a:pt x="10343" y="17594"/>
                </a:cubicBezTo>
                <a:lnTo>
                  <a:pt x="9222" y="17594"/>
                </a:lnTo>
                <a:cubicBezTo>
                  <a:pt x="9153" y="17594"/>
                  <a:pt x="9097" y="17639"/>
                  <a:pt x="9097" y="17695"/>
                </a:cubicBezTo>
                <a:lnTo>
                  <a:pt x="9097" y="18031"/>
                </a:lnTo>
                <a:cubicBezTo>
                  <a:pt x="9097" y="18086"/>
                  <a:pt x="9153" y="18131"/>
                  <a:pt x="9222" y="18131"/>
                </a:cubicBezTo>
                <a:lnTo>
                  <a:pt x="10343" y="18131"/>
                </a:lnTo>
                <a:cubicBezTo>
                  <a:pt x="10412" y="18131"/>
                  <a:pt x="10468" y="18171"/>
                  <a:pt x="10468" y="18226"/>
                </a:cubicBezTo>
                <a:close/>
                <a:moveTo>
                  <a:pt x="14237" y="1433"/>
                </a:moveTo>
                <a:lnTo>
                  <a:pt x="14237" y="1769"/>
                </a:lnTo>
                <a:cubicBezTo>
                  <a:pt x="14237" y="1824"/>
                  <a:pt x="14294" y="1870"/>
                  <a:pt x="14362" y="1870"/>
                </a:cubicBezTo>
                <a:lnTo>
                  <a:pt x="15483" y="1870"/>
                </a:lnTo>
                <a:cubicBezTo>
                  <a:pt x="15552" y="1870"/>
                  <a:pt x="15608" y="1915"/>
                  <a:pt x="15608" y="1970"/>
                </a:cubicBezTo>
                <a:lnTo>
                  <a:pt x="15608" y="2115"/>
                </a:lnTo>
                <a:cubicBezTo>
                  <a:pt x="15608" y="2206"/>
                  <a:pt x="15740" y="2246"/>
                  <a:pt x="15821" y="2186"/>
                </a:cubicBezTo>
                <a:lnTo>
                  <a:pt x="16460" y="1674"/>
                </a:lnTo>
                <a:cubicBezTo>
                  <a:pt x="16510" y="1634"/>
                  <a:pt x="16510" y="1574"/>
                  <a:pt x="16460" y="1533"/>
                </a:cubicBezTo>
                <a:lnTo>
                  <a:pt x="15821" y="1022"/>
                </a:lnTo>
                <a:cubicBezTo>
                  <a:pt x="15746" y="961"/>
                  <a:pt x="15608" y="1002"/>
                  <a:pt x="15608" y="1092"/>
                </a:cubicBezTo>
                <a:lnTo>
                  <a:pt x="15608" y="1237"/>
                </a:lnTo>
                <a:cubicBezTo>
                  <a:pt x="15608" y="1293"/>
                  <a:pt x="15552" y="1338"/>
                  <a:pt x="15483" y="1338"/>
                </a:cubicBezTo>
                <a:lnTo>
                  <a:pt x="14362" y="1338"/>
                </a:lnTo>
                <a:cubicBezTo>
                  <a:pt x="14294" y="1333"/>
                  <a:pt x="14237" y="1378"/>
                  <a:pt x="14237" y="1433"/>
                </a:cubicBezTo>
                <a:close/>
                <a:moveTo>
                  <a:pt x="13129" y="876"/>
                </a:moveTo>
                <a:lnTo>
                  <a:pt x="14250" y="876"/>
                </a:lnTo>
                <a:cubicBezTo>
                  <a:pt x="14319" y="876"/>
                  <a:pt x="14375" y="921"/>
                  <a:pt x="14375" y="977"/>
                </a:cubicBezTo>
                <a:lnTo>
                  <a:pt x="14375" y="1122"/>
                </a:lnTo>
                <a:cubicBezTo>
                  <a:pt x="14375" y="1212"/>
                  <a:pt x="14506" y="1252"/>
                  <a:pt x="14588" y="1192"/>
                </a:cubicBezTo>
                <a:lnTo>
                  <a:pt x="15226" y="680"/>
                </a:lnTo>
                <a:cubicBezTo>
                  <a:pt x="15277" y="640"/>
                  <a:pt x="15277" y="580"/>
                  <a:pt x="15226" y="540"/>
                </a:cubicBezTo>
                <a:lnTo>
                  <a:pt x="14588" y="28"/>
                </a:lnTo>
                <a:cubicBezTo>
                  <a:pt x="14513" y="-32"/>
                  <a:pt x="14375" y="8"/>
                  <a:pt x="14375" y="98"/>
                </a:cubicBezTo>
                <a:lnTo>
                  <a:pt x="14375" y="244"/>
                </a:lnTo>
                <a:cubicBezTo>
                  <a:pt x="14375" y="299"/>
                  <a:pt x="14319" y="344"/>
                  <a:pt x="14250" y="344"/>
                </a:cubicBezTo>
                <a:lnTo>
                  <a:pt x="13129" y="344"/>
                </a:lnTo>
                <a:cubicBezTo>
                  <a:pt x="13060" y="344"/>
                  <a:pt x="13004" y="389"/>
                  <a:pt x="13004" y="445"/>
                </a:cubicBezTo>
                <a:lnTo>
                  <a:pt x="13004" y="781"/>
                </a:lnTo>
                <a:cubicBezTo>
                  <a:pt x="13004" y="836"/>
                  <a:pt x="13060" y="876"/>
                  <a:pt x="13129" y="876"/>
                </a:cubicBezTo>
                <a:close/>
                <a:moveTo>
                  <a:pt x="11745" y="1463"/>
                </a:moveTo>
                <a:lnTo>
                  <a:pt x="11745" y="1799"/>
                </a:lnTo>
                <a:cubicBezTo>
                  <a:pt x="11745" y="1855"/>
                  <a:pt x="11802" y="1900"/>
                  <a:pt x="11871" y="1900"/>
                </a:cubicBezTo>
                <a:lnTo>
                  <a:pt x="12991" y="1900"/>
                </a:lnTo>
                <a:cubicBezTo>
                  <a:pt x="13060" y="1900"/>
                  <a:pt x="13117" y="1945"/>
                  <a:pt x="13117" y="2000"/>
                </a:cubicBezTo>
                <a:lnTo>
                  <a:pt x="13117" y="2146"/>
                </a:lnTo>
                <a:cubicBezTo>
                  <a:pt x="13117" y="2236"/>
                  <a:pt x="13248" y="2276"/>
                  <a:pt x="13329" y="2216"/>
                </a:cubicBezTo>
                <a:lnTo>
                  <a:pt x="13968" y="1704"/>
                </a:lnTo>
                <a:cubicBezTo>
                  <a:pt x="14018" y="1664"/>
                  <a:pt x="14018" y="1604"/>
                  <a:pt x="13968" y="1564"/>
                </a:cubicBezTo>
                <a:lnTo>
                  <a:pt x="13329" y="1052"/>
                </a:lnTo>
                <a:cubicBezTo>
                  <a:pt x="13254" y="992"/>
                  <a:pt x="13117" y="1032"/>
                  <a:pt x="13117" y="1122"/>
                </a:cubicBezTo>
                <a:lnTo>
                  <a:pt x="13117" y="1268"/>
                </a:lnTo>
                <a:cubicBezTo>
                  <a:pt x="13117" y="1323"/>
                  <a:pt x="13060" y="1368"/>
                  <a:pt x="12991" y="1368"/>
                </a:cubicBezTo>
                <a:lnTo>
                  <a:pt x="11871" y="1368"/>
                </a:lnTo>
                <a:cubicBezTo>
                  <a:pt x="11802" y="1363"/>
                  <a:pt x="11745" y="1408"/>
                  <a:pt x="11745" y="1463"/>
                </a:cubicBezTo>
                <a:close/>
                <a:moveTo>
                  <a:pt x="15502" y="2447"/>
                </a:moveTo>
                <a:lnTo>
                  <a:pt x="15502" y="2783"/>
                </a:lnTo>
                <a:cubicBezTo>
                  <a:pt x="15502" y="2838"/>
                  <a:pt x="15558" y="2883"/>
                  <a:pt x="15627" y="2883"/>
                </a:cubicBezTo>
                <a:lnTo>
                  <a:pt x="16748" y="2883"/>
                </a:lnTo>
                <a:cubicBezTo>
                  <a:pt x="16817" y="2883"/>
                  <a:pt x="16873" y="2928"/>
                  <a:pt x="16873" y="2983"/>
                </a:cubicBezTo>
                <a:lnTo>
                  <a:pt x="16873" y="3129"/>
                </a:lnTo>
                <a:cubicBezTo>
                  <a:pt x="16873" y="3219"/>
                  <a:pt x="17005" y="3259"/>
                  <a:pt x="17086" y="3199"/>
                </a:cubicBezTo>
                <a:lnTo>
                  <a:pt x="17725" y="2687"/>
                </a:lnTo>
                <a:cubicBezTo>
                  <a:pt x="17775" y="2647"/>
                  <a:pt x="17775" y="2587"/>
                  <a:pt x="17725" y="2547"/>
                </a:cubicBezTo>
                <a:lnTo>
                  <a:pt x="17086" y="2035"/>
                </a:lnTo>
                <a:cubicBezTo>
                  <a:pt x="17011" y="1975"/>
                  <a:pt x="16873" y="2015"/>
                  <a:pt x="16873" y="2105"/>
                </a:cubicBezTo>
                <a:lnTo>
                  <a:pt x="16873" y="2251"/>
                </a:lnTo>
                <a:cubicBezTo>
                  <a:pt x="16873" y="2306"/>
                  <a:pt x="16817" y="2351"/>
                  <a:pt x="16748" y="2351"/>
                </a:cubicBezTo>
                <a:lnTo>
                  <a:pt x="15627" y="2351"/>
                </a:lnTo>
                <a:cubicBezTo>
                  <a:pt x="15558" y="2346"/>
                  <a:pt x="15502" y="2391"/>
                  <a:pt x="15502" y="2447"/>
                </a:cubicBezTo>
                <a:close/>
                <a:moveTo>
                  <a:pt x="18288" y="17278"/>
                </a:moveTo>
                <a:cubicBezTo>
                  <a:pt x="18213" y="17218"/>
                  <a:pt x="18075" y="17258"/>
                  <a:pt x="18075" y="17348"/>
                </a:cubicBezTo>
                <a:lnTo>
                  <a:pt x="18075" y="17494"/>
                </a:lnTo>
                <a:cubicBezTo>
                  <a:pt x="18075" y="17549"/>
                  <a:pt x="18019" y="17594"/>
                  <a:pt x="17950" y="17594"/>
                </a:cubicBezTo>
                <a:lnTo>
                  <a:pt x="16829" y="17594"/>
                </a:lnTo>
                <a:cubicBezTo>
                  <a:pt x="16760" y="17594"/>
                  <a:pt x="16704" y="17639"/>
                  <a:pt x="16704" y="17695"/>
                </a:cubicBezTo>
                <a:lnTo>
                  <a:pt x="16704" y="18031"/>
                </a:lnTo>
                <a:cubicBezTo>
                  <a:pt x="16704" y="18086"/>
                  <a:pt x="16760" y="18131"/>
                  <a:pt x="16829" y="18131"/>
                </a:cubicBezTo>
                <a:lnTo>
                  <a:pt x="17950" y="18131"/>
                </a:lnTo>
                <a:cubicBezTo>
                  <a:pt x="18019" y="18131"/>
                  <a:pt x="18075" y="18176"/>
                  <a:pt x="18075" y="18231"/>
                </a:cubicBezTo>
                <a:lnTo>
                  <a:pt x="18075" y="18377"/>
                </a:lnTo>
                <a:cubicBezTo>
                  <a:pt x="18075" y="18467"/>
                  <a:pt x="18207" y="18507"/>
                  <a:pt x="18288" y="18447"/>
                </a:cubicBezTo>
                <a:lnTo>
                  <a:pt x="18927" y="17935"/>
                </a:lnTo>
                <a:cubicBezTo>
                  <a:pt x="18977" y="17895"/>
                  <a:pt x="18977" y="17835"/>
                  <a:pt x="18927" y="17795"/>
                </a:cubicBezTo>
                <a:lnTo>
                  <a:pt x="18288" y="17278"/>
                </a:lnTo>
                <a:close/>
                <a:moveTo>
                  <a:pt x="15746" y="19315"/>
                </a:moveTo>
                <a:cubicBezTo>
                  <a:pt x="15671" y="19255"/>
                  <a:pt x="15533" y="19295"/>
                  <a:pt x="15533" y="19385"/>
                </a:cubicBezTo>
                <a:lnTo>
                  <a:pt x="15533" y="19531"/>
                </a:lnTo>
                <a:cubicBezTo>
                  <a:pt x="15533" y="19586"/>
                  <a:pt x="15477" y="19631"/>
                  <a:pt x="15408" y="19631"/>
                </a:cubicBezTo>
                <a:lnTo>
                  <a:pt x="14287" y="19631"/>
                </a:lnTo>
                <a:cubicBezTo>
                  <a:pt x="14218" y="19631"/>
                  <a:pt x="14162" y="19676"/>
                  <a:pt x="14162" y="19732"/>
                </a:cubicBezTo>
                <a:lnTo>
                  <a:pt x="14162" y="20068"/>
                </a:lnTo>
                <a:cubicBezTo>
                  <a:pt x="14162" y="20123"/>
                  <a:pt x="14218" y="20168"/>
                  <a:pt x="14287" y="20168"/>
                </a:cubicBezTo>
                <a:lnTo>
                  <a:pt x="15408" y="20168"/>
                </a:lnTo>
                <a:cubicBezTo>
                  <a:pt x="15477" y="20168"/>
                  <a:pt x="15533" y="20213"/>
                  <a:pt x="15533" y="20268"/>
                </a:cubicBezTo>
                <a:lnTo>
                  <a:pt x="15533" y="20414"/>
                </a:lnTo>
                <a:cubicBezTo>
                  <a:pt x="15533" y="20504"/>
                  <a:pt x="15665" y="20544"/>
                  <a:pt x="15746" y="20484"/>
                </a:cubicBezTo>
                <a:lnTo>
                  <a:pt x="16385" y="19972"/>
                </a:lnTo>
                <a:cubicBezTo>
                  <a:pt x="16435" y="19932"/>
                  <a:pt x="16435" y="19872"/>
                  <a:pt x="16385" y="19832"/>
                </a:cubicBezTo>
                <a:lnTo>
                  <a:pt x="15746" y="19315"/>
                </a:lnTo>
                <a:close/>
                <a:moveTo>
                  <a:pt x="17030" y="18297"/>
                </a:moveTo>
                <a:cubicBezTo>
                  <a:pt x="16954" y="18236"/>
                  <a:pt x="16817" y="18277"/>
                  <a:pt x="16817" y="18367"/>
                </a:cubicBezTo>
                <a:lnTo>
                  <a:pt x="16817" y="18512"/>
                </a:lnTo>
                <a:cubicBezTo>
                  <a:pt x="16817" y="18568"/>
                  <a:pt x="16760" y="18613"/>
                  <a:pt x="16691" y="18613"/>
                </a:cubicBezTo>
                <a:lnTo>
                  <a:pt x="15571" y="18613"/>
                </a:lnTo>
                <a:cubicBezTo>
                  <a:pt x="15502" y="18613"/>
                  <a:pt x="15446" y="18658"/>
                  <a:pt x="15446" y="18713"/>
                </a:cubicBezTo>
                <a:lnTo>
                  <a:pt x="15446" y="19049"/>
                </a:lnTo>
                <a:cubicBezTo>
                  <a:pt x="15446" y="19104"/>
                  <a:pt x="15502" y="19150"/>
                  <a:pt x="15571" y="19150"/>
                </a:cubicBezTo>
                <a:lnTo>
                  <a:pt x="16691" y="19150"/>
                </a:lnTo>
                <a:cubicBezTo>
                  <a:pt x="16760" y="19150"/>
                  <a:pt x="16817" y="19195"/>
                  <a:pt x="16817" y="19250"/>
                </a:cubicBezTo>
                <a:lnTo>
                  <a:pt x="16817" y="19395"/>
                </a:lnTo>
                <a:cubicBezTo>
                  <a:pt x="16817" y="19486"/>
                  <a:pt x="16948" y="19526"/>
                  <a:pt x="17030" y="19466"/>
                </a:cubicBezTo>
                <a:lnTo>
                  <a:pt x="17668" y="18954"/>
                </a:lnTo>
                <a:cubicBezTo>
                  <a:pt x="17718" y="18914"/>
                  <a:pt x="17718" y="18854"/>
                  <a:pt x="17668" y="18813"/>
                </a:cubicBezTo>
                <a:lnTo>
                  <a:pt x="17030" y="18297"/>
                </a:lnTo>
                <a:close/>
                <a:moveTo>
                  <a:pt x="13010" y="20268"/>
                </a:moveTo>
                <a:lnTo>
                  <a:pt x="13010" y="20414"/>
                </a:lnTo>
                <a:cubicBezTo>
                  <a:pt x="13010" y="20504"/>
                  <a:pt x="13142" y="20544"/>
                  <a:pt x="13223" y="20484"/>
                </a:cubicBezTo>
                <a:lnTo>
                  <a:pt x="13862" y="19972"/>
                </a:lnTo>
                <a:cubicBezTo>
                  <a:pt x="13912" y="19932"/>
                  <a:pt x="13912" y="19872"/>
                  <a:pt x="13862" y="19832"/>
                </a:cubicBezTo>
                <a:lnTo>
                  <a:pt x="13223" y="19320"/>
                </a:lnTo>
                <a:cubicBezTo>
                  <a:pt x="13148" y="19260"/>
                  <a:pt x="13010" y="19300"/>
                  <a:pt x="13010" y="19390"/>
                </a:cubicBezTo>
                <a:lnTo>
                  <a:pt x="13010" y="19536"/>
                </a:lnTo>
                <a:cubicBezTo>
                  <a:pt x="13010" y="19591"/>
                  <a:pt x="12954" y="19636"/>
                  <a:pt x="12885" y="19636"/>
                </a:cubicBezTo>
                <a:lnTo>
                  <a:pt x="11764" y="19636"/>
                </a:lnTo>
                <a:cubicBezTo>
                  <a:pt x="11695" y="19636"/>
                  <a:pt x="11639" y="19681"/>
                  <a:pt x="11639" y="19737"/>
                </a:cubicBezTo>
                <a:lnTo>
                  <a:pt x="11639" y="20073"/>
                </a:lnTo>
                <a:cubicBezTo>
                  <a:pt x="11639" y="20128"/>
                  <a:pt x="11695" y="20173"/>
                  <a:pt x="11764" y="20173"/>
                </a:cubicBezTo>
                <a:lnTo>
                  <a:pt x="12885" y="20173"/>
                </a:lnTo>
                <a:cubicBezTo>
                  <a:pt x="12960" y="20168"/>
                  <a:pt x="13010" y="20213"/>
                  <a:pt x="13010" y="20268"/>
                </a:cubicBezTo>
                <a:close/>
                <a:moveTo>
                  <a:pt x="7983" y="18282"/>
                </a:moveTo>
                <a:lnTo>
                  <a:pt x="7983" y="18427"/>
                </a:lnTo>
                <a:cubicBezTo>
                  <a:pt x="7983" y="18517"/>
                  <a:pt x="8114" y="18558"/>
                  <a:pt x="8195" y="18497"/>
                </a:cubicBezTo>
                <a:lnTo>
                  <a:pt x="8834" y="17986"/>
                </a:lnTo>
                <a:cubicBezTo>
                  <a:pt x="8884" y="17945"/>
                  <a:pt x="8884" y="17885"/>
                  <a:pt x="8834" y="17845"/>
                </a:cubicBezTo>
                <a:lnTo>
                  <a:pt x="8195" y="17333"/>
                </a:lnTo>
                <a:cubicBezTo>
                  <a:pt x="8120" y="17273"/>
                  <a:pt x="7983" y="17313"/>
                  <a:pt x="7983" y="17404"/>
                </a:cubicBezTo>
                <a:lnTo>
                  <a:pt x="7983" y="17549"/>
                </a:lnTo>
                <a:cubicBezTo>
                  <a:pt x="7983" y="17604"/>
                  <a:pt x="7926" y="17649"/>
                  <a:pt x="7857" y="17649"/>
                </a:cubicBezTo>
                <a:lnTo>
                  <a:pt x="6737" y="17649"/>
                </a:lnTo>
                <a:cubicBezTo>
                  <a:pt x="6668" y="17649"/>
                  <a:pt x="6611" y="17695"/>
                  <a:pt x="6611" y="17750"/>
                </a:cubicBezTo>
                <a:lnTo>
                  <a:pt x="6611" y="18086"/>
                </a:lnTo>
                <a:cubicBezTo>
                  <a:pt x="6611" y="18141"/>
                  <a:pt x="6668" y="18186"/>
                  <a:pt x="6737" y="18186"/>
                </a:cubicBezTo>
                <a:lnTo>
                  <a:pt x="7857" y="18186"/>
                </a:lnTo>
                <a:cubicBezTo>
                  <a:pt x="7926" y="18186"/>
                  <a:pt x="7983" y="18231"/>
                  <a:pt x="7983" y="18282"/>
                </a:cubicBezTo>
                <a:close/>
                <a:moveTo>
                  <a:pt x="14494" y="20339"/>
                </a:moveTo>
                <a:cubicBezTo>
                  <a:pt x="14419" y="20279"/>
                  <a:pt x="14281" y="20319"/>
                  <a:pt x="14281" y="20409"/>
                </a:cubicBezTo>
                <a:lnTo>
                  <a:pt x="14281" y="20554"/>
                </a:lnTo>
                <a:cubicBezTo>
                  <a:pt x="14281" y="20610"/>
                  <a:pt x="14225" y="20655"/>
                  <a:pt x="14156" y="20655"/>
                </a:cubicBezTo>
                <a:lnTo>
                  <a:pt x="13035" y="20655"/>
                </a:lnTo>
                <a:cubicBezTo>
                  <a:pt x="12966" y="20655"/>
                  <a:pt x="12910" y="20700"/>
                  <a:pt x="12910" y="20755"/>
                </a:cubicBezTo>
                <a:lnTo>
                  <a:pt x="12910" y="21091"/>
                </a:lnTo>
                <a:cubicBezTo>
                  <a:pt x="12910" y="21147"/>
                  <a:pt x="12966" y="21192"/>
                  <a:pt x="13035" y="21192"/>
                </a:cubicBezTo>
                <a:lnTo>
                  <a:pt x="14156" y="21192"/>
                </a:lnTo>
                <a:cubicBezTo>
                  <a:pt x="14225" y="21192"/>
                  <a:pt x="14281" y="21237"/>
                  <a:pt x="14281" y="21292"/>
                </a:cubicBezTo>
                <a:lnTo>
                  <a:pt x="14281" y="21438"/>
                </a:lnTo>
                <a:cubicBezTo>
                  <a:pt x="14281" y="21528"/>
                  <a:pt x="14413" y="21568"/>
                  <a:pt x="14494" y="21508"/>
                </a:cubicBezTo>
                <a:lnTo>
                  <a:pt x="15133" y="20996"/>
                </a:lnTo>
                <a:cubicBezTo>
                  <a:pt x="15183" y="20956"/>
                  <a:pt x="15183" y="20896"/>
                  <a:pt x="15133" y="20856"/>
                </a:cubicBezTo>
                <a:lnTo>
                  <a:pt x="14494" y="20339"/>
                </a:lnTo>
                <a:close/>
                <a:moveTo>
                  <a:pt x="19578" y="16255"/>
                </a:moveTo>
                <a:cubicBezTo>
                  <a:pt x="19503" y="16194"/>
                  <a:pt x="19365" y="16234"/>
                  <a:pt x="19365" y="16325"/>
                </a:cubicBezTo>
                <a:lnTo>
                  <a:pt x="19365" y="16470"/>
                </a:lnTo>
                <a:cubicBezTo>
                  <a:pt x="19365" y="16525"/>
                  <a:pt x="19309" y="16571"/>
                  <a:pt x="19240" y="16571"/>
                </a:cubicBezTo>
                <a:lnTo>
                  <a:pt x="18119" y="16571"/>
                </a:lnTo>
                <a:cubicBezTo>
                  <a:pt x="18050" y="16571"/>
                  <a:pt x="17994" y="16616"/>
                  <a:pt x="17994" y="16671"/>
                </a:cubicBezTo>
                <a:lnTo>
                  <a:pt x="17994" y="17007"/>
                </a:lnTo>
                <a:cubicBezTo>
                  <a:pt x="17994" y="17062"/>
                  <a:pt x="18050" y="17108"/>
                  <a:pt x="18119" y="17108"/>
                </a:cubicBezTo>
                <a:lnTo>
                  <a:pt x="19240" y="17108"/>
                </a:lnTo>
                <a:cubicBezTo>
                  <a:pt x="19309" y="17108"/>
                  <a:pt x="19365" y="17153"/>
                  <a:pt x="19365" y="17208"/>
                </a:cubicBezTo>
                <a:lnTo>
                  <a:pt x="19365" y="17353"/>
                </a:lnTo>
                <a:cubicBezTo>
                  <a:pt x="19365" y="17444"/>
                  <a:pt x="19496" y="17484"/>
                  <a:pt x="19578" y="17424"/>
                </a:cubicBezTo>
                <a:lnTo>
                  <a:pt x="20216" y="16912"/>
                </a:lnTo>
                <a:cubicBezTo>
                  <a:pt x="20266" y="16872"/>
                  <a:pt x="20266" y="16811"/>
                  <a:pt x="20216" y="16771"/>
                </a:cubicBezTo>
                <a:lnTo>
                  <a:pt x="19578" y="16255"/>
                </a:lnTo>
                <a:close/>
                <a:moveTo>
                  <a:pt x="21550" y="5613"/>
                </a:moveTo>
                <a:lnTo>
                  <a:pt x="20911" y="5101"/>
                </a:lnTo>
                <a:cubicBezTo>
                  <a:pt x="20836" y="5041"/>
                  <a:pt x="20698" y="5081"/>
                  <a:pt x="20698" y="5171"/>
                </a:cubicBezTo>
                <a:lnTo>
                  <a:pt x="20698" y="5317"/>
                </a:lnTo>
                <a:cubicBezTo>
                  <a:pt x="20698" y="5372"/>
                  <a:pt x="20642" y="5417"/>
                  <a:pt x="20573" y="5417"/>
                </a:cubicBezTo>
                <a:lnTo>
                  <a:pt x="19453" y="5417"/>
                </a:lnTo>
                <a:cubicBezTo>
                  <a:pt x="19384" y="5417"/>
                  <a:pt x="19327" y="5462"/>
                  <a:pt x="19327" y="5517"/>
                </a:cubicBezTo>
                <a:lnTo>
                  <a:pt x="19327" y="5853"/>
                </a:lnTo>
                <a:cubicBezTo>
                  <a:pt x="19327" y="5909"/>
                  <a:pt x="19384" y="5954"/>
                  <a:pt x="19453" y="5954"/>
                </a:cubicBezTo>
                <a:lnTo>
                  <a:pt x="20573" y="5954"/>
                </a:lnTo>
                <a:cubicBezTo>
                  <a:pt x="20642" y="5954"/>
                  <a:pt x="20698" y="5999"/>
                  <a:pt x="20698" y="6054"/>
                </a:cubicBezTo>
                <a:lnTo>
                  <a:pt x="20698" y="6200"/>
                </a:lnTo>
                <a:cubicBezTo>
                  <a:pt x="20698" y="6290"/>
                  <a:pt x="20830" y="6330"/>
                  <a:pt x="20911" y="6270"/>
                </a:cubicBezTo>
                <a:lnTo>
                  <a:pt x="21550" y="5758"/>
                </a:lnTo>
                <a:cubicBezTo>
                  <a:pt x="21600" y="5718"/>
                  <a:pt x="21600" y="5653"/>
                  <a:pt x="21550" y="5613"/>
                </a:cubicBezTo>
                <a:close/>
                <a:moveTo>
                  <a:pt x="20861" y="15236"/>
                </a:moveTo>
                <a:cubicBezTo>
                  <a:pt x="20786" y="15176"/>
                  <a:pt x="20648" y="15216"/>
                  <a:pt x="20648" y="15306"/>
                </a:cubicBezTo>
                <a:lnTo>
                  <a:pt x="20648" y="15452"/>
                </a:lnTo>
                <a:cubicBezTo>
                  <a:pt x="20648" y="15507"/>
                  <a:pt x="20592" y="15552"/>
                  <a:pt x="20523" y="15552"/>
                </a:cubicBezTo>
                <a:lnTo>
                  <a:pt x="19402" y="15552"/>
                </a:lnTo>
                <a:cubicBezTo>
                  <a:pt x="19334" y="15552"/>
                  <a:pt x="19277" y="15597"/>
                  <a:pt x="19277" y="15652"/>
                </a:cubicBezTo>
                <a:lnTo>
                  <a:pt x="19277" y="15989"/>
                </a:lnTo>
                <a:cubicBezTo>
                  <a:pt x="19277" y="16044"/>
                  <a:pt x="19334" y="16089"/>
                  <a:pt x="19402" y="16089"/>
                </a:cubicBezTo>
                <a:lnTo>
                  <a:pt x="20523" y="16089"/>
                </a:lnTo>
                <a:cubicBezTo>
                  <a:pt x="20592" y="16089"/>
                  <a:pt x="20648" y="16134"/>
                  <a:pt x="20648" y="16189"/>
                </a:cubicBezTo>
                <a:lnTo>
                  <a:pt x="20648" y="16335"/>
                </a:lnTo>
                <a:cubicBezTo>
                  <a:pt x="20648" y="16425"/>
                  <a:pt x="20780" y="16465"/>
                  <a:pt x="20861" y="16405"/>
                </a:cubicBezTo>
                <a:lnTo>
                  <a:pt x="21500" y="15893"/>
                </a:lnTo>
                <a:cubicBezTo>
                  <a:pt x="21550" y="15853"/>
                  <a:pt x="21550" y="15793"/>
                  <a:pt x="21500" y="15753"/>
                </a:cubicBezTo>
                <a:lnTo>
                  <a:pt x="20861" y="15236"/>
                </a:lnTo>
                <a:close/>
                <a:moveTo>
                  <a:pt x="9404" y="20334"/>
                </a:moveTo>
                <a:cubicBezTo>
                  <a:pt x="9329" y="20274"/>
                  <a:pt x="9191" y="20314"/>
                  <a:pt x="9191" y="20404"/>
                </a:cubicBezTo>
                <a:lnTo>
                  <a:pt x="9191" y="20549"/>
                </a:lnTo>
                <a:cubicBezTo>
                  <a:pt x="9191" y="20605"/>
                  <a:pt x="9135" y="20650"/>
                  <a:pt x="9066" y="20650"/>
                </a:cubicBezTo>
                <a:lnTo>
                  <a:pt x="7945" y="20650"/>
                </a:lnTo>
                <a:cubicBezTo>
                  <a:pt x="7876" y="20650"/>
                  <a:pt x="7820" y="20695"/>
                  <a:pt x="7820" y="20750"/>
                </a:cubicBezTo>
                <a:lnTo>
                  <a:pt x="7820" y="21086"/>
                </a:lnTo>
                <a:cubicBezTo>
                  <a:pt x="7820" y="21142"/>
                  <a:pt x="7876" y="21187"/>
                  <a:pt x="7945" y="21187"/>
                </a:cubicBezTo>
                <a:lnTo>
                  <a:pt x="9066" y="21187"/>
                </a:lnTo>
                <a:cubicBezTo>
                  <a:pt x="9135" y="21187"/>
                  <a:pt x="9191" y="21232"/>
                  <a:pt x="9191" y="21287"/>
                </a:cubicBezTo>
                <a:lnTo>
                  <a:pt x="9191" y="21433"/>
                </a:lnTo>
                <a:cubicBezTo>
                  <a:pt x="9191" y="21523"/>
                  <a:pt x="9322" y="21563"/>
                  <a:pt x="9404" y="21503"/>
                </a:cubicBezTo>
                <a:lnTo>
                  <a:pt x="10042" y="20991"/>
                </a:lnTo>
                <a:cubicBezTo>
                  <a:pt x="10093" y="20951"/>
                  <a:pt x="10093" y="20891"/>
                  <a:pt x="10042" y="20850"/>
                </a:cubicBezTo>
                <a:lnTo>
                  <a:pt x="9404" y="20334"/>
                </a:lnTo>
                <a:close/>
                <a:moveTo>
                  <a:pt x="11939" y="20339"/>
                </a:moveTo>
                <a:cubicBezTo>
                  <a:pt x="11864" y="20279"/>
                  <a:pt x="11727" y="20319"/>
                  <a:pt x="11727" y="20409"/>
                </a:cubicBezTo>
                <a:lnTo>
                  <a:pt x="11727" y="20554"/>
                </a:lnTo>
                <a:cubicBezTo>
                  <a:pt x="11727" y="20610"/>
                  <a:pt x="11670" y="20655"/>
                  <a:pt x="11601" y="20655"/>
                </a:cubicBezTo>
                <a:lnTo>
                  <a:pt x="10481" y="20655"/>
                </a:lnTo>
                <a:cubicBezTo>
                  <a:pt x="10412" y="20655"/>
                  <a:pt x="10355" y="20700"/>
                  <a:pt x="10355" y="20755"/>
                </a:cubicBezTo>
                <a:lnTo>
                  <a:pt x="10355" y="21091"/>
                </a:lnTo>
                <a:cubicBezTo>
                  <a:pt x="10355" y="21147"/>
                  <a:pt x="10412" y="21192"/>
                  <a:pt x="10481" y="21192"/>
                </a:cubicBezTo>
                <a:lnTo>
                  <a:pt x="11601" y="21192"/>
                </a:lnTo>
                <a:cubicBezTo>
                  <a:pt x="11670" y="21192"/>
                  <a:pt x="11727" y="21237"/>
                  <a:pt x="11727" y="21292"/>
                </a:cubicBezTo>
                <a:lnTo>
                  <a:pt x="11727" y="21438"/>
                </a:lnTo>
                <a:cubicBezTo>
                  <a:pt x="11727" y="21528"/>
                  <a:pt x="11858" y="21568"/>
                  <a:pt x="11939" y="21508"/>
                </a:cubicBezTo>
                <a:lnTo>
                  <a:pt x="12578" y="20996"/>
                </a:lnTo>
                <a:cubicBezTo>
                  <a:pt x="12628" y="20956"/>
                  <a:pt x="12628" y="20896"/>
                  <a:pt x="12578" y="20856"/>
                </a:cubicBezTo>
                <a:lnTo>
                  <a:pt x="11939" y="20339"/>
                </a:lnTo>
                <a:close/>
                <a:moveTo>
                  <a:pt x="4364" y="20334"/>
                </a:moveTo>
                <a:cubicBezTo>
                  <a:pt x="4289" y="20274"/>
                  <a:pt x="4151" y="20314"/>
                  <a:pt x="4151" y="20404"/>
                </a:cubicBezTo>
                <a:lnTo>
                  <a:pt x="4151" y="20549"/>
                </a:lnTo>
                <a:cubicBezTo>
                  <a:pt x="4151" y="20605"/>
                  <a:pt x="4095" y="20650"/>
                  <a:pt x="4026" y="20650"/>
                </a:cubicBezTo>
                <a:lnTo>
                  <a:pt x="2905" y="20650"/>
                </a:lnTo>
                <a:cubicBezTo>
                  <a:pt x="2836" y="20650"/>
                  <a:pt x="2780" y="20695"/>
                  <a:pt x="2780" y="20750"/>
                </a:cubicBezTo>
                <a:lnTo>
                  <a:pt x="2780" y="21086"/>
                </a:lnTo>
                <a:cubicBezTo>
                  <a:pt x="2780" y="21142"/>
                  <a:pt x="2836" y="21187"/>
                  <a:pt x="2905" y="21187"/>
                </a:cubicBezTo>
                <a:lnTo>
                  <a:pt x="4026" y="21187"/>
                </a:lnTo>
                <a:cubicBezTo>
                  <a:pt x="4095" y="21187"/>
                  <a:pt x="4151" y="21232"/>
                  <a:pt x="4151" y="21287"/>
                </a:cubicBezTo>
                <a:lnTo>
                  <a:pt x="4151" y="21433"/>
                </a:lnTo>
                <a:cubicBezTo>
                  <a:pt x="4151" y="21523"/>
                  <a:pt x="4282" y="21563"/>
                  <a:pt x="4364" y="21503"/>
                </a:cubicBezTo>
                <a:lnTo>
                  <a:pt x="5002" y="20991"/>
                </a:lnTo>
                <a:cubicBezTo>
                  <a:pt x="5053" y="20951"/>
                  <a:pt x="5053" y="20891"/>
                  <a:pt x="5002" y="20850"/>
                </a:cubicBezTo>
                <a:lnTo>
                  <a:pt x="4364" y="20334"/>
                </a:lnTo>
                <a:close/>
                <a:moveTo>
                  <a:pt x="1809" y="20334"/>
                </a:moveTo>
                <a:cubicBezTo>
                  <a:pt x="1734" y="20274"/>
                  <a:pt x="1597" y="20314"/>
                  <a:pt x="1597" y="20404"/>
                </a:cubicBezTo>
                <a:lnTo>
                  <a:pt x="1597" y="20549"/>
                </a:lnTo>
                <a:cubicBezTo>
                  <a:pt x="1597" y="20605"/>
                  <a:pt x="1540" y="20650"/>
                  <a:pt x="1471" y="20650"/>
                </a:cubicBezTo>
                <a:lnTo>
                  <a:pt x="351" y="20650"/>
                </a:lnTo>
                <a:cubicBezTo>
                  <a:pt x="282" y="20650"/>
                  <a:pt x="225" y="20695"/>
                  <a:pt x="225" y="20750"/>
                </a:cubicBezTo>
                <a:lnTo>
                  <a:pt x="225" y="21086"/>
                </a:lnTo>
                <a:cubicBezTo>
                  <a:pt x="225" y="21142"/>
                  <a:pt x="282" y="21187"/>
                  <a:pt x="351" y="21187"/>
                </a:cubicBezTo>
                <a:lnTo>
                  <a:pt x="1471" y="21187"/>
                </a:lnTo>
                <a:cubicBezTo>
                  <a:pt x="1540" y="21187"/>
                  <a:pt x="1597" y="21232"/>
                  <a:pt x="1597" y="21287"/>
                </a:cubicBezTo>
                <a:lnTo>
                  <a:pt x="1597" y="21433"/>
                </a:lnTo>
                <a:cubicBezTo>
                  <a:pt x="1597" y="21523"/>
                  <a:pt x="1728" y="21563"/>
                  <a:pt x="1809" y="21503"/>
                </a:cubicBezTo>
                <a:lnTo>
                  <a:pt x="2448" y="20991"/>
                </a:lnTo>
                <a:cubicBezTo>
                  <a:pt x="2498" y="20951"/>
                  <a:pt x="2498" y="20891"/>
                  <a:pt x="2448" y="20850"/>
                </a:cubicBezTo>
                <a:lnTo>
                  <a:pt x="1809" y="20334"/>
                </a:lnTo>
                <a:close/>
                <a:moveTo>
                  <a:pt x="357" y="20274"/>
                </a:moveTo>
                <a:lnTo>
                  <a:pt x="357" y="20419"/>
                </a:lnTo>
                <a:cubicBezTo>
                  <a:pt x="357" y="20509"/>
                  <a:pt x="488" y="20549"/>
                  <a:pt x="570" y="20489"/>
                </a:cubicBezTo>
                <a:lnTo>
                  <a:pt x="1208" y="19977"/>
                </a:lnTo>
                <a:cubicBezTo>
                  <a:pt x="1258" y="19937"/>
                  <a:pt x="1258" y="19877"/>
                  <a:pt x="1208" y="19837"/>
                </a:cubicBezTo>
                <a:lnTo>
                  <a:pt x="570" y="19325"/>
                </a:lnTo>
                <a:cubicBezTo>
                  <a:pt x="495" y="19265"/>
                  <a:pt x="357" y="19305"/>
                  <a:pt x="357" y="19395"/>
                </a:cubicBezTo>
                <a:lnTo>
                  <a:pt x="357" y="19541"/>
                </a:lnTo>
                <a:cubicBezTo>
                  <a:pt x="357" y="19596"/>
                  <a:pt x="301" y="19641"/>
                  <a:pt x="232" y="19641"/>
                </a:cubicBezTo>
                <a:lnTo>
                  <a:pt x="0" y="19641"/>
                </a:lnTo>
                <a:lnTo>
                  <a:pt x="0" y="20178"/>
                </a:lnTo>
                <a:lnTo>
                  <a:pt x="232" y="20178"/>
                </a:lnTo>
                <a:cubicBezTo>
                  <a:pt x="301" y="20178"/>
                  <a:pt x="357" y="20223"/>
                  <a:pt x="357" y="20274"/>
                </a:cubicBezTo>
                <a:close/>
                <a:moveTo>
                  <a:pt x="6856" y="20334"/>
                </a:moveTo>
                <a:cubicBezTo>
                  <a:pt x="6781" y="20274"/>
                  <a:pt x="6643" y="20314"/>
                  <a:pt x="6643" y="20404"/>
                </a:cubicBezTo>
                <a:lnTo>
                  <a:pt x="6643" y="20549"/>
                </a:lnTo>
                <a:cubicBezTo>
                  <a:pt x="6643" y="20605"/>
                  <a:pt x="6586" y="20650"/>
                  <a:pt x="6518" y="20650"/>
                </a:cubicBezTo>
                <a:lnTo>
                  <a:pt x="5397" y="20650"/>
                </a:lnTo>
                <a:cubicBezTo>
                  <a:pt x="5328" y="20650"/>
                  <a:pt x="5272" y="20695"/>
                  <a:pt x="5272" y="20750"/>
                </a:cubicBezTo>
                <a:lnTo>
                  <a:pt x="5272" y="21086"/>
                </a:lnTo>
                <a:cubicBezTo>
                  <a:pt x="5272" y="21142"/>
                  <a:pt x="5328" y="21187"/>
                  <a:pt x="5397" y="21187"/>
                </a:cubicBezTo>
                <a:lnTo>
                  <a:pt x="6518" y="21187"/>
                </a:lnTo>
                <a:cubicBezTo>
                  <a:pt x="6586" y="21187"/>
                  <a:pt x="6643" y="21232"/>
                  <a:pt x="6643" y="21287"/>
                </a:cubicBezTo>
                <a:lnTo>
                  <a:pt x="6643" y="21433"/>
                </a:lnTo>
                <a:cubicBezTo>
                  <a:pt x="6643" y="21523"/>
                  <a:pt x="6774" y="21563"/>
                  <a:pt x="6856" y="21503"/>
                </a:cubicBezTo>
                <a:lnTo>
                  <a:pt x="7494" y="20991"/>
                </a:lnTo>
                <a:cubicBezTo>
                  <a:pt x="7544" y="20951"/>
                  <a:pt x="7544" y="20891"/>
                  <a:pt x="7494" y="20850"/>
                </a:cubicBezTo>
                <a:lnTo>
                  <a:pt x="6856" y="20334"/>
                </a:lnTo>
                <a:close/>
                <a:moveTo>
                  <a:pt x="7926" y="20263"/>
                </a:moveTo>
                <a:lnTo>
                  <a:pt x="7926" y="20409"/>
                </a:lnTo>
                <a:cubicBezTo>
                  <a:pt x="7926" y="20499"/>
                  <a:pt x="8058" y="20539"/>
                  <a:pt x="8139" y="20479"/>
                </a:cubicBezTo>
                <a:lnTo>
                  <a:pt x="8778" y="19967"/>
                </a:lnTo>
                <a:cubicBezTo>
                  <a:pt x="8828" y="19927"/>
                  <a:pt x="8828" y="19867"/>
                  <a:pt x="8778" y="19827"/>
                </a:cubicBezTo>
                <a:lnTo>
                  <a:pt x="8139" y="19315"/>
                </a:lnTo>
                <a:cubicBezTo>
                  <a:pt x="8064" y="19255"/>
                  <a:pt x="7926" y="19295"/>
                  <a:pt x="7926" y="19385"/>
                </a:cubicBezTo>
                <a:lnTo>
                  <a:pt x="7926" y="19531"/>
                </a:lnTo>
                <a:cubicBezTo>
                  <a:pt x="7926" y="19586"/>
                  <a:pt x="7870" y="19631"/>
                  <a:pt x="7801" y="19631"/>
                </a:cubicBezTo>
                <a:lnTo>
                  <a:pt x="6680" y="19631"/>
                </a:lnTo>
                <a:cubicBezTo>
                  <a:pt x="6611" y="19631"/>
                  <a:pt x="6555" y="19676"/>
                  <a:pt x="6555" y="19732"/>
                </a:cubicBezTo>
                <a:lnTo>
                  <a:pt x="6555" y="20068"/>
                </a:lnTo>
                <a:cubicBezTo>
                  <a:pt x="6555" y="20123"/>
                  <a:pt x="6611" y="20168"/>
                  <a:pt x="6680" y="20168"/>
                </a:cubicBezTo>
                <a:lnTo>
                  <a:pt x="7801" y="20168"/>
                </a:lnTo>
                <a:cubicBezTo>
                  <a:pt x="7870" y="20168"/>
                  <a:pt x="7926" y="20208"/>
                  <a:pt x="7926" y="20263"/>
                </a:cubicBezTo>
                <a:close/>
                <a:moveTo>
                  <a:pt x="10456" y="20263"/>
                </a:moveTo>
                <a:lnTo>
                  <a:pt x="10456" y="20409"/>
                </a:lnTo>
                <a:cubicBezTo>
                  <a:pt x="10456" y="20499"/>
                  <a:pt x="10587" y="20539"/>
                  <a:pt x="10669" y="20479"/>
                </a:cubicBezTo>
                <a:lnTo>
                  <a:pt x="11307" y="19967"/>
                </a:lnTo>
                <a:cubicBezTo>
                  <a:pt x="11357" y="19927"/>
                  <a:pt x="11357" y="19867"/>
                  <a:pt x="11307" y="19827"/>
                </a:cubicBezTo>
                <a:lnTo>
                  <a:pt x="10669" y="19315"/>
                </a:lnTo>
                <a:cubicBezTo>
                  <a:pt x="10593" y="19255"/>
                  <a:pt x="10456" y="19295"/>
                  <a:pt x="10456" y="19385"/>
                </a:cubicBezTo>
                <a:lnTo>
                  <a:pt x="10456" y="19531"/>
                </a:lnTo>
                <a:cubicBezTo>
                  <a:pt x="10456" y="19586"/>
                  <a:pt x="10399" y="19631"/>
                  <a:pt x="10330" y="19631"/>
                </a:cubicBezTo>
                <a:lnTo>
                  <a:pt x="9210" y="19631"/>
                </a:lnTo>
                <a:cubicBezTo>
                  <a:pt x="9141" y="19631"/>
                  <a:pt x="9085" y="19676"/>
                  <a:pt x="9085" y="19732"/>
                </a:cubicBezTo>
                <a:lnTo>
                  <a:pt x="9085" y="20068"/>
                </a:lnTo>
                <a:cubicBezTo>
                  <a:pt x="9085" y="20123"/>
                  <a:pt x="9141" y="20168"/>
                  <a:pt x="9210" y="20168"/>
                </a:cubicBezTo>
                <a:lnTo>
                  <a:pt x="10330" y="20168"/>
                </a:lnTo>
                <a:cubicBezTo>
                  <a:pt x="10399" y="20163"/>
                  <a:pt x="10456" y="20208"/>
                  <a:pt x="10456" y="20263"/>
                </a:cubicBezTo>
                <a:close/>
                <a:moveTo>
                  <a:pt x="0" y="1900"/>
                </a:moveTo>
                <a:lnTo>
                  <a:pt x="113" y="1900"/>
                </a:lnTo>
                <a:cubicBezTo>
                  <a:pt x="182" y="1900"/>
                  <a:pt x="238" y="1945"/>
                  <a:pt x="238" y="2000"/>
                </a:cubicBezTo>
                <a:lnTo>
                  <a:pt x="238" y="2146"/>
                </a:lnTo>
                <a:cubicBezTo>
                  <a:pt x="238" y="2236"/>
                  <a:pt x="369" y="2276"/>
                  <a:pt x="451" y="2216"/>
                </a:cubicBezTo>
                <a:lnTo>
                  <a:pt x="1089" y="1704"/>
                </a:lnTo>
                <a:cubicBezTo>
                  <a:pt x="1139" y="1664"/>
                  <a:pt x="1139" y="1604"/>
                  <a:pt x="1089" y="1564"/>
                </a:cubicBezTo>
                <a:lnTo>
                  <a:pt x="451" y="1052"/>
                </a:lnTo>
                <a:cubicBezTo>
                  <a:pt x="376" y="992"/>
                  <a:pt x="238" y="1032"/>
                  <a:pt x="238" y="1122"/>
                </a:cubicBezTo>
                <a:lnTo>
                  <a:pt x="238" y="1268"/>
                </a:lnTo>
                <a:cubicBezTo>
                  <a:pt x="238" y="1323"/>
                  <a:pt x="182" y="1368"/>
                  <a:pt x="113" y="1368"/>
                </a:cubicBezTo>
                <a:lnTo>
                  <a:pt x="0" y="1368"/>
                </a:lnTo>
                <a:lnTo>
                  <a:pt x="0" y="1900"/>
                </a:lnTo>
                <a:close/>
                <a:moveTo>
                  <a:pt x="1684" y="2035"/>
                </a:moveTo>
                <a:cubicBezTo>
                  <a:pt x="1609" y="1975"/>
                  <a:pt x="1471" y="2015"/>
                  <a:pt x="1471" y="2105"/>
                </a:cubicBezTo>
                <a:lnTo>
                  <a:pt x="1471" y="2251"/>
                </a:lnTo>
                <a:cubicBezTo>
                  <a:pt x="1471" y="2306"/>
                  <a:pt x="1415" y="2351"/>
                  <a:pt x="1346" y="2351"/>
                </a:cubicBezTo>
                <a:lnTo>
                  <a:pt x="225" y="2351"/>
                </a:lnTo>
                <a:cubicBezTo>
                  <a:pt x="157" y="2351"/>
                  <a:pt x="100" y="2396"/>
                  <a:pt x="100" y="2452"/>
                </a:cubicBezTo>
                <a:lnTo>
                  <a:pt x="100" y="2788"/>
                </a:lnTo>
                <a:cubicBezTo>
                  <a:pt x="100" y="2843"/>
                  <a:pt x="157" y="2888"/>
                  <a:pt x="225" y="2888"/>
                </a:cubicBezTo>
                <a:lnTo>
                  <a:pt x="1346" y="2888"/>
                </a:lnTo>
                <a:cubicBezTo>
                  <a:pt x="1415" y="2888"/>
                  <a:pt x="1471" y="2933"/>
                  <a:pt x="1471" y="2988"/>
                </a:cubicBezTo>
                <a:lnTo>
                  <a:pt x="1471" y="3134"/>
                </a:lnTo>
                <a:cubicBezTo>
                  <a:pt x="1471" y="3224"/>
                  <a:pt x="1603" y="3264"/>
                  <a:pt x="1684" y="3204"/>
                </a:cubicBezTo>
                <a:lnTo>
                  <a:pt x="2323" y="2692"/>
                </a:lnTo>
                <a:cubicBezTo>
                  <a:pt x="2373" y="2652"/>
                  <a:pt x="2373" y="2592"/>
                  <a:pt x="2323" y="2552"/>
                </a:cubicBezTo>
                <a:lnTo>
                  <a:pt x="1684" y="2035"/>
                </a:lnTo>
                <a:close/>
                <a:moveTo>
                  <a:pt x="382" y="17163"/>
                </a:moveTo>
                <a:lnTo>
                  <a:pt x="1503" y="17163"/>
                </a:lnTo>
                <a:cubicBezTo>
                  <a:pt x="1571" y="17163"/>
                  <a:pt x="1628" y="17208"/>
                  <a:pt x="1628" y="17263"/>
                </a:cubicBezTo>
                <a:lnTo>
                  <a:pt x="1628" y="17409"/>
                </a:lnTo>
                <a:cubicBezTo>
                  <a:pt x="1628" y="17499"/>
                  <a:pt x="1759" y="17539"/>
                  <a:pt x="1841" y="17479"/>
                </a:cubicBezTo>
                <a:lnTo>
                  <a:pt x="2479" y="16967"/>
                </a:lnTo>
                <a:cubicBezTo>
                  <a:pt x="2529" y="16927"/>
                  <a:pt x="2529" y="16867"/>
                  <a:pt x="2479" y="16827"/>
                </a:cubicBezTo>
                <a:lnTo>
                  <a:pt x="1841" y="16315"/>
                </a:lnTo>
                <a:cubicBezTo>
                  <a:pt x="1766" y="16255"/>
                  <a:pt x="1628" y="16295"/>
                  <a:pt x="1628" y="16385"/>
                </a:cubicBezTo>
                <a:lnTo>
                  <a:pt x="1628" y="16531"/>
                </a:lnTo>
                <a:cubicBezTo>
                  <a:pt x="1628" y="16586"/>
                  <a:pt x="1571" y="16631"/>
                  <a:pt x="1503" y="16631"/>
                </a:cubicBezTo>
                <a:lnTo>
                  <a:pt x="382" y="16631"/>
                </a:lnTo>
                <a:cubicBezTo>
                  <a:pt x="313" y="16631"/>
                  <a:pt x="257" y="16676"/>
                  <a:pt x="257" y="16731"/>
                </a:cubicBezTo>
                <a:lnTo>
                  <a:pt x="257" y="17067"/>
                </a:lnTo>
                <a:cubicBezTo>
                  <a:pt x="263" y="17123"/>
                  <a:pt x="313" y="17163"/>
                  <a:pt x="382" y="17163"/>
                </a:cubicBezTo>
                <a:close/>
                <a:moveTo>
                  <a:pt x="207" y="8086"/>
                </a:moveTo>
                <a:lnTo>
                  <a:pt x="207" y="8232"/>
                </a:lnTo>
                <a:cubicBezTo>
                  <a:pt x="207" y="8322"/>
                  <a:pt x="338" y="8362"/>
                  <a:pt x="419" y="8302"/>
                </a:cubicBezTo>
                <a:lnTo>
                  <a:pt x="1058" y="7790"/>
                </a:lnTo>
                <a:cubicBezTo>
                  <a:pt x="1108" y="7750"/>
                  <a:pt x="1108" y="7690"/>
                  <a:pt x="1058" y="7650"/>
                </a:cubicBezTo>
                <a:lnTo>
                  <a:pt x="419" y="7138"/>
                </a:lnTo>
                <a:cubicBezTo>
                  <a:pt x="344" y="7078"/>
                  <a:pt x="207" y="7118"/>
                  <a:pt x="207" y="7208"/>
                </a:cubicBezTo>
                <a:lnTo>
                  <a:pt x="207" y="7354"/>
                </a:lnTo>
                <a:cubicBezTo>
                  <a:pt x="207" y="7409"/>
                  <a:pt x="150" y="7454"/>
                  <a:pt x="81" y="7454"/>
                </a:cubicBezTo>
                <a:lnTo>
                  <a:pt x="0" y="7454"/>
                </a:lnTo>
                <a:lnTo>
                  <a:pt x="0" y="7991"/>
                </a:lnTo>
                <a:lnTo>
                  <a:pt x="81" y="7991"/>
                </a:lnTo>
                <a:cubicBezTo>
                  <a:pt x="150" y="7986"/>
                  <a:pt x="207" y="8031"/>
                  <a:pt x="207" y="8086"/>
                </a:cubicBezTo>
                <a:close/>
                <a:moveTo>
                  <a:pt x="344" y="16234"/>
                </a:moveTo>
                <a:lnTo>
                  <a:pt x="344" y="16380"/>
                </a:lnTo>
                <a:cubicBezTo>
                  <a:pt x="344" y="16470"/>
                  <a:pt x="476" y="16510"/>
                  <a:pt x="557" y="16450"/>
                </a:cubicBezTo>
                <a:lnTo>
                  <a:pt x="1196" y="15938"/>
                </a:lnTo>
                <a:cubicBezTo>
                  <a:pt x="1246" y="15898"/>
                  <a:pt x="1246" y="15838"/>
                  <a:pt x="1196" y="15798"/>
                </a:cubicBezTo>
                <a:lnTo>
                  <a:pt x="557" y="15286"/>
                </a:lnTo>
                <a:cubicBezTo>
                  <a:pt x="482" y="15226"/>
                  <a:pt x="344" y="15266"/>
                  <a:pt x="344" y="15356"/>
                </a:cubicBezTo>
                <a:lnTo>
                  <a:pt x="344" y="15502"/>
                </a:lnTo>
                <a:cubicBezTo>
                  <a:pt x="344" y="15557"/>
                  <a:pt x="288" y="15602"/>
                  <a:pt x="219" y="15602"/>
                </a:cubicBezTo>
                <a:lnTo>
                  <a:pt x="6" y="15602"/>
                </a:lnTo>
                <a:lnTo>
                  <a:pt x="6" y="16139"/>
                </a:lnTo>
                <a:lnTo>
                  <a:pt x="219" y="16139"/>
                </a:lnTo>
                <a:cubicBezTo>
                  <a:pt x="288" y="16134"/>
                  <a:pt x="344" y="16179"/>
                  <a:pt x="344" y="16234"/>
                </a:cubicBezTo>
                <a:close/>
                <a:moveTo>
                  <a:pt x="0" y="5402"/>
                </a:moveTo>
                <a:lnTo>
                  <a:pt x="0" y="5939"/>
                </a:lnTo>
                <a:lnTo>
                  <a:pt x="81" y="5939"/>
                </a:lnTo>
                <a:cubicBezTo>
                  <a:pt x="150" y="5939"/>
                  <a:pt x="207" y="5984"/>
                  <a:pt x="207" y="6039"/>
                </a:cubicBezTo>
                <a:lnTo>
                  <a:pt x="207" y="6185"/>
                </a:lnTo>
                <a:cubicBezTo>
                  <a:pt x="207" y="6275"/>
                  <a:pt x="338" y="6315"/>
                  <a:pt x="419" y="6255"/>
                </a:cubicBezTo>
                <a:lnTo>
                  <a:pt x="1058" y="5743"/>
                </a:lnTo>
                <a:cubicBezTo>
                  <a:pt x="1108" y="5703"/>
                  <a:pt x="1108" y="5643"/>
                  <a:pt x="1058" y="5603"/>
                </a:cubicBezTo>
                <a:lnTo>
                  <a:pt x="419" y="5091"/>
                </a:lnTo>
                <a:cubicBezTo>
                  <a:pt x="344" y="5031"/>
                  <a:pt x="207" y="5071"/>
                  <a:pt x="207" y="5161"/>
                </a:cubicBezTo>
                <a:lnTo>
                  <a:pt x="207" y="5307"/>
                </a:lnTo>
                <a:cubicBezTo>
                  <a:pt x="207" y="5362"/>
                  <a:pt x="150" y="5407"/>
                  <a:pt x="81" y="5407"/>
                </a:cubicBezTo>
                <a:lnTo>
                  <a:pt x="0" y="5407"/>
                </a:lnTo>
                <a:close/>
                <a:moveTo>
                  <a:pt x="1672" y="4067"/>
                </a:moveTo>
                <a:cubicBezTo>
                  <a:pt x="1597" y="4007"/>
                  <a:pt x="1459" y="4047"/>
                  <a:pt x="1459" y="4137"/>
                </a:cubicBezTo>
                <a:lnTo>
                  <a:pt x="1459" y="4283"/>
                </a:lnTo>
                <a:cubicBezTo>
                  <a:pt x="1459" y="4338"/>
                  <a:pt x="1402" y="4383"/>
                  <a:pt x="1334" y="4383"/>
                </a:cubicBezTo>
                <a:lnTo>
                  <a:pt x="213" y="4383"/>
                </a:lnTo>
                <a:cubicBezTo>
                  <a:pt x="144" y="4383"/>
                  <a:pt x="88" y="4428"/>
                  <a:pt x="88" y="4484"/>
                </a:cubicBezTo>
                <a:lnTo>
                  <a:pt x="88" y="4820"/>
                </a:lnTo>
                <a:cubicBezTo>
                  <a:pt x="88" y="4875"/>
                  <a:pt x="144" y="4920"/>
                  <a:pt x="213" y="4920"/>
                </a:cubicBezTo>
                <a:lnTo>
                  <a:pt x="1334" y="4920"/>
                </a:lnTo>
                <a:cubicBezTo>
                  <a:pt x="1402" y="4920"/>
                  <a:pt x="1459" y="4965"/>
                  <a:pt x="1459" y="5021"/>
                </a:cubicBezTo>
                <a:lnTo>
                  <a:pt x="1459" y="5166"/>
                </a:lnTo>
                <a:cubicBezTo>
                  <a:pt x="1459" y="5256"/>
                  <a:pt x="1590" y="5296"/>
                  <a:pt x="1672" y="5236"/>
                </a:cubicBezTo>
                <a:lnTo>
                  <a:pt x="2310" y="4725"/>
                </a:lnTo>
                <a:cubicBezTo>
                  <a:pt x="2360" y="4684"/>
                  <a:pt x="2360" y="4624"/>
                  <a:pt x="2310" y="4584"/>
                </a:cubicBezTo>
                <a:lnTo>
                  <a:pt x="1672" y="4067"/>
                </a:lnTo>
                <a:close/>
                <a:moveTo>
                  <a:pt x="10518" y="16245"/>
                </a:moveTo>
                <a:lnTo>
                  <a:pt x="10518" y="16390"/>
                </a:lnTo>
                <a:cubicBezTo>
                  <a:pt x="10518" y="16480"/>
                  <a:pt x="10650" y="16520"/>
                  <a:pt x="10731" y="16460"/>
                </a:cubicBezTo>
                <a:lnTo>
                  <a:pt x="11370" y="15948"/>
                </a:lnTo>
                <a:cubicBezTo>
                  <a:pt x="11420" y="15908"/>
                  <a:pt x="11420" y="15848"/>
                  <a:pt x="11370" y="15808"/>
                </a:cubicBezTo>
                <a:lnTo>
                  <a:pt x="10731" y="15296"/>
                </a:lnTo>
                <a:cubicBezTo>
                  <a:pt x="10656" y="15236"/>
                  <a:pt x="10518" y="15276"/>
                  <a:pt x="10518" y="15366"/>
                </a:cubicBezTo>
                <a:lnTo>
                  <a:pt x="10518" y="15512"/>
                </a:lnTo>
                <a:cubicBezTo>
                  <a:pt x="10518" y="15567"/>
                  <a:pt x="10462" y="15612"/>
                  <a:pt x="10393" y="15612"/>
                </a:cubicBezTo>
                <a:lnTo>
                  <a:pt x="9279" y="15612"/>
                </a:lnTo>
                <a:cubicBezTo>
                  <a:pt x="9210" y="15612"/>
                  <a:pt x="9153" y="15657"/>
                  <a:pt x="9153" y="15713"/>
                </a:cubicBezTo>
                <a:lnTo>
                  <a:pt x="9153" y="16049"/>
                </a:lnTo>
                <a:cubicBezTo>
                  <a:pt x="9153" y="16104"/>
                  <a:pt x="9210" y="16149"/>
                  <a:pt x="9279" y="16149"/>
                </a:cubicBezTo>
                <a:lnTo>
                  <a:pt x="10399" y="16149"/>
                </a:lnTo>
                <a:cubicBezTo>
                  <a:pt x="10462" y="16149"/>
                  <a:pt x="10518" y="16189"/>
                  <a:pt x="10518" y="16245"/>
                </a:cubicBezTo>
                <a:close/>
                <a:moveTo>
                  <a:pt x="13004" y="16189"/>
                </a:moveTo>
                <a:lnTo>
                  <a:pt x="13004" y="16335"/>
                </a:lnTo>
                <a:cubicBezTo>
                  <a:pt x="13004" y="16425"/>
                  <a:pt x="13135" y="16465"/>
                  <a:pt x="13217" y="16405"/>
                </a:cubicBezTo>
                <a:lnTo>
                  <a:pt x="13855" y="15893"/>
                </a:lnTo>
                <a:cubicBezTo>
                  <a:pt x="13905" y="15853"/>
                  <a:pt x="13905" y="15793"/>
                  <a:pt x="13855" y="15753"/>
                </a:cubicBezTo>
                <a:lnTo>
                  <a:pt x="13217" y="15241"/>
                </a:lnTo>
                <a:cubicBezTo>
                  <a:pt x="13142" y="15181"/>
                  <a:pt x="13004" y="15221"/>
                  <a:pt x="13004" y="15311"/>
                </a:cubicBezTo>
                <a:lnTo>
                  <a:pt x="13004" y="15457"/>
                </a:lnTo>
                <a:cubicBezTo>
                  <a:pt x="13004" y="15512"/>
                  <a:pt x="12947" y="15557"/>
                  <a:pt x="12879" y="15557"/>
                </a:cubicBezTo>
                <a:lnTo>
                  <a:pt x="11758" y="15557"/>
                </a:lnTo>
                <a:cubicBezTo>
                  <a:pt x="11689" y="15557"/>
                  <a:pt x="11633" y="15602"/>
                  <a:pt x="11633" y="15657"/>
                </a:cubicBezTo>
                <a:lnTo>
                  <a:pt x="11633" y="15994"/>
                </a:lnTo>
                <a:cubicBezTo>
                  <a:pt x="11633" y="16049"/>
                  <a:pt x="11689" y="16094"/>
                  <a:pt x="11758" y="16094"/>
                </a:cubicBezTo>
                <a:lnTo>
                  <a:pt x="12879" y="16094"/>
                </a:lnTo>
                <a:cubicBezTo>
                  <a:pt x="12947" y="16089"/>
                  <a:pt x="13004" y="16134"/>
                  <a:pt x="13004" y="16189"/>
                </a:cubicBezTo>
                <a:close/>
                <a:moveTo>
                  <a:pt x="4176" y="17263"/>
                </a:moveTo>
                <a:lnTo>
                  <a:pt x="4176" y="17409"/>
                </a:lnTo>
                <a:cubicBezTo>
                  <a:pt x="4176" y="17499"/>
                  <a:pt x="4307" y="17539"/>
                  <a:pt x="4389" y="17479"/>
                </a:cubicBezTo>
                <a:lnTo>
                  <a:pt x="5027" y="16967"/>
                </a:lnTo>
                <a:cubicBezTo>
                  <a:pt x="5078" y="16927"/>
                  <a:pt x="5078" y="16867"/>
                  <a:pt x="5027" y="16827"/>
                </a:cubicBezTo>
                <a:lnTo>
                  <a:pt x="4389" y="16315"/>
                </a:lnTo>
                <a:cubicBezTo>
                  <a:pt x="4314" y="16255"/>
                  <a:pt x="4176" y="16295"/>
                  <a:pt x="4176" y="16385"/>
                </a:cubicBezTo>
                <a:lnTo>
                  <a:pt x="4176" y="16531"/>
                </a:lnTo>
                <a:cubicBezTo>
                  <a:pt x="4176" y="16586"/>
                  <a:pt x="4120" y="16631"/>
                  <a:pt x="4051" y="16631"/>
                </a:cubicBezTo>
                <a:lnTo>
                  <a:pt x="2930" y="16631"/>
                </a:lnTo>
                <a:cubicBezTo>
                  <a:pt x="2861" y="16631"/>
                  <a:pt x="2805" y="16676"/>
                  <a:pt x="2805" y="16731"/>
                </a:cubicBezTo>
                <a:lnTo>
                  <a:pt x="2805" y="17067"/>
                </a:lnTo>
                <a:cubicBezTo>
                  <a:pt x="2805" y="17123"/>
                  <a:pt x="2861" y="17168"/>
                  <a:pt x="2930" y="17168"/>
                </a:cubicBezTo>
                <a:lnTo>
                  <a:pt x="4051" y="17168"/>
                </a:lnTo>
                <a:cubicBezTo>
                  <a:pt x="4120" y="17163"/>
                  <a:pt x="4176" y="17208"/>
                  <a:pt x="4176" y="17263"/>
                </a:cubicBezTo>
                <a:close/>
                <a:moveTo>
                  <a:pt x="7995" y="16250"/>
                </a:moveTo>
                <a:lnTo>
                  <a:pt x="7995" y="16395"/>
                </a:lnTo>
                <a:cubicBezTo>
                  <a:pt x="7995" y="16485"/>
                  <a:pt x="8127" y="16526"/>
                  <a:pt x="8208" y="16465"/>
                </a:cubicBezTo>
                <a:lnTo>
                  <a:pt x="8847" y="15954"/>
                </a:lnTo>
                <a:cubicBezTo>
                  <a:pt x="8897" y="15913"/>
                  <a:pt x="8897" y="15853"/>
                  <a:pt x="8847" y="15813"/>
                </a:cubicBezTo>
                <a:lnTo>
                  <a:pt x="8208" y="15301"/>
                </a:lnTo>
                <a:cubicBezTo>
                  <a:pt x="8133" y="15241"/>
                  <a:pt x="7995" y="15281"/>
                  <a:pt x="7995" y="15371"/>
                </a:cubicBezTo>
                <a:lnTo>
                  <a:pt x="7995" y="15517"/>
                </a:lnTo>
                <a:cubicBezTo>
                  <a:pt x="7995" y="15572"/>
                  <a:pt x="7939" y="15617"/>
                  <a:pt x="7870" y="15617"/>
                </a:cubicBezTo>
                <a:lnTo>
                  <a:pt x="6749" y="15617"/>
                </a:lnTo>
                <a:cubicBezTo>
                  <a:pt x="6680" y="15617"/>
                  <a:pt x="6624" y="15662"/>
                  <a:pt x="6624" y="15718"/>
                </a:cubicBezTo>
                <a:lnTo>
                  <a:pt x="6624" y="16054"/>
                </a:lnTo>
                <a:cubicBezTo>
                  <a:pt x="6624" y="16109"/>
                  <a:pt x="6680" y="16154"/>
                  <a:pt x="6749" y="16154"/>
                </a:cubicBezTo>
                <a:lnTo>
                  <a:pt x="7870" y="16154"/>
                </a:lnTo>
                <a:cubicBezTo>
                  <a:pt x="7939" y="16149"/>
                  <a:pt x="7995" y="16194"/>
                  <a:pt x="7995" y="16250"/>
                </a:cubicBezTo>
                <a:close/>
                <a:moveTo>
                  <a:pt x="9504" y="4067"/>
                </a:moveTo>
                <a:cubicBezTo>
                  <a:pt x="9429" y="4007"/>
                  <a:pt x="9291" y="4047"/>
                  <a:pt x="9291" y="4137"/>
                </a:cubicBezTo>
                <a:lnTo>
                  <a:pt x="9291" y="4283"/>
                </a:lnTo>
                <a:cubicBezTo>
                  <a:pt x="9291" y="4338"/>
                  <a:pt x="9235" y="4383"/>
                  <a:pt x="9166" y="4383"/>
                </a:cubicBezTo>
                <a:lnTo>
                  <a:pt x="8045" y="4383"/>
                </a:lnTo>
                <a:cubicBezTo>
                  <a:pt x="7976" y="4383"/>
                  <a:pt x="7920" y="4428"/>
                  <a:pt x="7920" y="4484"/>
                </a:cubicBezTo>
                <a:lnTo>
                  <a:pt x="7920" y="4820"/>
                </a:lnTo>
                <a:cubicBezTo>
                  <a:pt x="7920" y="4875"/>
                  <a:pt x="7976" y="4920"/>
                  <a:pt x="8045" y="4920"/>
                </a:cubicBezTo>
                <a:lnTo>
                  <a:pt x="9166" y="4920"/>
                </a:lnTo>
                <a:cubicBezTo>
                  <a:pt x="9235" y="4920"/>
                  <a:pt x="9291" y="4965"/>
                  <a:pt x="9291" y="5021"/>
                </a:cubicBezTo>
                <a:lnTo>
                  <a:pt x="9291" y="5166"/>
                </a:lnTo>
                <a:cubicBezTo>
                  <a:pt x="9291" y="5256"/>
                  <a:pt x="9423" y="5296"/>
                  <a:pt x="9504" y="5236"/>
                </a:cubicBezTo>
                <a:lnTo>
                  <a:pt x="10143" y="4725"/>
                </a:lnTo>
                <a:cubicBezTo>
                  <a:pt x="10193" y="4684"/>
                  <a:pt x="10193" y="4624"/>
                  <a:pt x="10143" y="4584"/>
                </a:cubicBezTo>
                <a:lnTo>
                  <a:pt x="9504" y="4067"/>
                </a:lnTo>
                <a:close/>
                <a:moveTo>
                  <a:pt x="6799" y="5402"/>
                </a:moveTo>
                <a:cubicBezTo>
                  <a:pt x="6730" y="5402"/>
                  <a:pt x="6674" y="5447"/>
                  <a:pt x="6674" y="5502"/>
                </a:cubicBezTo>
                <a:lnTo>
                  <a:pt x="6674" y="5838"/>
                </a:lnTo>
                <a:cubicBezTo>
                  <a:pt x="6674" y="5894"/>
                  <a:pt x="6730" y="5939"/>
                  <a:pt x="6799" y="5939"/>
                </a:cubicBezTo>
                <a:lnTo>
                  <a:pt x="7920" y="5939"/>
                </a:lnTo>
                <a:cubicBezTo>
                  <a:pt x="7989" y="5939"/>
                  <a:pt x="8045" y="5984"/>
                  <a:pt x="8045" y="6039"/>
                </a:cubicBezTo>
                <a:lnTo>
                  <a:pt x="8045" y="6185"/>
                </a:lnTo>
                <a:cubicBezTo>
                  <a:pt x="8045" y="6275"/>
                  <a:pt x="8177" y="6315"/>
                  <a:pt x="8258" y="6255"/>
                </a:cubicBezTo>
                <a:lnTo>
                  <a:pt x="8897" y="5743"/>
                </a:lnTo>
                <a:cubicBezTo>
                  <a:pt x="8947" y="5703"/>
                  <a:pt x="8947" y="5643"/>
                  <a:pt x="8897" y="5603"/>
                </a:cubicBezTo>
                <a:lnTo>
                  <a:pt x="8258" y="5091"/>
                </a:lnTo>
                <a:cubicBezTo>
                  <a:pt x="8183" y="5031"/>
                  <a:pt x="8045" y="5071"/>
                  <a:pt x="8045" y="5161"/>
                </a:cubicBezTo>
                <a:lnTo>
                  <a:pt x="8045" y="5307"/>
                </a:lnTo>
                <a:cubicBezTo>
                  <a:pt x="8045" y="5362"/>
                  <a:pt x="7989" y="5407"/>
                  <a:pt x="7920" y="5407"/>
                </a:cubicBezTo>
                <a:lnTo>
                  <a:pt x="6799" y="5407"/>
                </a:lnTo>
                <a:close/>
                <a:moveTo>
                  <a:pt x="9285" y="5407"/>
                </a:moveTo>
                <a:cubicBezTo>
                  <a:pt x="9216" y="5407"/>
                  <a:pt x="9160" y="5452"/>
                  <a:pt x="9160" y="5507"/>
                </a:cubicBezTo>
                <a:lnTo>
                  <a:pt x="9160" y="5843"/>
                </a:lnTo>
                <a:cubicBezTo>
                  <a:pt x="9160" y="5899"/>
                  <a:pt x="9216" y="5944"/>
                  <a:pt x="9285" y="5944"/>
                </a:cubicBezTo>
                <a:lnTo>
                  <a:pt x="10406" y="5944"/>
                </a:lnTo>
                <a:cubicBezTo>
                  <a:pt x="10474" y="5944"/>
                  <a:pt x="10531" y="5989"/>
                  <a:pt x="10531" y="6044"/>
                </a:cubicBezTo>
                <a:lnTo>
                  <a:pt x="10531" y="6190"/>
                </a:lnTo>
                <a:cubicBezTo>
                  <a:pt x="10531" y="6280"/>
                  <a:pt x="10662" y="6320"/>
                  <a:pt x="10744" y="6260"/>
                </a:cubicBezTo>
                <a:lnTo>
                  <a:pt x="11382" y="5748"/>
                </a:lnTo>
                <a:cubicBezTo>
                  <a:pt x="11432" y="5708"/>
                  <a:pt x="11432" y="5648"/>
                  <a:pt x="11382" y="5608"/>
                </a:cubicBezTo>
                <a:lnTo>
                  <a:pt x="10744" y="5096"/>
                </a:lnTo>
                <a:cubicBezTo>
                  <a:pt x="10669" y="5036"/>
                  <a:pt x="10531" y="5076"/>
                  <a:pt x="10531" y="5166"/>
                </a:cubicBezTo>
                <a:lnTo>
                  <a:pt x="10531" y="5312"/>
                </a:lnTo>
                <a:cubicBezTo>
                  <a:pt x="10531" y="5367"/>
                  <a:pt x="10474" y="5412"/>
                  <a:pt x="10406" y="5412"/>
                </a:cubicBezTo>
                <a:lnTo>
                  <a:pt x="9285" y="5412"/>
                </a:lnTo>
                <a:close/>
                <a:moveTo>
                  <a:pt x="12021" y="4072"/>
                </a:moveTo>
                <a:cubicBezTo>
                  <a:pt x="11946" y="4012"/>
                  <a:pt x="11808" y="4052"/>
                  <a:pt x="11808" y="4143"/>
                </a:cubicBezTo>
                <a:lnTo>
                  <a:pt x="11808" y="4288"/>
                </a:lnTo>
                <a:cubicBezTo>
                  <a:pt x="11808" y="4343"/>
                  <a:pt x="11752" y="4388"/>
                  <a:pt x="11683" y="4388"/>
                </a:cubicBezTo>
                <a:lnTo>
                  <a:pt x="10562" y="4388"/>
                </a:lnTo>
                <a:cubicBezTo>
                  <a:pt x="10493" y="4388"/>
                  <a:pt x="10437" y="4434"/>
                  <a:pt x="10437" y="4489"/>
                </a:cubicBezTo>
                <a:lnTo>
                  <a:pt x="10437" y="4825"/>
                </a:lnTo>
                <a:cubicBezTo>
                  <a:pt x="10437" y="4880"/>
                  <a:pt x="10493" y="4925"/>
                  <a:pt x="10562" y="4925"/>
                </a:cubicBezTo>
                <a:lnTo>
                  <a:pt x="11683" y="4925"/>
                </a:lnTo>
                <a:cubicBezTo>
                  <a:pt x="11752" y="4925"/>
                  <a:pt x="11808" y="4970"/>
                  <a:pt x="11808" y="5026"/>
                </a:cubicBezTo>
                <a:lnTo>
                  <a:pt x="11808" y="5171"/>
                </a:lnTo>
                <a:cubicBezTo>
                  <a:pt x="11808" y="5261"/>
                  <a:pt x="11939" y="5302"/>
                  <a:pt x="12021" y="5241"/>
                </a:cubicBezTo>
                <a:lnTo>
                  <a:pt x="12659" y="4730"/>
                </a:lnTo>
                <a:cubicBezTo>
                  <a:pt x="12710" y="4689"/>
                  <a:pt x="12710" y="4629"/>
                  <a:pt x="12659" y="4589"/>
                </a:cubicBezTo>
                <a:lnTo>
                  <a:pt x="12021" y="4072"/>
                </a:lnTo>
                <a:close/>
                <a:moveTo>
                  <a:pt x="6868" y="4067"/>
                </a:moveTo>
                <a:cubicBezTo>
                  <a:pt x="6793" y="4007"/>
                  <a:pt x="6655" y="4047"/>
                  <a:pt x="6655" y="4137"/>
                </a:cubicBezTo>
                <a:lnTo>
                  <a:pt x="6655" y="4283"/>
                </a:lnTo>
                <a:cubicBezTo>
                  <a:pt x="6655" y="4338"/>
                  <a:pt x="6599" y="4383"/>
                  <a:pt x="6530" y="4383"/>
                </a:cubicBezTo>
                <a:lnTo>
                  <a:pt x="5409" y="4383"/>
                </a:lnTo>
                <a:cubicBezTo>
                  <a:pt x="5341" y="4383"/>
                  <a:pt x="5284" y="4428"/>
                  <a:pt x="5284" y="4484"/>
                </a:cubicBezTo>
                <a:lnTo>
                  <a:pt x="5284" y="4820"/>
                </a:lnTo>
                <a:cubicBezTo>
                  <a:pt x="5284" y="4875"/>
                  <a:pt x="5341" y="4920"/>
                  <a:pt x="5409" y="4920"/>
                </a:cubicBezTo>
                <a:lnTo>
                  <a:pt x="6530" y="4920"/>
                </a:lnTo>
                <a:cubicBezTo>
                  <a:pt x="6599" y="4920"/>
                  <a:pt x="6655" y="4965"/>
                  <a:pt x="6655" y="5021"/>
                </a:cubicBezTo>
                <a:lnTo>
                  <a:pt x="6655" y="5166"/>
                </a:lnTo>
                <a:cubicBezTo>
                  <a:pt x="6655" y="5256"/>
                  <a:pt x="6787" y="5296"/>
                  <a:pt x="6868" y="5236"/>
                </a:cubicBezTo>
                <a:lnTo>
                  <a:pt x="7507" y="4725"/>
                </a:lnTo>
                <a:cubicBezTo>
                  <a:pt x="7557" y="4684"/>
                  <a:pt x="7557" y="4624"/>
                  <a:pt x="7507" y="4584"/>
                </a:cubicBezTo>
                <a:lnTo>
                  <a:pt x="6868" y="4067"/>
                </a:lnTo>
                <a:close/>
                <a:moveTo>
                  <a:pt x="4307" y="4067"/>
                </a:moveTo>
                <a:cubicBezTo>
                  <a:pt x="4232" y="4007"/>
                  <a:pt x="4095" y="4047"/>
                  <a:pt x="4095" y="4137"/>
                </a:cubicBezTo>
                <a:lnTo>
                  <a:pt x="4095" y="4283"/>
                </a:lnTo>
                <a:cubicBezTo>
                  <a:pt x="4095" y="4338"/>
                  <a:pt x="4038" y="4383"/>
                  <a:pt x="3969" y="4383"/>
                </a:cubicBezTo>
                <a:lnTo>
                  <a:pt x="2849" y="4383"/>
                </a:lnTo>
                <a:cubicBezTo>
                  <a:pt x="2780" y="4383"/>
                  <a:pt x="2723" y="4428"/>
                  <a:pt x="2723" y="4484"/>
                </a:cubicBezTo>
                <a:lnTo>
                  <a:pt x="2723" y="4820"/>
                </a:lnTo>
                <a:cubicBezTo>
                  <a:pt x="2723" y="4875"/>
                  <a:pt x="2780" y="4920"/>
                  <a:pt x="2849" y="4920"/>
                </a:cubicBezTo>
                <a:lnTo>
                  <a:pt x="3969" y="4920"/>
                </a:lnTo>
                <a:cubicBezTo>
                  <a:pt x="4038" y="4920"/>
                  <a:pt x="4095" y="4965"/>
                  <a:pt x="4095" y="5021"/>
                </a:cubicBezTo>
                <a:lnTo>
                  <a:pt x="4095" y="5166"/>
                </a:lnTo>
                <a:cubicBezTo>
                  <a:pt x="4095" y="5256"/>
                  <a:pt x="4226" y="5296"/>
                  <a:pt x="4307" y="5236"/>
                </a:cubicBezTo>
                <a:lnTo>
                  <a:pt x="4946" y="4725"/>
                </a:lnTo>
                <a:cubicBezTo>
                  <a:pt x="4996" y="4684"/>
                  <a:pt x="4996" y="4624"/>
                  <a:pt x="4946" y="4584"/>
                </a:cubicBezTo>
                <a:lnTo>
                  <a:pt x="4307" y="4067"/>
                </a:lnTo>
                <a:close/>
                <a:moveTo>
                  <a:pt x="1603" y="5402"/>
                </a:moveTo>
                <a:cubicBezTo>
                  <a:pt x="1534" y="5402"/>
                  <a:pt x="1478" y="5447"/>
                  <a:pt x="1478" y="5502"/>
                </a:cubicBezTo>
                <a:lnTo>
                  <a:pt x="1478" y="5838"/>
                </a:lnTo>
                <a:cubicBezTo>
                  <a:pt x="1478" y="5894"/>
                  <a:pt x="1534" y="5939"/>
                  <a:pt x="1603" y="5939"/>
                </a:cubicBezTo>
                <a:lnTo>
                  <a:pt x="2723" y="5939"/>
                </a:lnTo>
                <a:cubicBezTo>
                  <a:pt x="2792" y="5939"/>
                  <a:pt x="2849" y="5984"/>
                  <a:pt x="2849" y="6039"/>
                </a:cubicBezTo>
                <a:lnTo>
                  <a:pt x="2849" y="6185"/>
                </a:lnTo>
                <a:cubicBezTo>
                  <a:pt x="2849" y="6275"/>
                  <a:pt x="2980" y="6315"/>
                  <a:pt x="3062" y="6255"/>
                </a:cubicBezTo>
                <a:lnTo>
                  <a:pt x="3700" y="5743"/>
                </a:lnTo>
                <a:cubicBezTo>
                  <a:pt x="3750" y="5703"/>
                  <a:pt x="3750" y="5643"/>
                  <a:pt x="3700" y="5603"/>
                </a:cubicBezTo>
                <a:lnTo>
                  <a:pt x="3062" y="5091"/>
                </a:lnTo>
                <a:cubicBezTo>
                  <a:pt x="2986" y="5031"/>
                  <a:pt x="2849" y="5071"/>
                  <a:pt x="2849" y="5161"/>
                </a:cubicBezTo>
                <a:lnTo>
                  <a:pt x="2849" y="5307"/>
                </a:lnTo>
                <a:cubicBezTo>
                  <a:pt x="2849" y="5362"/>
                  <a:pt x="2792" y="5407"/>
                  <a:pt x="2723" y="5407"/>
                </a:cubicBezTo>
                <a:lnTo>
                  <a:pt x="1603" y="5407"/>
                </a:lnTo>
                <a:close/>
                <a:moveTo>
                  <a:pt x="4163" y="5402"/>
                </a:moveTo>
                <a:cubicBezTo>
                  <a:pt x="4095" y="5402"/>
                  <a:pt x="4038" y="5447"/>
                  <a:pt x="4038" y="5502"/>
                </a:cubicBezTo>
                <a:lnTo>
                  <a:pt x="4038" y="5838"/>
                </a:lnTo>
                <a:cubicBezTo>
                  <a:pt x="4038" y="5894"/>
                  <a:pt x="4095" y="5939"/>
                  <a:pt x="4163" y="5939"/>
                </a:cubicBezTo>
                <a:lnTo>
                  <a:pt x="5284" y="5939"/>
                </a:lnTo>
                <a:cubicBezTo>
                  <a:pt x="5353" y="5939"/>
                  <a:pt x="5409" y="5984"/>
                  <a:pt x="5409" y="6039"/>
                </a:cubicBezTo>
                <a:lnTo>
                  <a:pt x="5409" y="6185"/>
                </a:lnTo>
                <a:cubicBezTo>
                  <a:pt x="5409" y="6275"/>
                  <a:pt x="5541" y="6315"/>
                  <a:pt x="5622" y="6255"/>
                </a:cubicBezTo>
                <a:lnTo>
                  <a:pt x="6261" y="5743"/>
                </a:lnTo>
                <a:cubicBezTo>
                  <a:pt x="6311" y="5703"/>
                  <a:pt x="6311" y="5643"/>
                  <a:pt x="6261" y="5603"/>
                </a:cubicBezTo>
                <a:lnTo>
                  <a:pt x="5622" y="5091"/>
                </a:lnTo>
                <a:cubicBezTo>
                  <a:pt x="5547" y="5031"/>
                  <a:pt x="5409" y="5071"/>
                  <a:pt x="5409" y="5161"/>
                </a:cubicBezTo>
                <a:lnTo>
                  <a:pt x="5409" y="5307"/>
                </a:lnTo>
                <a:cubicBezTo>
                  <a:pt x="5409" y="5362"/>
                  <a:pt x="5353" y="5407"/>
                  <a:pt x="5284" y="5407"/>
                </a:cubicBezTo>
                <a:lnTo>
                  <a:pt x="4163" y="5407"/>
                </a:lnTo>
                <a:close/>
                <a:moveTo>
                  <a:pt x="17105" y="4077"/>
                </a:moveTo>
                <a:cubicBezTo>
                  <a:pt x="17030" y="4017"/>
                  <a:pt x="16892" y="4057"/>
                  <a:pt x="16892" y="4148"/>
                </a:cubicBezTo>
                <a:lnTo>
                  <a:pt x="16892" y="4293"/>
                </a:lnTo>
                <a:cubicBezTo>
                  <a:pt x="16892" y="4348"/>
                  <a:pt x="16835" y="4393"/>
                  <a:pt x="16767" y="4393"/>
                </a:cubicBezTo>
                <a:lnTo>
                  <a:pt x="15646" y="4393"/>
                </a:lnTo>
                <a:cubicBezTo>
                  <a:pt x="15577" y="4393"/>
                  <a:pt x="15521" y="4439"/>
                  <a:pt x="15521" y="4494"/>
                </a:cubicBezTo>
                <a:lnTo>
                  <a:pt x="15521" y="4830"/>
                </a:lnTo>
                <a:cubicBezTo>
                  <a:pt x="15521" y="4885"/>
                  <a:pt x="15577" y="4930"/>
                  <a:pt x="15646" y="4930"/>
                </a:cubicBezTo>
                <a:lnTo>
                  <a:pt x="16767" y="4930"/>
                </a:lnTo>
                <a:cubicBezTo>
                  <a:pt x="16835" y="4930"/>
                  <a:pt x="16892" y="4975"/>
                  <a:pt x="16892" y="5031"/>
                </a:cubicBezTo>
                <a:lnTo>
                  <a:pt x="16892" y="5176"/>
                </a:lnTo>
                <a:cubicBezTo>
                  <a:pt x="16892" y="5266"/>
                  <a:pt x="17023" y="5307"/>
                  <a:pt x="17105" y="5246"/>
                </a:cubicBezTo>
                <a:lnTo>
                  <a:pt x="17743" y="4735"/>
                </a:lnTo>
                <a:cubicBezTo>
                  <a:pt x="17793" y="4694"/>
                  <a:pt x="17793" y="4634"/>
                  <a:pt x="17743" y="4594"/>
                </a:cubicBezTo>
                <a:lnTo>
                  <a:pt x="17105" y="4077"/>
                </a:lnTo>
                <a:close/>
                <a:moveTo>
                  <a:pt x="1590" y="3370"/>
                </a:moveTo>
                <a:cubicBezTo>
                  <a:pt x="1521" y="3370"/>
                  <a:pt x="1465" y="3415"/>
                  <a:pt x="1465" y="3470"/>
                </a:cubicBezTo>
                <a:lnTo>
                  <a:pt x="1465" y="3806"/>
                </a:lnTo>
                <a:cubicBezTo>
                  <a:pt x="1465" y="3862"/>
                  <a:pt x="1521" y="3907"/>
                  <a:pt x="1590" y="3907"/>
                </a:cubicBezTo>
                <a:lnTo>
                  <a:pt x="2711" y="3907"/>
                </a:lnTo>
                <a:cubicBezTo>
                  <a:pt x="2780" y="3907"/>
                  <a:pt x="2836" y="3952"/>
                  <a:pt x="2836" y="4007"/>
                </a:cubicBezTo>
                <a:lnTo>
                  <a:pt x="2836" y="4153"/>
                </a:lnTo>
                <a:cubicBezTo>
                  <a:pt x="2836" y="4243"/>
                  <a:pt x="2968" y="4283"/>
                  <a:pt x="3049" y="4223"/>
                </a:cubicBezTo>
                <a:lnTo>
                  <a:pt x="3688" y="3711"/>
                </a:lnTo>
                <a:cubicBezTo>
                  <a:pt x="3738" y="3671"/>
                  <a:pt x="3738" y="3611"/>
                  <a:pt x="3688" y="3571"/>
                </a:cubicBezTo>
                <a:lnTo>
                  <a:pt x="3049" y="3059"/>
                </a:lnTo>
                <a:cubicBezTo>
                  <a:pt x="2974" y="2999"/>
                  <a:pt x="2836" y="3039"/>
                  <a:pt x="2836" y="3129"/>
                </a:cubicBezTo>
                <a:lnTo>
                  <a:pt x="2836" y="3274"/>
                </a:lnTo>
                <a:cubicBezTo>
                  <a:pt x="2836" y="3330"/>
                  <a:pt x="2780" y="3375"/>
                  <a:pt x="2711" y="3375"/>
                </a:cubicBezTo>
                <a:lnTo>
                  <a:pt x="1590" y="3375"/>
                </a:lnTo>
                <a:close/>
                <a:moveTo>
                  <a:pt x="11833" y="5402"/>
                </a:moveTo>
                <a:cubicBezTo>
                  <a:pt x="11764" y="5402"/>
                  <a:pt x="11708" y="5447"/>
                  <a:pt x="11708" y="5502"/>
                </a:cubicBezTo>
                <a:lnTo>
                  <a:pt x="11708" y="5838"/>
                </a:lnTo>
                <a:cubicBezTo>
                  <a:pt x="11708" y="5894"/>
                  <a:pt x="11764" y="5939"/>
                  <a:pt x="11833" y="5939"/>
                </a:cubicBezTo>
                <a:lnTo>
                  <a:pt x="12954" y="5939"/>
                </a:lnTo>
                <a:cubicBezTo>
                  <a:pt x="13023" y="5939"/>
                  <a:pt x="13079" y="5984"/>
                  <a:pt x="13079" y="6039"/>
                </a:cubicBezTo>
                <a:lnTo>
                  <a:pt x="13079" y="6185"/>
                </a:lnTo>
                <a:cubicBezTo>
                  <a:pt x="13079" y="6275"/>
                  <a:pt x="13210" y="6315"/>
                  <a:pt x="13292" y="6255"/>
                </a:cubicBezTo>
                <a:lnTo>
                  <a:pt x="13930" y="5743"/>
                </a:lnTo>
                <a:cubicBezTo>
                  <a:pt x="13981" y="5703"/>
                  <a:pt x="13981" y="5643"/>
                  <a:pt x="13930" y="5603"/>
                </a:cubicBezTo>
                <a:lnTo>
                  <a:pt x="13292" y="5091"/>
                </a:lnTo>
                <a:cubicBezTo>
                  <a:pt x="13217" y="5031"/>
                  <a:pt x="13079" y="5071"/>
                  <a:pt x="13079" y="5161"/>
                </a:cubicBezTo>
                <a:lnTo>
                  <a:pt x="13079" y="5307"/>
                </a:lnTo>
                <a:cubicBezTo>
                  <a:pt x="13079" y="5362"/>
                  <a:pt x="13023" y="5407"/>
                  <a:pt x="12954" y="5407"/>
                </a:cubicBezTo>
                <a:lnTo>
                  <a:pt x="11833" y="5407"/>
                </a:lnTo>
                <a:close/>
                <a:moveTo>
                  <a:pt x="4320" y="2035"/>
                </a:moveTo>
                <a:cubicBezTo>
                  <a:pt x="4245" y="1975"/>
                  <a:pt x="4107" y="2015"/>
                  <a:pt x="4107" y="2105"/>
                </a:cubicBezTo>
                <a:lnTo>
                  <a:pt x="4107" y="2251"/>
                </a:lnTo>
                <a:cubicBezTo>
                  <a:pt x="4107" y="2306"/>
                  <a:pt x="4051" y="2351"/>
                  <a:pt x="3982" y="2351"/>
                </a:cubicBezTo>
                <a:lnTo>
                  <a:pt x="2861" y="2351"/>
                </a:lnTo>
                <a:cubicBezTo>
                  <a:pt x="2792" y="2351"/>
                  <a:pt x="2736" y="2396"/>
                  <a:pt x="2736" y="2452"/>
                </a:cubicBezTo>
                <a:lnTo>
                  <a:pt x="2736" y="2788"/>
                </a:lnTo>
                <a:cubicBezTo>
                  <a:pt x="2736" y="2843"/>
                  <a:pt x="2792" y="2888"/>
                  <a:pt x="2861" y="2888"/>
                </a:cubicBezTo>
                <a:lnTo>
                  <a:pt x="3982" y="2888"/>
                </a:lnTo>
                <a:cubicBezTo>
                  <a:pt x="4051" y="2888"/>
                  <a:pt x="4107" y="2933"/>
                  <a:pt x="4107" y="2988"/>
                </a:cubicBezTo>
                <a:lnTo>
                  <a:pt x="4107" y="3134"/>
                </a:lnTo>
                <a:cubicBezTo>
                  <a:pt x="4107" y="3224"/>
                  <a:pt x="4239" y="3264"/>
                  <a:pt x="4320" y="3204"/>
                </a:cubicBezTo>
                <a:lnTo>
                  <a:pt x="4959" y="2692"/>
                </a:lnTo>
                <a:cubicBezTo>
                  <a:pt x="5009" y="2652"/>
                  <a:pt x="5009" y="2592"/>
                  <a:pt x="4959" y="2552"/>
                </a:cubicBezTo>
                <a:lnTo>
                  <a:pt x="4320" y="2035"/>
                </a:lnTo>
                <a:close/>
                <a:moveTo>
                  <a:pt x="6881" y="2035"/>
                </a:moveTo>
                <a:cubicBezTo>
                  <a:pt x="6806" y="1975"/>
                  <a:pt x="6668" y="2015"/>
                  <a:pt x="6668" y="2105"/>
                </a:cubicBezTo>
                <a:lnTo>
                  <a:pt x="6668" y="2251"/>
                </a:lnTo>
                <a:cubicBezTo>
                  <a:pt x="6668" y="2306"/>
                  <a:pt x="6611" y="2351"/>
                  <a:pt x="6543" y="2351"/>
                </a:cubicBezTo>
                <a:lnTo>
                  <a:pt x="5422" y="2351"/>
                </a:lnTo>
                <a:cubicBezTo>
                  <a:pt x="5353" y="2351"/>
                  <a:pt x="5297" y="2396"/>
                  <a:pt x="5297" y="2452"/>
                </a:cubicBezTo>
                <a:lnTo>
                  <a:pt x="5297" y="2788"/>
                </a:lnTo>
                <a:cubicBezTo>
                  <a:pt x="5297" y="2843"/>
                  <a:pt x="5353" y="2888"/>
                  <a:pt x="5422" y="2888"/>
                </a:cubicBezTo>
                <a:lnTo>
                  <a:pt x="6543" y="2888"/>
                </a:lnTo>
                <a:cubicBezTo>
                  <a:pt x="6611" y="2888"/>
                  <a:pt x="6668" y="2933"/>
                  <a:pt x="6668" y="2988"/>
                </a:cubicBezTo>
                <a:lnTo>
                  <a:pt x="6668" y="3134"/>
                </a:lnTo>
                <a:cubicBezTo>
                  <a:pt x="6668" y="3224"/>
                  <a:pt x="6799" y="3264"/>
                  <a:pt x="6881" y="3204"/>
                </a:cubicBezTo>
                <a:lnTo>
                  <a:pt x="7519" y="2692"/>
                </a:lnTo>
                <a:cubicBezTo>
                  <a:pt x="7569" y="2652"/>
                  <a:pt x="7569" y="2592"/>
                  <a:pt x="7519" y="2552"/>
                </a:cubicBezTo>
                <a:lnTo>
                  <a:pt x="6881" y="2035"/>
                </a:lnTo>
                <a:close/>
                <a:moveTo>
                  <a:pt x="19008" y="7655"/>
                </a:moveTo>
                <a:lnTo>
                  <a:pt x="18369" y="7143"/>
                </a:lnTo>
                <a:cubicBezTo>
                  <a:pt x="18294" y="7083"/>
                  <a:pt x="18157" y="7123"/>
                  <a:pt x="18157" y="7213"/>
                </a:cubicBezTo>
                <a:lnTo>
                  <a:pt x="18157" y="7359"/>
                </a:lnTo>
                <a:cubicBezTo>
                  <a:pt x="18157" y="7414"/>
                  <a:pt x="18100" y="7459"/>
                  <a:pt x="18031" y="7459"/>
                </a:cubicBezTo>
                <a:lnTo>
                  <a:pt x="16917" y="7459"/>
                </a:lnTo>
                <a:cubicBezTo>
                  <a:pt x="16848" y="7459"/>
                  <a:pt x="16792" y="7504"/>
                  <a:pt x="16792" y="7559"/>
                </a:cubicBezTo>
                <a:lnTo>
                  <a:pt x="16792" y="7896"/>
                </a:lnTo>
                <a:cubicBezTo>
                  <a:pt x="16792" y="7951"/>
                  <a:pt x="16848" y="7996"/>
                  <a:pt x="16917" y="7996"/>
                </a:cubicBezTo>
                <a:lnTo>
                  <a:pt x="18038" y="7996"/>
                </a:lnTo>
                <a:cubicBezTo>
                  <a:pt x="18106" y="7996"/>
                  <a:pt x="18163" y="8041"/>
                  <a:pt x="18163" y="8096"/>
                </a:cubicBezTo>
                <a:lnTo>
                  <a:pt x="18163" y="8242"/>
                </a:lnTo>
                <a:cubicBezTo>
                  <a:pt x="18163" y="8332"/>
                  <a:pt x="18294" y="8372"/>
                  <a:pt x="18376" y="8312"/>
                </a:cubicBezTo>
                <a:lnTo>
                  <a:pt x="19014" y="7800"/>
                </a:lnTo>
                <a:cubicBezTo>
                  <a:pt x="19058" y="7755"/>
                  <a:pt x="19058" y="7690"/>
                  <a:pt x="19008" y="7655"/>
                </a:cubicBezTo>
                <a:close/>
                <a:moveTo>
                  <a:pt x="357" y="19205"/>
                </a:moveTo>
                <a:lnTo>
                  <a:pt x="1478" y="19205"/>
                </a:lnTo>
                <a:cubicBezTo>
                  <a:pt x="1546" y="19205"/>
                  <a:pt x="1603" y="19250"/>
                  <a:pt x="1603" y="19305"/>
                </a:cubicBezTo>
                <a:lnTo>
                  <a:pt x="1603" y="19451"/>
                </a:lnTo>
                <a:cubicBezTo>
                  <a:pt x="1603" y="19541"/>
                  <a:pt x="1734" y="19581"/>
                  <a:pt x="1816" y="19521"/>
                </a:cubicBezTo>
                <a:lnTo>
                  <a:pt x="2454" y="19009"/>
                </a:lnTo>
                <a:cubicBezTo>
                  <a:pt x="2504" y="18969"/>
                  <a:pt x="2504" y="18909"/>
                  <a:pt x="2454" y="18869"/>
                </a:cubicBezTo>
                <a:lnTo>
                  <a:pt x="1816" y="18357"/>
                </a:lnTo>
                <a:cubicBezTo>
                  <a:pt x="1741" y="18297"/>
                  <a:pt x="1603" y="18337"/>
                  <a:pt x="1603" y="18427"/>
                </a:cubicBezTo>
                <a:lnTo>
                  <a:pt x="1603" y="18573"/>
                </a:lnTo>
                <a:cubicBezTo>
                  <a:pt x="1603" y="18628"/>
                  <a:pt x="1546" y="18673"/>
                  <a:pt x="1478" y="18673"/>
                </a:cubicBezTo>
                <a:lnTo>
                  <a:pt x="357" y="18673"/>
                </a:lnTo>
                <a:cubicBezTo>
                  <a:pt x="288" y="18673"/>
                  <a:pt x="232" y="18718"/>
                  <a:pt x="232" y="18773"/>
                </a:cubicBezTo>
                <a:lnTo>
                  <a:pt x="232" y="19109"/>
                </a:lnTo>
                <a:cubicBezTo>
                  <a:pt x="238" y="19160"/>
                  <a:pt x="294" y="19205"/>
                  <a:pt x="357" y="19205"/>
                </a:cubicBezTo>
                <a:close/>
                <a:moveTo>
                  <a:pt x="382" y="18267"/>
                </a:moveTo>
                <a:lnTo>
                  <a:pt x="382" y="18412"/>
                </a:lnTo>
                <a:cubicBezTo>
                  <a:pt x="382" y="18502"/>
                  <a:pt x="513" y="18543"/>
                  <a:pt x="595" y="18482"/>
                </a:cubicBezTo>
                <a:lnTo>
                  <a:pt x="1233" y="17971"/>
                </a:lnTo>
                <a:cubicBezTo>
                  <a:pt x="1283" y="17930"/>
                  <a:pt x="1283" y="17870"/>
                  <a:pt x="1233" y="17830"/>
                </a:cubicBezTo>
                <a:lnTo>
                  <a:pt x="595" y="17318"/>
                </a:lnTo>
                <a:cubicBezTo>
                  <a:pt x="520" y="17258"/>
                  <a:pt x="382" y="17298"/>
                  <a:pt x="382" y="17388"/>
                </a:cubicBezTo>
                <a:lnTo>
                  <a:pt x="382" y="17534"/>
                </a:lnTo>
                <a:cubicBezTo>
                  <a:pt x="382" y="17589"/>
                  <a:pt x="326" y="17634"/>
                  <a:pt x="257" y="17634"/>
                </a:cubicBezTo>
                <a:lnTo>
                  <a:pt x="0" y="17634"/>
                </a:lnTo>
                <a:lnTo>
                  <a:pt x="0" y="18171"/>
                </a:lnTo>
                <a:lnTo>
                  <a:pt x="257" y="18171"/>
                </a:lnTo>
                <a:cubicBezTo>
                  <a:pt x="326" y="18171"/>
                  <a:pt x="382" y="18211"/>
                  <a:pt x="382" y="18267"/>
                </a:cubicBezTo>
                <a:close/>
                <a:moveTo>
                  <a:pt x="0" y="3370"/>
                </a:moveTo>
                <a:lnTo>
                  <a:pt x="0" y="3907"/>
                </a:lnTo>
                <a:lnTo>
                  <a:pt x="69" y="3907"/>
                </a:lnTo>
                <a:cubicBezTo>
                  <a:pt x="138" y="3907"/>
                  <a:pt x="194" y="3952"/>
                  <a:pt x="194" y="4007"/>
                </a:cubicBezTo>
                <a:lnTo>
                  <a:pt x="194" y="4153"/>
                </a:lnTo>
                <a:cubicBezTo>
                  <a:pt x="194" y="4243"/>
                  <a:pt x="326" y="4283"/>
                  <a:pt x="407" y="4223"/>
                </a:cubicBezTo>
                <a:lnTo>
                  <a:pt x="1046" y="3711"/>
                </a:lnTo>
                <a:cubicBezTo>
                  <a:pt x="1096" y="3671"/>
                  <a:pt x="1096" y="3611"/>
                  <a:pt x="1046" y="3571"/>
                </a:cubicBezTo>
                <a:lnTo>
                  <a:pt x="407" y="3059"/>
                </a:lnTo>
                <a:cubicBezTo>
                  <a:pt x="332" y="2999"/>
                  <a:pt x="194" y="3039"/>
                  <a:pt x="194" y="3129"/>
                </a:cubicBezTo>
                <a:lnTo>
                  <a:pt x="194" y="3274"/>
                </a:lnTo>
                <a:cubicBezTo>
                  <a:pt x="194" y="3330"/>
                  <a:pt x="138" y="3375"/>
                  <a:pt x="69" y="3375"/>
                </a:cubicBezTo>
                <a:lnTo>
                  <a:pt x="0" y="3375"/>
                </a:lnTo>
                <a:close/>
                <a:moveTo>
                  <a:pt x="4151" y="3370"/>
                </a:moveTo>
                <a:cubicBezTo>
                  <a:pt x="4082" y="3370"/>
                  <a:pt x="4026" y="3415"/>
                  <a:pt x="4026" y="3470"/>
                </a:cubicBezTo>
                <a:lnTo>
                  <a:pt x="4026" y="3806"/>
                </a:lnTo>
                <a:cubicBezTo>
                  <a:pt x="4026" y="3862"/>
                  <a:pt x="4082" y="3907"/>
                  <a:pt x="4151" y="3907"/>
                </a:cubicBezTo>
                <a:lnTo>
                  <a:pt x="5272" y="3907"/>
                </a:lnTo>
                <a:cubicBezTo>
                  <a:pt x="5341" y="3907"/>
                  <a:pt x="5397" y="3952"/>
                  <a:pt x="5397" y="4007"/>
                </a:cubicBezTo>
                <a:lnTo>
                  <a:pt x="5397" y="4153"/>
                </a:lnTo>
                <a:cubicBezTo>
                  <a:pt x="5397" y="4243"/>
                  <a:pt x="5528" y="4283"/>
                  <a:pt x="5610" y="4223"/>
                </a:cubicBezTo>
                <a:lnTo>
                  <a:pt x="6248" y="3711"/>
                </a:lnTo>
                <a:cubicBezTo>
                  <a:pt x="6298" y="3671"/>
                  <a:pt x="6298" y="3611"/>
                  <a:pt x="6248" y="3571"/>
                </a:cubicBezTo>
                <a:lnTo>
                  <a:pt x="5610" y="3059"/>
                </a:lnTo>
                <a:cubicBezTo>
                  <a:pt x="5535" y="2999"/>
                  <a:pt x="5397" y="3039"/>
                  <a:pt x="5397" y="3129"/>
                </a:cubicBezTo>
                <a:lnTo>
                  <a:pt x="5397" y="3274"/>
                </a:lnTo>
                <a:cubicBezTo>
                  <a:pt x="5397" y="3330"/>
                  <a:pt x="5341" y="3375"/>
                  <a:pt x="5272" y="3375"/>
                </a:cubicBezTo>
                <a:lnTo>
                  <a:pt x="4151" y="3375"/>
                </a:lnTo>
                <a:close/>
                <a:moveTo>
                  <a:pt x="11821" y="3370"/>
                </a:moveTo>
                <a:cubicBezTo>
                  <a:pt x="11752" y="3370"/>
                  <a:pt x="11695" y="3415"/>
                  <a:pt x="11695" y="3470"/>
                </a:cubicBezTo>
                <a:lnTo>
                  <a:pt x="11695" y="3806"/>
                </a:lnTo>
                <a:cubicBezTo>
                  <a:pt x="11695" y="3862"/>
                  <a:pt x="11752" y="3907"/>
                  <a:pt x="11821" y="3907"/>
                </a:cubicBezTo>
                <a:lnTo>
                  <a:pt x="12941" y="3907"/>
                </a:lnTo>
                <a:cubicBezTo>
                  <a:pt x="13010" y="3907"/>
                  <a:pt x="13066" y="3952"/>
                  <a:pt x="13066" y="4007"/>
                </a:cubicBezTo>
                <a:lnTo>
                  <a:pt x="13066" y="4153"/>
                </a:lnTo>
                <a:cubicBezTo>
                  <a:pt x="13066" y="4243"/>
                  <a:pt x="13198" y="4283"/>
                  <a:pt x="13279" y="4223"/>
                </a:cubicBezTo>
                <a:lnTo>
                  <a:pt x="13918" y="3711"/>
                </a:lnTo>
                <a:cubicBezTo>
                  <a:pt x="13968" y="3671"/>
                  <a:pt x="13968" y="3611"/>
                  <a:pt x="13918" y="3571"/>
                </a:cubicBezTo>
                <a:lnTo>
                  <a:pt x="13279" y="3059"/>
                </a:lnTo>
                <a:cubicBezTo>
                  <a:pt x="13204" y="2999"/>
                  <a:pt x="13066" y="3039"/>
                  <a:pt x="13066" y="3129"/>
                </a:cubicBezTo>
                <a:lnTo>
                  <a:pt x="13066" y="3274"/>
                </a:lnTo>
                <a:cubicBezTo>
                  <a:pt x="13066" y="3330"/>
                  <a:pt x="13010" y="3375"/>
                  <a:pt x="12941" y="3375"/>
                </a:cubicBezTo>
                <a:lnTo>
                  <a:pt x="11821" y="3375"/>
                </a:lnTo>
                <a:close/>
                <a:moveTo>
                  <a:pt x="14557" y="2035"/>
                </a:moveTo>
                <a:cubicBezTo>
                  <a:pt x="14481" y="1975"/>
                  <a:pt x="14344" y="2015"/>
                  <a:pt x="14344" y="2105"/>
                </a:cubicBezTo>
                <a:lnTo>
                  <a:pt x="14344" y="2251"/>
                </a:lnTo>
                <a:cubicBezTo>
                  <a:pt x="14344" y="2306"/>
                  <a:pt x="14287" y="2351"/>
                  <a:pt x="14218" y="2351"/>
                </a:cubicBezTo>
                <a:lnTo>
                  <a:pt x="13098" y="2351"/>
                </a:lnTo>
                <a:cubicBezTo>
                  <a:pt x="13029" y="2351"/>
                  <a:pt x="12973" y="2396"/>
                  <a:pt x="12973" y="2452"/>
                </a:cubicBezTo>
                <a:lnTo>
                  <a:pt x="12973" y="2788"/>
                </a:lnTo>
                <a:cubicBezTo>
                  <a:pt x="12973" y="2843"/>
                  <a:pt x="13029" y="2888"/>
                  <a:pt x="13098" y="2888"/>
                </a:cubicBezTo>
                <a:lnTo>
                  <a:pt x="14218" y="2888"/>
                </a:lnTo>
                <a:cubicBezTo>
                  <a:pt x="14287" y="2888"/>
                  <a:pt x="14344" y="2933"/>
                  <a:pt x="14344" y="2988"/>
                </a:cubicBezTo>
                <a:lnTo>
                  <a:pt x="14344" y="3134"/>
                </a:lnTo>
                <a:cubicBezTo>
                  <a:pt x="14344" y="3224"/>
                  <a:pt x="14475" y="3264"/>
                  <a:pt x="14557" y="3204"/>
                </a:cubicBezTo>
                <a:lnTo>
                  <a:pt x="15195" y="2692"/>
                </a:lnTo>
                <a:cubicBezTo>
                  <a:pt x="15245" y="2652"/>
                  <a:pt x="15245" y="2592"/>
                  <a:pt x="15195" y="2552"/>
                </a:cubicBezTo>
                <a:lnTo>
                  <a:pt x="14557" y="2035"/>
                </a:lnTo>
                <a:close/>
                <a:moveTo>
                  <a:pt x="15821" y="3049"/>
                </a:moveTo>
                <a:cubicBezTo>
                  <a:pt x="15746" y="2988"/>
                  <a:pt x="15608" y="3029"/>
                  <a:pt x="15608" y="3119"/>
                </a:cubicBezTo>
                <a:lnTo>
                  <a:pt x="15608" y="3264"/>
                </a:lnTo>
                <a:cubicBezTo>
                  <a:pt x="15608" y="3320"/>
                  <a:pt x="15552" y="3365"/>
                  <a:pt x="15483" y="3365"/>
                </a:cubicBezTo>
                <a:lnTo>
                  <a:pt x="14362" y="3365"/>
                </a:lnTo>
                <a:cubicBezTo>
                  <a:pt x="14294" y="3365"/>
                  <a:pt x="14237" y="3410"/>
                  <a:pt x="14237" y="3465"/>
                </a:cubicBezTo>
                <a:lnTo>
                  <a:pt x="14237" y="3801"/>
                </a:lnTo>
                <a:cubicBezTo>
                  <a:pt x="14237" y="3857"/>
                  <a:pt x="14294" y="3902"/>
                  <a:pt x="14362" y="3902"/>
                </a:cubicBezTo>
                <a:lnTo>
                  <a:pt x="15483" y="3902"/>
                </a:lnTo>
                <a:cubicBezTo>
                  <a:pt x="15552" y="3902"/>
                  <a:pt x="15608" y="3947"/>
                  <a:pt x="15608" y="4002"/>
                </a:cubicBezTo>
                <a:lnTo>
                  <a:pt x="15608" y="4148"/>
                </a:lnTo>
                <a:cubicBezTo>
                  <a:pt x="15608" y="4238"/>
                  <a:pt x="15740" y="4278"/>
                  <a:pt x="15821" y="4218"/>
                </a:cubicBezTo>
                <a:lnTo>
                  <a:pt x="16460" y="3706"/>
                </a:lnTo>
                <a:cubicBezTo>
                  <a:pt x="16510" y="3666"/>
                  <a:pt x="16510" y="3606"/>
                  <a:pt x="16460" y="3565"/>
                </a:cubicBezTo>
                <a:lnTo>
                  <a:pt x="15821" y="3049"/>
                </a:lnTo>
                <a:close/>
                <a:moveTo>
                  <a:pt x="6787" y="3370"/>
                </a:moveTo>
                <a:cubicBezTo>
                  <a:pt x="6718" y="3370"/>
                  <a:pt x="6662" y="3415"/>
                  <a:pt x="6662" y="3470"/>
                </a:cubicBezTo>
                <a:lnTo>
                  <a:pt x="6662" y="3806"/>
                </a:lnTo>
                <a:cubicBezTo>
                  <a:pt x="6662" y="3862"/>
                  <a:pt x="6718" y="3907"/>
                  <a:pt x="6787" y="3907"/>
                </a:cubicBezTo>
                <a:lnTo>
                  <a:pt x="7907" y="3907"/>
                </a:lnTo>
                <a:cubicBezTo>
                  <a:pt x="7976" y="3907"/>
                  <a:pt x="8033" y="3952"/>
                  <a:pt x="8033" y="4007"/>
                </a:cubicBezTo>
                <a:lnTo>
                  <a:pt x="8033" y="4153"/>
                </a:lnTo>
                <a:cubicBezTo>
                  <a:pt x="8033" y="4243"/>
                  <a:pt x="8164" y="4283"/>
                  <a:pt x="8246" y="4223"/>
                </a:cubicBezTo>
                <a:lnTo>
                  <a:pt x="8884" y="3711"/>
                </a:lnTo>
                <a:cubicBezTo>
                  <a:pt x="8934" y="3671"/>
                  <a:pt x="8934" y="3611"/>
                  <a:pt x="8884" y="3571"/>
                </a:cubicBezTo>
                <a:lnTo>
                  <a:pt x="8246" y="3059"/>
                </a:lnTo>
                <a:cubicBezTo>
                  <a:pt x="8170" y="2999"/>
                  <a:pt x="8033" y="3039"/>
                  <a:pt x="8033" y="3129"/>
                </a:cubicBezTo>
                <a:lnTo>
                  <a:pt x="8033" y="3274"/>
                </a:lnTo>
                <a:cubicBezTo>
                  <a:pt x="8033" y="3330"/>
                  <a:pt x="7976" y="3375"/>
                  <a:pt x="7907" y="3375"/>
                </a:cubicBezTo>
                <a:lnTo>
                  <a:pt x="6787" y="3375"/>
                </a:lnTo>
                <a:close/>
                <a:moveTo>
                  <a:pt x="4170" y="19305"/>
                </a:moveTo>
                <a:lnTo>
                  <a:pt x="4170" y="19451"/>
                </a:lnTo>
                <a:cubicBezTo>
                  <a:pt x="4170" y="19541"/>
                  <a:pt x="4301" y="19581"/>
                  <a:pt x="4383" y="19521"/>
                </a:cubicBezTo>
                <a:lnTo>
                  <a:pt x="5021" y="19009"/>
                </a:lnTo>
                <a:cubicBezTo>
                  <a:pt x="5071" y="18969"/>
                  <a:pt x="5071" y="18909"/>
                  <a:pt x="5021" y="18869"/>
                </a:cubicBezTo>
                <a:lnTo>
                  <a:pt x="4383" y="18357"/>
                </a:lnTo>
                <a:cubicBezTo>
                  <a:pt x="4307" y="18297"/>
                  <a:pt x="4170" y="18337"/>
                  <a:pt x="4170" y="18427"/>
                </a:cubicBezTo>
                <a:lnTo>
                  <a:pt x="4170" y="18573"/>
                </a:lnTo>
                <a:cubicBezTo>
                  <a:pt x="4170" y="18628"/>
                  <a:pt x="4113" y="18673"/>
                  <a:pt x="4045" y="18673"/>
                </a:cubicBezTo>
                <a:lnTo>
                  <a:pt x="2924" y="18673"/>
                </a:lnTo>
                <a:cubicBezTo>
                  <a:pt x="2855" y="18673"/>
                  <a:pt x="2799" y="18718"/>
                  <a:pt x="2799" y="18773"/>
                </a:cubicBezTo>
                <a:lnTo>
                  <a:pt x="2799" y="19109"/>
                </a:lnTo>
                <a:cubicBezTo>
                  <a:pt x="2799" y="19165"/>
                  <a:pt x="2855" y="19210"/>
                  <a:pt x="2924" y="19210"/>
                </a:cubicBezTo>
                <a:lnTo>
                  <a:pt x="4045" y="19210"/>
                </a:lnTo>
                <a:cubicBezTo>
                  <a:pt x="4120" y="19205"/>
                  <a:pt x="4170" y="19250"/>
                  <a:pt x="4170" y="19305"/>
                </a:cubicBezTo>
                <a:close/>
                <a:moveTo>
                  <a:pt x="9517" y="2035"/>
                </a:moveTo>
                <a:cubicBezTo>
                  <a:pt x="9441" y="1975"/>
                  <a:pt x="9304" y="2015"/>
                  <a:pt x="9304" y="2105"/>
                </a:cubicBezTo>
                <a:lnTo>
                  <a:pt x="9304" y="2251"/>
                </a:lnTo>
                <a:cubicBezTo>
                  <a:pt x="9304" y="2306"/>
                  <a:pt x="9247" y="2351"/>
                  <a:pt x="9178" y="2351"/>
                </a:cubicBezTo>
                <a:lnTo>
                  <a:pt x="8058" y="2351"/>
                </a:lnTo>
                <a:cubicBezTo>
                  <a:pt x="7989" y="2351"/>
                  <a:pt x="7933" y="2396"/>
                  <a:pt x="7933" y="2452"/>
                </a:cubicBezTo>
                <a:lnTo>
                  <a:pt x="7933" y="2788"/>
                </a:lnTo>
                <a:cubicBezTo>
                  <a:pt x="7933" y="2843"/>
                  <a:pt x="7989" y="2888"/>
                  <a:pt x="8058" y="2888"/>
                </a:cubicBezTo>
                <a:lnTo>
                  <a:pt x="9178" y="2888"/>
                </a:lnTo>
                <a:cubicBezTo>
                  <a:pt x="9247" y="2888"/>
                  <a:pt x="9304" y="2933"/>
                  <a:pt x="9304" y="2988"/>
                </a:cubicBezTo>
                <a:lnTo>
                  <a:pt x="9304" y="3134"/>
                </a:lnTo>
                <a:cubicBezTo>
                  <a:pt x="9304" y="3224"/>
                  <a:pt x="9435" y="3264"/>
                  <a:pt x="9517" y="3204"/>
                </a:cubicBezTo>
                <a:lnTo>
                  <a:pt x="10155" y="2692"/>
                </a:lnTo>
                <a:cubicBezTo>
                  <a:pt x="10205" y="2652"/>
                  <a:pt x="10205" y="2592"/>
                  <a:pt x="10155" y="2552"/>
                </a:cubicBezTo>
                <a:lnTo>
                  <a:pt x="9517" y="2035"/>
                </a:lnTo>
                <a:close/>
                <a:moveTo>
                  <a:pt x="12040" y="2065"/>
                </a:moveTo>
                <a:cubicBezTo>
                  <a:pt x="11965" y="2005"/>
                  <a:pt x="11827" y="2045"/>
                  <a:pt x="11827" y="2136"/>
                </a:cubicBezTo>
                <a:lnTo>
                  <a:pt x="11827" y="2281"/>
                </a:lnTo>
                <a:cubicBezTo>
                  <a:pt x="11827" y="2336"/>
                  <a:pt x="11770" y="2381"/>
                  <a:pt x="11702" y="2381"/>
                </a:cubicBezTo>
                <a:lnTo>
                  <a:pt x="10581" y="2381"/>
                </a:lnTo>
                <a:cubicBezTo>
                  <a:pt x="10512" y="2381"/>
                  <a:pt x="10456" y="2427"/>
                  <a:pt x="10456" y="2482"/>
                </a:cubicBezTo>
                <a:lnTo>
                  <a:pt x="10456" y="2818"/>
                </a:lnTo>
                <a:cubicBezTo>
                  <a:pt x="10456" y="2873"/>
                  <a:pt x="10512" y="2918"/>
                  <a:pt x="10581" y="2918"/>
                </a:cubicBezTo>
                <a:lnTo>
                  <a:pt x="11702" y="2918"/>
                </a:lnTo>
                <a:cubicBezTo>
                  <a:pt x="11770" y="2918"/>
                  <a:pt x="11827" y="2963"/>
                  <a:pt x="11827" y="3019"/>
                </a:cubicBezTo>
                <a:lnTo>
                  <a:pt x="11827" y="3164"/>
                </a:lnTo>
                <a:cubicBezTo>
                  <a:pt x="11827" y="3254"/>
                  <a:pt x="11958" y="3295"/>
                  <a:pt x="12040" y="3234"/>
                </a:cubicBezTo>
                <a:lnTo>
                  <a:pt x="12678" y="2723"/>
                </a:lnTo>
                <a:cubicBezTo>
                  <a:pt x="12728" y="2682"/>
                  <a:pt x="12728" y="2622"/>
                  <a:pt x="12678" y="2582"/>
                </a:cubicBezTo>
                <a:lnTo>
                  <a:pt x="12040" y="2065"/>
                </a:lnTo>
                <a:close/>
                <a:moveTo>
                  <a:pt x="9335" y="3400"/>
                </a:moveTo>
                <a:cubicBezTo>
                  <a:pt x="9266" y="3400"/>
                  <a:pt x="9210" y="3445"/>
                  <a:pt x="9210" y="3500"/>
                </a:cubicBezTo>
                <a:lnTo>
                  <a:pt x="9210" y="3836"/>
                </a:lnTo>
                <a:cubicBezTo>
                  <a:pt x="9210" y="3892"/>
                  <a:pt x="9266" y="3937"/>
                  <a:pt x="9335" y="3937"/>
                </a:cubicBezTo>
                <a:lnTo>
                  <a:pt x="10456" y="3937"/>
                </a:lnTo>
                <a:cubicBezTo>
                  <a:pt x="10525" y="3937"/>
                  <a:pt x="10581" y="3982"/>
                  <a:pt x="10581" y="4037"/>
                </a:cubicBezTo>
                <a:lnTo>
                  <a:pt x="10581" y="4183"/>
                </a:lnTo>
                <a:cubicBezTo>
                  <a:pt x="10581" y="4273"/>
                  <a:pt x="10712" y="4313"/>
                  <a:pt x="10794" y="4253"/>
                </a:cubicBezTo>
                <a:lnTo>
                  <a:pt x="11432" y="3741"/>
                </a:lnTo>
                <a:cubicBezTo>
                  <a:pt x="11482" y="3701"/>
                  <a:pt x="11482" y="3641"/>
                  <a:pt x="11432" y="3601"/>
                </a:cubicBezTo>
                <a:lnTo>
                  <a:pt x="10794" y="3089"/>
                </a:lnTo>
                <a:cubicBezTo>
                  <a:pt x="10719" y="3029"/>
                  <a:pt x="10581" y="3069"/>
                  <a:pt x="10581" y="3159"/>
                </a:cubicBezTo>
                <a:lnTo>
                  <a:pt x="10581" y="3305"/>
                </a:lnTo>
                <a:cubicBezTo>
                  <a:pt x="10581" y="3360"/>
                  <a:pt x="10525" y="3405"/>
                  <a:pt x="10456" y="3405"/>
                </a:cubicBezTo>
                <a:lnTo>
                  <a:pt x="9335" y="3405"/>
                </a:ln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extBox 7">
            <a:extLst>
              <a:ext uri="{FF2B5EF4-FFF2-40B4-BE49-F238E27FC236}">
                <a16:creationId xmlns:a16="http://schemas.microsoft.com/office/drawing/2014/main" id="{451F0EC4-7C4A-74F7-4229-D1820316C5FF}"/>
              </a:ext>
            </a:extLst>
          </p:cNvPr>
          <p:cNvSpPr txBox="1"/>
          <p:nvPr/>
        </p:nvSpPr>
        <p:spPr>
          <a:xfrm>
            <a:off x="2278557" y="3317424"/>
            <a:ext cx="2621413" cy="523220"/>
          </a:xfrm>
          <a:prstGeom prst="rect">
            <a:avLst/>
          </a:prstGeom>
          <a:noFill/>
        </p:spPr>
        <p:txBody>
          <a:bodyPr wrap="square" lIns="0" rIns="0" rtlCol="0" anchor="ctr">
            <a:spAutoFit/>
          </a:bodyPr>
          <a:lstStyle/>
          <a:p>
            <a:r>
              <a:rPr lang="en-US" sz="2800" b="1" noProof="1"/>
              <a:t>Summarization</a:t>
            </a:r>
          </a:p>
        </p:txBody>
      </p:sp>
      <p:sp>
        <p:nvSpPr>
          <p:cNvPr id="11" name="TextBox 10">
            <a:extLst>
              <a:ext uri="{FF2B5EF4-FFF2-40B4-BE49-F238E27FC236}">
                <a16:creationId xmlns:a16="http://schemas.microsoft.com/office/drawing/2014/main" id="{42613D38-91BA-1F34-9442-471F2BB06CAB}"/>
              </a:ext>
            </a:extLst>
          </p:cNvPr>
          <p:cNvSpPr txBox="1"/>
          <p:nvPr/>
        </p:nvSpPr>
        <p:spPr>
          <a:xfrm>
            <a:off x="5523159" y="2109926"/>
            <a:ext cx="6245288" cy="3262432"/>
          </a:xfrm>
          <a:prstGeom prst="rect">
            <a:avLst/>
          </a:prstGeom>
          <a:noFill/>
        </p:spPr>
        <p:txBody>
          <a:bodyPr wrap="square" lIns="0" rIns="0" rtlCol="0" anchor="t">
            <a:spAutoFit/>
          </a:bodyPr>
          <a:lstStyle/>
          <a:p>
            <a:pPr marL="283464" indent="-283464" algn="l" rtl="0" eaLnBrk="1" latinLnBrk="0" hangingPunct="1">
              <a:spcAft>
                <a:spcPts val="1200"/>
              </a:spcAft>
              <a:buFont typeface="Arial" panose="020B0604020202020204" pitchFamily="34" charset="0"/>
              <a:buChar char="•"/>
            </a:pPr>
            <a:r>
              <a:rPr lang="en-US" sz="1600" b="1" dirty="0">
                <a:solidFill>
                  <a:srgbClr val="75686B"/>
                </a:solidFill>
                <a:effectLst/>
                <a:latin typeface="Arial" panose="020B0604020202020204" pitchFamily="34" charset="0"/>
              </a:rPr>
              <a:t>Summarizing past events </a:t>
            </a:r>
            <a:r>
              <a:rPr lang="en-US" sz="1600" dirty="0">
                <a:solidFill>
                  <a:srgbClr val="75686B"/>
                </a:solidFill>
                <a:effectLst/>
                <a:latin typeface="Arial" panose="020B0604020202020204" pitchFamily="34" charset="0"/>
              </a:rPr>
              <a:t>helps agents remember key points from previous interactions.</a:t>
            </a:r>
          </a:p>
          <a:p>
            <a:pPr marL="283464" indent="-283464" algn="l" rtl="0" eaLnBrk="1" latinLnBrk="0" hangingPunct="1">
              <a:spcAft>
                <a:spcPts val="1200"/>
              </a:spcAft>
              <a:buFont typeface="Arial" panose="020B0604020202020204" pitchFamily="34" charset="0"/>
              <a:buChar char="•"/>
            </a:pPr>
            <a:r>
              <a:rPr lang="en-US" sz="1600" dirty="0">
                <a:solidFill>
                  <a:srgbClr val="75686B"/>
                </a:solidFill>
                <a:effectLst/>
                <a:latin typeface="Arial" panose="020B0604020202020204" pitchFamily="34" charset="0"/>
              </a:rPr>
              <a:t>Users may forget what the AI knows, so summaries bridge this gap with phrases like “Recall from our last session” or “Let’s align on key takeaways.”</a:t>
            </a:r>
          </a:p>
          <a:p>
            <a:pPr marL="283464" indent="-283464" algn="l" rtl="0" eaLnBrk="1" latinLnBrk="0" hangingPunct="1">
              <a:spcAft>
                <a:spcPts val="1200"/>
              </a:spcAft>
              <a:buFont typeface="Arial" panose="020B0604020202020204" pitchFamily="34" charset="0"/>
              <a:buChar char="•"/>
            </a:pPr>
            <a:r>
              <a:rPr lang="en-US" sz="1600" dirty="0">
                <a:solidFill>
                  <a:srgbClr val="75686B"/>
                </a:solidFill>
                <a:effectLst/>
                <a:latin typeface="Arial" panose="020B0604020202020204" pitchFamily="34" charset="0"/>
              </a:rPr>
              <a:t>Summaries also serve as </a:t>
            </a:r>
            <a:r>
              <a:rPr lang="en-US" sz="1600" b="1" dirty="0">
                <a:solidFill>
                  <a:srgbClr val="75686B"/>
                </a:solidFill>
                <a:effectLst/>
                <a:latin typeface="Arial" panose="020B0604020202020204" pitchFamily="34" charset="0"/>
              </a:rPr>
              <a:t>checkpoints</a:t>
            </a:r>
            <a:r>
              <a:rPr lang="en-US" sz="1600" dirty="0">
                <a:solidFill>
                  <a:srgbClr val="75686B"/>
                </a:solidFill>
                <a:effectLst/>
                <a:latin typeface="Arial" panose="020B0604020202020204" pitchFamily="34" charset="0"/>
              </a:rPr>
              <a:t> for users to confirm and adjust the AI’s understanding.</a:t>
            </a:r>
          </a:p>
          <a:p>
            <a:pPr marL="283464" indent="-283464" algn="l" rtl="0" eaLnBrk="1" latinLnBrk="0" hangingPunct="1">
              <a:spcAft>
                <a:spcPts val="1200"/>
              </a:spcAft>
              <a:buFont typeface="Arial" panose="020B0604020202020204" pitchFamily="34" charset="0"/>
              <a:buChar char="•"/>
            </a:pPr>
            <a:r>
              <a:rPr lang="en-US" sz="1600" b="1" noProof="1">
                <a:solidFill>
                  <a:srgbClr val="75686B"/>
                </a:solidFill>
                <a:latin typeface="Arial" panose="020B0604020202020204" pitchFamily="34" charset="0"/>
              </a:rPr>
              <a:t>Memory audits </a:t>
            </a:r>
            <a:r>
              <a:rPr lang="en-US" sz="1600" noProof="1">
                <a:solidFill>
                  <a:srgbClr val="75686B"/>
                </a:solidFill>
                <a:latin typeface="Arial" panose="020B0604020202020204" pitchFamily="34" charset="0"/>
              </a:rPr>
              <a:t>are another core aspect of effective memory management. Perform regular audits of AI system memory automatically either by engaging with the user or leveraging an agent to adjust memory from current session context.</a:t>
            </a:r>
            <a:endParaRPr lang="en-US" sz="1600" noProof="1">
              <a:solidFill>
                <a:schemeClr val="tx1">
                  <a:lumMod val="65000"/>
                  <a:lumOff val="35000"/>
                </a:schemeClr>
              </a:solidFill>
            </a:endParaRPr>
          </a:p>
        </p:txBody>
      </p:sp>
    </p:spTree>
    <p:extLst>
      <p:ext uri="{BB962C8B-B14F-4D97-AF65-F5344CB8AC3E}">
        <p14:creationId xmlns:p14="http://schemas.microsoft.com/office/powerpoint/2010/main" val="3478432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F4BB-52D8-CED4-783C-5839C1993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C2209-F590-80AC-BD15-618210D45B9D}"/>
              </a:ext>
            </a:extLst>
          </p:cNvPr>
          <p:cNvSpPr>
            <a:spLocks noGrp="1"/>
          </p:cNvSpPr>
          <p:nvPr>
            <p:ph type="title"/>
          </p:nvPr>
        </p:nvSpPr>
        <p:spPr/>
        <p:txBody>
          <a:bodyPr/>
          <a:lstStyle/>
          <a:p>
            <a:r>
              <a:rPr lang="en-US" dirty="0"/>
              <a:t>Leading Teams to Use Agent’s Memory the Right Way</a:t>
            </a:r>
          </a:p>
        </p:txBody>
      </p:sp>
      <p:sp>
        <p:nvSpPr>
          <p:cNvPr id="6" name="Shape">
            <a:extLst>
              <a:ext uri="{FF2B5EF4-FFF2-40B4-BE49-F238E27FC236}">
                <a16:creationId xmlns:a16="http://schemas.microsoft.com/office/drawing/2014/main" id="{8BB65CFD-17B9-5EFB-1E35-92239CA98005}"/>
              </a:ext>
            </a:extLst>
          </p:cNvPr>
          <p:cNvSpPr/>
          <p:nvPr/>
        </p:nvSpPr>
        <p:spPr>
          <a:xfrm>
            <a:off x="1966963" y="2481557"/>
            <a:ext cx="3244602" cy="2203952"/>
          </a:xfrm>
          <a:custGeom>
            <a:avLst/>
            <a:gdLst/>
            <a:ahLst/>
            <a:cxnLst>
              <a:cxn ang="0">
                <a:pos x="wd2" y="hd2"/>
              </a:cxn>
              <a:cxn ang="5400000">
                <a:pos x="wd2" y="hd2"/>
              </a:cxn>
              <a:cxn ang="10800000">
                <a:pos x="wd2" y="hd2"/>
              </a:cxn>
              <a:cxn ang="16200000">
                <a:pos x="wd2" y="hd2"/>
              </a:cxn>
            </a:cxnLst>
            <a:rect l="0" t="0" r="r" b="b"/>
            <a:pathLst>
              <a:path w="21484" h="20498" extrusionOk="0">
                <a:moveTo>
                  <a:pt x="21137" y="9071"/>
                </a:moveTo>
                <a:lnTo>
                  <a:pt x="15025" y="486"/>
                </a:lnTo>
                <a:cubicBezTo>
                  <a:pt x="14288" y="-550"/>
                  <a:pt x="13016" y="177"/>
                  <a:pt x="13016" y="1654"/>
                </a:cubicBezTo>
                <a:lnTo>
                  <a:pt x="13016" y="4123"/>
                </a:lnTo>
                <a:cubicBezTo>
                  <a:pt x="13016" y="5037"/>
                  <a:pt x="12491" y="5776"/>
                  <a:pt x="11840" y="5776"/>
                </a:cubicBezTo>
                <a:lnTo>
                  <a:pt x="1177" y="5776"/>
                </a:lnTo>
                <a:cubicBezTo>
                  <a:pt x="526" y="5776"/>
                  <a:pt x="0" y="6514"/>
                  <a:pt x="0" y="7429"/>
                </a:cubicBezTo>
                <a:lnTo>
                  <a:pt x="0" y="13071"/>
                </a:lnTo>
                <a:cubicBezTo>
                  <a:pt x="0" y="13986"/>
                  <a:pt x="526" y="14724"/>
                  <a:pt x="1177" y="14724"/>
                </a:cubicBezTo>
                <a:lnTo>
                  <a:pt x="11840" y="14724"/>
                </a:lnTo>
                <a:cubicBezTo>
                  <a:pt x="12491" y="14724"/>
                  <a:pt x="13016" y="15463"/>
                  <a:pt x="13016" y="16377"/>
                </a:cubicBezTo>
                <a:lnTo>
                  <a:pt x="13016" y="18846"/>
                </a:lnTo>
                <a:cubicBezTo>
                  <a:pt x="13016" y="20312"/>
                  <a:pt x="14280" y="21050"/>
                  <a:pt x="15025" y="20014"/>
                </a:cubicBezTo>
                <a:lnTo>
                  <a:pt x="21137" y="11429"/>
                </a:lnTo>
                <a:cubicBezTo>
                  <a:pt x="21600" y="10757"/>
                  <a:pt x="21600" y="9710"/>
                  <a:pt x="21137" y="9071"/>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68956CFE-EC00-FD27-E12F-98FD3ABC726A}"/>
              </a:ext>
            </a:extLst>
          </p:cNvPr>
          <p:cNvSpPr/>
          <p:nvPr/>
        </p:nvSpPr>
        <p:spPr>
          <a:xfrm>
            <a:off x="0" y="1035957"/>
            <a:ext cx="4085599" cy="5086155"/>
          </a:xfrm>
          <a:custGeom>
            <a:avLst/>
            <a:gdLst/>
            <a:ahLst/>
            <a:cxnLst>
              <a:cxn ang="0">
                <a:pos x="wd2" y="hd2"/>
              </a:cxn>
              <a:cxn ang="5400000">
                <a:pos x="wd2" y="hd2"/>
              </a:cxn>
              <a:cxn ang="10800000">
                <a:pos x="wd2" y="hd2"/>
              </a:cxn>
              <a:cxn ang="16200000">
                <a:pos x="wd2" y="hd2"/>
              </a:cxn>
            </a:cxnLst>
            <a:rect l="0" t="0" r="r" b="b"/>
            <a:pathLst>
              <a:path w="21587" h="21537" extrusionOk="0">
                <a:moveTo>
                  <a:pt x="2792" y="9521"/>
                </a:moveTo>
                <a:cubicBezTo>
                  <a:pt x="2861" y="9521"/>
                  <a:pt x="2918" y="9476"/>
                  <a:pt x="2918" y="9421"/>
                </a:cubicBezTo>
                <a:lnTo>
                  <a:pt x="2918" y="9275"/>
                </a:lnTo>
                <a:cubicBezTo>
                  <a:pt x="2918" y="9185"/>
                  <a:pt x="3049" y="9145"/>
                  <a:pt x="3130" y="9205"/>
                </a:cubicBezTo>
                <a:lnTo>
                  <a:pt x="3769" y="9717"/>
                </a:lnTo>
                <a:cubicBezTo>
                  <a:pt x="3819" y="9757"/>
                  <a:pt x="3819" y="9817"/>
                  <a:pt x="3769" y="9857"/>
                </a:cubicBezTo>
                <a:lnTo>
                  <a:pt x="3130" y="10369"/>
                </a:lnTo>
                <a:cubicBezTo>
                  <a:pt x="3055" y="10429"/>
                  <a:pt x="2918" y="10389"/>
                  <a:pt x="2918" y="10299"/>
                </a:cubicBezTo>
                <a:lnTo>
                  <a:pt x="2918" y="10153"/>
                </a:lnTo>
                <a:cubicBezTo>
                  <a:pt x="2918" y="10098"/>
                  <a:pt x="2861" y="10053"/>
                  <a:pt x="2792" y="10053"/>
                </a:cubicBezTo>
                <a:lnTo>
                  <a:pt x="1672" y="10053"/>
                </a:lnTo>
                <a:cubicBezTo>
                  <a:pt x="1603" y="10053"/>
                  <a:pt x="1546" y="10008"/>
                  <a:pt x="1546" y="9953"/>
                </a:cubicBezTo>
                <a:lnTo>
                  <a:pt x="1546" y="9617"/>
                </a:lnTo>
                <a:cubicBezTo>
                  <a:pt x="1546" y="9561"/>
                  <a:pt x="1603" y="9516"/>
                  <a:pt x="1672" y="9516"/>
                </a:cubicBezTo>
                <a:lnTo>
                  <a:pt x="2792" y="9516"/>
                </a:lnTo>
                <a:close/>
                <a:moveTo>
                  <a:pt x="6906" y="8156"/>
                </a:moveTo>
                <a:cubicBezTo>
                  <a:pt x="6831" y="8096"/>
                  <a:pt x="6693" y="8136"/>
                  <a:pt x="6693" y="8227"/>
                </a:cubicBezTo>
                <a:lnTo>
                  <a:pt x="6693" y="8372"/>
                </a:lnTo>
                <a:cubicBezTo>
                  <a:pt x="6693" y="8427"/>
                  <a:pt x="6637" y="8473"/>
                  <a:pt x="6568" y="8473"/>
                </a:cubicBezTo>
                <a:lnTo>
                  <a:pt x="5447" y="8473"/>
                </a:lnTo>
                <a:cubicBezTo>
                  <a:pt x="5378" y="8473"/>
                  <a:pt x="5322" y="8518"/>
                  <a:pt x="5322" y="8573"/>
                </a:cubicBezTo>
                <a:lnTo>
                  <a:pt x="5322" y="8909"/>
                </a:lnTo>
                <a:cubicBezTo>
                  <a:pt x="5322" y="8964"/>
                  <a:pt x="5378" y="9009"/>
                  <a:pt x="5447" y="9009"/>
                </a:cubicBezTo>
                <a:lnTo>
                  <a:pt x="6568" y="9009"/>
                </a:lnTo>
                <a:cubicBezTo>
                  <a:pt x="6637" y="9009"/>
                  <a:pt x="6693" y="9055"/>
                  <a:pt x="6693" y="9110"/>
                </a:cubicBezTo>
                <a:lnTo>
                  <a:pt x="6693" y="9255"/>
                </a:lnTo>
                <a:cubicBezTo>
                  <a:pt x="6693" y="9346"/>
                  <a:pt x="6824" y="9386"/>
                  <a:pt x="6906" y="9325"/>
                </a:cubicBezTo>
                <a:lnTo>
                  <a:pt x="7544" y="8814"/>
                </a:lnTo>
                <a:cubicBezTo>
                  <a:pt x="7594" y="8774"/>
                  <a:pt x="7594" y="8713"/>
                  <a:pt x="7544" y="8673"/>
                </a:cubicBezTo>
                <a:lnTo>
                  <a:pt x="6906" y="8156"/>
                </a:lnTo>
                <a:close/>
                <a:moveTo>
                  <a:pt x="4408" y="8187"/>
                </a:moveTo>
                <a:cubicBezTo>
                  <a:pt x="4333" y="8126"/>
                  <a:pt x="4195" y="8166"/>
                  <a:pt x="4195" y="8257"/>
                </a:cubicBezTo>
                <a:lnTo>
                  <a:pt x="4195" y="8402"/>
                </a:lnTo>
                <a:cubicBezTo>
                  <a:pt x="4195" y="8457"/>
                  <a:pt x="4138" y="8503"/>
                  <a:pt x="4070" y="8503"/>
                </a:cubicBezTo>
                <a:lnTo>
                  <a:pt x="2949" y="8503"/>
                </a:lnTo>
                <a:cubicBezTo>
                  <a:pt x="2880" y="8503"/>
                  <a:pt x="2824" y="8548"/>
                  <a:pt x="2824" y="8603"/>
                </a:cubicBezTo>
                <a:lnTo>
                  <a:pt x="2824" y="8939"/>
                </a:lnTo>
                <a:cubicBezTo>
                  <a:pt x="2824" y="8994"/>
                  <a:pt x="2880" y="9040"/>
                  <a:pt x="2949" y="9040"/>
                </a:cubicBezTo>
                <a:lnTo>
                  <a:pt x="4070" y="9040"/>
                </a:lnTo>
                <a:cubicBezTo>
                  <a:pt x="4138" y="9040"/>
                  <a:pt x="4195" y="9085"/>
                  <a:pt x="4195" y="9140"/>
                </a:cubicBezTo>
                <a:lnTo>
                  <a:pt x="4195" y="9285"/>
                </a:lnTo>
                <a:cubicBezTo>
                  <a:pt x="4195" y="9376"/>
                  <a:pt x="4326" y="9416"/>
                  <a:pt x="4408" y="9356"/>
                </a:cubicBezTo>
                <a:lnTo>
                  <a:pt x="5046" y="8844"/>
                </a:lnTo>
                <a:cubicBezTo>
                  <a:pt x="5096" y="8804"/>
                  <a:pt x="5096" y="8743"/>
                  <a:pt x="5046" y="8703"/>
                </a:cubicBezTo>
                <a:lnTo>
                  <a:pt x="4408" y="8187"/>
                </a:lnTo>
                <a:close/>
                <a:moveTo>
                  <a:pt x="4195" y="9491"/>
                </a:moveTo>
                <a:cubicBezTo>
                  <a:pt x="4126" y="9491"/>
                  <a:pt x="4070" y="9536"/>
                  <a:pt x="4070" y="9591"/>
                </a:cubicBezTo>
                <a:lnTo>
                  <a:pt x="4070" y="9928"/>
                </a:lnTo>
                <a:cubicBezTo>
                  <a:pt x="4070" y="9983"/>
                  <a:pt x="4126" y="10028"/>
                  <a:pt x="4195" y="10028"/>
                </a:cubicBezTo>
                <a:lnTo>
                  <a:pt x="5315" y="10028"/>
                </a:lnTo>
                <a:cubicBezTo>
                  <a:pt x="5384" y="10028"/>
                  <a:pt x="5441" y="10073"/>
                  <a:pt x="5441" y="10128"/>
                </a:cubicBezTo>
                <a:lnTo>
                  <a:pt x="5441" y="10274"/>
                </a:lnTo>
                <a:cubicBezTo>
                  <a:pt x="5441" y="10364"/>
                  <a:pt x="5572" y="10404"/>
                  <a:pt x="5654" y="10344"/>
                </a:cubicBezTo>
                <a:lnTo>
                  <a:pt x="6292" y="9832"/>
                </a:lnTo>
                <a:cubicBezTo>
                  <a:pt x="6342" y="9792"/>
                  <a:pt x="6342" y="9732"/>
                  <a:pt x="6292" y="9692"/>
                </a:cubicBezTo>
                <a:lnTo>
                  <a:pt x="5654" y="9180"/>
                </a:lnTo>
                <a:cubicBezTo>
                  <a:pt x="5578" y="9120"/>
                  <a:pt x="5441" y="9160"/>
                  <a:pt x="5441" y="9250"/>
                </a:cubicBezTo>
                <a:lnTo>
                  <a:pt x="5441" y="9396"/>
                </a:lnTo>
                <a:cubicBezTo>
                  <a:pt x="5441" y="9451"/>
                  <a:pt x="5384" y="9496"/>
                  <a:pt x="5315" y="9496"/>
                </a:cubicBezTo>
                <a:lnTo>
                  <a:pt x="4195" y="9496"/>
                </a:lnTo>
                <a:close/>
                <a:moveTo>
                  <a:pt x="426" y="10540"/>
                </a:moveTo>
                <a:cubicBezTo>
                  <a:pt x="357" y="10540"/>
                  <a:pt x="301" y="10585"/>
                  <a:pt x="301" y="10640"/>
                </a:cubicBezTo>
                <a:lnTo>
                  <a:pt x="301" y="10976"/>
                </a:lnTo>
                <a:cubicBezTo>
                  <a:pt x="301" y="11031"/>
                  <a:pt x="357" y="11077"/>
                  <a:pt x="426" y="11077"/>
                </a:cubicBezTo>
                <a:lnTo>
                  <a:pt x="1546" y="11077"/>
                </a:lnTo>
                <a:cubicBezTo>
                  <a:pt x="1615" y="11077"/>
                  <a:pt x="1672" y="11122"/>
                  <a:pt x="1672" y="11177"/>
                </a:cubicBezTo>
                <a:lnTo>
                  <a:pt x="1672" y="11322"/>
                </a:lnTo>
                <a:cubicBezTo>
                  <a:pt x="1672" y="11413"/>
                  <a:pt x="1803" y="11453"/>
                  <a:pt x="1885" y="11393"/>
                </a:cubicBezTo>
                <a:lnTo>
                  <a:pt x="2523" y="10881"/>
                </a:lnTo>
                <a:cubicBezTo>
                  <a:pt x="2573" y="10841"/>
                  <a:pt x="2573" y="10781"/>
                  <a:pt x="2523" y="10740"/>
                </a:cubicBezTo>
                <a:lnTo>
                  <a:pt x="1885" y="10229"/>
                </a:lnTo>
                <a:cubicBezTo>
                  <a:pt x="1809" y="10168"/>
                  <a:pt x="1672" y="10209"/>
                  <a:pt x="1672" y="10299"/>
                </a:cubicBezTo>
                <a:lnTo>
                  <a:pt x="1672" y="10444"/>
                </a:lnTo>
                <a:cubicBezTo>
                  <a:pt x="1672" y="10500"/>
                  <a:pt x="1615" y="10545"/>
                  <a:pt x="1546" y="10545"/>
                </a:cubicBezTo>
                <a:lnTo>
                  <a:pt x="426" y="10545"/>
                </a:lnTo>
                <a:close/>
                <a:moveTo>
                  <a:pt x="7983" y="12170"/>
                </a:moveTo>
                <a:lnTo>
                  <a:pt x="7983" y="12316"/>
                </a:lnTo>
                <a:cubicBezTo>
                  <a:pt x="7983" y="12406"/>
                  <a:pt x="8114" y="12446"/>
                  <a:pt x="8195" y="12386"/>
                </a:cubicBezTo>
                <a:lnTo>
                  <a:pt x="8834" y="11874"/>
                </a:lnTo>
                <a:cubicBezTo>
                  <a:pt x="8884" y="11834"/>
                  <a:pt x="8884" y="11774"/>
                  <a:pt x="8834" y="11734"/>
                </a:cubicBezTo>
                <a:lnTo>
                  <a:pt x="8195" y="11222"/>
                </a:lnTo>
                <a:cubicBezTo>
                  <a:pt x="8120" y="11162"/>
                  <a:pt x="7983" y="11202"/>
                  <a:pt x="7983" y="11292"/>
                </a:cubicBezTo>
                <a:lnTo>
                  <a:pt x="7983" y="11438"/>
                </a:lnTo>
                <a:cubicBezTo>
                  <a:pt x="7983" y="11493"/>
                  <a:pt x="7926" y="11538"/>
                  <a:pt x="7857" y="11538"/>
                </a:cubicBezTo>
                <a:lnTo>
                  <a:pt x="6737" y="11538"/>
                </a:lnTo>
                <a:cubicBezTo>
                  <a:pt x="6668" y="11538"/>
                  <a:pt x="6611" y="11583"/>
                  <a:pt x="6611" y="11639"/>
                </a:cubicBezTo>
                <a:lnTo>
                  <a:pt x="6611" y="11975"/>
                </a:lnTo>
                <a:cubicBezTo>
                  <a:pt x="6611" y="12030"/>
                  <a:pt x="6668" y="12075"/>
                  <a:pt x="6737" y="12075"/>
                </a:cubicBezTo>
                <a:lnTo>
                  <a:pt x="7857" y="12075"/>
                </a:lnTo>
                <a:cubicBezTo>
                  <a:pt x="7926" y="12070"/>
                  <a:pt x="7983" y="12115"/>
                  <a:pt x="7983" y="12170"/>
                </a:cubicBezTo>
                <a:close/>
                <a:moveTo>
                  <a:pt x="376" y="13084"/>
                </a:moveTo>
                <a:lnTo>
                  <a:pt x="1496" y="13084"/>
                </a:lnTo>
                <a:cubicBezTo>
                  <a:pt x="1565" y="13084"/>
                  <a:pt x="1622" y="13129"/>
                  <a:pt x="1622" y="13184"/>
                </a:cubicBezTo>
                <a:lnTo>
                  <a:pt x="1622" y="13329"/>
                </a:lnTo>
                <a:cubicBezTo>
                  <a:pt x="1622" y="13420"/>
                  <a:pt x="1753" y="13460"/>
                  <a:pt x="1834" y="13400"/>
                </a:cubicBezTo>
                <a:lnTo>
                  <a:pt x="2473" y="12888"/>
                </a:lnTo>
                <a:cubicBezTo>
                  <a:pt x="2523" y="12848"/>
                  <a:pt x="2523" y="12788"/>
                  <a:pt x="2473" y="12747"/>
                </a:cubicBezTo>
                <a:lnTo>
                  <a:pt x="1834" y="12236"/>
                </a:lnTo>
                <a:cubicBezTo>
                  <a:pt x="1759" y="12175"/>
                  <a:pt x="1622" y="12216"/>
                  <a:pt x="1622" y="12306"/>
                </a:cubicBezTo>
                <a:lnTo>
                  <a:pt x="1622" y="12451"/>
                </a:lnTo>
                <a:cubicBezTo>
                  <a:pt x="1622" y="12507"/>
                  <a:pt x="1565" y="12552"/>
                  <a:pt x="1496" y="12552"/>
                </a:cubicBezTo>
                <a:lnTo>
                  <a:pt x="376" y="12552"/>
                </a:lnTo>
                <a:cubicBezTo>
                  <a:pt x="307" y="12552"/>
                  <a:pt x="250" y="12597"/>
                  <a:pt x="250" y="12652"/>
                </a:cubicBezTo>
                <a:lnTo>
                  <a:pt x="250" y="12988"/>
                </a:lnTo>
                <a:cubicBezTo>
                  <a:pt x="250" y="13038"/>
                  <a:pt x="307" y="13084"/>
                  <a:pt x="376" y="13084"/>
                </a:cubicBezTo>
                <a:close/>
                <a:moveTo>
                  <a:pt x="4163" y="13179"/>
                </a:moveTo>
                <a:lnTo>
                  <a:pt x="4163" y="13324"/>
                </a:lnTo>
                <a:cubicBezTo>
                  <a:pt x="4163" y="13415"/>
                  <a:pt x="4295" y="13455"/>
                  <a:pt x="4376" y="13395"/>
                </a:cubicBezTo>
                <a:lnTo>
                  <a:pt x="5015" y="12883"/>
                </a:lnTo>
                <a:cubicBezTo>
                  <a:pt x="5065" y="12843"/>
                  <a:pt x="5065" y="12783"/>
                  <a:pt x="5015" y="12742"/>
                </a:cubicBezTo>
                <a:lnTo>
                  <a:pt x="4376" y="12231"/>
                </a:lnTo>
                <a:cubicBezTo>
                  <a:pt x="4301" y="12170"/>
                  <a:pt x="4163" y="12211"/>
                  <a:pt x="4163" y="12301"/>
                </a:cubicBezTo>
                <a:lnTo>
                  <a:pt x="4163" y="12446"/>
                </a:lnTo>
                <a:cubicBezTo>
                  <a:pt x="4163" y="12502"/>
                  <a:pt x="4107" y="12547"/>
                  <a:pt x="4038" y="12547"/>
                </a:cubicBezTo>
                <a:lnTo>
                  <a:pt x="2918" y="12547"/>
                </a:lnTo>
                <a:cubicBezTo>
                  <a:pt x="2849" y="12547"/>
                  <a:pt x="2792" y="12592"/>
                  <a:pt x="2792" y="12647"/>
                </a:cubicBezTo>
                <a:lnTo>
                  <a:pt x="2792" y="12983"/>
                </a:lnTo>
                <a:cubicBezTo>
                  <a:pt x="2792" y="13038"/>
                  <a:pt x="2849" y="13084"/>
                  <a:pt x="2918" y="13084"/>
                </a:cubicBezTo>
                <a:lnTo>
                  <a:pt x="4038" y="13084"/>
                </a:lnTo>
                <a:cubicBezTo>
                  <a:pt x="4107" y="13079"/>
                  <a:pt x="4163" y="13124"/>
                  <a:pt x="4163" y="13179"/>
                </a:cubicBezTo>
                <a:close/>
                <a:moveTo>
                  <a:pt x="5660" y="14423"/>
                </a:moveTo>
                <a:lnTo>
                  <a:pt x="6298" y="13911"/>
                </a:lnTo>
                <a:cubicBezTo>
                  <a:pt x="6349" y="13871"/>
                  <a:pt x="6349" y="13811"/>
                  <a:pt x="6298" y="13771"/>
                </a:cubicBezTo>
                <a:lnTo>
                  <a:pt x="5660" y="13259"/>
                </a:lnTo>
                <a:cubicBezTo>
                  <a:pt x="5585" y="13199"/>
                  <a:pt x="5447" y="13239"/>
                  <a:pt x="5447" y="13329"/>
                </a:cubicBezTo>
                <a:lnTo>
                  <a:pt x="5447" y="13475"/>
                </a:lnTo>
                <a:cubicBezTo>
                  <a:pt x="5447" y="13530"/>
                  <a:pt x="5391" y="13575"/>
                  <a:pt x="5322" y="13575"/>
                </a:cubicBezTo>
                <a:lnTo>
                  <a:pt x="4207" y="13575"/>
                </a:lnTo>
                <a:cubicBezTo>
                  <a:pt x="4138" y="13575"/>
                  <a:pt x="4082" y="13620"/>
                  <a:pt x="4082" y="13676"/>
                </a:cubicBezTo>
                <a:lnTo>
                  <a:pt x="4082" y="14012"/>
                </a:lnTo>
                <a:cubicBezTo>
                  <a:pt x="4082" y="14067"/>
                  <a:pt x="4138" y="14112"/>
                  <a:pt x="4207" y="14112"/>
                </a:cubicBezTo>
                <a:lnTo>
                  <a:pt x="5328" y="14112"/>
                </a:lnTo>
                <a:cubicBezTo>
                  <a:pt x="5397" y="14112"/>
                  <a:pt x="5453" y="14157"/>
                  <a:pt x="5453" y="14212"/>
                </a:cubicBezTo>
                <a:lnTo>
                  <a:pt x="5453" y="14358"/>
                </a:lnTo>
                <a:cubicBezTo>
                  <a:pt x="5447" y="14443"/>
                  <a:pt x="5578" y="14483"/>
                  <a:pt x="5660" y="14423"/>
                </a:cubicBezTo>
                <a:close/>
                <a:moveTo>
                  <a:pt x="10105" y="8658"/>
                </a:moveTo>
                <a:lnTo>
                  <a:pt x="9466" y="8146"/>
                </a:lnTo>
                <a:cubicBezTo>
                  <a:pt x="9391" y="8086"/>
                  <a:pt x="9254" y="8126"/>
                  <a:pt x="9254" y="8217"/>
                </a:cubicBezTo>
                <a:lnTo>
                  <a:pt x="9254" y="8362"/>
                </a:lnTo>
                <a:cubicBezTo>
                  <a:pt x="9254" y="8417"/>
                  <a:pt x="9197" y="8462"/>
                  <a:pt x="9128" y="8462"/>
                </a:cubicBezTo>
                <a:lnTo>
                  <a:pt x="8008" y="8462"/>
                </a:lnTo>
                <a:cubicBezTo>
                  <a:pt x="7939" y="8462"/>
                  <a:pt x="7882" y="8508"/>
                  <a:pt x="7882" y="8563"/>
                </a:cubicBezTo>
                <a:lnTo>
                  <a:pt x="7882" y="8899"/>
                </a:lnTo>
                <a:cubicBezTo>
                  <a:pt x="7882" y="8954"/>
                  <a:pt x="7939" y="8999"/>
                  <a:pt x="8008" y="8999"/>
                </a:cubicBezTo>
                <a:lnTo>
                  <a:pt x="9128" y="8999"/>
                </a:lnTo>
                <a:cubicBezTo>
                  <a:pt x="9197" y="8999"/>
                  <a:pt x="9254" y="9045"/>
                  <a:pt x="9254" y="9100"/>
                </a:cubicBezTo>
                <a:lnTo>
                  <a:pt x="9254" y="9245"/>
                </a:lnTo>
                <a:cubicBezTo>
                  <a:pt x="9254" y="9336"/>
                  <a:pt x="9385" y="9376"/>
                  <a:pt x="9466" y="9315"/>
                </a:cubicBezTo>
                <a:lnTo>
                  <a:pt x="10105" y="8804"/>
                </a:lnTo>
                <a:cubicBezTo>
                  <a:pt x="10149" y="8759"/>
                  <a:pt x="10149" y="8698"/>
                  <a:pt x="10105" y="8658"/>
                </a:cubicBezTo>
                <a:close/>
                <a:moveTo>
                  <a:pt x="6718" y="9486"/>
                </a:moveTo>
                <a:cubicBezTo>
                  <a:pt x="6649" y="9486"/>
                  <a:pt x="6593" y="9531"/>
                  <a:pt x="6593" y="9586"/>
                </a:cubicBezTo>
                <a:lnTo>
                  <a:pt x="6593" y="9923"/>
                </a:lnTo>
                <a:cubicBezTo>
                  <a:pt x="6593" y="9978"/>
                  <a:pt x="6649" y="10023"/>
                  <a:pt x="6718" y="10023"/>
                </a:cubicBezTo>
                <a:lnTo>
                  <a:pt x="7839" y="10023"/>
                </a:lnTo>
                <a:cubicBezTo>
                  <a:pt x="7907" y="10023"/>
                  <a:pt x="7964" y="10068"/>
                  <a:pt x="7964" y="10123"/>
                </a:cubicBezTo>
                <a:lnTo>
                  <a:pt x="7964" y="10269"/>
                </a:lnTo>
                <a:cubicBezTo>
                  <a:pt x="7964" y="10359"/>
                  <a:pt x="8095" y="10399"/>
                  <a:pt x="8177" y="10339"/>
                </a:cubicBezTo>
                <a:lnTo>
                  <a:pt x="8815" y="9827"/>
                </a:lnTo>
                <a:cubicBezTo>
                  <a:pt x="8865" y="9787"/>
                  <a:pt x="8865" y="9727"/>
                  <a:pt x="8815" y="9687"/>
                </a:cubicBezTo>
                <a:lnTo>
                  <a:pt x="8177" y="9175"/>
                </a:lnTo>
                <a:cubicBezTo>
                  <a:pt x="8102" y="9115"/>
                  <a:pt x="7964" y="9155"/>
                  <a:pt x="7964" y="9245"/>
                </a:cubicBezTo>
                <a:lnTo>
                  <a:pt x="7964" y="9391"/>
                </a:lnTo>
                <a:cubicBezTo>
                  <a:pt x="7964" y="9446"/>
                  <a:pt x="7907" y="9491"/>
                  <a:pt x="7839" y="9491"/>
                </a:cubicBezTo>
                <a:lnTo>
                  <a:pt x="6718" y="9491"/>
                </a:lnTo>
                <a:close/>
                <a:moveTo>
                  <a:pt x="382" y="12195"/>
                </a:moveTo>
                <a:lnTo>
                  <a:pt x="382" y="12341"/>
                </a:lnTo>
                <a:cubicBezTo>
                  <a:pt x="382" y="12431"/>
                  <a:pt x="513" y="12471"/>
                  <a:pt x="595" y="12411"/>
                </a:cubicBezTo>
                <a:lnTo>
                  <a:pt x="1233" y="11899"/>
                </a:lnTo>
                <a:cubicBezTo>
                  <a:pt x="1283" y="11859"/>
                  <a:pt x="1283" y="11799"/>
                  <a:pt x="1233" y="11759"/>
                </a:cubicBezTo>
                <a:lnTo>
                  <a:pt x="595" y="11247"/>
                </a:lnTo>
                <a:cubicBezTo>
                  <a:pt x="520" y="11187"/>
                  <a:pt x="382" y="11227"/>
                  <a:pt x="382" y="11317"/>
                </a:cubicBezTo>
                <a:lnTo>
                  <a:pt x="382" y="11463"/>
                </a:lnTo>
                <a:cubicBezTo>
                  <a:pt x="382" y="11518"/>
                  <a:pt x="326" y="11563"/>
                  <a:pt x="257" y="11563"/>
                </a:cubicBezTo>
                <a:lnTo>
                  <a:pt x="0" y="11563"/>
                </a:lnTo>
                <a:lnTo>
                  <a:pt x="0" y="12100"/>
                </a:lnTo>
                <a:lnTo>
                  <a:pt x="257" y="12100"/>
                </a:lnTo>
                <a:cubicBezTo>
                  <a:pt x="326" y="12095"/>
                  <a:pt x="382" y="12140"/>
                  <a:pt x="382" y="12195"/>
                </a:cubicBezTo>
                <a:close/>
                <a:moveTo>
                  <a:pt x="4151" y="11147"/>
                </a:moveTo>
                <a:lnTo>
                  <a:pt x="4151" y="11292"/>
                </a:lnTo>
                <a:cubicBezTo>
                  <a:pt x="4151" y="11383"/>
                  <a:pt x="4282" y="11423"/>
                  <a:pt x="4364" y="11363"/>
                </a:cubicBezTo>
                <a:lnTo>
                  <a:pt x="5002" y="10851"/>
                </a:lnTo>
                <a:cubicBezTo>
                  <a:pt x="5053" y="10811"/>
                  <a:pt x="5053" y="10750"/>
                  <a:pt x="5002" y="10710"/>
                </a:cubicBezTo>
                <a:lnTo>
                  <a:pt x="4364" y="10199"/>
                </a:lnTo>
                <a:cubicBezTo>
                  <a:pt x="4289" y="10138"/>
                  <a:pt x="4151" y="10178"/>
                  <a:pt x="4151" y="10269"/>
                </a:cubicBezTo>
                <a:lnTo>
                  <a:pt x="4151" y="10414"/>
                </a:lnTo>
                <a:cubicBezTo>
                  <a:pt x="4151" y="10469"/>
                  <a:pt x="4095" y="10515"/>
                  <a:pt x="4026" y="10515"/>
                </a:cubicBezTo>
                <a:lnTo>
                  <a:pt x="2905" y="10515"/>
                </a:lnTo>
                <a:cubicBezTo>
                  <a:pt x="2836" y="10515"/>
                  <a:pt x="2780" y="10560"/>
                  <a:pt x="2780" y="10615"/>
                </a:cubicBezTo>
                <a:lnTo>
                  <a:pt x="2780" y="10951"/>
                </a:lnTo>
                <a:cubicBezTo>
                  <a:pt x="2780" y="11006"/>
                  <a:pt x="2836" y="11051"/>
                  <a:pt x="2905" y="11051"/>
                </a:cubicBezTo>
                <a:lnTo>
                  <a:pt x="4026" y="11051"/>
                </a:lnTo>
                <a:cubicBezTo>
                  <a:pt x="4095" y="11046"/>
                  <a:pt x="4151" y="11092"/>
                  <a:pt x="4151" y="11147"/>
                </a:cubicBezTo>
                <a:close/>
                <a:moveTo>
                  <a:pt x="3093" y="14413"/>
                </a:moveTo>
                <a:lnTo>
                  <a:pt x="3731" y="13901"/>
                </a:lnTo>
                <a:cubicBezTo>
                  <a:pt x="3782" y="13861"/>
                  <a:pt x="3782" y="13801"/>
                  <a:pt x="3731" y="13761"/>
                </a:cubicBezTo>
                <a:lnTo>
                  <a:pt x="3093" y="13249"/>
                </a:lnTo>
                <a:cubicBezTo>
                  <a:pt x="3018" y="13189"/>
                  <a:pt x="2880" y="13229"/>
                  <a:pt x="2880" y="13319"/>
                </a:cubicBezTo>
                <a:lnTo>
                  <a:pt x="2880" y="13465"/>
                </a:lnTo>
                <a:cubicBezTo>
                  <a:pt x="2880" y="13520"/>
                  <a:pt x="2824" y="13565"/>
                  <a:pt x="2755" y="13565"/>
                </a:cubicBezTo>
                <a:lnTo>
                  <a:pt x="1640" y="13565"/>
                </a:lnTo>
                <a:cubicBezTo>
                  <a:pt x="1571" y="13565"/>
                  <a:pt x="1515" y="13610"/>
                  <a:pt x="1515" y="13666"/>
                </a:cubicBezTo>
                <a:lnTo>
                  <a:pt x="1515" y="14002"/>
                </a:lnTo>
                <a:cubicBezTo>
                  <a:pt x="1515" y="14057"/>
                  <a:pt x="1571" y="14102"/>
                  <a:pt x="1640" y="14102"/>
                </a:cubicBezTo>
                <a:lnTo>
                  <a:pt x="2761" y="14102"/>
                </a:lnTo>
                <a:cubicBezTo>
                  <a:pt x="2830" y="14102"/>
                  <a:pt x="2886" y="14147"/>
                  <a:pt x="2886" y="14202"/>
                </a:cubicBezTo>
                <a:lnTo>
                  <a:pt x="2886" y="14348"/>
                </a:lnTo>
                <a:cubicBezTo>
                  <a:pt x="2880" y="14433"/>
                  <a:pt x="3018" y="14478"/>
                  <a:pt x="3093" y="14413"/>
                </a:cubicBezTo>
                <a:close/>
                <a:moveTo>
                  <a:pt x="6912" y="11358"/>
                </a:moveTo>
                <a:lnTo>
                  <a:pt x="7551" y="10846"/>
                </a:lnTo>
                <a:cubicBezTo>
                  <a:pt x="7601" y="10806"/>
                  <a:pt x="7601" y="10745"/>
                  <a:pt x="7551" y="10705"/>
                </a:cubicBezTo>
                <a:lnTo>
                  <a:pt x="6912" y="10194"/>
                </a:lnTo>
                <a:cubicBezTo>
                  <a:pt x="6837" y="10133"/>
                  <a:pt x="6699" y="10173"/>
                  <a:pt x="6699" y="10264"/>
                </a:cubicBezTo>
                <a:lnTo>
                  <a:pt x="6699" y="10409"/>
                </a:lnTo>
                <a:cubicBezTo>
                  <a:pt x="6699" y="10464"/>
                  <a:pt x="6643" y="10510"/>
                  <a:pt x="6574" y="10510"/>
                </a:cubicBezTo>
                <a:lnTo>
                  <a:pt x="5459" y="10510"/>
                </a:lnTo>
                <a:cubicBezTo>
                  <a:pt x="5391" y="10510"/>
                  <a:pt x="5334" y="10555"/>
                  <a:pt x="5334" y="10610"/>
                </a:cubicBezTo>
                <a:lnTo>
                  <a:pt x="5334" y="10946"/>
                </a:lnTo>
                <a:cubicBezTo>
                  <a:pt x="5334" y="11001"/>
                  <a:pt x="5391" y="11046"/>
                  <a:pt x="5459" y="11046"/>
                </a:cubicBezTo>
                <a:lnTo>
                  <a:pt x="6580" y="11046"/>
                </a:lnTo>
                <a:cubicBezTo>
                  <a:pt x="6649" y="11046"/>
                  <a:pt x="6705" y="11092"/>
                  <a:pt x="6705" y="11147"/>
                </a:cubicBezTo>
                <a:lnTo>
                  <a:pt x="6705" y="11292"/>
                </a:lnTo>
                <a:cubicBezTo>
                  <a:pt x="6699" y="11378"/>
                  <a:pt x="6831" y="11418"/>
                  <a:pt x="6912" y="11358"/>
                </a:cubicBezTo>
                <a:close/>
                <a:moveTo>
                  <a:pt x="3112" y="12381"/>
                </a:moveTo>
                <a:lnTo>
                  <a:pt x="3750" y="11869"/>
                </a:lnTo>
                <a:cubicBezTo>
                  <a:pt x="3800" y="11829"/>
                  <a:pt x="3800" y="11769"/>
                  <a:pt x="3750" y="11729"/>
                </a:cubicBezTo>
                <a:lnTo>
                  <a:pt x="3112" y="11217"/>
                </a:lnTo>
                <a:cubicBezTo>
                  <a:pt x="3037" y="11157"/>
                  <a:pt x="2899" y="11197"/>
                  <a:pt x="2899" y="11287"/>
                </a:cubicBezTo>
                <a:lnTo>
                  <a:pt x="2899" y="11433"/>
                </a:lnTo>
                <a:cubicBezTo>
                  <a:pt x="2899" y="11488"/>
                  <a:pt x="2842" y="11533"/>
                  <a:pt x="2774" y="11533"/>
                </a:cubicBezTo>
                <a:lnTo>
                  <a:pt x="1653" y="11533"/>
                </a:lnTo>
                <a:cubicBezTo>
                  <a:pt x="1584" y="11533"/>
                  <a:pt x="1528" y="11578"/>
                  <a:pt x="1528" y="11634"/>
                </a:cubicBezTo>
                <a:lnTo>
                  <a:pt x="1528" y="11970"/>
                </a:lnTo>
                <a:cubicBezTo>
                  <a:pt x="1528" y="12025"/>
                  <a:pt x="1584" y="12070"/>
                  <a:pt x="1653" y="12070"/>
                </a:cubicBezTo>
                <a:lnTo>
                  <a:pt x="2774" y="12070"/>
                </a:lnTo>
                <a:cubicBezTo>
                  <a:pt x="2842" y="12070"/>
                  <a:pt x="2899" y="12115"/>
                  <a:pt x="2899" y="12170"/>
                </a:cubicBezTo>
                <a:lnTo>
                  <a:pt x="2899" y="12316"/>
                </a:lnTo>
                <a:cubicBezTo>
                  <a:pt x="2899" y="12401"/>
                  <a:pt x="3030" y="12441"/>
                  <a:pt x="3112" y="12381"/>
                </a:cubicBezTo>
                <a:close/>
                <a:moveTo>
                  <a:pt x="5629" y="12376"/>
                </a:moveTo>
                <a:lnTo>
                  <a:pt x="6267" y="11864"/>
                </a:lnTo>
                <a:cubicBezTo>
                  <a:pt x="6317" y="11824"/>
                  <a:pt x="6317" y="11764"/>
                  <a:pt x="6267" y="11724"/>
                </a:cubicBezTo>
                <a:lnTo>
                  <a:pt x="5629" y="11212"/>
                </a:lnTo>
                <a:cubicBezTo>
                  <a:pt x="5553" y="11152"/>
                  <a:pt x="5416" y="11192"/>
                  <a:pt x="5416" y="11282"/>
                </a:cubicBezTo>
                <a:lnTo>
                  <a:pt x="5416" y="11428"/>
                </a:lnTo>
                <a:cubicBezTo>
                  <a:pt x="5416" y="11483"/>
                  <a:pt x="5359" y="11528"/>
                  <a:pt x="5290" y="11528"/>
                </a:cubicBezTo>
                <a:lnTo>
                  <a:pt x="4170" y="11528"/>
                </a:lnTo>
                <a:cubicBezTo>
                  <a:pt x="4101" y="11528"/>
                  <a:pt x="4045" y="11573"/>
                  <a:pt x="4045" y="11628"/>
                </a:cubicBezTo>
                <a:lnTo>
                  <a:pt x="4045" y="11965"/>
                </a:lnTo>
                <a:cubicBezTo>
                  <a:pt x="4045" y="12020"/>
                  <a:pt x="4101" y="12065"/>
                  <a:pt x="4170" y="12065"/>
                </a:cubicBezTo>
                <a:lnTo>
                  <a:pt x="5290" y="12065"/>
                </a:lnTo>
                <a:cubicBezTo>
                  <a:pt x="5359" y="12065"/>
                  <a:pt x="5416" y="12110"/>
                  <a:pt x="5416" y="12165"/>
                </a:cubicBezTo>
                <a:lnTo>
                  <a:pt x="5416" y="12311"/>
                </a:lnTo>
                <a:cubicBezTo>
                  <a:pt x="5416" y="12396"/>
                  <a:pt x="5553" y="12436"/>
                  <a:pt x="5629" y="12376"/>
                </a:cubicBezTo>
                <a:close/>
                <a:moveTo>
                  <a:pt x="9454" y="11368"/>
                </a:moveTo>
                <a:lnTo>
                  <a:pt x="10093" y="10856"/>
                </a:lnTo>
                <a:cubicBezTo>
                  <a:pt x="10143" y="10816"/>
                  <a:pt x="10143" y="10755"/>
                  <a:pt x="10093" y="10715"/>
                </a:cubicBezTo>
                <a:lnTo>
                  <a:pt x="9454" y="10204"/>
                </a:lnTo>
                <a:cubicBezTo>
                  <a:pt x="9379" y="10143"/>
                  <a:pt x="9241" y="10183"/>
                  <a:pt x="9241" y="10274"/>
                </a:cubicBezTo>
                <a:lnTo>
                  <a:pt x="9241" y="10419"/>
                </a:lnTo>
                <a:cubicBezTo>
                  <a:pt x="9241" y="10474"/>
                  <a:pt x="9185" y="10520"/>
                  <a:pt x="9116" y="10520"/>
                </a:cubicBezTo>
                <a:lnTo>
                  <a:pt x="7995" y="10520"/>
                </a:lnTo>
                <a:cubicBezTo>
                  <a:pt x="7926" y="10520"/>
                  <a:pt x="7870" y="10565"/>
                  <a:pt x="7870" y="10620"/>
                </a:cubicBezTo>
                <a:lnTo>
                  <a:pt x="7870" y="10956"/>
                </a:lnTo>
                <a:cubicBezTo>
                  <a:pt x="7870" y="11011"/>
                  <a:pt x="7926" y="11057"/>
                  <a:pt x="7995" y="11057"/>
                </a:cubicBezTo>
                <a:lnTo>
                  <a:pt x="9116" y="11057"/>
                </a:lnTo>
                <a:cubicBezTo>
                  <a:pt x="9185" y="11057"/>
                  <a:pt x="9241" y="11102"/>
                  <a:pt x="9241" y="11157"/>
                </a:cubicBezTo>
                <a:lnTo>
                  <a:pt x="9241" y="11302"/>
                </a:lnTo>
                <a:cubicBezTo>
                  <a:pt x="9241" y="11383"/>
                  <a:pt x="9373" y="11428"/>
                  <a:pt x="9454" y="11368"/>
                </a:cubicBezTo>
                <a:close/>
                <a:moveTo>
                  <a:pt x="4163" y="15226"/>
                </a:moveTo>
                <a:lnTo>
                  <a:pt x="4163" y="15371"/>
                </a:lnTo>
                <a:cubicBezTo>
                  <a:pt x="4163" y="15462"/>
                  <a:pt x="4295" y="15502"/>
                  <a:pt x="4376" y="15442"/>
                </a:cubicBezTo>
                <a:lnTo>
                  <a:pt x="5015" y="14930"/>
                </a:lnTo>
                <a:cubicBezTo>
                  <a:pt x="5065" y="14890"/>
                  <a:pt x="5065" y="14830"/>
                  <a:pt x="5015" y="14789"/>
                </a:cubicBezTo>
                <a:lnTo>
                  <a:pt x="4376" y="14278"/>
                </a:lnTo>
                <a:cubicBezTo>
                  <a:pt x="4301" y="14217"/>
                  <a:pt x="4163" y="14258"/>
                  <a:pt x="4163" y="14348"/>
                </a:cubicBezTo>
                <a:lnTo>
                  <a:pt x="4163" y="14493"/>
                </a:lnTo>
                <a:cubicBezTo>
                  <a:pt x="4163" y="14549"/>
                  <a:pt x="4107" y="14594"/>
                  <a:pt x="4038" y="14594"/>
                </a:cubicBezTo>
                <a:lnTo>
                  <a:pt x="2918" y="14594"/>
                </a:lnTo>
                <a:cubicBezTo>
                  <a:pt x="2849" y="14594"/>
                  <a:pt x="2792" y="14639"/>
                  <a:pt x="2792" y="14694"/>
                </a:cubicBezTo>
                <a:lnTo>
                  <a:pt x="2792" y="15030"/>
                </a:lnTo>
                <a:cubicBezTo>
                  <a:pt x="2792" y="15085"/>
                  <a:pt x="2849" y="15131"/>
                  <a:pt x="2918" y="15131"/>
                </a:cubicBezTo>
                <a:lnTo>
                  <a:pt x="4038" y="15131"/>
                </a:lnTo>
                <a:cubicBezTo>
                  <a:pt x="4113" y="15126"/>
                  <a:pt x="4163" y="15171"/>
                  <a:pt x="4163" y="15226"/>
                </a:cubicBezTo>
                <a:close/>
                <a:moveTo>
                  <a:pt x="9535" y="6114"/>
                </a:moveTo>
                <a:cubicBezTo>
                  <a:pt x="9460" y="6054"/>
                  <a:pt x="9322" y="6094"/>
                  <a:pt x="9322" y="6185"/>
                </a:cubicBezTo>
                <a:lnTo>
                  <a:pt x="9322" y="6330"/>
                </a:lnTo>
                <a:cubicBezTo>
                  <a:pt x="9322" y="6385"/>
                  <a:pt x="9266" y="6430"/>
                  <a:pt x="9197" y="6430"/>
                </a:cubicBezTo>
                <a:lnTo>
                  <a:pt x="8077" y="6430"/>
                </a:lnTo>
                <a:cubicBezTo>
                  <a:pt x="8008" y="6430"/>
                  <a:pt x="7951" y="6476"/>
                  <a:pt x="7951" y="6531"/>
                </a:cubicBezTo>
                <a:lnTo>
                  <a:pt x="7951" y="6867"/>
                </a:lnTo>
                <a:cubicBezTo>
                  <a:pt x="7951" y="6922"/>
                  <a:pt x="8008" y="6967"/>
                  <a:pt x="8077" y="6967"/>
                </a:cubicBezTo>
                <a:lnTo>
                  <a:pt x="9197" y="6967"/>
                </a:lnTo>
                <a:cubicBezTo>
                  <a:pt x="9266" y="6967"/>
                  <a:pt x="9322" y="7012"/>
                  <a:pt x="9322" y="7068"/>
                </a:cubicBezTo>
                <a:lnTo>
                  <a:pt x="9322" y="7213"/>
                </a:lnTo>
                <a:cubicBezTo>
                  <a:pt x="9322" y="7303"/>
                  <a:pt x="9454" y="7344"/>
                  <a:pt x="9535" y="7283"/>
                </a:cubicBezTo>
                <a:lnTo>
                  <a:pt x="10174" y="6772"/>
                </a:lnTo>
                <a:cubicBezTo>
                  <a:pt x="10224" y="6731"/>
                  <a:pt x="10224" y="6671"/>
                  <a:pt x="10174" y="6631"/>
                </a:cubicBezTo>
                <a:lnTo>
                  <a:pt x="9535" y="6114"/>
                </a:lnTo>
                <a:close/>
                <a:moveTo>
                  <a:pt x="10531" y="14207"/>
                </a:moveTo>
                <a:lnTo>
                  <a:pt x="10531" y="14353"/>
                </a:lnTo>
                <a:cubicBezTo>
                  <a:pt x="10531" y="14443"/>
                  <a:pt x="10662" y="14483"/>
                  <a:pt x="10744" y="14423"/>
                </a:cubicBezTo>
                <a:lnTo>
                  <a:pt x="11382" y="13911"/>
                </a:lnTo>
                <a:cubicBezTo>
                  <a:pt x="11432" y="13871"/>
                  <a:pt x="11432" y="13811"/>
                  <a:pt x="11382" y="13771"/>
                </a:cubicBezTo>
                <a:lnTo>
                  <a:pt x="10744" y="13259"/>
                </a:lnTo>
                <a:cubicBezTo>
                  <a:pt x="10669" y="13199"/>
                  <a:pt x="10531" y="13239"/>
                  <a:pt x="10531" y="13329"/>
                </a:cubicBezTo>
                <a:lnTo>
                  <a:pt x="10531" y="13475"/>
                </a:lnTo>
                <a:cubicBezTo>
                  <a:pt x="10531" y="13530"/>
                  <a:pt x="10474" y="13575"/>
                  <a:pt x="10406" y="13575"/>
                </a:cubicBezTo>
                <a:lnTo>
                  <a:pt x="9285" y="13575"/>
                </a:lnTo>
                <a:cubicBezTo>
                  <a:pt x="9216" y="13575"/>
                  <a:pt x="9160" y="13620"/>
                  <a:pt x="9160" y="13676"/>
                </a:cubicBezTo>
                <a:lnTo>
                  <a:pt x="9160" y="14012"/>
                </a:lnTo>
                <a:cubicBezTo>
                  <a:pt x="9160" y="14067"/>
                  <a:pt x="9216" y="14112"/>
                  <a:pt x="9285" y="14112"/>
                </a:cubicBezTo>
                <a:lnTo>
                  <a:pt x="10406" y="14112"/>
                </a:lnTo>
                <a:cubicBezTo>
                  <a:pt x="10474" y="14112"/>
                  <a:pt x="10531" y="14157"/>
                  <a:pt x="10531" y="14207"/>
                </a:cubicBezTo>
                <a:close/>
                <a:moveTo>
                  <a:pt x="382" y="15116"/>
                </a:moveTo>
                <a:lnTo>
                  <a:pt x="1503" y="15116"/>
                </a:lnTo>
                <a:cubicBezTo>
                  <a:pt x="1571" y="15116"/>
                  <a:pt x="1628" y="15161"/>
                  <a:pt x="1628" y="15216"/>
                </a:cubicBezTo>
                <a:lnTo>
                  <a:pt x="1628" y="15361"/>
                </a:lnTo>
                <a:cubicBezTo>
                  <a:pt x="1628" y="15452"/>
                  <a:pt x="1759" y="15492"/>
                  <a:pt x="1841" y="15432"/>
                </a:cubicBezTo>
                <a:lnTo>
                  <a:pt x="2479" y="14920"/>
                </a:lnTo>
                <a:cubicBezTo>
                  <a:pt x="2529" y="14880"/>
                  <a:pt x="2529" y="14820"/>
                  <a:pt x="2479" y="14779"/>
                </a:cubicBezTo>
                <a:lnTo>
                  <a:pt x="1841" y="14268"/>
                </a:lnTo>
                <a:cubicBezTo>
                  <a:pt x="1766" y="14207"/>
                  <a:pt x="1628" y="14248"/>
                  <a:pt x="1628" y="14338"/>
                </a:cubicBezTo>
                <a:lnTo>
                  <a:pt x="1628" y="14483"/>
                </a:lnTo>
                <a:cubicBezTo>
                  <a:pt x="1628" y="14539"/>
                  <a:pt x="1571" y="14584"/>
                  <a:pt x="1503" y="14584"/>
                </a:cubicBezTo>
                <a:lnTo>
                  <a:pt x="382" y="14584"/>
                </a:lnTo>
                <a:cubicBezTo>
                  <a:pt x="313" y="14584"/>
                  <a:pt x="257" y="14629"/>
                  <a:pt x="257" y="14684"/>
                </a:cubicBezTo>
                <a:lnTo>
                  <a:pt x="257" y="15020"/>
                </a:lnTo>
                <a:cubicBezTo>
                  <a:pt x="257" y="15070"/>
                  <a:pt x="313" y="15116"/>
                  <a:pt x="382" y="15116"/>
                </a:cubicBezTo>
                <a:close/>
                <a:moveTo>
                  <a:pt x="15821" y="5096"/>
                </a:moveTo>
                <a:cubicBezTo>
                  <a:pt x="15746" y="5036"/>
                  <a:pt x="15608" y="5076"/>
                  <a:pt x="15608" y="5166"/>
                </a:cubicBezTo>
                <a:lnTo>
                  <a:pt x="15608" y="5312"/>
                </a:lnTo>
                <a:cubicBezTo>
                  <a:pt x="15608" y="5367"/>
                  <a:pt x="15552" y="5412"/>
                  <a:pt x="15483" y="5412"/>
                </a:cubicBezTo>
                <a:lnTo>
                  <a:pt x="14362" y="5412"/>
                </a:lnTo>
                <a:cubicBezTo>
                  <a:pt x="14294" y="5412"/>
                  <a:pt x="14237" y="5457"/>
                  <a:pt x="14237" y="5512"/>
                </a:cubicBezTo>
                <a:lnTo>
                  <a:pt x="14237" y="5848"/>
                </a:lnTo>
                <a:cubicBezTo>
                  <a:pt x="14237" y="5904"/>
                  <a:pt x="14294" y="5949"/>
                  <a:pt x="14362" y="5949"/>
                </a:cubicBezTo>
                <a:lnTo>
                  <a:pt x="15483" y="5949"/>
                </a:lnTo>
                <a:cubicBezTo>
                  <a:pt x="15552" y="5949"/>
                  <a:pt x="15608" y="5994"/>
                  <a:pt x="15608" y="6049"/>
                </a:cubicBezTo>
                <a:lnTo>
                  <a:pt x="15608" y="6195"/>
                </a:lnTo>
                <a:cubicBezTo>
                  <a:pt x="15608" y="6285"/>
                  <a:pt x="15740" y="6325"/>
                  <a:pt x="15821" y="6265"/>
                </a:cubicBezTo>
                <a:lnTo>
                  <a:pt x="16460" y="5753"/>
                </a:lnTo>
                <a:cubicBezTo>
                  <a:pt x="16510" y="5713"/>
                  <a:pt x="16510" y="5653"/>
                  <a:pt x="16460" y="5613"/>
                </a:cubicBezTo>
                <a:lnTo>
                  <a:pt x="15821" y="5096"/>
                </a:lnTo>
                <a:close/>
                <a:moveTo>
                  <a:pt x="357" y="14202"/>
                </a:moveTo>
                <a:lnTo>
                  <a:pt x="357" y="14348"/>
                </a:lnTo>
                <a:cubicBezTo>
                  <a:pt x="357" y="14438"/>
                  <a:pt x="488" y="14478"/>
                  <a:pt x="570" y="14418"/>
                </a:cubicBezTo>
                <a:lnTo>
                  <a:pt x="1208" y="13906"/>
                </a:lnTo>
                <a:cubicBezTo>
                  <a:pt x="1258" y="13866"/>
                  <a:pt x="1258" y="13806"/>
                  <a:pt x="1208" y="13766"/>
                </a:cubicBezTo>
                <a:lnTo>
                  <a:pt x="570" y="13254"/>
                </a:lnTo>
                <a:cubicBezTo>
                  <a:pt x="495" y="13194"/>
                  <a:pt x="357" y="13234"/>
                  <a:pt x="357" y="13324"/>
                </a:cubicBezTo>
                <a:lnTo>
                  <a:pt x="357" y="13470"/>
                </a:lnTo>
                <a:cubicBezTo>
                  <a:pt x="357" y="13525"/>
                  <a:pt x="301" y="13570"/>
                  <a:pt x="232" y="13570"/>
                </a:cubicBezTo>
                <a:lnTo>
                  <a:pt x="0" y="13570"/>
                </a:lnTo>
                <a:lnTo>
                  <a:pt x="0" y="14107"/>
                </a:lnTo>
                <a:lnTo>
                  <a:pt x="232" y="14107"/>
                </a:lnTo>
                <a:cubicBezTo>
                  <a:pt x="301" y="14102"/>
                  <a:pt x="357" y="14147"/>
                  <a:pt x="357" y="14202"/>
                </a:cubicBezTo>
                <a:close/>
                <a:moveTo>
                  <a:pt x="13060" y="14207"/>
                </a:moveTo>
                <a:lnTo>
                  <a:pt x="13060" y="14353"/>
                </a:lnTo>
                <a:cubicBezTo>
                  <a:pt x="13060" y="14443"/>
                  <a:pt x="13192" y="14483"/>
                  <a:pt x="13273" y="14423"/>
                </a:cubicBezTo>
                <a:lnTo>
                  <a:pt x="13912" y="13911"/>
                </a:lnTo>
                <a:cubicBezTo>
                  <a:pt x="13962" y="13871"/>
                  <a:pt x="13962" y="13811"/>
                  <a:pt x="13912" y="13771"/>
                </a:cubicBezTo>
                <a:lnTo>
                  <a:pt x="13273" y="13259"/>
                </a:lnTo>
                <a:cubicBezTo>
                  <a:pt x="13198" y="13199"/>
                  <a:pt x="13060" y="13239"/>
                  <a:pt x="13060" y="13329"/>
                </a:cubicBezTo>
                <a:lnTo>
                  <a:pt x="13060" y="13475"/>
                </a:lnTo>
                <a:cubicBezTo>
                  <a:pt x="13060" y="13530"/>
                  <a:pt x="13004" y="13575"/>
                  <a:pt x="12935" y="13575"/>
                </a:cubicBezTo>
                <a:lnTo>
                  <a:pt x="11814" y="13575"/>
                </a:lnTo>
                <a:cubicBezTo>
                  <a:pt x="11745" y="13575"/>
                  <a:pt x="11689" y="13620"/>
                  <a:pt x="11689" y="13676"/>
                </a:cubicBezTo>
                <a:lnTo>
                  <a:pt x="11689" y="14012"/>
                </a:lnTo>
                <a:cubicBezTo>
                  <a:pt x="11689" y="14067"/>
                  <a:pt x="11745" y="14112"/>
                  <a:pt x="11814" y="14112"/>
                </a:cubicBezTo>
                <a:lnTo>
                  <a:pt x="12935" y="14112"/>
                </a:lnTo>
                <a:cubicBezTo>
                  <a:pt x="13004" y="14112"/>
                  <a:pt x="13060" y="14152"/>
                  <a:pt x="13060" y="14207"/>
                </a:cubicBezTo>
                <a:close/>
                <a:moveTo>
                  <a:pt x="16479" y="7650"/>
                </a:moveTo>
                <a:lnTo>
                  <a:pt x="15840" y="7138"/>
                </a:lnTo>
                <a:cubicBezTo>
                  <a:pt x="15765" y="7078"/>
                  <a:pt x="15627" y="7118"/>
                  <a:pt x="15627" y="7208"/>
                </a:cubicBezTo>
                <a:lnTo>
                  <a:pt x="15627" y="7354"/>
                </a:lnTo>
                <a:cubicBezTo>
                  <a:pt x="15627" y="7409"/>
                  <a:pt x="15571" y="7454"/>
                  <a:pt x="15502" y="7454"/>
                </a:cubicBezTo>
                <a:lnTo>
                  <a:pt x="14381" y="7454"/>
                </a:lnTo>
                <a:cubicBezTo>
                  <a:pt x="14312" y="7454"/>
                  <a:pt x="14256" y="7499"/>
                  <a:pt x="14256" y="7554"/>
                </a:cubicBezTo>
                <a:lnTo>
                  <a:pt x="14256" y="7891"/>
                </a:lnTo>
                <a:cubicBezTo>
                  <a:pt x="14256" y="7946"/>
                  <a:pt x="14312" y="7991"/>
                  <a:pt x="14381" y="7991"/>
                </a:cubicBezTo>
                <a:lnTo>
                  <a:pt x="15502" y="7991"/>
                </a:lnTo>
                <a:cubicBezTo>
                  <a:pt x="15571" y="7991"/>
                  <a:pt x="15627" y="8036"/>
                  <a:pt x="15627" y="8091"/>
                </a:cubicBezTo>
                <a:lnTo>
                  <a:pt x="15627" y="8237"/>
                </a:lnTo>
                <a:cubicBezTo>
                  <a:pt x="15627" y="8327"/>
                  <a:pt x="15759" y="8367"/>
                  <a:pt x="15840" y="8307"/>
                </a:cubicBezTo>
                <a:lnTo>
                  <a:pt x="16479" y="7795"/>
                </a:lnTo>
                <a:cubicBezTo>
                  <a:pt x="16529" y="7750"/>
                  <a:pt x="16529" y="7685"/>
                  <a:pt x="16479" y="7650"/>
                </a:cubicBezTo>
                <a:close/>
                <a:moveTo>
                  <a:pt x="7970" y="14202"/>
                </a:moveTo>
                <a:lnTo>
                  <a:pt x="7970" y="14348"/>
                </a:lnTo>
                <a:cubicBezTo>
                  <a:pt x="7970" y="14438"/>
                  <a:pt x="8102" y="14478"/>
                  <a:pt x="8183" y="14418"/>
                </a:cubicBezTo>
                <a:lnTo>
                  <a:pt x="8822" y="13906"/>
                </a:lnTo>
                <a:cubicBezTo>
                  <a:pt x="8872" y="13866"/>
                  <a:pt x="8872" y="13806"/>
                  <a:pt x="8822" y="13766"/>
                </a:cubicBezTo>
                <a:lnTo>
                  <a:pt x="8183" y="13254"/>
                </a:lnTo>
                <a:cubicBezTo>
                  <a:pt x="8108" y="13194"/>
                  <a:pt x="7970" y="13234"/>
                  <a:pt x="7970" y="13324"/>
                </a:cubicBezTo>
                <a:lnTo>
                  <a:pt x="7970" y="13470"/>
                </a:lnTo>
                <a:cubicBezTo>
                  <a:pt x="7970" y="13525"/>
                  <a:pt x="7914" y="13570"/>
                  <a:pt x="7845" y="13570"/>
                </a:cubicBezTo>
                <a:lnTo>
                  <a:pt x="6724" y="13570"/>
                </a:lnTo>
                <a:cubicBezTo>
                  <a:pt x="6655" y="13570"/>
                  <a:pt x="6599" y="13615"/>
                  <a:pt x="6599" y="13671"/>
                </a:cubicBezTo>
                <a:lnTo>
                  <a:pt x="6599" y="14007"/>
                </a:lnTo>
                <a:cubicBezTo>
                  <a:pt x="6599" y="14062"/>
                  <a:pt x="6655" y="14107"/>
                  <a:pt x="6724" y="14107"/>
                </a:cubicBezTo>
                <a:lnTo>
                  <a:pt x="7845" y="14107"/>
                </a:lnTo>
                <a:cubicBezTo>
                  <a:pt x="7914" y="14107"/>
                  <a:pt x="7970" y="14152"/>
                  <a:pt x="7970" y="14202"/>
                </a:cubicBezTo>
                <a:close/>
                <a:moveTo>
                  <a:pt x="4163" y="7449"/>
                </a:moveTo>
                <a:cubicBezTo>
                  <a:pt x="4095" y="7449"/>
                  <a:pt x="4038" y="7494"/>
                  <a:pt x="4038" y="7549"/>
                </a:cubicBezTo>
                <a:lnTo>
                  <a:pt x="4038" y="7885"/>
                </a:lnTo>
                <a:cubicBezTo>
                  <a:pt x="4038" y="7941"/>
                  <a:pt x="4095" y="7986"/>
                  <a:pt x="4163" y="7986"/>
                </a:cubicBezTo>
                <a:lnTo>
                  <a:pt x="5284" y="7986"/>
                </a:lnTo>
                <a:cubicBezTo>
                  <a:pt x="5353" y="7986"/>
                  <a:pt x="5409" y="8031"/>
                  <a:pt x="5409" y="8086"/>
                </a:cubicBezTo>
                <a:lnTo>
                  <a:pt x="5409" y="8232"/>
                </a:lnTo>
                <a:cubicBezTo>
                  <a:pt x="5409" y="8322"/>
                  <a:pt x="5541" y="8362"/>
                  <a:pt x="5622" y="8302"/>
                </a:cubicBezTo>
                <a:lnTo>
                  <a:pt x="6261" y="7790"/>
                </a:lnTo>
                <a:cubicBezTo>
                  <a:pt x="6311" y="7750"/>
                  <a:pt x="6311" y="7690"/>
                  <a:pt x="6261" y="7650"/>
                </a:cubicBezTo>
                <a:lnTo>
                  <a:pt x="5622" y="7138"/>
                </a:lnTo>
                <a:cubicBezTo>
                  <a:pt x="5547" y="7078"/>
                  <a:pt x="5409" y="7118"/>
                  <a:pt x="5409" y="7208"/>
                </a:cubicBezTo>
                <a:lnTo>
                  <a:pt x="5409" y="7354"/>
                </a:lnTo>
                <a:cubicBezTo>
                  <a:pt x="5409" y="7409"/>
                  <a:pt x="5353" y="7454"/>
                  <a:pt x="5284" y="7454"/>
                </a:cubicBezTo>
                <a:lnTo>
                  <a:pt x="4163" y="7454"/>
                </a:lnTo>
                <a:close/>
                <a:moveTo>
                  <a:pt x="6899" y="6114"/>
                </a:moveTo>
                <a:cubicBezTo>
                  <a:pt x="6824" y="6054"/>
                  <a:pt x="6687" y="6094"/>
                  <a:pt x="6687" y="6185"/>
                </a:cubicBezTo>
                <a:lnTo>
                  <a:pt x="6687" y="6330"/>
                </a:lnTo>
                <a:cubicBezTo>
                  <a:pt x="6687" y="6385"/>
                  <a:pt x="6630" y="6430"/>
                  <a:pt x="6561" y="6430"/>
                </a:cubicBezTo>
                <a:lnTo>
                  <a:pt x="5441" y="6430"/>
                </a:lnTo>
                <a:cubicBezTo>
                  <a:pt x="5372" y="6430"/>
                  <a:pt x="5315" y="6476"/>
                  <a:pt x="5315" y="6531"/>
                </a:cubicBezTo>
                <a:lnTo>
                  <a:pt x="5315" y="6867"/>
                </a:lnTo>
                <a:cubicBezTo>
                  <a:pt x="5315" y="6922"/>
                  <a:pt x="5372" y="6967"/>
                  <a:pt x="5441" y="6967"/>
                </a:cubicBezTo>
                <a:lnTo>
                  <a:pt x="6561" y="6967"/>
                </a:lnTo>
                <a:cubicBezTo>
                  <a:pt x="6630" y="6967"/>
                  <a:pt x="6687" y="7012"/>
                  <a:pt x="6687" y="7068"/>
                </a:cubicBezTo>
                <a:lnTo>
                  <a:pt x="6687" y="7213"/>
                </a:lnTo>
                <a:cubicBezTo>
                  <a:pt x="6687" y="7303"/>
                  <a:pt x="6818" y="7344"/>
                  <a:pt x="6899" y="7283"/>
                </a:cubicBezTo>
                <a:lnTo>
                  <a:pt x="7538" y="6772"/>
                </a:lnTo>
                <a:cubicBezTo>
                  <a:pt x="7588" y="6731"/>
                  <a:pt x="7588" y="6671"/>
                  <a:pt x="7538" y="6631"/>
                </a:cubicBezTo>
                <a:lnTo>
                  <a:pt x="6899" y="6114"/>
                </a:lnTo>
                <a:close/>
                <a:moveTo>
                  <a:pt x="4333" y="6114"/>
                </a:moveTo>
                <a:cubicBezTo>
                  <a:pt x="4257" y="6054"/>
                  <a:pt x="4120" y="6094"/>
                  <a:pt x="4120" y="6185"/>
                </a:cubicBezTo>
                <a:lnTo>
                  <a:pt x="4120" y="6330"/>
                </a:lnTo>
                <a:cubicBezTo>
                  <a:pt x="4120" y="6385"/>
                  <a:pt x="4063" y="6430"/>
                  <a:pt x="3994" y="6430"/>
                </a:cubicBezTo>
                <a:lnTo>
                  <a:pt x="2874" y="6430"/>
                </a:lnTo>
                <a:cubicBezTo>
                  <a:pt x="2805" y="6430"/>
                  <a:pt x="2749" y="6476"/>
                  <a:pt x="2749" y="6531"/>
                </a:cubicBezTo>
                <a:lnTo>
                  <a:pt x="2749" y="6867"/>
                </a:lnTo>
                <a:cubicBezTo>
                  <a:pt x="2749" y="6922"/>
                  <a:pt x="2805" y="6967"/>
                  <a:pt x="2874" y="6967"/>
                </a:cubicBezTo>
                <a:lnTo>
                  <a:pt x="3994" y="6967"/>
                </a:lnTo>
                <a:cubicBezTo>
                  <a:pt x="4063" y="6967"/>
                  <a:pt x="4120" y="7012"/>
                  <a:pt x="4120" y="7068"/>
                </a:cubicBezTo>
                <a:lnTo>
                  <a:pt x="4120" y="7213"/>
                </a:lnTo>
                <a:cubicBezTo>
                  <a:pt x="4120" y="7303"/>
                  <a:pt x="4251" y="7344"/>
                  <a:pt x="4333" y="7283"/>
                </a:cubicBezTo>
                <a:lnTo>
                  <a:pt x="4971" y="6772"/>
                </a:lnTo>
                <a:cubicBezTo>
                  <a:pt x="5021" y="6731"/>
                  <a:pt x="5021" y="6671"/>
                  <a:pt x="4971" y="6631"/>
                </a:cubicBezTo>
                <a:lnTo>
                  <a:pt x="4333" y="6114"/>
                </a:lnTo>
                <a:close/>
                <a:moveTo>
                  <a:pt x="6799" y="7449"/>
                </a:moveTo>
                <a:cubicBezTo>
                  <a:pt x="6730" y="7449"/>
                  <a:pt x="6674" y="7494"/>
                  <a:pt x="6674" y="7549"/>
                </a:cubicBezTo>
                <a:lnTo>
                  <a:pt x="6674" y="7885"/>
                </a:lnTo>
                <a:cubicBezTo>
                  <a:pt x="6674" y="7941"/>
                  <a:pt x="6730" y="7986"/>
                  <a:pt x="6799" y="7986"/>
                </a:cubicBezTo>
                <a:lnTo>
                  <a:pt x="7920" y="7986"/>
                </a:lnTo>
                <a:cubicBezTo>
                  <a:pt x="7989" y="7986"/>
                  <a:pt x="8045" y="8031"/>
                  <a:pt x="8045" y="8086"/>
                </a:cubicBezTo>
                <a:lnTo>
                  <a:pt x="8045" y="8232"/>
                </a:lnTo>
                <a:cubicBezTo>
                  <a:pt x="8045" y="8322"/>
                  <a:pt x="8177" y="8362"/>
                  <a:pt x="8258" y="8302"/>
                </a:cubicBezTo>
                <a:lnTo>
                  <a:pt x="8897" y="7790"/>
                </a:lnTo>
                <a:cubicBezTo>
                  <a:pt x="8947" y="7750"/>
                  <a:pt x="8947" y="7690"/>
                  <a:pt x="8897" y="7650"/>
                </a:cubicBezTo>
                <a:lnTo>
                  <a:pt x="8258" y="7138"/>
                </a:lnTo>
                <a:cubicBezTo>
                  <a:pt x="8183" y="7078"/>
                  <a:pt x="8045" y="7118"/>
                  <a:pt x="8045" y="7208"/>
                </a:cubicBezTo>
                <a:lnTo>
                  <a:pt x="8045" y="7354"/>
                </a:lnTo>
                <a:cubicBezTo>
                  <a:pt x="8045" y="7409"/>
                  <a:pt x="7989" y="7454"/>
                  <a:pt x="7920" y="7454"/>
                </a:cubicBezTo>
                <a:lnTo>
                  <a:pt x="6799" y="7454"/>
                </a:lnTo>
                <a:close/>
                <a:moveTo>
                  <a:pt x="1603" y="7449"/>
                </a:moveTo>
                <a:cubicBezTo>
                  <a:pt x="1534" y="7449"/>
                  <a:pt x="1478" y="7494"/>
                  <a:pt x="1478" y="7549"/>
                </a:cubicBezTo>
                <a:lnTo>
                  <a:pt x="1478" y="7885"/>
                </a:lnTo>
                <a:cubicBezTo>
                  <a:pt x="1478" y="7941"/>
                  <a:pt x="1534" y="7986"/>
                  <a:pt x="1603" y="7986"/>
                </a:cubicBezTo>
                <a:lnTo>
                  <a:pt x="2723" y="7986"/>
                </a:lnTo>
                <a:cubicBezTo>
                  <a:pt x="2792" y="7986"/>
                  <a:pt x="2849" y="8031"/>
                  <a:pt x="2849" y="8086"/>
                </a:cubicBezTo>
                <a:lnTo>
                  <a:pt x="2849" y="8232"/>
                </a:lnTo>
                <a:cubicBezTo>
                  <a:pt x="2849" y="8322"/>
                  <a:pt x="2980" y="8362"/>
                  <a:pt x="3062" y="8302"/>
                </a:cubicBezTo>
                <a:lnTo>
                  <a:pt x="3700" y="7790"/>
                </a:lnTo>
                <a:cubicBezTo>
                  <a:pt x="3750" y="7750"/>
                  <a:pt x="3750" y="7690"/>
                  <a:pt x="3700" y="7650"/>
                </a:cubicBezTo>
                <a:lnTo>
                  <a:pt x="3062" y="7138"/>
                </a:lnTo>
                <a:cubicBezTo>
                  <a:pt x="2986" y="7078"/>
                  <a:pt x="2849" y="7118"/>
                  <a:pt x="2849" y="7208"/>
                </a:cubicBezTo>
                <a:lnTo>
                  <a:pt x="2849" y="7354"/>
                </a:lnTo>
                <a:cubicBezTo>
                  <a:pt x="2849" y="7409"/>
                  <a:pt x="2792" y="7454"/>
                  <a:pt x="2723" y="7454"/>
                </a:cubicBezTo>
                <a:lnTo>
                  <a:pt x="1603" y="7454"/>
                </a:lnTo>
                <a:close/>
                <a:moveTo>
                  <a:pt x="301" y="8568"/>
                </a:moveTo>
                <a:lnTo>
                  <a:pt x="301" y="8904"/>
                </a:lnTo>
                <a:cubicBezTo>
                  <a:pt x="301" y="8959"/>
                  <a:pt x="357" y="9004"/>
                  <a:pt x="426" y="9004"/>
                </a:cubicBezTo>
                <a:lnTo>
                  <a:pt x="1546" y="9004"/>
                </a:lnTo>
                <a:cubicBezTo>
                  <a:pt x="1615" y="9004"/>
                  <a:pt x="1672" y="9050"/>
                  <a:pt x="1672" y="9105"/>
                </a:cubicBezTo>
                <a:lnTo>
                  <a:pt x="1672" y="9250"/>
                </a:lnTo>
                <a:cubicBezTo>
                  <a:pt x="1672" y="9341"/>
                  <a:pt x="1803" y="9381"/>
                  <a:pt x="1885" y="9320"/>
                </a:cubicBezTo>
                <a:lnTo>
                  <a:pt x="2523" y="8809"/>
                </a:lnTo>
                <a:cubicBezTo>
                  <a:pt x="2573" y="8769"/>
                  <a:pt x="2573" y="8708"/>
                  <a:pt x="2523" y="8668"/>
                </a:cubicBezTo>
                <a:lnTo>
                  <a:pt x="1885" y="8156"/>
                </a:lnTo>
                <a:cubicBezTo>
                  <a:pt x="1809" y="8096"/>
                  <a:pt x="1672" y="8136"/>
                  <a:pt x="1672" y="8227"/>
                </a:cubicBezTo>
                <a:lnTo>
                  <a:pt x="1672" y="8372"/>
                </a:lnTo>
                <a:cubicBezTo>
                  <a:pt x="1672" y="8427"/>
                  <a:pt x="1615" y="8473"/>
                  <a:pt x="1546" y="8473"/>
                </a:cubicBezTo>
                <a:lnTo>
                  <a:pt x="426" y="8473"/>
                </a:lnTo>
                <a:cubicBezTo>
                  <a:pt x="357" y="8473"/>
                  <a:pt x="301" y="8518"/>
                  <a:pt x="301" y="8568"/>
                </a:cubicBezTo>
                <a:close/>
                <a:moveTo>
                  <a:pt x="0" y="9491"/>
                </a:moveTo>
                <a:lnTo>
                  <a:pt x="0" y="10028"/>
                </a:lnTo>
                <a:lnTo>
                  <a:pt x="257" y="10028"/>
                </a:lnTo>
                <a:cubicBezTo>
                  <a:pt x="326" y="10028"/>
                  <a:pt x="382" y="10073"/>
                  <a:pt x="382" y="10128"/>
                </a:cubicBezTo>
                <a:lnTo>
                  <a:pt x="382" y="10274"/>
                </a:lnTo>
                <a:cubicBezTo>
                  <a:pt x="382" y="10364"/>
                  <a:pt x="513" y="10404"/>
                  <a:pt x="595" y="10344"/>
                </a:cubicBezTo>
                <a:lnTo>
                  <a:pt x="1233" y="9832"/>
                </a:lnTo>
                <a:cubicBezTo>
                  <a:pt x="1283" y="9792"/>
                  <a:pt x="1283" y="9732"/>
                  <a:pt x="1233" y="9692"/>
                </a:cubicBezTo>
                <a:lnTo>
                  <a:pt x="595" y="9180"/>
                </a:lnTo>
                <a:cubicBezTo>
                  <a:pt x="520" y="9120"/>
                  <a:pt x="382" y="9160"/>
                  <a:pt x="382" y="9250"/>
                </a:cubicBezTo>
                <a:lnTo>
                  <a:pt x="382" y="9396"/>
                </a:lnTo>
                <a:cubicBezTo>
                  <a:pt x="382" y="9451"/>
                  <a:pt x="326" y="9496"/>
                  <a:pt x="257" y="9496"/>
                </a:cubicBezTo>
                <a:lnTo>
                  <a:pt x="0" y="9496"/>
                </a:lnTo>
                <a:close/>
                <a:moveTo>
                  <a:pt x="1697" y="6114"/>
                </a:moveTo>
                <a:cubicBezTo>
                  <a:pt x="1622" y="6054"/>
                  <a:pt x="1484" y="6094"/>
                  <a:pt x="1484" y="6185"/>
                </a:cubicBezTo>
                <a:lnTo>
                  <a:pt x="1484" y="6330"/>
                </a:lnTo>
                <a:cubicBezTo>
                  <a:pt x="1484" y="6385"/>
                  <a:pt x="1427" y="6430"/>
                  <a:pt x="1359" y="6430"/>
                </a:cubicBezTo>
                <a:lnTo>
                  <a:pt x="238" y="6430"/>
                </a:lnTo>
                <a:cubicBezTo>
                  <a:pt x="169" y="6430"/>
                  <a:pt x="113" y="6476"/>
                  <a:pt x="113" y="6531"/>
                </a:cubicBezTo>
                <a:lnTo>
                  <a:pt x="113" y="6867"/>
                </a:lnTo>
                <a:cubicBezTo>
                  <a:pt x="113" y="6922"/>
                  <a:pt x="169" y="6967"/>
                  <a:pt x="238" y="6967"/>
                </a:cubicBezTo>
                <a:lnTo>
                  <a:pt x="1359" y="6967"/>
                </a:lnTo>
                <a:cubicBezTo>
                  <a:pt x="1427" y="6967"/>
                  <a:pt x="1484" y="7012"/>
                  <a:pt x="1484" y="7068"/>
                </a:cubicBezTo>
                <a:lnTo>
                  <a:pt x="1484" y="7213"/>
                </a:lnTo>
                <a:cubicBezTo>
                  <a:pt x="1484" y="7303"/>
                  <a:pt x="1615" y="7344"/>
                  <a:pt x="1697" y="7283"/>
                </a:cubicBezTo>
                <a:lnTo>
                  <a:pt x="2335" y="6772"/>
                </a:lnTo>
                <a:cubicBezTo>
                  <a:pt x="2385" y="6731"/>
                  <a:pt x="2385" y="6671"/>
                  <a:pt x="2335" y="6631"/>
                </a:cubicBezTo>
                <a:lnTo>
                  <a:pt x="1697" y="6114"/>
                </a:lnTo>
                <a:close/>
                <a:moveTo>
                  <a:pt x="15765" y="14363"/>
                </a:moveTo>
                <a:lnTo>
                  <a:pt x="16403" y="13851"/>
                </a:lnTo>
                <a:cubicBezTo>
                  <a:pt x="16454" y="13811"/>
                  <a:pt x="16454" y="13751"/>
                  <a:pt x="16403" y="13711"/>
                </a:cubicBezTo>
                <a:lnTo>
                  <a:pt x="15765" y="13199"/>
                </a:lnTo>
                <a:cubicBezTo>
                  <a:pt x="15690" y="13139"/>
                  <a:pt x="15552" y="13179"/>
                  <a:pt x="15552" y="13269"/>
                </a:cubicBezTo>
                <a:lnTo>
                  <a:pt x="15552" y="13415"/>
                </a:lnTo>
                <a:cubicBezTo>
                  <a:pt x="15552" y="13470"/>
                  <a:pt x="15496" y="13515"/>
                  <a:pt x="15427" y="13515"/>
                </a:cubicBezTo>
                <a:lnTo>
                  <a:pt x="14306" y="13515"/>
                </a:lnTo>
                <a:cubicBezTo>
                  <a:pt x="14237" y="13515"/>
                  <a:pt x="14181" y="13560"/>
                  <a:pt x="14181" y="13615"/>
                </a:cubicBezTo>
                <a:lnTo>
                  <a:pt x="14181" y="13952"/>
                </a:lnTo>
                <a:cubicBezTo>
                  <a:pt x="14181" y="14007"/>
                  <a:pt x="14237" y="14052"/>
                  <a:pt x="14306" y="14052"/>
                </a:cubicBezTo>
                <a:lnTo>
                  <a:pt x="15427" y="14052"/>
                </a:lnTo>
                <a:cubicBezTo>
                  <a:pt x="15496" y="14052"/>
                  <a:pt x="15552" y="14097"/>
                  <a:pt x="15552" y="14152"/>
                </a:cubicBezTo>
                <a:lnTo>
                  <a:pt x="15552" y="14298"/>
                </a:lnTo>
                <a:cubicBezTo>
                  <a:pt x="15552" y="14378"/>
                  <a:pt x="15683" y="14423"/>
                  <a:pt x="15765" y="14363"/>
                </a:cubicBezTo>
                <a:close/>
                <a:moveTo>
                  <a:pt x="18313" y="14358"/>
                </a:moveTo>
                <a:lnTo>
                  <a:pt x="18952" y="13846"/>
                </a:lnTo>
                <a:cubicBezTo>
                  <a:pt x="19002" y="13806"/>
                  <a:pt x="19002" y="13746"/>
                  <a:pt x="18952" y="13706"/>
                </a:cubicBezTo>
                <a:lnTo>
                  <a:pt x="18313" y="13194"/>
                </a:lnTo>
                <a:cubicBezTo>
                  <a:pt x="18238" y="13134"/>
                  <a:pt x="18100" y="13174"/>
                  <a:pt x="18100" y="13264"/>
                </a:cubicBezTo>
                <a:lnTo>
                  <a:pt x="18100" y="13410"/>
                </a:lnTo>
                <a:cubicBezTo>
                  <a:pt x="18100" y="13465"/>
                  <a:pt x="18044" y="13510"/>
                  <a:pt x="17975" y="13510"/>
                </a:cubicBezTo>
                <a:lnTo>
                  <a:pt x="16854" y="13510"/>
                </a:lnTo>
                <a:cubicBezTo>
                  <a:pt x="16785" y="13510"/>
                  <a:pt x="16729" y="13555"/>
                  <a:pt x="16729" y="13610"/>
                </a:cubicBezTo>
                <a:lnTo>
                  <a:pt x="16729" y="13947"/>
                </a:lnTo>
                <a:cubicBezTo>
                  <a:pt x="16729" y="14002"/>
                  <a:pt x="16785" y="14047"/>
                  <a:pt x="16854" y="14047"/>
                </a:cubicBezTo>
                <a:lnTo>
                  <a:pt x="17975" y="14047"/>
                </a:lnTo>
                <a:cubicBezTo>
                  <a:pt x="18044" y="14047"/>
                  <a:pt x="18100" y="14092"/>
                  <a:pt x="18100" y="14147"/>
                </a:cubicBezTo>
                <a:lnTo>
                  <a:pt x="18100" y="14293"/>
                </a:lnTo>
                <a:cubicBezTo>
                  <a:pt x="18106" y="14378"/>
                  <a:pt x="18238" y="14423"/>
                  <a:pt x="18313" y="14358"/>
                </a:cubicBezTo>
                <a:close/>
                <a:moveTo>
                  <a:pt x="3130" y="20484"/>
                </a:moveTo>
                <a:lnTo>
                  <a:pt x="3769" y="19972"/>
                </a:lnTo>
                <a:cubicBezTo>
                  <a:pt x="3819" y="19932"/>
                  <a:pt x="3819" y="19872"/>
                  <a:pt x="3769" y="19832"/>
                </a:cubicBezTo>
                <a:lnTo>
                  <a:pt x="3130" y="19320"/>
                </a:lnTo>
                <a:cubicBezTo>
                  <a:pt x="3055" y="19260"/>
                  <a:pt x="2918" y="19300"/>
                  <a:pt x="2918" y="19390"/>
                </a:cubicBezTo>
                <a:lnTo>
                  <a:pt x="2918" y="19536"/>
                </a:lnTo>
                <a:cubicBezTo>
                  <a:pt x="2918" y="19591"/>
                  <a:pt x="2861" y="19636"/>
                  <a:pt x="2792" y="19636"/>
                </a:cubicBezTo>
                <a:lnTo>
                  <a:pt x="1672" y="19636"/>
                </a:lnTo>
                <a:cubicBezTo>
                  <a:pt x="1603" y="19636"/>
                  <a:pt x="1546" y="19681"/>
                  <a:pt x="1546" y="19737"/>
                </a:cubicBezTo>
                <a:lnTo>
                  <a:pt x="1546" y="20073"/>
                </a:lnTo>
                <a:cubicBezTo>
                  <a:pt x="1546" y="20128"/>
                  <a:pt x="1603" y="20173"/>
                  <a:pt x="1672" y="20173"/>
                </a:cubicBezTo>
                <a:lnTo>
                  <a:pt x="2792" y="20173"/>
                </a:lnTo>
                <a:cubicBezTo>
                  <a:pt x="2861" y="20173"/>
                  <a:pt x="2918" y="20218"/>
                  <a:pt x="2918" y="20274"/>
                </a:cubicBezTo>
                <a:lnTo>
                  <a:pt x="2918" y="20419"/>
                </a:lnTo>
                <a:cubicBezTo>
                  <a:pt x="2918" y="20499"/>
                  <a:pt x="3049" y="20544"/>
                  <a:pt x="3130" y="20484"/>
                </a:cubicBezTo>
                <a:close/>
                <a:moveTo>
                  <a:pt x="6931" y="19521"/>
                </a:moveTo>
                <a:lnTo>
                  <a:pt x="7569" y="19009"/>
                </a:lnTo>
                <a:cubicBezTo>
                  <a:pt x="7619" y="18969"/>
                  <a:pt x="7619" y="18909"/>
                  <a:pt x="7569" y="18869"/>
                </a:cubicBezTo>
                <a:lnTo>
                  <a:pt x="6931" y="18357"/>
                </a:lnTo>
                <a:cubicBezTo>
                  <a:pt x="6856" y="18297"/>
                  <a:pt x="6718" y="18337"/>
                  <a:pt x="6718" y="18427"/>
                </a:cubicBezTo>
                <a:lnTo>
                  <a:pt x="6718" y="18573"/>
                </a:lnTo>
                <a:cubicBezTo>
                  <a:pt x="6718" y="18628"/>
                  <a:pt x="6662" y="18673"/>
                  <a:pt x="6593" y="18673"/>
                </a:cubicBezTo>
                <a:lnTo>
                  <a:pt x="5472" y="18673"/>
                </a:lnTo>
                <a:cubicBezTo>
                  <a:pt x="5403" y="18673"/>
                  <a:pt x="5347" y="18718"/>
                  <a:pt x="5347" y="18773"/>
                </a:cubicBezTo>
                <a:lnTo>
                  <a:pt x="5347" y="19109"/>
                </a:lnTo>
                <a:cubicBezTo>
                  <a:pt x="5347" y="19165"/>
                  <a:pt x="5403" y="19210"/>
                  <a:pt x="5472" y="19210"/>
                </a:cubicBezTo>
                <a:lnTo>
                  <a:pt x="6593" y="19210"/>
                </a:lnTo>
                <a:cubicBezTo>
                  <a:pt x="6662" y="19210"/>
                  <a:pt x="6718" y="19255"/>
                  <a:pt x="6718" y="19310"/>
                </a:cubicBezTo>
                <a:lnTo>
                  <a:pt x="6718" y="19456"/>
                </a:lnTo>
                <a:cubicBezTo>
                  <a:pt x="6724" y="19536"/>
                  <a:pt x="6856" y="19581"/>
                  <a:pt x="6931" y="19521"/>
                </a:cubicBezTo>
                <a:close/>
                <a:moveTo>
                  <a:pt x="5654" y="20539"/>
                </a:moveTo>
                <a:lnTo>
                  <a:pt x="6292" y="20028"/>
                </a:lnTo>
                <a:cubicBezTo>
                  <a:pt x="6342" y="19988"/>
                  <a:pt x="6342" y="19927"/>
                  <a:pt x="6292" y="19887"/>
                </a:cubicBezTo>
                <a:lnTo>
                  <a:pt x="5654" y="19375"/>
                </a:lnTo>
                <a:cubicBezTo>
                  <a:pt x="5578" y="19315"/>
                  <a:pt x="5441" y="19355"/>
                  <a:pt x="5441" y="19446"/>
                </a:cubicBezTo>
                <a:lnTo>
                  <a:pt x="5441" y="19591"/>
                </a:lnTo>
                <a:cubicBezTo>
                  <a:pt x="5441" y="19646"/>
                  <a:pt x="5384" y="19691"/>
                  <a:pt x="5315" y="19691"/>
                </a:cubicBezTo>
                <a:lnTo>
                  <a:pt x="4195" y="19691"/>
                </a:lnTo>
                <a:cubicBezTo>
                  <a:pt x="4126" y="19691"/>
                  <a:pt x="4070" y="19737"/>
                  <a:pt x="4070" y="19792"/>
                </a:cubicBezTo>
                <a:lnTo>
                  <a:pt x="4070" y="20128"/>
                </a:lnTo>
                <a:cubicBezTo>
                  <a:pt x="4070" y="20183"/>
                  <a:pt x="4126" y="20228"/>
                  <a:pt x="4195" y="20228"/>
                </a:cubicBezTo>
                <a:lnTo>
                  <a:pt x="5315" y="20228"/>
                </a:lnTo>
                <a:cubicBezTo>
                  <a:pt x="5384" y="20228"/>
                  <a:pt x="5441" y="20274"/>
                  <a:pt x="5441" y="20329"/>
                </a:cubicBezTo>
                <a:lnTo>
                  <a:pt x="5441" y="20474"/>
                </a:lnTo>
                <a:cubicBezTo>
                  <a:pt x="5441" y="20560"/>
                  <a:pt x="5572" y="20600"/>
                  <a:pt x="5654" y="20539"/>
                </a:cubicBezTo>
                <a:close/>
                <a:moveTo>
                  <a:pt x="18376" y="6265"/>
                </a:moveTo>
                <a:lnTo>
                  <a:pt x="19014" y="5753"/>
                </a:lnTo>
                <a:cubicBezTo>
                  <a:pt x="19064" y="5713"/>
                  <a:pt x="19064" y="5653"/>
                  <a:pt x="19014" y="5613"/>
                </a:cubicBezTo>
                <a:lnTo>
                  <a:pt x="18376" y="5101"/>
                </a:lnTo>
                <a:cubicBezTo>
                  <a:pt x="18301" y="5041"/>
                  <a:pt x="18163" y="5081"/>
                  <a:pt x="18163" y="5171"/>
                </a:cubicBezTo>
                <a:lnTo>
                  <a:pt x="18163" y="5317"/>
                </a:lnTo>
                <a:cubicBezTo>
                  <a:pt x="18163" y="5372"/>
                  <a:pt x="18106" y="5417"/>
                  <a:pt x="18038" y="5417"/>
                </a:cubicBezTo>
                <a:lnTo>
                  <a:pt x="16917" y="5417"/>
                </a:lnTo>
                <a:cubicBezTo>
                  <a:pt x="16848" y="5417"/>
                  <a:pt x="16792" y="5462"/>
                  <a:pt x="16792" y="5517"/>
                </a:cubicBezTo>
                <a:lnTo>
                  <a:pt x="16792" y="5853"/>
                </a:lnTo>
                <a:cubicBezTo>
                  <a:pt x="16792" y="5909"/>
                  <a:pt x="16848" y="5954"/>
                  <a:pt x="16917" y="5954"/>
                </a:cubicBezTo>
                <a:lnTo>
                  <a:pt x="18038" y="5954"/>
                </a:lnTo>
                <a:cubicBezTo>
                  <a:pt x="18106" y="5954"/>
                  <a:pt x="18163" y="5999"/>
                  <a:pt x="18163" y="6054"/>
                </a:cubicBezTo>
                <a:lnTo>
                  <a:pt x="18163" y="6200"/>
                </a:lnTo>
                <a:cubicBezTo>
                  <a:pt x="18163" y="6280"/>
                  <a:pt x="18294" y="6325"/>
                  <a:pt x="18376" y="6265"/>
                </a:cubicBezTo>
                <a:close/>
                <a:moveTo>
                  <a:pt x="14481" y="17424"/>
                </a:moveTo>
                <a:lnTo>
                  <a:pt x="15120" y="16912"/>
                </a:lnTo>
                <a:cubicBezTo>
                  <a:pt x="15170" y="16872"/>
                  <a:pt x="15170" y="16811"/>
                  <a:pt x="15120" y="16771"/>
                </a:cubicBezTo>
                <a:lnTo>
                  <a:pt x="14481" y="16260"/>
                </a:lnTo>
                <a:cubicBezTo>
                  <a:pt x="14406" y="16199"/>
                  <a:pt x="14269" y="16240"/>
                  <a:pt x="14269" y="16330"/>
                </a:cubicBezTo>
                <a:lnTo>
                  <a:pt x="14269" y="16475"/>
                </a:lnTo>
                <a:cubicBezTo>
                  <a:pt x="14269" y="16531"/>
                  <a:pt x="14212" y="16576"/>
                  <a:pt x="14143" y="16576"/>
                </a:cubicBezTo>
                <a:lnTo>
                  <a:pt x="13023" y="16576"/>
                </a:lnTo>
                <a:cubicBezTo>
                  <a:pt x="12954" y="16576"/>
                  <a:pt x="12897" y="16621"/>
                  <a:pt x="12897" y="16676"/>
                </a:cubicBezTo>
                <a:lnTo>
                  <a:pt x="12897" y="17012"/>
                </a:lnTo>
                <a:cubicBezTo>
                  <a:pt x="12897" y="17067"/>
                  <a:pt x="12954" y="17113"/>
                  <a:pt x="13023" y="17113"/>
                </a:cubicBezTo>
                <a:lnTo>
                  <a:pt x="14143" y="17113"/>
                </a:lnTo>
                <a:cubicBezTo>
                  <a:pt x="14212" y="17113"/>
                  <a:pt x="14269" y="17158"/>
                  <a:pt x="14269" y="17213"/>
                </a:cubicBezTo>
                <a:lnTo>
                  <a:pt x="14269" y="17358"/>
                </a:lnTo>
                <a:cubicBezTo>
                  <a:pt x="14269" y="17444"/>
                  <a:pt x="14406" y="17484"/>
                  <a:pt x="14481" y="17424"/>
                </a:cubicBezTo>
                <a:close/>
                <a:moveTo>
                  <a:pt x="11927" y="17424"/>
                </a:moveTo>
                <a:lnTo>
                  <a:pt x="12566" y="16912"/>
                </a:lnTo>
                <a:cubicBezTo>
                  <a:pt x="12616" y="16872"/>
                  <a:pt x="12616" y="16811"/>
                  <a:pt x="12566" y="16771"/>
                </a:cubicBezTo>
                <a:lnTo>
                  <a:pt x="11927" y="16260"/>
                </a:lnTo>
                <a:cubicBezTo>
                  <a:pt x="11852" y="16199"/>
                  <a:pt x="11714" y="16240"/>
                  <a:pt x="11714" y="16330"/>
                </a:cubicBezTo>
                <a:lnTo>
                  <a:pt x="11714" y="16475"/>
                </a:lnTo>
                <a:cubicBezTo>
                  <a:pt x="11714" y="16531"/>
                  <a:pt x="11658" y="16576"/>
                  <a:pt x="11589" y="16576"/>
                </a:cubicBezTo>
                <a:lnTo>
                  <a:pt x="10468" y="16576"/>
                </a:lnTo>
                <a:cubicBezTo>
                  <a:pt x="10399" y="16576"/>
                  <a:pt x="10343" y="16621"/>
                  <a:pt x="10343" y="16676"/>
                </a:cubicBezTo>
                <a:lnTo>
                  <a:pt x="10343" y="17012"/>
                </a:lnTo>
                <a:cubicBezTo>
                  <a:pt x="10343" y="17067"/>
                  <a:pt x="10399" y="17113"/>
                  <a:pt x="10468" y="17113"/>
                </a:cubicBezTo>
                <a:lnTo>
                  <a:pt x="11589" y="17113"/>
                </a:lnTo>
                <a:cubicBezTo>
                  <a:pt x="11658" y="17113"/>
                  <a:pt x="11714" y="17158"/>
                  <a:pt x="11714" y="17213"/>
                </a:cubicBezTo>
                <a:lnTo>
                  <a:pt x="11714" y="17358"/>
                </a:lnTo>
                <a:cubicBezTo>
                  <a:pt x="11720" y="17444"/>
                  <a:pt x="11852" y="17489"/>
                  <a:pt x="11927" y="17424"/>
                </a:cubicBezTo>
                <a:close/>
                <a:moveTo>
                  <a:pt x="15740" y="16405"/>
                </a:moveTo>
                <a:lnTo>
                  <a:pt x="16378" y="15893"/>
                </a:lnTo>
                <a:cubicBezTo>
                  <a:pt x="16429" y="15853"/>
                  <a:pt x="16429" y="15793"/>
                  <a:pt x="16378" y="15753"/>
                </a:cubicBezTo>
                <a:lnTo>
                  <a:pt x="15740" y="15241"/>
                </a:lnTo>
                <a:cubicBezTo>
                  <a:pt x="15665" y="15181"/>
                  <a:pt x="15527" y="15221"/>
                  <a:pt x="15527" y="15311"/>
                </a:cubicBezTo>
                <a:lnTo>
                  <a:pt x="15527" y="15457"/>
                </a:lnTo>
                <a:cubicBezTo>
                  <a:pt x="15527" y="15512"/>
                  <a:pt x="15471" y="15557"/>
                  <a:pt x="15402" y="15557"/>
                </a:cubicBezTo>
                <a:lnTo>
                  <a:pt x="14287" y="15557"/>
                </a:lnTo>
                <a:cubicBezTo>
                  <a:pt x="14218" y="15557"/>
                  <a:pt x="14162" y="15602"/>
                  <a:pt x="14162" y="15657"/>
                </a:cubicBezTo>
                <a:lnTo>
                  <a:pt x="14162" y="15994"/>
                </a:lnTo>
                <a:cubicBezTo>
                  <a:pt x="14162" y="16049"/>
                  <a:pt x="14218" y="16094"/>
                  <a:pt x="14287" y="16094"/>
                </a:cubicBezTo>
                <a:lnTo>
                  <a:pt x="15408" y="16094"/>
                </a:lnTo>
                <a:cubicBezTo>
                  <a:pt x="15477" y="16094"/>
                  <a:pt x="15533" y="16139"/>
                  <a:pt x="15533" y="16194"/>
                </a:cubicBezTo>
                <a:lnTo>
                  <a:pt x="15533" y="16340"/>
                </a:lnTo>
                <a:cubicBezTo>
                  <a:pt x="15527" y="16425"/>
                  <a:pt x="15665" y="16465"/>
                  <a:pt x="15740" y="16405"/>
                </a:cubicBezTo>
                <a:close/>
                <a:moveTo>
                  <a:pt x="17030" y="15377"/>
                </a:moveTo>
                <a:lnTo>
                  <a:pt x="17668" y="14865"/>
                </a:lnTo>
                <a:cubicBezTo>
                  <a:pt x="17718" y="14825"/>
                  <a:pt x="17718" y="14764"/>
                  <a:pt x="17668" y="14724"/>
                </a:cubicBezTo>
                <a:lnTo>
                  <a:pt x="17030" y="14212"/>
                </a:lnTo>
                <a:cubicBezTo>
                  <a:pt x="16954" y="14152"/>
                  <a:pt x="16817" y="14192"/>
                  <a:pt x="16817" y="14283"/>
                </a:cubicBezTo>
                <a:lnTo>
                  <a:pt x="16817" y="14428"/>
                </a:lnTo>
                <a:cubicBezTo>
                  <a:pt x="16817" y="14483"/>
                  <a:pt x="16760" y="14529"/>
                  <a:pt x="16691" y="14529"/>
                </a:cubicBezTo>
                <a:lnTo>
                  <a:pt x="15571" y="14529"/>
                </a:lnTo>
                <a:cubicBezTo>
                  <a:pt x="15502" y="14529"/>
                  <a:pt x="15446" y="14574"/>
                  <a:pt x="15446" y="14629"/>
                </a:cubicBezTo>
                <a:lnTo>
                  <a:pt x="15446" y="14965"/>
                </a:lnTo>
                <a:cubicBezTo>
                  <a:pt x="15446" y="15020"/>
                  <a:pt x="15502" y="15065"/>
                  <a:pt x="15571" y="15065"/>
                </a:cubicBezTo>
                <a:lnTo>
                  <a:pt x="16691" y="15065"/>
                </a:lnTo>
                <a:cubicBezTo>
                  <a:pt x="16760" y="15065"/>
                  <a:pt x="16817" y="15111"/>
                  <a:pt x="16817" y="15166"/>
                </a:cubicBezTo>
                <a:lnTo>
                  <a:pt x="16817" y="15311"/>
                </a:lnTo>
                <a:cubicBezTo>
                  <a:pt x="16823" y="15397"/>
                  <a:pt x="16954" y="15442"/>
                  <a:pt x="17030" y="15377"/>
                </a:cubicBezTo>
                <a:close/>
                <a:moveTo>
                  <a:pt x="19590" y="15382"/>
                </a:moveTo>
                <a:lnTo>
                  <a:pt x="20229" y="14870"/>
                </a:lnTo>
                <a:cubicBezTo>
                  <a:pt x="20279" y="14830"/>
                  <a:pt x="20279" y="14769"/>
                  <a:pt x="20229" y="14729"/>
                </a:cubicBezTo>
                <a:lnTo>
                  <a:pt x="19590" y="14217"/>
                </a:lnTo>
                <a:cubicBezTo>
                  <a:pt x="19515" y="14157"/>
                  <a:pt x="19377" y="14197"/>
                  <a:pt x="19377" y="14288"/>
                </a:cubicBezTo>
                <a:lnTo>
                  <a:pt x="19377" y="14433"/>
                </a:lnTo>
                <a:cubicBezTo>
                  <a:pt x="19377" y="14488"/>
                  <a:pt x="19321" y="14534"/>
                  <a:pt x="19252" y="14534"/>
                </a:cubicBezTo>
                <a:lnTo>
                  <a:pt x="18131" y="14534"/>
                </a:lnTo>
                <a:cubicBezTo>
                  <a:pt x="18063" y="14534"/>
                  <a:pt x="18006" y="14579"/>
                  <a:pt x="18006" y="14634"/>
                </a:cubicBezTo>
                <a:lnTo>
                  <a:pt x="18006" y="14970"/>
                </a:lnTo>
                <a:cubicBezTo>
                  <a:pt x="18006" y="15025"/>
                  <a:pt x="18063" y="15070"/>
                  <a:pt x="18131" y="15070"/>
                </a:cubicBezTo>
                <a:lnTo>
                  <a:pt x="19252" y="15070"/>
                </a:lnTo>
                <a:cubicBezTo>
                  <a:pt x="19321" y="15070"/>
                  <a:pt x="19377" y="15116"/>
                  <a:pt x="19377" y="15171"/>
                </a:cubicBezTo>
                <a:lnTo>
                  <a:pt x="19377" y="15316"/>
                </a:lnTo>
                <a:cubicBezTo>
                  <a:pt x="19384" y="15402"/>
                  <a:pt x="19515" y="15447"/>
                  <a:pt x="19590" y="15382"/>
                </a:cubicBezTo>
                <a:close/>
                <a:moveTo>
                  <a:pt x="17017" y="17429"/>
                </a:moveTo>
                <a:lnTo>
                  <a:pt x="17656" y="16917"/>
                </a:lnTo>
                <a:cubicBezTo>
                  <a:pt x="17706" y="16877"/>
                  <a:pt x="17706" y="16817"/>
                  <a:pt x="17656" y="16776"/>
                </a:cubicBezTo>
                <a:lnTo>
                  <a:pt x="17017" y="16265"/>
                </a:lnTo>
                <a:cubicBezTo>
                  <a:pt x="16942" y="16204"/>
                  <a:pt x="16804" y="16245"/>
                  <a:pt x="16804" y="16335"/>
                </a:cubicBezTo>
                <a:lnTo>
                  <a:pt x="16804" y="16480"/>
                </a:lnTo>
                <a:cubicBezTo>
                  <a:pt x="16804" y="16536"/>
                  <a:pt x="16748" y="16581"/>
                  <a:pt x="16679" y="16581"/>
                </a:cubicBezTo>
                <a:lnTo>
                  <a:pt x="15558" y="16581"/>
                </a:lnTo>
                <a:cubicBezTo>
                  <a:pt x="15489" y="16581"/>
                  <a:pt x="15433" y="16626"/>
                  <a:pt x="15433" y="16681"/>
                </a:cubicBezTo>
                <a:lnTo>
                  <a:pt x="15433" y="17017"/>
                </a:lnTo>
                <a:cubicBezTo>
                  <a:pt x="15433" y="17072"/>
                  <a:pt x="15489" y="17118"/>
                  <a:pt x="15558" y="17118"/>
                </a:cubicBezTo>
                <a:lnTo>
                  <a:pt x="16679" y="17118"/>
                </a:lnTo>
                <a:cubicBezTo>
                  <a:pt x="16748" y="17118"/>
                  <a:pt x="16804" y="17163"/>
                  <a:pt x="16804" y="17218"/>
                </a:cubicBezTo>
                <a:lnTo>
                  <a:pt x="16804" y="17363"/>
                </a:lnTo>
                <a:cubicBezTo>
                  <a:pt x="16810" y="17449"/>
                  <a:pt x="16942" y="17489"/>
                  <a:pt x="17017" y="17429"/>
                </a:cubicBezTo>
                <a:close/>
                <a:moveTo>
                  <a:pt x="9391" y="19466"/>
                </a:moveTo>
                <a:lnTo>
                  <a:pt x="10030" y="18954"/>
                </a:lnTo>
                <a:cubicBezTo>
                  <a:pt x="10080" y="18914"/>
                  <a:pt x="10080" y="18854"/>
                  <a:pt x="10030" y="18813"/>
                </a:cubicBezTo>
                <a:lnTo>
                  <a:pt x="9391" y="18302"/>
                </a:lnTo>
                <a:cubicBezTo>
                  <a:pt x="9316" y="18241"/>
                  <a:pt x="9178" y="18282"/>
                  <a:pt x="9178" y="18372"/>
                </a:cubicBezTo>
                <a:lnTo>
                  <a:pt x="9178" y="18517"/>
                </a:lnTo>
                <a:cubicBezTo>
                  <a:pt x="9178" y="18573"/>
                  <a:pt x="9122" y="18618"/>
                  <a:pt x="9053" y="18618"/>
                </a:cubicBezTo>
                <a:lnTo>
                  <a:pt x="7933" y="18618"/>
                </a:lnTo>
                <a:cubicBezTo>
                  <a:pt x="7864" y="18618"/>
                  <a:pt x="7807" y="18663"/>
                  <a:pt x="7807" y="18718"/>
                </a:cubicBezTo>
                <a:lnTo>
                  <a:pt x="7807" y="19054"/>
                </a:lnTo>
                <a:cubicBezTo>
                  <a:pt x="7807" y="19109"/>
                  <a:pt x="7864" y="19155"/>
                  <a:pt x="7933" y="19155"/>
                </a:cubicBezTo>
                <a:lnTo>
                  <a:pt x="9053" y="19155"/>
                </a:lnTo>
                <a:cubicBezTo>
                  <a:pt x="9122" y="19155"/>
                  <a:pt x="9178" y="19200"/>
                  <a:pt x="9178" y="19255"/>
                </a:cubicBezTo>
                <a:lnTo>
                  <a:pt x="9178" y="19400"/>
                </a:lnTo>
                <a:cubicBezTo>
                  <a:pt x="9185" y="19481"/>
                  <a:pt x="9316" y="19526"/>
                  <a:pt x="9391" y="19466"/>
                </a:cubicBezTo>
                <a:close/>
                <a:moveTo>
                  <a:pt x="18056" y="4494"/>
                </a:moveTo>
                <a:lnTo>
                  <a:pt x="18056" y="4830"/>
                </a:lnTo>
                <a:cubicBezTo>
                  <a:pt x="18056" y="4885"/>
                  <a:pt x="18113" y="4930"/>
                  <a:pt x="18182" y="4930"/>
                </a:cubicBezTo>
                <a:lnTo>
                  <a:pt x="19302" y="4930"/>
                </a:lnTo>
                <a:cubicBezTo>
                  <a:pt x="19371" y="4930"/>
                  <a:pt x="19427" y="4975"/>
                  <a:pt x="19427" y="5031"/>
                </a:cubicBezTo>
                <a:lnTo>
                  <a:pt x="19427" y="5176"/>
                </a:lnTo>
                <a:cubicBezTo>
                  <a:pt x="19427" y="5266"/>
                  <a:pt x="19559" y="5307"/>
                  <a:pt x="19640" y="5246"/>
                </a:cubicBezTo>
                <a:lnTo>
                  <a:pt x="20279" y="4735"/>
                </a:lnTo>
                <a:cubicBezTo>
                  <a:pt x="20329" y="4694"/>
                  <a:pt x="20329" y="4634"/>
                  <a:pt x="20279" y="4594"/>
                </a:cubicBezTo>
                <a:lnTo>
                  <a:pt x="19640" y="4082"/>
                </a:lnTo>
                <a:cubicBezTo>
                  <a:pt x="19565" y="4022"/>
                  <a:pt x="19427" y="4062"/>
                  <a:pt x="19427" y="4153"/>
                </a:cubicBezTo>
                <a:lnTo>
                  <a:pt x="19427" y="4298"/>
                </a:lnTo>
                <a:cubicBezTo>
                  <a:pt x="19427" y="4353"/>
                  <a:pt x="19371" y="4398"/>
                  <a:pt x="19302" y="4398"/>
                </a:cubicBezTo>
                <a:lnTo>
                  <a:pt x="18182" y="4398"/>
                </a:lnTo>
                <a:cubicBezTo>
                  <a:pt x="18113" y="4393"/>
                  <a:pt x="18056" y="4439"/>
                  <a:pt x="18056" y="4494"/>
                </a:cubicBezTo>
                <a:close/>
                <a:moveTo>
                  <a:pt x="18307" y="16400"/>
                </a:moveTo>
                <a:lnTo>
                  <a:pt x="18945" y="15888"/>
                </a:lnTo>
                <a:cubicBezTo>
                  <a:pt x="18995" y="15848"/>
                  <a:pt x="18995" y="15788"/>
                  <a:pt x="18945" y="15748"/>
                </a:cubicBezTo>
                <a:lnTo>
                  <a:pt x="18307" y="15236"/>
                </a:lnTo>
                <a:cubicBezTo>
                  <a:pt x="18232" y="15176"/>
                  <a:pt x="18094" y="15216"/>
                  <a:pt x="18094" y="15306"/>
                </a:cubicBezTo>
                <a:lnTo>
                  <a:pt x="18094" y="15452"/>
                </a:lnTo>
                <a:cubicBezTo>
                  <a:pt x="18094" y="15507"/>
                  <a:pt x="18038" y="15552"/>
                  <a:pt x="17969" y="15552"/>
                </a:cubicBezTo>
                <a:lnTo>
                  <a:pt x="16848" y="15552"/>
                </a:lnTo>
                <a:cubicBezTo>
                  <a:pt x="16779" y="15552"/>
                  <a:pt x="16723" y="15597"/>
                  <a:pt x="16723" y="15652"/>
                </a:cubicBezTo>
                <a:lnTo>
                  <a:pt x="16723" y="15989"/>
                </a:lnTo>
                <a:cubicBezTo>
                  <a:pt x="16723" y="16044"/>
                  <a:pt x="16779" y="16089"/>
                  <a:pt x="16848" y="16089"/>
                </a:cubicBezTo>
                <a:lnTo>
                  <a:pt x="17969" y="16089"/>
                </a:lnTo>
                <a:cubicBezTo>
                  <a:pt x="18038" y="16089"/>
                  <a:pt x="18094" y="16134"/>
                  <a:pt x="18094" y="16189"/>
                </a:cubicBezTo>
                <a:lnTo>
                  <a:pt x="18094" y="16335"/>
                </a:lnTo>
                <a:cubicBezTo>
                  <a:pt x="18100" y="16420"/>
                  <a:pt x="18232" y="16465"/>
                  <a:pt x="18307" y="16400"/>
                </a:cubicBezTo>
                <a:close/>
                <a:moveTo>
                  <a:pt x="6912" y="13405"/>
                </a:moveTo>
                <a:lnTo>
                  <a:pt x="7551" y="12893"/>
                </a:lnTo>
                <a:cubicBezTo>
                  <a:pt x="7601" y="12853"/>
                  <a:pt x="7601" y="12793"/>
                  <a:pt x="7551" y="12752"/>
                </a:cubicBezTo>
                <a:lnTo>
                  <a:pt x="6912" y="12241"/>
                </a:lnTo>
                <a:cubicBezTo>
                  <a:pt x="6837" y="12180"/>
                  <a:pt x="6699" y="12221"/>
                  <a:pt x="6699" y="12311"/>
                </a:cubicBezTo>
                <a:lnTo>
                  <a:pt x="6699" y="12456"/>
                </a:lnTo>
                <a:cubicBezTo>
                  <a:pt x="6699" y="12512"/>
                  <a:pt x="6643" y="12557"/>
                  <a:pt x="6574" y="12557"/>
                </a:cubicBezTo>
                <a:lnTo>
                  <a:pt x="5459" y="12557"/>
                </a:lnTo>
                <a:cubicBezTo>
                  <a:pt x="5391" y="12557"/>
                  <a:pt x="5334" y="12602"/>
                  <a:pt x="5334" y="12657"/>
                </a:cubicBezTo>
                <a:lnTo>
                  <a:pt x="5334" y="12993"/>
                </a:lnTo>
                <a:cubicBezTo>
                  <a:pt x="5334" y="13048"/>
                  <a:pt x="5391" y="13094"/>
                  <a:pt x="5459" y="13094"/>
                </a:cubicBezTo>
                <a:lnTo>
                  <a:pt x="6580" y="13094"/>
                </a:lnTo>
                <a:cubicBezTo>
                  <a:pt x="6649" y="13094"/>
                  <a:pt x="6705" y="13139"/>
                  <a:pt x="6705" y="13194"/>
                </a:cubicBezTo>
                <a:lnTo>
                  <a:pt x="6705" y="13339"/>
                </a:lnTo>
                <a:cubicBezTo>
                  <a:pt x="6699" y="13425"/>
                  <a:pt x="6837" y="13465"/>
                  <a:pt x="6912" y="13405"/>
                </a:cubicBezTo>
                <a:close/>
                <a:moveTo>
                  <a:pt x="11946" y="19461"/>
                </a:moveTo>
                <a:lnTo>
                  <a:pt x="12584" y="18949"/>
                </a:lnTo>
                <a:cubicBezTo>
                  <a:pt x="12634" y="18909"/>
                  <a:pt x="12634" y="18849"/>
                  <a:pt x="12584" y="18808"/>
                </a:cubicBezTo>
                <a:lnTo>
                  <a:pt x="11946" y="18297"/>
                </a:lnTo>
                <a:cubicBezTo>
                  <a:pt x="11871" y="18236"/>
                  <a:pt x="11733" y="18277"/>
                  <a:pt x="11733" y="18367"/>
                </a:cubicBezTo>
                <a:lnTo>
                  <a:pt x="11733" y="18512"/>
                </a:lnTo>
                <a:cubicBezTo>
                  <a:pt x="11733" y="18568"/>
                  <a:pt x="11677" y="18613"/>
                  <a:pt x="11608" y="18613"/>
                </a:cubicBezTo>
                <a:lnTo>
                  <a:pt x="10487" y="18613"/>
                </a:lnTo>
                <a:cubicBezTo>
                  <a:pt x="10418" y="18613"/>
                  <a:pt x="10362" y="18658"/>
                  <a:pt x="10362" y="18713"/>
                </a:cubicBezTo>
                <a:lnTo>
                  <a:pt x="10362" y="19049"/>
                </a:lnTo>
                <a:cubicBezTo>
                  <a:pt x="10362" y="19104"/>
                  <a:pt x="10418" y="19150"/>
                  <a:pt x="10487" y="19150"/>
                </a:cubicBezTo>
                <a:lnTo>
                  <a:pt x="11608" y="19150"/>
                </a:lnTo>
                <a:cubicBezTo>
                  <a:pt x="11677" y="19150"/>
                  <a:pt x="11733" y="19195"/>
                  <a:pt x="11733" y="19250"/>
                </a:cubicBezTo>
                <a:lnTo>
                  <a:pt x="11733" y="19395"/>
                </a:lnTo>
                <a:cubicBezTo>
                  <a:pt x="11733" y="19481"/>
                  <a:pt x="11871" y="19526"/>
                  <a:pt x="11946" y="19461"/>
                </a:cubicBezTo>
                <a:close/>
                <a:moveTo>
                  <a:pt x="14475" y="19466"/>
                </a:moveTo>
                <a:lnTo>
                  <a:pt x="15114" y="18954"/>
                </a:lnTo>
                <a:cubicBezTo>
                  <a:pt x="15164" y="18914"/>
                  <a:pt x="15164" y="18854"/>
                  <a:pt x="15114" y="18813"/>
                </a:cubicBezTo>
                <a:lnTo>
                  <a:pt x="14475" y="18302"/>
                </a:lnTo>
                <a:cubicBezTo>
                  <a:pt x="14400" y="18241"/>
                  <a:pt x="14262" y="18282"/>
                  <a:pt x="14262" y="18372"/>
                </a:cubicBezTo>
                <a:lnTo>
                  <a:pt x="14262" y="18517"/>
                </a:lnTo>
                <a:cubicBezTo>
                  <a:pt x="14262" y="18573"/>
                  <a:pt x="14206" y="18618"/>
                  <a:pt x="14137" y="18618"/>
                </a:cubicBezTo>
                <a:lnTo>
                  <a:pt x="13016" y="18618"/>
                </a:lnTo>
                <a:cubicBezTo>
                  <a:pt x="12947" y="18618"/>
                  <a:pt x="12891" y="18663"/>
                  <a:pt x="12891" y="18718"/>
                </a:cubicBezTo>
                <a:lnTo>
                  <a:pt x="12891" y="19054"/>
                </a:lnTo>
                <a:cubicBezTo>
                  <a:pt x="12891" y="19109"/>
                  <a:pt x="12947" y="19155"/>
                  <a:pt x="13016" y="19155"/>
                </a:cubicBezTo>
                <a:lnTo>
                  <a:pt x="14137" y="19155"/>
                </a:lnTo>
                <a:cubicBezTo>
                  <a:pt x="14206" y="19155"/>
                  <a:pt x="14262" y="19200"/>
                  <a:pt x="14262" y="19255"/>
                </a:cubicBezTo>
                <a:lnTo>
                  <a:pt x="14262" y="19400"/>
                </a:lnTo>
                <a:cubicBezTo>
                  <a:pt x="14269" y="19486"/>
                  <a:pt x="14400" y="19531"/>
                  <a:pt x="14475" y="19466"/>
                </a:cubicBezTo>
                <a:close/>
                <a:moveTo>
                  <a:pt x="15759" y="18447"/>
                </a:moveTo>
                <a:lnTo>
                  <a:pt x="16397" y="17935"/>
                </a:lnTo>
                <a:cubicBezTo>
                  <a:pt x="16447" y="17895"/>
                  <a:pt x="16447" y="17835"/>
                  <a:pt x="16397" y="17795"/>
                </a:cubicBezTo>
                <a:lnTo>
                  <a:pt x="15759" y="17283"/>
                </a:lnTo>
                <a:cubicBezTo>
                  <a:pt x="15683" y="17223"/>
                  <a:pt x="15546" y="17263"/>
                  <a:pt x="15546" y="17353"/>
                </a:cubicBezTo>
                <a:lnTo>
                  <a:pt x="15546" y="17499"/>
                </a:lnTo>
                <a:cubicBezTo>
                  <a:pt x="15546" y="17554"/>
                  <a:pt x="15489" y="17599"/>
                  <a:pt x="15421" y="17599"/>
                </a:cubicBezTo>
                <a:lnTo>
                  <a:pt x="14300" y="17599"/>
                </a:lnTo>
                <a:cubicBezTo>
                  <a:pt x="14231" y="17599"/>
                  <a:pt x="14175" y="17644"/>
                  <a:pt x="14175" y="17700"/>
                </a:cubicBezTo>
                <a:lnTo>
                  <a:pt x="14175" y="18036"/>
                </a:lnTo>
                <a:cubicBezTo>
                  <a:pt x="14175" y="18091"/>
                  <a:pt x="14231" y="18136"/>
                  <a:pt x="14300" y="18136"/>
                </a:cubicBezTo>
                <a:lnTo>
                  <a:pt x="15421" y="18136"/>
                </a:lnTo>
                <a:cubicBezTo>
                  <a:pt x="15489" y="18136"/>
                  <a:pt x="15546" y="18181"/>
                  <a:pt x="15546" y="18236"/>
                </a:cubicBezTo>
                <a:lnTo>
                  <a:pt x="15546" y="18382"/>
                </a:lnTo>
                <a:cubicBezTo>
                  <a:pt x="15546" y="18467"/>
                  <a:pt x="15683" y="18512"/>
                  <a:pt x="15759" y="18447"/>
                </a:cubicBezTo>
                <a:close/>
                <a:moveTo>
                  <a:pt x="6931" y="15442"/>
                </a:moveTo>
                <a:lnTo>
                  <a:pt x="7569" y="14930"/>
                </a:lnTo>
                <a:cubicBezTo>
                  <a:pt x="7619" y="14890"/>
                  <a:pt x="7619" y="14830"/>
                  <a:pt x="7569" y="14789"/>
                </a:cubicBezTo>
                <a:lnTo>
                  <a:pt x="6931" y="14278"/>
                </a:lnTo>
                <a:cubicBezTo>
                  <a:pt x="6856" y="14217"/>
                  <a:pt x="6718" y="14258"/>
                  <a:pt x="6718" y="14348"/>
                </a:cubicBezTo>
                <a:lnTo>
                  <a:pt x="6718" y="14493"/>
                </a:lnTo>
                <a:cubicBezTo>
                  <a:pt x="6718" y="14549"/>
                  <a:pt x="6662" y="14594"/>
                  <a:pt x="6593" y="14594"/>
                </a:cubicBezTo>
                <a:lnTo>
                  <a:pt x="5472" y="14594"/>
                </a:lnTo>
                <a:cubicBezTo>
                  <a:pt x="5403" y="14594"/>
                  <a:pt x="5347" y="14639"/>
                  <a:pt x="5347" y="14694"/>
                </a:cubicBezTo>
                <a:lnTo>
                  <a:pt x="5347" y="15030"/>
                </a:lnTo>
                <a:cubicBezTo>
                  <a:pt x="5347" y="15085"/>
                  <a:pt x="5403" y="15131"/>
                  <a:pt x="5472" y="15131"/>
                </a:cubicBezTo>
                <a:lnTo>
                  <a:pt x="6593" y="15131"/>
                </a:lnTo>
                <a:cubicBezTo>
                  <a:pt x="6662" y="15131"/>
                  <a:pt x="6718" y="15176"/>
                  <a:pt x="6718" y="15231"/>
                </a:cubicBezTo>
                <a:lnTo>
                  <a:pt x="6718" y="15376"/>
                </a:lnTo>
                <a:cubicBezTo>
                  <a:pt x="6718" y="15457"/>
                  <a:pt x="6849" y="15502"/>
                  <a:pt x="6931" y="15442"/>
                </a:cubicBezTo>
                <a:close/>
                <a:moveTo>
                  <a:pt x="14569" y="7283"/>
                </a:moveTo>
                <a:lnTo>
                  <a:pt x="15208" y="6772"/>
                </a:lnTo>
                <a:cubicBezTo>
                  <a:pt x="15258" y="6731"/>
                  <a:pt x="15258" y="6671"/>
                  <a:pt x="15208" y="6631"/>
                </a:cubicBezTo>
                <a:lnTo>
                  <a:pt x="14569" y="6119"/>
                </a:lnTo>
                <a:cubicBezTo>
                  <a:pt x="14494" y="6059"/>
                  <a:pt x="14356" y="6099"/>
                  <a:pt x="14356" y="6190"/>
                </a:cubicBezTo>
                <a:lnTo>
                  <a:pt x="14356" y="6335"/>
                </a:lnTo>
                <a:cubicBezTo>
                  <a:pt x="14356" y="6390"/>
                  <a:pt x="14300" y="6435"/>
                  <a:pt x="14231" y="6435"/>
                </a:cubicBezTo>
                <a:lnTo>
                  <a:pt x="13110" y="6435"/>
                </a:lnTo>
                <a:cubicBezTo>
                  <a:pt x="13041" y="6435"/>
                  <a:pt x="12985" y="6481"/>
                  <a:pt x="12985" y="6536"/>
                </a:cubicBezTo>
                <a:lnTo>
                  <a:pt x="12985" y="6872"/>
                </a:lnTo>
                <a:cubicBezTo>
                  <a:pt x="12985" y="6927"/>
                  <a:pt x="13041" y="6972"/>
                  <a:pt x="13110" y="6972"/>
                </a:cubicBezTo>
                <a:lnTo>
                  <a:pt x="14231" y="6972"/>
                </a:lnTo>
                <a:cubicBezTo>
                  <a:pt x="14300" y="6972"/>
                  <a:pt x="14356" y="7017"/>
                  <a:pt x="14356" y="7073"/>
                </a:cubicBezTo>
                <a:lnTo>
                  <a:pt x="14356" y="7218"/>
                </a:lnTo>
                <a:cubicBezTo>
                  <a:pt x="14356" y="7303"/>
                  <a:pt x="14488" y="7344"/>
                  <a:pt x="14569" y="7283"/>
                </a:cubicBezTo>
                <a:close/>
                <a:moveTo>
                  <a:pt x="3118" y="16460"/>
                </a:moveTo>
                <a:lnTo>
                  <a:pt x="3757" y="15948"/>
                </a:lnTo>
                <a:cubicBezTo>
                  <a:pt x="3807" y="15908"/>
                  <a:pt x="3807" y="15848"/>
                  <a:pt x="3757" y="15808"/>
                </a:cubicBezTo>
                <a:lnTo>
                  <a:pt x="3118" y="15296"/>
                </a:lnTo>
                <a:cubicBezTo>
                  <a:pt x="3043" y="15236"/>
                  <a:pt x="2905" y="15276"/>
                  <a:pt x="2905" y="15366"/>
                </a:cubicBezTo>
                <a:lnTo>
                  <a:pt x="2905" y="15512"/>
                </a:lnTo>
                <a:cubicBezTo>
                  <a:pt x="2905" y="15567"/>
                  <a:pt x="2849" y="15612"/>
                  <a:pt x="2780" y="15612"/>
                </a:cubicBezTo>
                <a:lnTo>
                  <a:pt x="1659" y="15612"/>
                </a:lnTo>
                <a:cubicBezTo>
                  <a:pt x="1590" y="15612"/>
                  <a:pt x="1534" y="15657"/>
                  <a:pt x="1534" y="15713"/>
                </a:cubicBezTo>
                <a:lnTo>
                  <a:pt x="1534" y="16049"/>
                </a:lnTo>
                <a:cubicBezTo>
                  <a:pt x="1534" y="16104"/>
                  <a:pt x="1590" y="16149"/>
                  <a:pt x="1659" y="16149"/>
                </a:cubicBezTo>
                <a:lnTo>
                  <a:pt x="2780" y="16149"/>
                </a:lnTo>
                <a:cubicBezTo>
                  <a:pt x="2849" y="16149"/>
                  <a:pt x="2905" y="16194"/>
                  <a:pt x="2905" y="16250"/>
                </a:cubicBezTo>
                <a:lnTo>
                  <a:pt x="2905" y="16395"/>
                </a:lnTo>
                <a:cubicBezTo>
                  <a:pt x="2905" y="16480"/>
                  <a:pt x="3037" y="16526"/>
                  <a:pt x="3118" y="16460"/>
                </a:cubicBezTo>
                <a:close/>
                <a:moveTo>
                  <a:pt x="5647" y="16460"/>
                </a:moveTo>
                <a:lnTo>
                  <a:pt x="6286" y="15948"/>
                </a:lnTo>
                <a:cubicBezTo>
                  <a:pt x="6336" y="15908"/>
                  <a:pt x="6336" y="15848"/>
                  <a:pt x="6286" y="15808"/>
                </a:cubicBezTo>
                <a:lnTo>
                  <a:pt x="5647" y="15296"/>
                </a:lnTo>
                <a:cubicBezTo>
                  <a:pt x="5572" y="15236"/>
                  <a:pt x="5434" y="15276"/>
                  <a:pt x="5434" y="15366"/>
                </a:cubicBezTo>
                <a:lnTo>
                  <a:pt x="5434" y="15512"/>
                </a:lnTo>
                <a:cubicBezTo>
                  <a:pt x="5434" y="15567"/>
                  <a:pt x="5378" y="15612"/>
                  <a:pt x="5309" y="15612"/>
                </a:cubicBezTo>
                <a:lnTo>
                  <a:pt x="4189" y="15612"/>
                </a:lnTo>
                <a:cubicBezTo>
                  <a:pt x="4120" y="15612"/>
                  <a:pt x="4063" y="15657"/>
                  <a:pt x="4063" y="15713"/>
                </a:cubicBezTo>
                <a:lnTo>
                  <a:pt x="4063" y="16049"/>
                </a:lnTo>
                <a:cubicBezTo>
                  <a:pt x="4063" y="16104"/>
                  <a:pt x="4120" y="16149"/>
                  <a:pt x="4189" y="16149"/>
                </a:cubicBezTo>
                <a:lnTo>
                  <a:pt x="5309" y="16149"/>
                </a:lnTo>
                <a:cubicBezTo>
                  <a:pt x="5378" y="16149"/>
                  <a:pt x="5434" y="16194"/>
                  <a:pt x="5434" y="16250"/>
                </a:cubicBezTo>
                <a:lnTo>
                  <a:pt x="5434" y="16395"/>
                </a:lnTo>
                <a:cubicBezTo>
                  <a:pt x="5434" y="16480"/>
                  <a:pt x="5566" y="16520"/>
                  <a:pt x="5647" y="16460"/>
                </a:cubicBezTo>
                <a:close/>
                <a:moveTo>
                  <a:pt x="11833" y="7449"/>
                </a:moveTo>
                <a:cubicBezTo>
                  <a:pt x="11764" y="7449"/>
                  <a:pt x="11708" y="7494"/>
                  <a:pt x="11708" y="7549"/>
                </a:cubicBezTo>
                <a:lnTo>
                  <a:pt x="11708" y="7885"/>
                </a:lnTo>
                <a:cubicBezTo>
                  <a:pt x="11708" y="7941"/>
                  <a:pt x="11764" y="7986"/>
                  <a:pt x="11833" y="7986"/>
                </a:cubicBezTo>
                <a:lnTo>
                  <a:pt x="12954" y="7986"/>
                </a:lnTo>
                <a:cubicBezTo>
                  <a:pt x="13023" y="7986"/>
                  <a:pt x="13079" y="8031"/>
                  <a:pt x="13079" y="8086"/>
                </a:cubicBezTo>
                <a:lnTo>
                  <a:pt x="13079" y="8232"/>
                </a:lnTo>
                <a:cubicBezTo>
                  <a:pt x="13079" y="8322"/>
                  <a:pt x="13210" y="8362"/>
                  <a:pt x="13292" y="8302"/>
                </a:cubicBezTo>
                <a:lnTo>
                  <a:pt x="13930" y="7790"/>
                </a:lnTo>
                <a:cubicBezTo>
                  <a:pt x="13981" y="7750"/>
                  <a:pt x="13981" y="7690"/>
                  <a:pt x="13930" y="7650"/>
                </a:cubicBezTo>
                <a:lnTo>
                  <a:pt x="13292" y="7138"/>
                </a:lnTo>
                <a:cubicBezTo>
                  <a:pt x="13217" y="7078"/>
                  <a:pt x="13079" y="7118"/>
                  <a:pt x="13079" y="7208"/>
                </a:cubicBezTo>
                <a:lnTo>
                  <a:pt x="13079" y="7354"/>
                </a:lnTo>
                <a:cubicBezTo>
                  <a:pt x="13079" y="7409"/>
                  <a:pt x="13023" y="7454"/>
                  <a:pt x="12954" y="7454"/>
                </a:cubicBezTo>
                <a:lnTo>
                  <a:pt x="11833" y="7454"/>
                </a:lnTo>
                <a:close/>
                <a:moveTo>
                  <a:pt x="9460" y="13405"/>
                </a:moveTo>
                <a:lnTo>
                  <a:pt x="10099" y="12893"/>
                </a:lnTo>
                <a:cubicBezTo>
                  <a:pt x="10149" y="12853"/>
                  <a:pt x="10149" y="12793"/>
                  <a:pt x="10099" y="12752"/>
                </a:cubicBezTo>
                <a:lnTo>
                  <a:pt x="9460" y="12241"/>
                </a:lnTo>
                <a:cubicBezTo>
                  <a:pt x="9385" y="12180"/>
                  <a:pt x="9247" y="12221"/>
                  <a:pt x="9247" y="12311"/>
                </a:cubicBezTo>
                <a:lnTo>
                  <a:pt x="9247" y="12456"/>
                </a:lnTo>
                <a:cubicBezTo>
                  <a:pt x="9247" y="12512"/>
                  <a:pt x="9191" y="12557"/>
                  <a:pt x="9122" y="12557"/>
                </a:cubicBezTo>
                <a:lnTo>
                  <a:pt x="8001" y="12557"/>
                </a:lnTo>
                <a:cubicBezTo>
                  <a:pt x="7933" y="12557"/>
                  <a:pt x="7876" y="12602"/>
                  <a:pt x="7876" y="12657"/>
                </a:cubicBezTo>
                <a:lnTo>
                  <a:pt x="7876" y="12993"/>
                </a:lnTo>
                <a:cubicBezTo>
                  <a:pt x="7876" y="13048"/>
                  <a:pt x="7933" y="13094"/>
                  <a:pt x="8001" y="13094"/>
                </a:cubicBezTo>
                <a:lnTo>
                  <a:pt x="9122" y="13094"/>
                </a:lnTo>
                <a:cubicBezTo>
                  <a:pt x="9191" y="13094"/>
                  <a:pt x="9247" y="13139"/>
                  <a:pt x="9247" y="13194"/>
                </a:cubicBezTo>
                <a:lnTo>
                  <a:pt x="9247" y="13339"/>
                </a:lnTo>
                <a:cubicBezTo>
                  <a:pt x="9254" y="13420"/>
                  <a:pt x="9385" y="13465"/>
                  <a:pt x="9460" y="13405"/>
                </a:cubicBezTo>
                <a:close/>
                <a:moveTo>
                  <a:pt x="12002" y="6104"/>
                </a:moveTo>
                <a:cubicBezTo>
                  <a:pt x="11927" y="6044"/>
                  <a:pt x="11789" y="6084"/>
                  <a:pt x="11789" y="6175"/>
                </a:cubicBezTo>
                <a:lnTo>
                  <a:pt x="11789" y="6320"/>
                </a:lnTo>
                <a:cubicBezTo>
                  <a:pt x="11789" y="6375"/>
                  <a:pt x="11733" y="6420"/>
                  <a:pt x="11664" y="6420"/>
                </a:cubicBezTo>
                <a:lnTo>
                  <a:pt x="10543" y="6420"/>
                </a:lnTo>
                <a:cubicBezTo>
                  <a:pt x="10474" y="6420"/>
                  <a:pt x="10418" y="6466"/>
                  <a:pt x="10418" y="6521"/>
                </a:cubicBezTo>
                <a:lnTo>
                  <a:pt x="10418" y="6857"/>
                </a:lnTo>
                <a:cubicBezTo>
                  <a:pt x="10418" y="6912"/>
                  <a:pt x="10474" y="6957"/>
                  <a:pt x="10543" y="6957"/>
                </a:cubicBezTo>
                <a:lnTo>
                  <a:pt x="11664" y="6957"/>
                </a:lnTo>
                <a:cubicBezTo>
                  <a:pt x="11733" y="6957"/>
                  <a:pt x="11789" y="7002"/>
                  <a:pt x="11789" y="7058"/>
                </a:cubicBezTo>
                <a:lnTo>
                  <a:pt x="11789" y="7203"/>
                </a:lnTo>
                <a:cubicBezTo>
                  <a:pt x="11789" y="7293"/>
                  <a:pt x="11921" y="7334"/>
                  <a:pt x="12002" y="7273"/>
                </a:cubicBezTo>
                <a:lnTo>
                  <a:pt x="12641" y="6762"/>
                </a:lnTo>
                <a:cubicBezTo>
                  <a:pt x="12691" y="6721"/>
                  <a:pt x="12691" y="6661"/>
                  <a:pt x="12641" y="6621"/>
                </a:cubicBezTo>
                <a:lnTo>
                  <a:pt x="12002" y="6104"/>
                </a:lnTo>
                <a:close/>
                <a:moveTo>
                  <a:pt x="9291" y="7439"/>
                </a:moveTo>
                <a:cubicBezTo>
                  <a:pt x="9222" y="7439"/>
                  <a:pt x="9166" y="7484"/>
                  <a:pt x="9166" y="7539"/>
                </a:cubicBezTo>
                <a:lnTo>
                  <a:pt x="9166" y="7875"/>
                </a:lnTo>
                <a:cubicBezTo>
                  <a:pt x="9166" y="7931"/>
                  <a:pt x="9222" y="7976"/>
                  <a:pt x="9291" y="7976"/>
                </a:cubicBezTo>
                <a:lnTo>
                  <a:pt x="10412" y="7976"/>
                </a:lnTo>
                <a:cubicBezTo>
                  <a:pt x="10481" y="7976"/>
                  <a:pt x="10537" y="8021"/>
                  <a:pt x="10537" y="8076"/>
                </a:cubicBezTo>
                <a:lnTo>
                  <a:pt x="10537" y="8222"/>
                </a:lnTo>
                <a:cubicBezTo>
                  <a:pt x="10537" y="8312"/>
                  <a:pt x="10669" y="8352"/>
                  <a:pt x="10750" y="8292"/>
                </a:cubicBezTo>
                <a:lnTo>
                  <a:pt x="11389" y="7780"/>
                </a:lnTo>
                <a:cubicBezTo>
                  <a:pt x="11439" y="7740"/>
                  <a:pt x="11439" y="7680"/>
                  <a:pt x="11389" y="7640"/>
                </a:cubicBezTo>
                <a:lnTo>
                  <a:pt x="10750" y="7128"/>
                </a:lnTo>
                <a:cubicBezTo>
                  <a:pt x="10675" y="7068"/>
                  <a:pt x="10537" y="7108"/>
                  <a:pt x="10537" y="7198"/>
                </a:cubicBezTo>
                <a:lnTo>
                  <a:pt x="10537" y="7344"/>
                </a:lnTo>
                <a:cubicBezTo>
                  <a:pt x="10537" y="7399"/>
                  <a:pt x="10481" y="7444"/>
                  <a:pt x="10412" y="7444"/>
                </a:cubicBezTo>
                <a:lnTo>
                  <a:pt x="9291" y="7444"/>
                </a:lnTo>
                <a:close/>
                <a:moveTo>
                  <a:pt x="3105" y="18497"/>
                </a:moveTo>
                <a:lnTo>
                  <a:pt x="3744" y="17986"/>
                </a:lnTo>
                <a:cubicBezTo>
                  <a:pt x="3794" y="17945"/>
                  <a:pt x="3794" y="17885"/>
                  <a:pt x="3744" y="17845"/>
                </a:cubicBezTo>
                <a:lnTo>
                  <a:pt x="3105" y="17333"/>
                </a:lnTo>
                <a:cubicBezTo>
                  <a:pt x="3030" y="17273"/>
                  <a:pt x="2893" y="17313"/>
                  <a:pt x="2893" y="17404"/>
                </a:cubicBezTo>
                <a:lnTo>
                  <a:pt x="2893" y="17549"/>
                </a:lnTo>
                <a:cubicBezTo>
                  <a:pt x="2893" y="17604"/>
                  <a:pt x="2836" y="17649"/>
                  <a:pt x="2767" y="17649"/>
                </a:cubicBezTo>
                <a:lnTo>
                  <a:pt x="1647" y="17649"/>
                </a:lnTo>
                <a:cubicBezTo>
                  <a:pt x="1578" y="17649"/>
                  <a:pt x="1521" y="17695"/>
                  <a:pt x="1521" y="17750"/>
                </a:cubicBezTo>
                <a:lnTo>
                  <a:pt x="1521" y="18086"/>
                </a:lnTo>
                <a:cubicBezTo>
                  <a:pt x="1521" y="18141"/>
                  <a:pt x="1578" y="18186"/>
                  <a:pt x="1647" y="18186"/>
                </a:cubicBezTo>
                <a:lnTo>
                  <a:pt x="2767" y="18186"/>
                </a:lnTo>
                <a:cubicBezTo>
                  <a:pt x="2836" y="18186"/>
                  <a:pt x="2893" y="18231"/>
                  <a:pt x="2893" y="18287"/>
                </a:cubicBezTo>
                <a:lnTo>
                  <a:pt x="2893" y="18432"/>
                </a:lnTo>
                <a:cubicBezTo>
                  <a:pt x="2893" y="18517"/>
                  <a:pt x="3024" y="18558"/>
                  <a:pt x="3105" y="18497"/>
                </a:cubicBezTo>
                <a:close/>
                <a:moveTo>
                  <a:pt x="6925" y="17484"/>
                </a:moveTo>
                <a:lnTo>
                  <a:pt x="7563" y="16972"/>
                </a:lnTo>
                <a:cubicBezTo>
                  <a:pt x="7613" y="16932"/>
                  <a:pt x="7613" y="16872"/>
                  <a:pt x="7563" y="16832"/>
                </a:cubicBezTo>
                <a:lnTo>
                  <a:pt x="6925" y="16320"/>
                </a:lnTo>
                <a:cubicBezTo>
                  <a:pt x="6849" y="16260"/>
                  <a:pt x="6712" y="16300"/>
                  <a:pt x="6712" y="16390"/>
                </a:cubicBezTo>
                <a:lnTo>
                  <a:pt x="6712" y="16536"/>
                </a:lnTo>
                <a:cubicBezTo>
                  <a:pt x="6712" y="16591"/>
                  <a:pt x="6655" y="16636"/>
                  <a:pt x="6586" y="16636"/>
                </a:cubicBezTo>
                <a:lnTo>
                  <a:pt x="5466" y="16636"/>
                </a:lnTo>
                <a:cubicBezTo>
                  <a:pt x="5397" y="16636"/>
                  <a:pt x="5341" y="16681"/>
                  <a:pt x="5341" y="16736"/>
                </a:cubicBezTo>
                <a:lnTo>
                  <a:pt x="5341" y="17072"/>
                </a:lnTo>
                <a:cubicBezTo>
                  <a:pt x="5341" y="17128"/>
                  <a:pt x="5397" y="17173"/>
                  <a:pt x="5466" y="17173"/>
                </a:cubicBezTo>
                <a:lnTo>
                  <a:pt x="6586" y="17173"/>
                </a:lnTo>
                <a:cubicBezTo>
                  <a:pt x="6655" y="17173"/>
                  <a:pt x="6712" y="17218"/>
                  <a:pt x="6712" y="17273"/>
                </a:cubicBezTo>
                <a:lnTo>
                  <a:pt x="6712" y="17419"/>
                </a:lnTo>
                <a:cubicBezTo>
                  <a:pt x="6712" y="17504"/>
                  <a:pt x="6843" y="17544"/>
                  <a:pt x="6925" y="17484"/>
                </a:cubicBezTo>
                <a:close/>
                <a:moveTo>
                  <a:pt x="5666" y="18502"/>
                </a:moveTo>
                <a:lnTo>
                  <a:pt x="6305" y="17991"/>
                </a:lnTo>
                <a:cubicBezTo>
                  <a:pt x="6355" y="17950"/>
                  <a:pt x="6355" y="17890"/>
                  <a:pt x="6305" y="17850"/>
                </a:cubicBezTo>
                <a:lnTo>
                  <a:pt x="5666" y="17338"/>
                </a:lnTo>
                <a:cubicBezTo>
                  <a:pt x="5591" y="17278"/>
                  <a:pt x="5453" y="17318"/>
                  <a:pt x="5453" y="17409"/>
                </a:cubicBezTo>
                <a:lnTo>
                  <a:pt x="5453" y="17554"/>
                </a:lnTo>
                <a:cubicBezTo>
                  <a:pt x="5453" y="17609"/>
                  <a:pt x="5397" y="17654"/>
                  <a:pt x="5328" y="17654"/>
                </a:cubicBezTo>
                <a:lnTo>
                  <a:pt x="4207" y="17654"/>
                </a:lnTo>
                <a:cubicBezTo>
                  <a:pt x="4138" y="17654"/>
                  <a:pt x="4082" y="17700"/>
                  <a:pt x="4082" y="17755"/>
                </a:cubicBezTo>
                <a:lnTo>
                  <a:pt x="4082" y="18091"/>
                </a:lnTo>
                <a:cubicBezTo>
                  <a:pt x="4082" y="18146"/>
                  <a:pt x="4138" y="18191"/>
                  <a:pt x="4207" y="18191"/>
                </a:cubicBezTo>
                <a:lnTo>
                  <a:pt x="5328" y="18191"/>
                </a:lnTo>
                <a:cubicBezTo>
                  <a:pt x="5397" y="18191"/>
                  <a:pt x="5453" y="18236"/>
                  <a:pt x="5453" y="18292"/>
                </a:cubicBezTo>
                <a:lnTo>
                  <a:pt x="5453" y="18437"/>
                </a:lnTo>
                <a:cubicBezTo>
                  <a:pt x="5453" y="18522"/>
                  <a:pt x="5585" y="18563"/>
                  <a:pt x="5666" y="18502"/>
                </a:cubicBezTo>
                <a:close/>
                <a:moveTo>
                  <a:pt x="17092" y="7283"/>
                </a:moveTo>
                <a:lnTo>
                  <a:pt x="17731" y="6772"/>
                </a:lnTo>
                <a:cubicBezTo>
                  <a:pt x="17781" y="6731"/>
                  <a:pt x="17781" y="6671"/>
                  <a:pt x="17731" y="6631"/>
                </a:cubicBezTo>
                <a:lnTo>
                  <a:pt x="17092" y="6119"/>
                </a:lnTo>
                <a:cubicBezTo>
                  <a:pt x="17017" y="6059"/>
                  <a:pt x="16879" y="6099"/>
                  <a:pt x="16879" y="6190"/>
                </a:cubicBezTo>
                <a:lnTo>
                  <a:pt x="16879" y="6335"/>
                </a:lnTo>
                <a:cubicBezTo>
                  <a:pt x="16879" y="6390"/>
                  <a:pt x="16823" y="6435"/>
                  <a:pt x="16754" y="6435"/>
                </a:cubicBezTo>
                <a:lnTo>
                  <a:pt x="15633" y="6435"/>
                </a:lnTo>
                <a:cubicBezTo>
                  <a:pt x="15565" y="6435"/>
                  <a:pt x="15508" y="6481"/>
                  <a:pt x="15508" y="6536"/>
                </a:cubicBezTo>
                <a:lnTo>
                  <a:pt x="15508" y="6872"/>
                </a:lnTo>
                <a:cubicBezTo>
                  <a:pt x="15508" y="6927"/>
                  <a:pt x="15565" y="6972"/>
                  <a:pt x="15633" y="6972"/>
                </a:cubicBezTo>
                <a:lnTo>
                  <a:pt x="16754" y="6972"/>
                </a:lnTo>
                <a:cubicBezTo>
                  <a:pt x="16823" y="6972"/>
                  <a:pt x="16879" y="7017"/>
                  <a:pt x="16879" y="7073"/>
                </a:cubicBezTo>
                <a:lnTo>
                  <a:pt x="16879" y="7218"/>
                </a:lnTo>
                <a:cubicBezTo>
                  <a:pt x="16879" y="7298"/>
                  <a:pt x="17011" y="7344"/>
                  <a:pt x="17092" y="7283"/>
                </a:cubicBezTo>
                <a:close/>
                <a:moveTo>
                  <a:pt x="14538" y="4067"/>
                </a:moveTo>
                <a:cubicBezTo>
                  <a:pt x="14463" y="4007"/>
                  <a:pt x="14325" y="4047"/>
                  <a:pt x="14325" y="4137"/>
                </a:cubicBezTo>
                <a:lnTo>
                  <a:pt x="14325" y="4283"/>
                </a:lnTo>
                <a:cubicBezTo>
                  <a:pt x="14325" y="4338"/>
                  <a:pt x="14269" y="4383"/>
                  <a:pt x="14200" y="4383"/>
                </a:cubicBezTo>
                <a:lnTo>
                  <a:pt x="13079" y="4383"/>
                </a:lnTo>
                <a:cubicBezTo>
                  <a:pt x="13010" y="4383"/>
                  <a:pt x="12954" y="4428"/>
                  <a:pt x="12954" y="4484"/>
                </a:cubicBezTo>
                <a:lnTo>
                  <a:pt x="12954" y="4820"/>
                </a:lnTo>
                <a:cubicBezTo>
                  <a:pt x="12954" y="4875"/>
                  <a:pt x="13010" y="4920"/>
                  <a:pt x="13079" y="4920"/>
                </a:cubicBezTo>
                <a:lnTo>
                  <a:pt x="14200" y="4920"/>
                </a:lnTo>
                <a:cubicBezTo>
                  <a:pt x="14269" y="4920"/>
                  <a:pt x="14325" y="4965"/>
                  <a:pt x="14325" y="5021"/>
                </a:cubicBezTo>
                <a:lnTo>
                  <a:pt x="14325" y="5166"/>
                </a:lnTo>
                <a:cubicBezTo>
                  <a:pt x="14325" y="5256"/>
                  <a:pt x="14456" y="5296"/>
                  <a:pt x="14538" y="5236"/>
                </a:cubicBezTo>
                <a:lnTo>
                  <a:pt x="15176" y="4725"/>
                </a:lnTo>
                <a:cubicBezTo>
                  <a:pt x="15226" y="4684"/>
                  <a:pt x="15226" y="4624"/>
                  <a:pt x="15176" y="4584"/>
                </a:cubicBezTo>
                <a:lnTo>
                  <a:pt x="14538" y="4067"/>
                </a:lnTo>
                <a:close/>
                <a:moveTo>
                  <a:pt x="12008" y="15447"/>
                </a:moveTo>
                <a:lnTo>
                  <a:pt x="12647" y="14935"/>
                </a:lnTo>
                <a:cubicBezTo>
                  <a:pt x="12697" y="14895"/>
                  <a:pt x="12697" y="14835"/>
                  <a:pt x="12647" y="14794"/>
                </a:cubicBezTo>
                <a:lnTo>
                  <a:pt x="12008" y="14283"/>
                </a:lnTo>
                <a:cubicBezTo>
                  <a:pt x="11933" y="14223"/>
                  <a:pt x="11795" y="14263"/>
                  <a:pt x="11795" y="14353"/>
                </a:cubicBezTo>
                <a:lnTo>
                  <a:pt x="11795" y="14498"/>
                </a:lnTo>
                <a:cubicBezTo>
                  <a:pt x="11795" y="14554"/>
                  <a:pt x="11739" y="14599"/>
                  <a:pt x="11670" y="14599"/>
                </a:cubicBezTo>
                <a:lnTo>
                  <a:pt x="10550" y="14599"/>
                </a:lnTo>
                <a:cubicBezTo>
                  <a:pt x="10481" y="14599"/>
                  <a:pt x="10424" y="14644"/>
                  <a:pt x="10424" y="14699"/>
                </a:cubicBezTo>
                <a:lnTo>
                  <a:pt x="10424" y="15035"/>
                </a:lnTo>
                <a:cubicBezTo>
                  <a:pt x="10424" y="15091"/>
                  <a:pt x="10481" y="15136"/>
                  <a:pt x="10550" y="15136"/>
                </a:cubicBezTo>
                <a:lnTo>
                  <a:pt x="11670" y="15136"/>
                </a:lnTo>
                <a:cubicBezTo>
                  <a:pt x="11739" y="15136"/>
                  <a:pt x="11795" y="15181"/>
                  <a:pt x="11795" y="15236"/>
                </a:cubicBezTo>
                <a:lnTo>
                  <a:pt x="11795" y="15382"/>
                </a:lnTo>
                <a:cubicBezTo>
                  <a:pt x="11802" y="15462"/>
                  <a:pt x="11933" y="15507"/>
                  <a:pt x="12008" y="15447"/>
                </a:cubicBezTo>
                <a:close/>
                <a:moveTo>
                  <a:pt x="9460" y="15447"/>
                </a:moveTo>
                <a:lnTo>
                  <a:pt x="10099" y="14935"/>
                </a:lnTo>
                <a:cubicBezTo>
                  <a:pt x="10149" y="14895"/>
                  <a:pt x="10149" y="14835"/>
                  <a:pt x="10099" y="14794"/>
                </a:cubicBezTo>
                <a:lnTo>
                  <a:pt x="9460" y="14283"/>
                </a:lnTo>
                <a:cubicBezTo>
                  <a:pt x="9385" y="14223"/>
                  <a:pt x="9247" y="14263"/>
                  <a:pt x="9247" y="14353"/>
                </a:cubicBezTo>
                <a:lnTo>
                  <a:pt x="9247" y="14498"/>
                </a:lnTo>
                <a:cubicBezTo>
                  <a:pt x="9247" y="14554"/>
                  <a:pt x="9191" y="14599"/>
                  <a:pt x="9122" y="14599"/>
                </a:cubicBezTo>
                <a:lnTo>
                  <a:pt x="8001" y="14599"/>
                </a:lnTo>
                <a:cubicBezTo>
                  <a:pt x="7933" y="14599"/>
                  <a:pt x="7876" y="14644"/>
                  <a:pt x="7876" y="14699"/>
                </a:cubicBezTo>
                <a:lnTo>
                  <a:pt x="7876" y="15035"/>
                </a:lnTo>
                <a:cubicBezTo>
                  <a:pt x="7876" y="15091"/>
                  <a:pt x="7933" y="15136"/>
                  <a:pt x="8001" y="15136"/>
                </a:cubicBezTo>
                <a:lnTo>
                  <a:pt x="9122" y="15136"/>
                </a:lnTo>
                <a:cubicBezTo>
                  <a:pt x="9191" y="15136"/>
                  <a:pt x="9247" y="15181"/>
                  <a:pt x="9247" y="15236"/>
                </a:cubicBezTo>
                <a:lnTo>
                  <a:pt x="9247" y="15382"/>
                </a:lnTo>
                <a:cubicBezTo>
                  <a:pt x="9247" y="15462"/>
                  <a:pt x="9379" y="15507"/>
                  <a:pt x="9460" y="15447"/>
                </a:cubicBezTo>
                <a:close/>
                <a:moveTo>
                  <a:pt x="14469" y="15387"/>
                </a:moveTo>
                <a:lnTo>
                  <a:pt x="15107" y="14875"/>
                </a:lnTo>
                <a:cubicBezTo>
                  <a:pt x="15158" y="14835"/>
                  <a:pt x="15158" y="14774"/>
                  <a:pt x="15107" y="14734"/>
                </a:cubicBezTo>
                <a:lnTo>
                  <a:pt x="14469" y="14223"/>
                </a:lnTo>
                <a:cubicBezTo>
                  <a:pt x="14394" y="14162"/>
                  <a:pt x="14256" y="14202"/>
                  <a:pt x="14256" y="14293"/>
                </a:cubicBezTo>
                <a:lnTo>
                  <a:pt x="14256" y="14438"/>
                </a:lnTo>
                <a:cubicBezTo>
                  <a:pt x="14256" y="14493"/>
                  <a:pt x="14200" y="14539"/>
                  <a:pt x="14131" y="14539"/>
                </a:cubicBezTo>
                <a:lnTo>
                  <a:pt x="13010" y="14539"/>
                </a:lnTo>
                <a:cubicBezTo>
                  <a:pt x="12941" y="14539"/>
                  <a:pt x="12885" y="14584"/>
                  <a:pt x="12885" y="14639"/>
                </a:cubicBezTo>
                <a:lnTo>
                  <a:pt x="12885" y="14975"/>
                </a:lnTo>
                <a:cubicBezTo>
                  <a:pt x="12885" y="15030"/>
                  <a:pt x="12941" y="15075"/>
                  <a:pt x="13010" y="15075"/>
                </a:cubicBezTo>
                <a:lnTo>
                  <a:pt x="14131" y="15075"/>
                </a:lnTo>
                <a:cubicBezTo>
                  <a:pt x="14200" y="15075"/>
                  <a:pt x="14256" y="15121"/>
                  <a:pt x="14256" y="15176"/>
                </a:cubicBezTo>
                <a:lnTo>
                  <a:pt x="14256" y="15321"/>
                </a:lnTo>
                <a:cubicBezTo>
                  <a:pt x="14262" y="15407"/>
                  <a:pt x="14394" y="15452"/>
                  <a:pt x="14469" y="15387"/>
                </a:cubicBezTo>
                <a:close/>
                <a:moveTo>
                  <a:pt x="9473" y="17484"/>
                </a:moveTo>
                <a:lnTo>
                  <a:pt x="10111" y="16972"/>
                </a:lnTo>
                <a:cubicBezTo>
                  <a:pt x="10161" y="16932"/>
                  <a:pt x="10161" y="16872"/>
                  <a:pt x="10111" y="16832"/>
                </a:cubicBezTo>
                <a:lnTo>
                  <a:pt x="9473" y="16320"/>
                </a:lnTo>
                <a:cubicBezTo>
                  <a:pt x="9398" y="16260"/>
                  <a:pt x="9260" y="16300"/>
                  <a:pt x="9260" y="16390"/>
                </a:cubicBezTo>
                <a:lnTo>
                  <a:pt x="9260" y="16536"/>
                </a:lnTo>
                <a:cubicBezTo>
                  <a:pt x="9260" y="16591"/>
                  <a:pt x="9203" y="16636"/>
                  <a:pt x="9135" y="16636"/>
                </a:cubicBezTo>
                <a:lnTo>
                  <a:pt x="8026" y="16636"/>
                </a:lnTo>
                <a:cubicBezTo>
                  <a:pt x="7958" y="16636"/>
                  <a:pt x="7901" y="16681"/>
                  <a:pt x="7901" y="16736"/>
                </a:cubicBezTo>
                <a:lnTo>
                  <a:pt x="7901" y="17072"/>
                </a:lnTo>
                <a:cubicBezTo>
                  <a:pt x="7901" y="17128"/>
                  <a:pt x="7958" y="17173"/>
                  <a:pt x="8026" y="17173"/>
                </a:cubicBezTo>
                <a:lnTo>
                  <a:pt x="9147" y="17173"/>
                </a:lnTo>
                <a:cubicBezTo>
                  <a:pt x="9216" y="17173"/>
                  <a:pt x="9272" y="17218"/>
                  <a:pt x="9272" y="17273"/>
                </a:cubicBezTo>
                <a:lnTo>
                  <a:pt x="9272" y="17419"/>
                </a:lnTo>
                <a:cubicBezTo>
                  <a:pt x="9266" y="17499"/>
                  <a:pt x="9398" y="17544"/>
                  <a:pt x="9473" y="17484"/>
                </a:cubicBezTo>
                <a:close/>
                <a:moveTo>
                  <a:pt x="8095" y="876"/>
                </a:moveTo>
                <a:lnTo>
                  <a:pt x="9216" y="876"/>
                </a:lnTo>
                <a:cubicBezTo>
                  <a:pt x="9285" y="876"/>
                  <a:pt x="9341" y="921"/>
                  <a:pt x="9341" y="977"/>
                </a:cubicBezTo>
                <a:lnTo>
                  <a:pt x="9341" y="1122"/>
                </a:lnTo>
                <a:cubicBezTo>
                  <a:pt x="9341" y="1212"/>
                  <a:pt x="9473" y="1252"/>
                  <a:pt x="9554" y="1192"/>
                </a:cubicBezTo>
                <a:lnTo>
                  <a:pt x="10193" y="680"/>
                </a:lnTo>
                <a:cubicBezTo>
                  <a:pt x="10243" y="640"/>
                  <a:pt x="10243" y="580"/>
                  <a:pt x="10193" y="540"/>
                </a:cubicBezTo>
                <a:lnTo>
                  <a:pt x="9554" y="28"/>
                </a:lnTo>
                <a:cubicBezTo>
                  <a:pt x="9479" y="-32"/>
                  <a:pt x="9341" y="8"/>
                  <a:pt x="9341" y="98"/>
                </a:cubicBezTo>
                <a:lnTo>
                  <a:pt x="9341" y="244"/>
                </a:lnTo>
                <a:cubicBezTo>
                  <a:pt x="9341" y="299"/>
                  <a:pt x="9285" y="344"/>
                  <a:pt x="9216" y="344"/>
                </a:cubicBezTo>
                <a:lnTo>
                  <a:pt x="8095" y="344"/>
                </a:lnTo>
                <a:cubicBezTo>
                  <a:pt x="8026" y="344"/>
                  <a:pt x="7970" y="389"/>
                  <a:pt x="7970" y="445"/>
                </a:cubicBezTo>
                <a:lnTo>
                  <a:pt x="7970" y="781"/>
                </a:lnTo>
                <a:cubicBezTo>
                  <a:pt x="7970" y="836"/>
                  <a:pt x="8026" y="876"/>
                  <a:pt x="8095" y="876"/>
                </a:cubicBezTo>
                <a:close/>
                <a:moveTo>
                  <a:pt x="6712" y="1463"/>
                </a:moveTo>
                <a:lnTo>
                  <a:pt x="6712" y="1799"/>
                </a:lnTo>
                <a:cubicBezTo>
                  <a:pt x="6712" y="1855"/>
                  <a:pt x="6768" y="1900"/>
                  <a:pt x="6837" y="1900"/>
                </a:cubicBezTo>
                <a:lnTo>
                  <a:pt x="7958" y="1900"/>
                </a:lnTo>
                <a:cubicBezTo>
                  <a:pt x="8026" y="1900"/>
                  <a:pt x="8083" y="1945"/>
                  <a:pt x="8083" y="2000"/>
                </a:cubicBezTo>
                <a:lnTo>
                  <a:pt x="8083" y="2146"/>
                </a:lnTo>
                <a:cubicBezTo>
                  <a:pt x="8083" y="2236"/>
                  <a:pt x="8214" y="2276"/>
                  <a:pt x="8296" y="2216"/>
                </a:cubicBezTo>
                <a:lnTo>
                  <a:pt x="8934" y="1704"/>
                </a:lnTo>
                <a:cubicBezTo>
                  <a:pt x="8984" y="1664"/>
                  <a:pt x="8984" y="1604"/>
                  <a:pt x="8934" y="1564"/>
                </a:cubicBezTo>
                <a:lnTo>
                  <a:pt x="8296" y="1052"/>
                </a:lnTo>
                <a:cubicBezTo>
                  <a:pt x="8221" y="992"/>
                  <a:pt x="8083" y="1032"/>
                  <a:pt x="8083" y="1122"/>
                </a:cubicBezTo>
                <a:lnTo>
                  <a:pt x="8083" y="1268"/>
                </a:lnTo>
                <a:cubicBezTo>
                  <a:pt x="8083" y="1323"/>
                  <a:pt x="8026" y="1368"/>
                  <a:pt x="7958" y="1368"/>
                </a:cubicBezTo>
                <a:lnTo>
                  <a:pt x="6837" y="1368"/>
                </a:lnTo>
                <a:cubicBezTo>
                  <a:pt x="6768" y="1363"/>
                  <a:pt x="6712" y="1408"/>
                  <a:pt x="6712" y="1463"/>
                </a:cubicBezTo>
                <a:close/>
                <a:moveTo>
                  <a:pt x="9216" y="1463"/>
                </a:moveTo>
                <a:lnTo>
                  <a:pt x="9216" y="1799"/>
                </a:lnTo>
                <a:cubicBezTo>
                  <a:pt x="9216" y="1855"/>
                  <a:pt x="9272" y="1900"/>
                  <a:pt x="9341" y="1900"/>
                </a:cubicBezTo>
                <a:lnTo>
                  <a:pt x="10462" y="1900"/>
                </a:lnTo>
                <a:cubicBezTo>
                  <a:pt x="10531" y="1900"/>
                  <a:pt x="10587" y="1945"/>
                  <a:pt x="10587" y="2000"/>
                </a:cubicBezTo>
                <a:lnTo>
                  <a:pt x="10587" y="2146"/>
                </a:lnTo>
                <a:cubicBezTo>
                  <a:pt x="10587" y="2236"/>
                  <a:pt x="10719" y="2276"/>
                  <a:pt x="10800" y="2216"/>
                </a:cubicBezTo>
                <a:lnTo>
                  <a:pt x="11439" y="1704"/>
                </a:lnTo>
                <a:cubicBezTo>
                  <a:pt x="11489" y="1664"/>
                  <a:pt x="11489" y="1604"/>
                  <a:pt x="11439" y="1564"/>
                </a:cubicBezTo>
                <a:lnTo>
                  <a:pt x="10800" y="1052"/>
                </a:lnTo>
                <a:cubicBezTo>
                  <a:pt x="10725" y="992"/>
                  <a:pt x="10587" y="1032"/>
                  <a:pt x="10587" y="1122"/>
                </a:cubicBezTo>
                <a:lnTo>
                  <a:pt x="10587" y="1268"/>
                </a:lnTo>
                <a:cubicBezTo>
                  <a:pt x="10587" y="1323"/>
                  <a:pt x="10531" y="1368"/>
                  <a:pt x="10462" y="1368"/>
                </a:cubicBezTo>
                <a:lnTo>
                  <a:pt x="9341" y="1368"/>
                </a:lnTo>
                <a:cubicBezTo>
                  <a:pt x="9272" y="1363"/>
                  <a:pt x="9216" y="1408"/>
                  <a:pt x="9216" y="1463"/>
                </a:cubicBezTo>
                <a:close/>
                <a:moveTo>
                  <a:pt x="5459" y="876"/>
                </a:moveTo>
                <a:lnTo>
                  <a:pt x="6580" y="876"/>
                </a:lnTo>
                <a:cubicBezTo>
                  <a:pt x="6649" y="876"/>
                  <a:pt x="6705" y="921"/>
                  <a:pt x="6705" y="977"/>
                </a:cubicBezTo>
                <a:lnTo>
                  <a:pt x="6705" y="1122"/>
                </a:lnTo>
                <a:cubicBezTo>
                  <a:pt x="6705" y="1212"/>
                  <a:pt x="6837" y="1252"/>
                  <a:pt x="6918" y="1192"/>
                </a:cubicBezTo>
                <a:lnTo>
                  <a:pt x="7557" y="680"/>
                </a:lnTo>
                <a:cubicBezTo>
                  <a:pt x="7607" y="640"/>
                  <a:pt x="7607" y="580"/>
                  <a:pt x="7557" y="540"/>
                </a:cubicBezTo>
                <a:lnTo>
                  <a:pt x="6918" y="28"/>
                </a:lnTo>
                <a:cubicBezTo>
                  <a:pt x="6843" y="-32"/>
                  <a:pt x="6705" y="8"/>
                  <a:pt x="6705" y="98"/>
                </a:cubicBezTo>
                <a:lnTo>
                  <a:pt x="6705" y="244"/>
                </a:lnTo>
                <a:cubicBezTo>
                  <a:pt x="6705" y="299"/>
                  <a:pt x="6649" y="344"/>
                  <a:pt x="6580" y="344"/>
                </a:cubicBezTo>
                <a:lnTo>
                  <a:pt x="5459" y="344"/>
                </a:lnTo>
                <a:cubicBezTo>
                  <a:pt x="5391" y="344"/>
                  <a:pt x="5334" y="389"/>
                  <a:pt x="5334" y="445"/>
                </a:cubicBezTo>
                <a:lnTo>
                  <a:pt x="5334" y="781"/>
                </a:lnTo>
                <a:cubicBezTo>
                  <a:pt x="5334" y="836"/>
                  <a:pt x="5391" y="876"/>
                  <a:pt x="5459" y="876"/>
                </a:cubicBezTo>
                <a:close/>
                <a:moveTo>
                  <a:pt x="10600" y="876"/>
                </a:moveTo>
                <a:lnTo>
                  <a:pt x="11720" y="876"/>
                </a:lnTo>
                <a:cubicBezTo>
                  <a:pt x="11789" y="876"/>
                  <a:pt x="11846" y="921"/>
                  <a:pt x="11846" y="977"/>
                </a:cubicBezTo>
                <a:lnTo>
                  <a:pt x="11846" y="1122"/>
                </a:lnTo>
                <a:cubicBezTo>
                  <a:pt x="11846" y="1212"/>
                  <a:pt x="11977" y="1252"/>
                  <a:pt x="12058" y="1192"/>
                </a:cubicBezTo>
                <a:lnTo>
                  <a:pt x="12697" y="680"/>
                </a:lnTo>
                <a:cubicBezTo>
                  <a:pt x="12747" y="640"/>
                  <a:pt x="12747" y="580"/>
                  <a:pt x="12697" y="540"/>
                </a:cubicBezTo>
                <a:lnTo>
                  <a:pt x="12058" y="28"/>
                </a:lnTo>
                <a:cubicBezTo>
                  <a:pt x="11983" y="-32"/>
                  <a:pt x="11846" y="8"/>
                  <a:pt x="11846" y="98"/>
                </a:cubicBezTo>
                <a:lnTo>
                  <a:pt x="11846" y="244"/>
                </a:lnTo>
                <a:cubicBezTo>
                  <a:pt x="11846" y="299"/>
                  <a:pt x="11789" y="344"/>
                  <a:pt x="11720" y="344"/>
                </a:cubicBezTo>
                <a:lnTo>
                  <a:pt x="10600" y="344"/>
                </a:lnTo>
                <a:cubicBezTo>
                  <a:pt x="10531" y="344"/>
                  <a:pt x="10474" y="389"/>
                  <a:pt x="10474" y="445"/>
                </a:cubicBezTo>
                <a:lnTo>
                  <a:pt x="10474" y="781"/>
                </a:lnTo>
                <a:cubicBezTo>
                  <a:pt x="10474" y="836"/>
                  <a:pt x="10531" y="876"/>
                  <a:pt x="10600" y="876"/>
                </a:cubicBezTo>
                <a:close/>
                <a:moveTo>
                  <a:pt x="257" y="876"/>
                </a:moveTo>
                <a:lnTo>
                  <a:pt x="1377" y="876"/>
                </a:lnTo>
                <a:cubicBezTo>
                  <a:pt x="1446" y="876"/>
                  <a:pt x="1503" y="921"/>
                  <a:pt x="1503" y="977"/>
                </a:cubicBezTo>
                <a:lnTo>
                  <a:pt x="1503" y="1122"/>
                </a:lnTo>
                <a:cubicBezTo>
                  <a:pt x="1503" y="1212"/>
                  <a:pt x="1634" y="1252"/>
                  <a:pt x="1715" y="1192"/>
                </a:cubicBezTo>
                <a:lnTo>
                  <a:pt x="2354" y="680"/>
                </a:lnTo>
                <a:cubicBezTo>
                  <a:pt x="2404" y="640"/>
                  <a:pt x="2404" y="580"/>
                  <a:pt x="2354" y="540"/>
                </a:cubicBezTo>
                <a:lnTo>
                  <a:pt x="1715" y="28"/>
                </a:lnTo>
                <a:cubicBezTo>
                  <a:pt x="1640" y="-32"/>
                  <a:pt x="1503" y="8"/>
                  <a:pt x="1503" y="98"/>
                </a:cubicBezTo>
                <a:lnTo>
                  <a:pt x="1503" y="244"/>
                </a:lnTo>
                <a:cubicBezTo>
                  <a:pt x="1503" y="299"/>
                  <a:pt x="1446" y="344"/>
                  <a:pt x="1377" y="344"/>
                </a:cubicBezTo>
                <a:lnTo>
                  <a:pt x="257" y="344"/>
                </a:lnTo>
                <a:cubicBezTo>
                  <a:pt x="188" y="344"/>
                  <a:pt x="131" y="389"/>
                  <a:pt x="131" y="445"/>
                </a:cubicBezTo>
                <a:lnTo>
                  <a:pt x="131" y="781"/>
                </a:lnTo>
                <a:cubicBezTo>
                  <a:pt x="138" y="836"/>
                  <a:pt x="194" y="876"/>
                  <a:pt x="257" y="876"/>
                </a:cubicBezTo>
                <a:close/>
                <a:moveTo>
                  <a:pt x="2893" y="876"/>
                </a:moveTo>
                <a:lnTo>
                  <a:pt x="4013" y="876"/>
                </a:lnTo>
                <a:cubicBezTo>
                  <a:pt x="4082" y="876"/>
                  <a:pt x="4138" y="921"/>
                  <a:pt x="4138" y="977"/>
                </a:cubicBezTo>
                <a:lnTo>
                  <a:pt x="4138" y="1122"/>
                </a:lnTo>
                <a:cubicBezTo>
                  <a:pt x="4138" y="1212"/>
                  <a:pt x="4270" y="1252"/>
                  <a:pt x="4351" y="1192"/>
                </a:cubicBezTo>
                <a:lnTo>
                  <a:pt x="4990" y="680"/>
                </a:lnTo>
                <a:cubicBezTo>
                  <a:pt x="5040" y="640"/>
                  <a:pt x="5040" y="580"/>
                  <a:pt x="4990" y="540"/>
                </a:cubicBezTo>
                <a:lnTo>
                  <a:pt x="4351" y="28"/>
                </a:lnTo>
                <a:cubicBezTo>
                  <a:pt x="4276" y="-32"/>
                  <a:pt x="4138" y="8"/>
                  <a:pt x="4138" y="98"/>
                </a:cubicBezTo>
                <a:lnTo>
                  <a:pt x="4138" y="244"/>
                </a:lnTo>
                <a:cubicBezTo>
                  <a:pt x="4138" y="299"/>
                  <a:pt x="4082" y="344"/>
                  <a:pt x="4013" y="344"/>
                </a:cubicBezTo>
                <a:lnTo>
                  <a:pt x="2893" y="344"/>
                </a:lnTo>
                <a:cubicBezTo>
                  <a:pt x="2824" y="344"/>
                  <a:pt x="2767" y="389"/>
                  <a:pt x="2767" y="445"/>
                </a:cubicBezTo>
                <a:lnTo>
                  <a:pt x="2767" y="781"/>
                </a:lnTo>
                <a:cubicBezTo>
                  <a:pt x="2774" y="836"/>
                  <a:pt x="2830" y="876"/>
                  <a:pt x="2893" y="876"/>
                </a:cubicBezTo>
                <a:close/>
                <a:moveTo>
                  <a:pt x="4076" y="1463"/>
                </a:moveTo>
                <a:lnTo>
                  <a:pt x="4076" y="1799"/>
                </a:lnTo>
                <a:cubicBezTo>
                  <a:pt x="4076" y="1855"/>
                  <a:pt x="4132" y="1900"/>
                  <a:pt x="4201" y="1900"/>
                </a:cubicBezTo>
                <a:lnTo>
                  <a:pt x="5322" y="1900"/>
                </a:lnTo>
                <a:cubicBezTo>
                  <a:pt x="5391" y="1900"/>
                  <a:pt x="5447" y="1945"/>
                  <a:pt x="5447" y="2000"/>
                </a:cubicBezTo>
                <a:lnTo>
                  <a:pt x="5447" y="2146"/>
                </a:lnTo>
                <a:cubicBezTo>
                  <a:pt x="5447" y="2236"/>
                  <a:pt x="5578" y="2276"/>
                  <a:pt x="5660" y="2216"/>
                </a:cubicBezTo>
                <a:lnTo>
                  <a:pt x="6298" y="1704"/>
                </a:lnTo>
                <a:cubicBezTo>
                  <a:pt x="6349" y="1664"/>
                  <a:pt x="6349" y="1604"/>
                  <a:pt x="6298" y="1564"/>
                </a:cubicBezTo>
                <a:lnTo>
                  <a:pt x="5660" y="1052"/>
                </a:lnTo>
                <a:cubicBezTo>
                  <a:pt x="5585" y="992"/>
                  <a:pt x="5447" y="1032"/>
                  <a:pt x="5447" y="1122"/>
                </a:cubicBezTo>
                <a:lnTo>
                  <a:pt x="5447" y="1268"/>
                </a:lnTo>
                <a:cubicBezTo>
                  <a:pt x="5447" y="1323"/>
                  <a:pt x="5391" y="1368"/>
                  <a:pt x="5322" y="1368"/>
                </a:cubicBezTo>
                <a:lnTo>
                  <a:pt x="4201" y="1368"/>
                </a:lnTo>
                <a:cubicBezTo>
                  <a:pt x="4132" y="1363"/>
                  <a:pt x="4076" y="1408"/>
                  <a:pt x="4076" y="1463"/>
                </a:cubicBezTo>
                <a:close/>
                <a:moveTo>
                  <a:pt x="1515" y="1463"/>
                </a:moveTo>
                <a:lnTo>
                  <a:pt x="1515" y="1799"/>
                </a:lnTo>
                <a:cubicBezTo>
                  <a:pt x="1515" y="1855"/>
                  <a:pt x="1571" y="1900"/>
                  <a:pt x="1640" y="1900"/>
                </a:cubicBezTo>
                <a:lnTo>
                  <a:pt x="2761" y="1900"/>
                </a:lnTo>
                <a:cubicBezTo>
                  <a:pt x="2830" y="1900"/>
                  <a:pt x="2886" y="1945"/>
                  <a:pt x="2886" y="2000"/>
                </a:cubicBezTo>
                <a:lnTo>
                  <a:pt x="2886" y="2146"/>
                </a:lnTo>
                <a:cubicBezTo>
                  <a:pt x="2886" y="2236"/>
                  <a:pt x="3018" y="2276"/>
                  <a:pt x="3099" y="2216"/>
                </a:cubicBezTo>
                <a:lnTo>
                  <a:pt x="3738" y="1704"/>
                </a:lnTo>
                <a:cubicBezTo>
                  <a:pt x="3788" y="1664"/>
                  <a:pt x="3788" y="1604"/>
                  <a:pt x="3738" y="1564"/>
                </a:cubicBezTo>
                <a:lnTo>
                  <a:pt x="3099" y="1052"/>
                </a:lnTo>
                <a:cubicBezTo>
                  <a:pt x="3024" y="992"/>
                  <a:pt x="2886" y="1032"/>
                  <a:pt x="2886" y="1122"/>
                </a:cubicBezTo>
                <a:lnTo>
                  <a:pt x="2886" y="1268"/>
                </a:lnTo>
                <a:cubicBezTo>
                  <a:pt x="2886" y="1323"/>
                  <a:pt x="2830" y="1368"/>
                  <a:pt x="2761" y="1368"/>
                </a:cubicBezTo>
                <a:lnTo>
                  <a:pt x="1640" y="1368"/>
                </a:lnTo>
                <a:cubicBezTo>
                  <a:pt x="1565" y="1363"/>
                  <a:pt x="1515" y="1408"/>
                  <a:pt x="1515" y="1463"/>
                </a:cubicBezTo>
                <a:close/>
                <a:moveTo>
                  <a:pt x="20291" y="6631"/>
                </a:moveTo>
                <a:lnTo>
                  <a:pt x="19653" y="6119"/>
                </a:lnTo>
                <a:cubicBezTo>
                  <a:pt x="19578" y="6059"/>
                  <a:pt x="19440" y="6099"/>
                  <a:pt x="19440" y="6190"/>
                </a:cubicBezTo>
                <a:lnTo>
                  <a:pt x="19440" y="6335"/>
                </a:lnTo>
                <a:cubicBezTo>
                  <a:pt x="19440" y="6390"/>
                  <a:pt x="19384" y="6435"/>
                  <a:pt x="19315" y="6435"/>
                </a:cubicBezTo>
                <a:lnTo>
                  <a:pt x="18194" y="6435"/>
                </a:lnTo>
                <a:cubicBezTo>
                  <a:pt x="18125" y="6435"/>
                  <a:pt x="18069" y="6481"/>
                  <a:pt x="18069" y="6536"/>
                </a:cubicBezTo>
                <a:lnTo>
                  <a:pt x="18069" y="6872"/>
                </a:lnTo>
                <a:cubicBezTo>
                  <a:pt x="18069" y="6927"/>
                  <a:pt x="18125" y="6972"/>
                  <a:pt x="18194" y="6972"/>
                </a:cubicBezTo>
                <a:lnTo>
                  <a:pt x="19315" y="6972"/>
                </a:lnTo>
                <a:cubicBezTo>
                  <a:pt x="19384" y="6972"/>
                  <a:pt x="19440" y="7017"/>
                  <a:pt x="19440" y="7073"/>
                </a:cubicBezTo>
                <a:lnTo>
                  <a:pt x="19440" y="7218"/>
                </a:lnTo>
                <a:cubicBezTo>
                  <a:pt x="19440" y="7308"/>
                  <a:pt x="19571" y="7349"/>
                  <a:pt x="19653" y="7288"/>
                </a:cubicBezTo>
                <a:lnTo>
                  <a:pt x="20291" y="6777"/>
                </a:lnTo>
                <a:cubicBezTo>
                  <a:pt x="20342" y="6737"/>
                  <a:pt x="20342" y="6671"/>
                  <a:pt x="20291" y="6631"/>
                </a:cubicBezTo>
                <a:close/>
                <a:moveTo>
                  <a:pt x="12991" y="18226"/>
                </a:moveTo>
                <a:lnTo>
                  <a:pt x="12991" y="18372"/>
                </a:lnTo>
                <a:cubicBezTo>
                  <a:pt x="12991" y="18462"/>
                  <a:pt x="13123" y="18502"/>
                  <a:pt x="13204" y="18442"/>
                </a:cubicBezTo>
                <a:lnTo>
                  <a:pt x="13843" y="17930"/>
                </a:lnTo>
                <a:cubicBezTo>
                  <a:pt x="13893" y="17890"/>
                  <a:pt x="13893" y="17830"/>
                  <a:pt x="13843" y="17790"/>
                </a:cubicBezTo>
                <a:lnTo>
                  <a:pt x="13204" y="17278"/>
                </a:lnTo>
                <a:cubicBezTo>
                  <a:pt x="13129" y="17218"/>
                  <a:pt x="12991" y="17258"/>
                  <a:pt x="12991" y="17348"/>
                </a:cubicBezTo>
                <a:lnTo>
                  <a:pt x="12991" y="17494"/>
                </a:lnTo>
                <a:cubicBezTo>
                  <a:pt x="12991" y="17549"/>
                  <a:pt x="12935" y="17594"/>
                  <a:pt x="12866" y="17594"/>
                </a:cubicBezTo>
                <a:lnTo>
                  <a:pt x="11745" y="17594"/>
                </a:lnTo>
                <a:cubicBezTo>
                  <a:pt x="11677" y="17594"/>
                  <a:pt x="11620" y="17639"/>
                  <a:pt x="11620" y="17695"/>
                </a:cubicBezTo>
                <a:lnTo>
                  <a:pt x="11620" y="18031"/>
                </a:lnTo>
                <a:cubicBezTo>
                  <a:pt x="11620" y="18086"/>
                  <a:pt x="11677" y="18131"/>
                  <a:pt x="11745" y="18131"/>
                </a:cubicBezTo>
                <a:lnTo>
                  <a:pt x="12866" y="18131"/>
                </a:lnTo>
                <a:cubicBezTo>
                  <a:pt x="12935" y="18126"/>
                  <a:pt x="12991" y="18171"/>
                  <a:pt x="12991" y="18226"/>
                </a:cubicBezTo>
                <a:close/>
                <a:moveTo>
                  <a:pt x="16785" y="3475"/>
                </a:moveTo>
                <a:lnTo>
                  <a:pt x="16785" y="3811"/>
                </a:lnTo>
                <a:cubicBezTo>
                  <a:pt x="16785" y="3867"/>
                  <a:pt x="16842" y="3912"/>
                  <a:pt x="16911" y="3912"/>
                </a:cubicBezTo>
                <a:lnTo>
                  <a:pt x="18031" y="3912"/>
                </a:lnTo>
                <a:cubicBezTo>
                  <a:pt x="18100" y="3912"/>
                  <a:pt x="18157" y="3957"/>
                  <a:pt x="18157" y="4012"/>
                </a:cubicBezTo>
                <a:lnTo>
                  <a:pt x="18157" y="4158"/>
                </a:lnTo>
                <a:cubicBezTo>
                  <a:pt x="18157" y="4248"/>
                  <a:pt x="18288" y="4288"/>
                  <a:pt x="18369" y="4228"/>
                </a:cubicBezTo>
                <a:lnTo>
                  <a:pt x="19008" y="3716"/>
                </a:lnTo>
                <a:cubicBezTo>
                  <a:pt x="19058" y="3676"/>
                  <a:pt x="19058" y="3616"/>
                  <a:pt x="19008" y="3576"/>
                </a:cubicBezTo>
                <a:lnTo>
                  <a:pt x="18369" y="3064"/>
                </a:lnTo>
                <a:cubicBezTo>
                  <a:pt x="18294" y="3004"/>
                  <a:pt x="18157" y="3044"/>
                  <a:pt x="18157" y="3134"/>
                </a:cubicBezTo>
                <a:lnTo>
                  <a:pt x="18157" y="3279"/>
                </a:lnTo>
                <a:cubicBezTo>
                  <a:pt x="18157" y="3335"/>
                  <a:pt x="18100" y="3380"/>
                  <a:pt x="18031" y="3380"/>
                </a:cubicBezTo>
                <a:lnTo>
                  <a:pt x="16911" y="3380"/>
                </a:lnTo>
                <a:cubicBezTo>
                  <a:pt x="16842" y="3375"/>
                  <a:pt x="16785" y="3420"/>
                  <a:pt x="16785" y="3475"/>
                </a:cubicBezTo>
                <a:close/>
                <a:moveTo>
                  <a:pt x="10468" y="18226"/>
                </a:moveTo>
                <a:lnTo>
                  <a:pt x="10468" y="18372"/>
                </a:lnTo>
                <a:cubicBezTo>
                  <a:pt x="10468" y="18462"/>
                  <a:pt x="10600" y="18502"/>
                  <a:pt x="10681" y="18442"/>
                </a:cubicBezTo>
                <a:lnTo>
                  <a:pt x="11320" y="17930"/>
                </a:lnTo>
                <a:cubicBezTo>
                  <a:pt x="11370" y="17890"/>
                  <a:pt x="11370" y="17830"/>
                  <a:pt x="11320" y="17790"/>
                </a:cubicBezTo>
                <a:lnTo>
                  <a:pt x="10681" y="17278"/>
                </a:lnTo>
                <a:cubicBezTo>
                  <a:pt x="10606" y="17218"/>
                  <a:pt x="10468" y="17258"/>
                  <a:pt x="10468" y="17348"/>
                </a:cubicBezTo>
                <a:lnTo>
                  <a:pt x="10468" y="17494"/>
                </a:lnTo>
                <a:cubicBezTo>
                  <a:pt x="10468" y="17549"/>
                  <a:pt x="10412" y="17594"/>
                  <a:pt x="10343" y="17594"/>
                </a:cubicBezTo>
                <a:lnTo>
                  <a:pt x="9222" y="17594"/>
                </a:lnTo>
                <a:cubicBezTo>
                  <a:pt x="9153" y="17594"/>
                  <a:pt x="9097" y="17639"/>
                  <a:pt x="9097" y="17695"/>
                </a:cubicBezTo>
                <a:lnTo>
                  <a:pt x="9097" y="18031"/>
                </a:lnTo>
                <a:cubicBezTo>
                  <a:pt x="9097" y="18086"/>
                  <a:pt x="9153" y="18131"/>
                  <a:pt x="9222" y="18131"/>
                </a:cubicBezTo>
                <a:lnTo>
                  <a:pt x="10343" y="18131"/>
                </a:lnTo>
                <a:cubicBezTo>
                  <a:pt x="10412" y="18131"/>
                  <a:pt x="10468" y="18171"/>
                  <a:pt x="10468" y="18226"/>
                </a:cubicBezTo>
                <a:close/>
                <a:moveTo>
                  <a:pt x="14237" y="1433"/>
                </a:moveTo>
                <a:lnTo>
                  <a:pt x="14237" y="1769"/>
                </a:lnTo>
                <a:cubicBezTo>
                  <a:pt x="14237" y="1824"/>
                  <a:pt x="14294" y="1870"/>
                  <a:pt x="14362" y="1870"/>
                </a:cubicBezTo>
                <a:lnTo>
                  <a:pt x="15483" y="1870"/>
                </a:lnTo>
                <a:cubicBezTo>
                  <a:pt x="15552" y="1870"/>
                  <a:pt x="15608" y="1915"/>
                  <a:pt x="15608" y="1970"/>
                </a:cubicBezTo>
                <a:lnTo>
                  <a:pt x="15608" y="2115"/>
                </a:lnTo>
                <a:cubicBezTo>
                  <a:pt x="15608" y="2206"/>
                  <a:pt x="15740" y="2246"/>
                  <a:pt x="15821" y="2186"/>
                </a:cubicBezTo>
                <a:lnTo>
                  <a:pt x="16460" y="1674"/>
                </a:lnTo>
                <a:cubicBezTo>
                  <a:pt x="16510" y="1634"/>
                  <a:pt x="16510" y="1574"/>
                  <a:pt x="16460" y="1533"/>
                </a:cubicBezTo>
                <a:lnTo>
                  <a:pt x="15821" y="1022"/>
                </a:lnTo>
                <a:cubicBezTo>
                  <a:pt x="15746" y="961"/>
                  <a:pt x="15608" y="1002"/>
                  <a:pt x="15608" y="1092"/>
                </a:cubicBezTo>
                <a:lnTo>
                  <a:pt x="15608" y="1237"/>
                </a:lnTo>
                <a:cubicBezTo>
                  <a:pt x="15608" y="1293"/>
                  <a:pt x="15552" y="1338"/>
                  <a:pt x="15483" y="1338"/>
                </a:cubicBezTo>
                <a:lnTo>
                  <a:pt x="14362" y="1338"/>
                </a:lnTo>
                <a:cubicBezTo>
                  <a:pt x="14294" y="1333"/>
                  <a:pt x="14237" y="1378"/>
                  <a:pt x="14237" y="1433"/>
                </a:cubicBezTo>
                <a:close/>
                <a:moveTo>
                  <a:pt x="13129" y="876"/>
                </a:moveTo>
                <a:lnTo>
                  <a:pt x="14250" y="876"/>
                </a:lnTo>
                <a:cubicBezTo>
                  <a:pt x="14319" y="876"/>
                  <a:pt x="14375" y="921"/>
                  <a:pt x="14375" y="977"/>
                </a:cubicBezTo>
                <a:lnTo>
                  <a:pt x="14375" y="1122"/>
                </a:lnTo>
                <a:cubicBezTo>
                  <a:pt x="14375" y="1212"/>
                  <a:pt x="14506" y="1252"/>
                  <a:pt x="14588" y="1192"/>
                </a:cubicBezTo>
                <a:lnTo>
                  <a:pt x="15226" y="680"/>
                </a:lnTo>
                <a:cubicBezTo>
                  <a:pt x="15277" y="640"/>
                  <a:pt x="15277" y="580"/>
                  <a:pt x="15226" y="540"/>
                </a:cubicBezTo>
                <a:lnTo>
                  <a:pt x="14588" y="28"/>
                </a:lnTo>
                <a:cubicBezTo>
                  <a:pt x="14513" y="-32"/>
                  <a:pt x="14375" y="8"/>
                  <a:pt x="14375" y="98"/>
                </a:cubicBezTo>
                <a:lnTo>
                  <a:pt x="14375" y="244"/>
                </a:lnTo>
                <a:cubicBezTo>
                  <a:pt x="14375" y="299"/>
                  <a:pt x="14319" y="344"/>
                  <a:pt x="14250" y="344"/>
                </a:cubicBezTo>
                <a:lnTo>
                  <a:pt x="13129" y="344"/>
                </a:lnTo>
                <a:cubicBezTo>
                  <a:pt x="13060" y="344"/>
                  <a:pt x="13004" y="389"/>
                  <a:pt x="13004" y="445"/>
                </a:cubicBezTo>
                <a:lnTo>
                  <a:pt x="13004" y="781"/>
                </a:lnTo>
                <a:cubicBezTo>
                  <a:pt x="13004" y="836"/>
                  <a:pt x="13060" y="876"/>
                  <a:pt x="13129" y="876"/>
                </a:cubicBezTo>
                <a:close/>
                <a:moveTo>
                  <a:pt x="11745" y="1463"/>
                </a:moveTo>
                <a:lnTo>
                  <a:pt x="11745" y="1799"/>
                </a:lnTo>
                <a:cubicBezTo>
                  <a:pt x="11745" y="1855"/>
                  <a:pt x="11802" y="1900"/>
                  <a:pt x="11871" y="1900"/>
                </a:cubicBezTo>
                <a:lnTo>
                  <a:pt x="12991" y="1900"/>
                </a:lnTo>
                <a:cubicBezTo>
                  <a:pt x="13060" y="1900"/>
                  <a:pt x="13117" y="1945"/>
                  <a:pt x="13117" y="2000"/>
                </a:cubicBezTo>
                <a:lnTo>
                  <a:pt x="13117" y="2146"/>
                </a:lnTo>
                <a:cubicBezTo>
                  <a:pt x="13117" y="2236"/>
                  <a:pt x="13248" y="2276"/>
                  <a:pt x="13329" y="2216"/>
                </a:cubicBezTo>
                <a:lnTo>
                  <a:pt x="13968" y="1704"/>
                </a:lnTo>
                <a:cubicBezTo>
                  <a:pt x="14018" y="1664"/>
                  <a:pt x="14018" y="1604"/>
                  <a:pt x="13968" y="1564"/>
                </a:cubicBezTo>
                <a:lnTo>
                  <a:pt x="13329" y="1052"/>
                </a:lnTo>
                <a:cubicBezTo>
                  <a:pt x="13254" y="992"/>
                  <a:pt x="13117" y="1032"/>
                  <a:pt x="13117" y="1122"/>
                </a:cubicBezTo>
                <a:lnTo>
                  <a:pt x="13117" y="1268"/>
                </a:lnTo>
                <a:cubicBezTo>
                  <a:pt x="13117" y="1323"/>
                  <a:pt x="13060" y="1368"/>
                  <a:pt x="12991" y="1368"/>
                </a:cubicBezTo>
                <a:lnTo>
                  <a:pt x="11871" y="1368"/>
                </a:lnTo>
                <a:cubicBezTo>
                  <a:pt x="11802" y="1363"/>
                  <a:pt x="11745" y="1408"/>
                  <a:pt x="11745" y="1463"/>
                </a:cubicBezTo>
                <a:close/>
                <a:moveTo>
                  <a:pt x="15502" y="2447"/>
                </a:moveTo>
                <a:lnTo>
                  <a:pt x="15502" y="2783"/>
                </a:lnTo>
                <a:cubicBezTo>
                  <a:pt x="15502" y="2838"/>
                  <a:pt x="15558" y="2883"/>
                  <a:pt x="15627" y="2883"/>
                </a:cubicBezTo>
                <a:lnTo>
                  <a:pt x="16748" y="2883"/>
                </a:lnTo>
                <a:cubicBezTo>
                  <a:pt x="16817" y="2883"/>
                  <a:pt x="16873" y="2928"/>
                  <a:pt x="16873" y="2983"/>
                </a:cubicBezTo>
                <a:lnTo>
                  <a:pt x="16873" y="3129"/>
                </a:lnTo>
                <a:cubicBezTo>
                  <a:pt x="16873" y="3219"/>
                  <a:pt x="17005" y="3259"/>
                  <a:pt x="17086" y="3199"/>
                </a:cubicBezTo>
                <a:lnTo>
                  <a:pt x="17725" y="2687"/>
                </a:lnTo>
                <a:cubicBezTo>
                  <a:pt x="17775" y="2647"/>
                  <a:pt x="17775" y="2587"/>
                  <a:pt x="17725" y="2547"/>
                </a:cubicBezTo>
                <a:lnTo>
                  <a:pt x="17086" y="2035"/>
                </a:lnTo>
                <a:cubicBezTo>
                  <a:pt x="17011" y="1975"/>
                  <a:pt x="16873" y="2015"/>
                  <a:pt x="16873" y="2105"/>
                </a:cubicBezTo>
                <a:lnTo>
                  <a:pt x="16873" y="2251"/>
                </a:lnTo>
                <a:cubicBezTo>
                  <a:pt x="16873" y="2306"/>
                  <a:pt x="16817" y="2351"/>
                  <a:pt x="16748" y="2351"/>
                </a:cubicBezTo>
                <a:lnTo>
                  <a:pt x="15627" y="2351"/>
                </a:lnTo>
                <a:cubicBezTo>
                  <a:pt x="15558" y="2346"/>
                  <a:pt x="15502" y="2391"/>
                  <a:pt x="15502" y="2447"/>
                </a:cubicBezTo>
                <a:close/>
                <a:moveTo>
                  <a:pt x="18288" y="17278"/>
                </a:moveTo>
                <a:cubicBezTo>
                  <a:pt x="18213" y="17218"/>
                  <a:pt x="18075" y="17258"/>
                  <a:pt x="18075" y="17348"/>
                </a:cubicBezTo>
                <a:lnTo>
                  <a:pt x="18075" y="17494"/>
                </a:lnTo>
                <a:cubicBezTo>
                  <a:pt x="18075" y="17549"/>
                  <a:pt x="18019" y="17594"/>
                  <a:pt x="17950" y="17594"/>
                </a:cubicBezTo>
                <a:lnTo>
                  <a:pt x="16829" y="17594"/>
                </a:lnTo>
                <a:cubicBezTo>
                  <a:pt x="16760" y="17594"/>
                  <a:pt x="16704" y="17639"/>
                  <a:pt x="16704" y="17695"/>
                </a:cubicBezTo>
                <a:lnTo>
                  <a:pt x="16704" y="18031"/>
                </a:lnTo>
                <a:cubicBezTo>
                  <a:pt x="16704" y="18086"/>
                  <a:pt x="16760" y="18131"/>
                  <a:pt x="16829" y="18131"/>
                </a:cubicBezTo>
                <a:lnTo>
                  <a:pt x="17950" y="18131"/>
                </a:lnTo>
                <a:cubicBezTo>
                  <a:pt x="18019" y="18131"/>
                  <a:pt x="18075" y="18176"/>
                  <a:pt x="18075" y="18231"/>
                </a:cubicBezTo>
                <a:lnTo>
                  <a:pt x="18075" y="18377"/>
                </a:lnTo>
                <a:cubicBezTo>
                  <a:pt x="18075" y="18467"/>
                  <a:pt x="18207" y="18507"/>
                  <a:pt x="18288" y="18447"/>
                </a:cubicBezTo>
                <a:lnTo>
                  <a:pt x="18927" y="17935"/>
                </a:lnTo>
                <a:cubicBezTo>
                  <a:pt x="18977" y="17895"/>
                  <a:pt x="18977" y="17835"/>
                  <a:pt x="18927" y="17795"/>
                </a:cubicBezTo>
                <a:lnTo>
                  <a:pt x="18288" y="17278"/>
                </a:lnTo>
                <a:close/>
                <a:moveTo>
                  <a:pt x="15746" y="19315"/>
                </a:moveTo>
                <a:cubicBezTo>
                  <a:pt x="15671" y="19255"/>
                  <a:pt x="15533" y="19295"/>
                  <a:pt x="15533" y="19385"/>
                </a:cubicBezTo>
                <a:lnTo>
                  <a:pt x="15533" y="19531"/>
                </a:lnTo>
                <a:cubicBezTo>
                  <a:pt x="15533" y="19586"/>
                  <a:pt x="15477" y="19631"/>
                  <a:pt x="15408" y="19631"/>
                </a:cubicBezTo>
                <a:lnTo>
                  <a:pt x="14287" y="19631"/>
                </a:lnTo>
                <a:cubicBezTo>
                  <a:pt x="14218" y="19631"/>
                  <a:pt x="14162" y="19676"/>
                  <a:pt x="14162" y="19732"/>
                </a:cubicBezTo>
                <a:lnTo>
                  <a:pt x="14162" y="20068"/>
                </a:lnTo>
                <a:cubicBezTo>
                  <a:pt x="14162" y="20123"/>
                  <a:pt x="14218" y="20168"/>
                  <a:pt x="14287" y="20168"/>
                </a:cubicBezTo>
                <a:lnTo>
                  <a:pt x="15408" y="20168"/>
                </a:lnTo>
                <a:cubicBezTo>
                  <a:pt x="15477" y="20168"/>
                  <a:pt x="15533" y="20213"/>
                  <a:pt x="15533" y="20268"/>
                </a:cubicBezTo>
                <a:lnTo>
                  <a:pt x="15533" y="20414"/>
                </a:lnTo>
                <a:cubicBezTo>
                  <a:pt x="15533" y="20504"/>
                  <a:pt x="15665" y="20544"/>
                  <a:pt x="15746" y="20484"/>
                </a:cubicBezTo>
                <a:lnTo>
                  <a:pt x="16385" y="19972"/>
                </a:lnTo>
                <a:cubicBezTo>
                  <a:pt x="16435" y="19932"/>
                  <a:pt x="16435" y="19872"/>
                  <a:pt x="16385" y="19832"/>
                </a:cubicBezTo>
                <a:lnTo>
                  <a:pt x="15746" y="19315"/>
                </a:lnTo>
                <a:close/>
                <a:moveTo>
                  <a:pt x="17030" y="18297"/>
                </a:moveTo>
                <a:cubicBezTo>
                  <a:pt x="16954" y="18236"/>
                  <a:pt x="16817" y="18277"/>
                  <a:pt x="16817" y="18367"/>
                </a:cubicBezTo>
                <a:lnTo>
                  <a:pt x="16817" y="18512"/>
                </a:lnTo>
                <a:cubicBezTo>
                  <a:pt x="16817" y="18568"/>
                  <a:pt x="16760" y="18613"/>
                  <a:pt x="16691" y="18613"/>
                </a:cubicBezTo>
                <a:lnTo>
                  <a:pt x="15571" y="18613"/>
                </a:lnTo>
                <a:cubicBezTo>
                  <a:pt x="15502" y="18613"/>
                  <a:pt x="15446" y="18658"/>
                  <a:pt x="15446" y="18713"/>
                </a:cubicBezTo>
                <a:lnTo>
                  <a:pt x="15446" y="19049"/>
                </a:lnTo>
                <a:cubicBezTo>
                  <a:pt x="15446" y="19104"/>
                  <a:pt x="15502" y="19150"/>
                  <a:pt x="15571" y="19150"/>
                </a:cubicBezTo>
                <a:lnTo>
                  <a:pt x="16691" y="19150"/>
                </a:lnTo>
                <a:cubicBezTo>
                  <a:pt x="16760" y="19150"/>
                  <a:pt x="16817" y="19195"/>
                  <a:pt x="16817" y="19250"/>
                </a:cubicBezTo>
                <a:lnTo>
                  <a:pt x="16817" y="19395"/>
                </a:lnTo>
                <a:cubicBezTo>
                  <a:pt x="16817" y="19486"/>
                  <a:pt x="16948" y="19526"/>
                  <a:pt x="17030" y="19466"/>
                </a:cubicBezTo>
                <a:lnTo>
                  <a:pt x="17668" y="18954"/>
                </a:lnTo>
                <a:cubicBezTo>
                  <a:pt x="17718" y="18914"/>
                  <a:pt x="17718" y="18854"/>
                  <a:pt x="17668" y="18813"/>
                </a:cubicBezTo>
                <a:lnTo>
                  <a:pt x="17030" y="18297"/>
                </a:lnTo>
                <a:close/>
                <a:moveTo>
                  <a:pt x="13010" y="20268"/>
                </a:moveTo>
                <a:lnTo>
                  <a:pt x="13010" y="20414"/>
                </a:lnTo>
                <a:cubicBezTo>
                  <a:pt x="13010" y="20504"/>
                  <a:pt x="13142" y="20544"/>
                  <a:pt x="13223" y="20484"/>
                </a:cubicBezTo>
                <a:lnTo>
                  <a:pt x="13862" y="19972"/>
                </a:lnTo>
                <a:cubicBezTo>
                  <a:pt x="13912" y="19932"/>
                  <a:pt x="13912" y="19872"/>
                  <a:pt x="13862" y="19832"/>
                </a:cubicBezTo>
                <a:lnTo>
                  <a:pt x="13223" y="19320"/>
                </a:lnTo>
                <a:cubicBezTo>
                  <a:pt x="13148" y="19260"/>
                  <a:pt x="13010" y="19300"/>
                  <a:pt x="13010" y="19390"/>
                </a:cubicBezTo>
                <a:lnTo>
                  <a:pt x="13010" y="19536"/>
                </a:lnTo>
                <a:cubicBezTo>
                  <a:pt x="13010" y="19591"/>
                  <a:pt x="12954" y="19636"/>
                  <a:pt x="12885" y="19636"/>
                </a:cubicBezTo>
                <a:lnTo>
                  <a:pt x="11764" y="19636"/>
                </a:lnTo>
                <a:cubicBezTo>
                  <a:pt x="11695" y="19636"/>
                  <a:pt x="11639" y="19681"/>
                  <a:pt x="11639" y="19737"/>
                </a:cubicBezTo>
                <a:lnTo>
                  <a:pt x="11639" y="20073"/>
                </a:lnTo>
                <a:cubicBezTo>
                  <a:pt x="11639" y="20128"/>
                  <a:pt x="11695" y="20173"/>
                  <a:pt x="11764" y="20173"/>
                </a:cubicBezTo>
                <a:lnTo>
                  <a:pt x="12885" y="20173"/>
                </a:lnTo>
                <a:cubicBezTo>
                  <a:pt x="12960" y="20168"/>
                  <a:pt x="13010" y="20213"/>
                  <a:pt x="13010" y="20268"/>
                </a:cubicBezTo>
                <a:close/>
                <a:moveTo>
                  <a:pt x="7983" y="18282"/>
                </a:moveTo>
                <a:lnTo>
                  <a:pt x="7983" y="18427"/>
                </a:lnTo>
                <a:cubicBezTo>
                  <a:pt x="7983" y="18517"/>
                  <a:pt x="8114" y="18558"/>
                  <a:pt x="8195" y="18497"/>
                </a:cubicBezTo>
                <a:lnTo>
                  <a:pt x="8834" y="17986"/>
                </a:lnTo>
                <a:cubicBezTo>
                  <a:pt x="8884" y="17945"/>
                  <a:pt x="8884" y="17885"/>
                  <a:pt x="8834" y="17845"/>
                </a:cubicBezTo>
                <a:lnTo>
                  <a:pt x="8195" y="17333"/>
                </a:lnTo>
                <a:cubicBezTo>
                  <a:pt x="8120" y="17273"/>
                  <a:pt x="7983" y="17313"/>
                  <a:pt x="7983" y="17404"/>
                </a:cubicBezTo>
                <a:lnTo>
                  <a:pt x="7983" y="17549"/>
                </a:lnTo>
                <a:cubicBezTo>
                  <a:pt x="7983" y="17604"/>
                  <a:pt x="7926" y="17649"/>
                  <a:pt x="7857" y="17649"/>
                </a:cubicBezTo>
                <a:lnTo>
                  <a:pt x="6737" y="17649"/>
                </a:lnTo>
                <a:cubicBezTo>
                  <a:pt x="6668" y="17649"/>
                  <a:pt x="6611" y="17695"/>
                  <a:pt x="6611" y="17750"/>
                </a:cubicBezTo>
                <a:lnTo>
                  <a:pt x="6611" y="18086"/>
                </a:lnTo>
                <a:cubicBezTo>
                  <a:pt x="6611" y="18141"/>
                  <a:pt x="6668" y="18186"/>
                  <a:pt x="6737" y="18186"/>
                </a:cubicBezTo>
                <a:lnTo>
                  <a:pt x="7857" y="18186"/>
                </a:lnTo>
                <a:cubicBezTo>
                  <a:pt x="7926" y="18186"/>
                  <a:pt x="7983" y="18231"/>
                  <a:pt x="7983" y="18282"/>
                </a:cubicBezTo>
                <a:close/>
                <a:moveTo>
                  <a:pt x="14494" y="20339"/>
                </a:moveTo>
                <a:cubicBezTo>
                  <a:pt x="14419" y="20279"/>
                  <a:pt x="14281" y="20319"/>
                  <a:pt x="14281" y="20409"/>
                </a:cubicBezTo>
                <a:lnTo>
                  <a:pt x="14281" y="20554"/>
                </a:lnTo>
                <a:cubicBezTo>
                  <a:pt x="14281" y="20610"/>
                  <a:pt x="14225" y="20655"/>
                  <a:pt x="14156" y="20655"/>
                </a:cubicBezTo>
                <a:lnTo>
                  <a:pt x="13035" y="20655"/>
                </a:lnTo>
                <a:cubicBezTo>
                  <a:pt x="12966" y="20655"/>
                  <a:pt x="12910" y="20700"/>
                  <a:pt x="12910" y="20755"/>
                </a:cubicBezTo>
                <a:lnTo>
                  <a:pt x="12910" y="21091"/>
                </a:lnTo>
                <a:cubicBezTo>
                  <a:pt x="12910" y="21147"/>
                  <a:pt x="12966" y="21192"/>
                  <a:pt x="13035" y="21192"/>
                </a:cubicBezTo>
                <a:lnTo>
                  <a:pt x="14156" y="21192"/>
                </a:lnTo>
                <a:cubicBezTo>
                  <a:pt x="14225" y="21192"/>
                  <a:pt x="14281" y="21237"/>
                  <a:pt x="14281" y="21292"/>
                </a:cubicBezTo>
                <a:lnTo>
                  <a:pt x="14281" y="21438"/>
                </a:lnTo>
                <a:cubicBezTo>
                  <a:pt x="14281" y="21528"/>
                  <a:pt x="14413" y="21568"/>
                  <a:pt x="14494" y="21508"/>
                </a:cubicBezTo>
                <a:lnTo>
                  <a:pt x="15133" y="20996"/>
                </a:lnTo>
                <a:cubicBezTo>
                  <a:pt x="15183" y="20956"/>
                  <a:pt x="15183" y="20896"/>
                  <a:pt x="15133" y="20856"/>
                </a:cubicBezTo>
                <a:lnTo>
                  <a:pt x="14494" y="20339"/>
                </a:lnTo>
                <a:close/>
                <a:moveTo>
                  <a:pt x="19578" y="16255"/>
                </a:moveTo>
                <a:cubicBezTo>
                  <a:pt x="19503" y="16194"/>
                  <a:pt x="19365" y="16234"/>
                  <a:pt x="19365" y="16325"/>
                </a:cubicBezTo>
                <a:lnTo>
                  <a:pt x="19365" y="16470"/>
                </a:lnTo>
                <a:cubicBezTo>
                  <a:pt x="19365" y="16525"/>
                  <a:pt x="19309" y="16571"/>
                  <a:pt x="19240" y="16571"/>
                </a:cubicBezTo>
                <a:lnTo>
                  <a:pt x="18119" y="16571"/>
                </a:lnTo>
                <a:cubicBezTo>
                  <a:pt x="18050" y="16571"/>
                  <a:pt x="17994" y="16616"/>
                  <a:pt x="17994" y="16671"/>
                </a:cubicBezTo>
                <a:lnTo>
                  <a:pt x="17994" y="17007"/>
                </a:lnTo>
                <a:cubicBezTo>
                  <a:pt x="17994" y="17062"/>
                  <a:pt x="18050" y="17108"/>
                  <a:pt x="18119" y="17108"/>
                </a:cubicBezTo>
                <a:lnTo>
                  <a:pt x="19240" y="17108"/>
                </a:lnTo>
                <a:cubicBezTo>
                  <a:pt x="19309" y="17108"/>
                  <a:pt x="19365" y="17153"/>
                  <a:pt x="19365" y="17208"/>
                </a:cubicBezTo>
                <a:lnTo>
                  <a:pt x="19365" y="17353"/>
                </a:lnTo>
                <a:cubicBezTo>
                  <a:pt x="19365" y="17444"/>
                  <a:pt x="19496" y="17484"/>
                  <a:pt x="19578" y="17424"/>
                </a:cubicBezTo>
                <a:lnTo>
                  <a:pt x="20216" y="16912"/>
                </a:lnTo>
                <a:cubicBezTo>
                  <a:pt x="20266" y="16872"/>
                  <a:pt x="20266" y="16811"/>
                  <a:pt x="20216" y="16771"/>
                </a:cubicBezTo>
                <a:lnTo>
                  <a:pt x="19578" y="16255"/>
                </a:lnTo>
                <a:close/>
                <a:moveTo>
                  <a:pt x="21550" y="5613"/>
                </a:moveTo>
                <a:lnTo>
                  <a:pt x="20911" y="5101"/>
                </a:lnTo>
                <a:cubicBezTo>
                  <a:pt x="20836" y="5041"/>
                  <a:pt x="20698" y="5081"/>
                  <a:pt x="20698" y="5171"/>
                </a:cubicBezTo>
                <a:lnTo>
                  <a:pt x="20698" y="5317"/>
                </a:lnTo>
                <a:cubicBezTo>
                  <a:pt x="20698" y="5372"/>
                  <a:pt x="20642" y="5417"/>
                  <a:pt x="20573" y="5417"/>
                </a:cubicBezTo>
                <a:lnTo>
                  <a:pt x="19453" y="5417"/>
                </a:lnTo>
                <a:cubicBezTo>
                  <a:pt x="19384" y="5417"/>
                  <a:pt x="19327" y="5462"/>
                  <a:pt x="19327" y="5517"/>
                </a:cubicBezTo>
                <a:lnTo>
                  <a:pt x="19327" y="5853"/>
                </a:lnTo>
                <a:cubicBezTo>
                  <a:pt x="19327" y="5909"/>
                  <a:pt x="19384" y="5954"/>
                  <a:pt x="19453" y="5954"/>
                </a:cubicBezTo>
                <a:lnTo>
                  <a:pt x="20573" y="5954"/>
                </a:lnTo>
                <a:cubicBezTo>
                  <a:pt x="20642" y="5954"/>
                  <a:pt x="20698" y="5999"/>
                  <a:pt x="20698" y="6054"/>
                </a:cubicBezTo>
                <a:lnTo>
                  <a:pt x="20698" y="6200"/>
                </a:lnTo>
                <a:cubicBezTo>
                  <a:pt x="20698" y="6290"/>
                  <a:pt x="20830" y="6330"/>
                  <a:pt x="20911" y="6270"/>
                </a:cubicBezTo>
                <a:lnTo>
                  <a:pt x="21550" y="5758"/>
                </a:lnTo>
                <a:cubicBezTo>
                  <a:pt x="21600" y="5718"/>
                  <a:pt x="21600" y="5653"/>
                  <a:pt x="21550" y="5613"/>
                </a:cubicBezTo>
                <a:close/>
                <a:moveTo>
                  <a:pt x="20861" y="15236"/>
                </a:moveTo>
                <a:cubicBezTo>
                  <a:pt x="20786" y="15176"/>
                  <a:pt x="20648" y="15216"/>
                  <a:pt x="20648" y="15306"/>
                </a:cubicBezTo>
                <a:lnTo>
                  <a:pt x="20648" y="15452"/>
                </a:lnTo>
                <a:cubicBezTo>
                  <a:pt x="20648" y="15507"/>
                  <a:pt x="20592" y="15552"/>
                  <a:pt x="20523" y="15552"/>
                </a:cubicBezTo>
                <a:lnTo>
                  <a:pt x="19402" y="15552"/>
                </a:lnTo>
                <a:cubicBezTo>
                  <a:pt x="19334" y="15552"/>
                  <a:pt x="19277" y="15597"/>
                  <a:pt x="19277" y="15652"/>
                </a:cubicBezTo>
                <a:lnTo>
                  <a:pt x="19277" y="15989"/>
                </a:lnTo>
                <a:cubicBezTo>
                  <a:pt x="19277" y="16044"/>
                  <a:pt x="19334" y="16089"/>
                  <a:pt x="19402" y="16089"/>
                </a:cubicBezTo>
                <a:lnTo>
                  <a:pt x="20523" y="16089"/>
                </a:lnTo>
                <a:cubicBezTo>
                  <a:pt x="20592" y="16089"/>
                  <a:pt x="20648" y="16134"/>
                  <a:pt x="20648" y="16189"/>
                </a:cubicBezTo>
                <a:lnTo>
                  <a:pt x="20648" y="16335"/>
                </a:lnTo>
                <a:cubicBezTo>
                  <a:pt x="20648" y="16425"/>
                  <a:pt x="20780" y="16465"/>
                  <a:pt x="20861" y="16405"/>
                </a:cubicBezTo>
                <a:lnTo>
                  <a:pt x="21500" y="15893"/>
                </a:lnTo>
                <a:cubicBezTo>
                  <a:pt x="21550" y="15853"/>
                  <a:pt x="21550" y="15793"/>
                  <a:pt x="21500" y="15753"/>
                </a:cubicBezTo>
                <a:lnTo>
                  <a:pt x="20861" y="15236"/>
                </a:lnTo>
                <a:close/>
                <a:moveTo>
                  <a:pt x="9404" y="20334"/>
                </a:moveTo>
                <a:cubicBezTo>
                  <a:pt x="9329" y="20274"/>
                  <a:pt x="9191" y="20314"/>
                  <a:pt x="9191" y="20404"/>
                </a:cubicBezTo>
                <a:lnTo>
                  <a:pt x="9191" y="20549"/>
                </a:lnTo>
                <a:cubicBezTo>
                  <a:pt x="9191" y="20605"/>
                  <a:pt x="9135" y="20650"/>
                  <a:pt x="9066" y="20650"/>
                </a:cubicBezTo>
                <a:lnTo>
                  <a:pt x="7945" y="20650"/>
                </a:lnTo>
                <a:cubicBezTo>
                  <a:pt x="7876" y="20650"/>
                  <a:pt x="7820" y="20695"/>
                  <a:pt x="7820" y="20750"/>
                </a:cubicBezTo>
                <a:lnTo>
                  <a:pt x="7820" y="21086"/>
                </a:lnTo>
                <a:cubicBezTo>
                  <a:pt x="7820" y="21142"/>
                  <a:pt x="7876" y="21187"/>
                  <a:pt x="7945" y="21187"/>
                </a:cubicBezTo>
                <a:lnTo>
                  <a:pt x="9066" y="21187"/>
                </a:lnTo>
                <a:cubicBezTo>
                  <a:pt x="9135" y="21187"/>
                  <a:pt x="9191" y="21232"/>
                  <a:pt x="9191" y="21287"/>
                </a:cubicBezTo>
                <a:lnTo>
                  <a:pt x="9191" y="21433"/>
                </a:lnTo>
                <a:cubicBezTo>
                  <a:pt x="9191" y="21523"/>
                  <a:pt x="9322" y="21563"/>
                  <a:pt x="9404" y="21503"/>
                </a:cubicBezTo>
                <a:lnTo>
                  <a:pt x="10042" y="20991"/>
                </a:lnTo>
                <a:cubicBezTo>
                  <a:pt x="10093" y="20951"/>
                  <a:pt x="10093" y="20891"/>
                  <a:pt x="10042" y="20850"/>
                </a:cubicBezTo>
                <a:lnTo>
                  <a:pt x="9404" y="20334"/>
                </a:lnTo>
                <a:close/>
                <a:moveTo>
                  <a:pt x="11939" y="20339"/>
                </a:moveTo>
                <a:cubicBezTo>
                  <a:pt x="11864" y="20279"/>
                  <a:pt x="11727" y="20319"/>
                  <a:pt x="11727" y="20409"/>
                </a:cubicBezTo>
                <a:lnTo>
                  <a:pt x="11727" y="20554"/>
                </a:lnTo>
                <a:cubicBezTo>
                  <a:pt x="11727" y="20610"/>
                  <a:pt x="11670" y="20655"/>
                  <a:pt x="11601" y="20655"/>
                </a:cubicBezTo>
                <a:lnTo>
                  <a:pt x="10481" y="20655"/>
                </a:lnTo>
                <a:cubicBezTo>
                  <a:pt x="10412" y="20655"/>
                  <a:pt x="10355" y="20700"/>
                  <a:pt x="10355" y="20755"/>
                </a:cubicBezTo>
                <a:lnTo>
                  <a:pt x="10355" y="21091"/>
                </a:lnTo>
                <a:cubicBezTo>
                  <a:pt x="10355" y="21147"/>
                  <a:pt x="10412" y="21192"/>
                  <a:pt x="10481" y="21192"/>
                </a:cubicBezTo>
                <a:lnTo>
                  <a:pt x="11601" y="21192"/>
                </a:lnTo>
                <a:cubicBezTo>
                  <a:pt x="11670" y="21192"/>
                  <a:pt x="11727" y="21237"/>
                  <a:pt x="11727" y="21292"/>
                </a:cubicBezTo>
                <a:lnTo>
                  <a:pt x="11727" y="21438"/>
                </a:lnTo>
                <a:cubicBezTo>
                  <a:pt x="11727" y="21528"/>
                  <a:pt x="11858" y="21568"/>
                  <a:pt x="11939" y="21508"/>
                </a:cubicBezTo>
                <a:lnTo>
                  <a:pt x="12578" y="20996"/>
                </a:lnTo>
                <a:cubicBezTo>
                  <a:pt x="12628" y="20956"/>
                  <a:pt x="12628" y="20896"/>
                  <a:pt x="12578" y="20856"/>
                </a:cubicBezTo>
                <a:lnTo>
                  <a:pt x="11939" y="20339"/>
                </a:lnTo>
                <a:close/>
                <a:moveTo>
                  <a:pt x="4364" y="20334"/>
                </a:moveTo>
                <a:cubicBezTo>
                  <a:pt x="4289" y="20274"/>
                  <a:pt x="4151" y="20314"/>
                  <a:pt x="4151" y="20404"/>
                </a:cubicBezTo>
                <a:lnTo>
                  <a:pt x="4151" y="20549"/>
                </a:lnTo>
                <a:cubicBezTo>
                  <a:pt x="4151" y="20605"/>
                  <a:pt x="4095" y="20650"/>
                  <a:pt x="4026" y="20650"/>
                </a:cubicBezTo>
                <a:lnTo>
                  <a:pt x="2905" y="20650"/>
                </a:lnTo>
                <a:cubicBezTo>
                  <a:pt x="2836" y="20650"/>
                  <a:pt x="2780" y="20695"/>
                  <a:pt x="2780" y="20750"/>
                </a:cubicBezTo>
                <a:lnTo>
                  <a:pt x="2780" y="21086"/>
                </a:lnTo>
                <a:cubicBezTo>
                  <a:pt x="2780" y="21142"/>
                  <a:pt x="2836" y="21187"/>
                  <a:pt x="2905" y="21187"/>
                </a:cubicBezTo>
                <a:lnTo>
                  <a:pt x="4026" y="21187"/>
                </a:lnTo>
                <a:cubicBezTo>
                  <a:pt x="4095" y="21187"/>
                  <a:pt x="4151" y="21232"/>
                  <a:pt x="4151" y="21287"/>
                </a:cubicBezTo>
                <a:lnTo>
                  <a:pt x="4151" y="21433"/>
                </a:lnTo>
                <a:cubicBezTo>
                  <a:pt x="4151" y="21523"/>
                  <a:pt x="4282" y="21563"/>
                  <a:pt x="4364" y="21503"/>
                </a:cubicBezTo>
                <a:lnTo>
                  <a:pt x="5002" y="20991"/>
                </a:lnTo>
                <a:cubicBezTo>
                  <a:pt x="5053" y="20951"/>
                  <a:pt x="5053" y="20891"/>
                  <a:pt x="5002" y="20850"/>
                </a:cubicBezTo>
                <a:lnTo>
                  <a:pt x="4364" y="20334"/>
                </a:lnTo>
                <a:close/>
                <a:moveTo>
                  <a:pt x="1809" y="20334"/>
                </a:moveTo>
                <a:cubicBezTo>
                  <a:pt x="1734" y="20274"/>
                  <a:pt x="1597" y="20314"/>
                  <a:pt x="1597" y="20404"/>
                </a:cubicBezTo>
                <a:lnTo>
                  <a:pt x="1597" y="20549"/>
                </a:lnTo>
                <a:cubicBezTo>
                  <a:pt x="1597" y="20605"/>
                  <a:pt x="1540" y="20650"/>
                  <a:pt x="1471" y="20650"/>
                </a:cubicBezTo>
                <a:lnTo>
                  <a:pt x="351" y="20650"/>
                </a:lnTo>
                <a:cubicBezTo>
                  <a:pt x="282" y="20650"/>
                  <a:pt x="225" y="20695"/>
                  <a:pt x="225" y="20750"/>
                </a:cubicBezTo>
                <a:lnTo>
                  <a:pt x="225" y="21086"/>
                </a:lnTo>
                <a:cubicBezTo>
                  <a:pt x="225" y="21142"/>
                  <a:pt x="282" y="21187"/>
                  <a:pt x="351" y="21187"/>
                </a:cubicBezTo>
                <a:lnTo>
                  <a:pt x="1471" y="21187"/>
                </a:lnTo>
                <a:cubicBezTo>
                  <a:pt x="1540" y="21187"/>
                  <a:pt x="1597" y="21232"/>
                  <a:pt x="1597" y="21287"/>
                </a:cubicBezTo>
                <a:lnTo>
                  <a:pt x="1597" y="21433"/>
                </a:lnTo>
                <a:cubicBezTo>
                  <a:pt x="1597" y="21523"/>
                  <a:pt x="1728" y="21563"/>
                  <a:pt x="1809" y="21503"/>
                </a:cubicBezTo>
                <a:lnTo>
                  <a:pt x="2448" y="20991"/>
                </a:lnTo>
                <a:cubicBezTo>
                  <a:pt x="2498" y="20951"/>
                  <a:pt x="2498" y="20891"/>
                  <a:pt x="2448" y="20850"/>
                </a:cubicBezTo>
                <a:lnTo>
                  <a:pt x="1809" y="20334"/>
                </a:lnTo>
                <a:close/>
                <a:moveTo>
                  <a:pt x="357" y="20274"/>
                </a:moveTo>
                <a:lnTo>
                  <a:pt x="357" y="20419"/>
                </a:lnTo>
                <a:cubicBezTo>
                  <a:pt x="357" y="20509"/>
                  <a:pt x="488" y="20549"/>
                  <a:pt x="570" y="20489"/>
                </a:cubicBezTo>
                <a:lnTo>
                  <a:pt x="1208" y="19977"/>
                </a:lnTo>
                <a:cubicBezTo>
                  <a:pt x="1258" y="19937"/>
                  <a:pt x="1258" y="19877"/>
                  <a:pt x="1208" y="19837"/>
                </a:cubicBezTo>
                <a:lnTo>
                  <a:pt x="570" y="19325"/>
                </a:lnTo>
                <a:cubicBezTo>
                  <a:pt x="495" y="19265"/>
                  <a:pt x="357" y="19305"/>
                  <a:pt x="357" y="19395"/>
                </a:cubicBezTo>
                <a:lnTo>
                  <a:pt x="357" y="19541"/>
                </a:lnTo>
                <a:cubicBezTo>
                  <a:pt x="357" y="19596"/>
                  <a:pt x="301" y="19641"/>
                  <a:pt x="232" y="19641"/>
                </a:cubicBezTo>
                <a:lnTo>
                  <a:pt x="0" y="19641"/>
                </a:lnTo>
                <a:lnTo>
                  <a:pt x="0" y="20178"/>
                </a:lnTo>
                <a:lnTo>
                  <a:pt x="232" y="20178"/>
                </a:lnTo>
                <a:cubicBezTo>
                  <a:pt x="301" y="20178"/>
                  <a:pt x="357" y="20223"/>
                  <a:pt x="357" y="20274"/>
                </a:cubicBezTo>
                <a:close/>
                <a:moveTo>
                  <a:pt x="6856" y="20334"/>
                </a:moveTo>
                <a:cubicBezTo>
                  <a:pt x="6781" y="20274"/>
                  <a:pt x="6643" y="20314"/>
                  <a:pt x="6643" y="20404"/>
                </a:cubicBezTo>
                <a:lnTo>
                  <a:pt x="6643" y="20549"/>
                </a:lnTo>
                <a:cubicBezTo>
                  <a:pt x="6643" y="20605"/>
                  <a:pt x="6586" y="20650"/>
                  <a:pt x="6518" y="20650"/>
                </a:cubicBezTo>
                <a:lnTo>
                  <a:pt x="5397" y="20650"/>
                </a:lnTo>
                <a:cubicBezTo>
                  <a:pt x="5328" y="20650"/>
                  <a:pt x="5272" y="20695"/>
                  <a:pt x="5272" y="20750"/>
                </a:cubicBezTo>
                <a:lnTo>
                  <a:pt x="5272" y="21086"/>
                </a:lnTo>
                <a:cubicBezTo>
                  <a:pt x="5272" y="21142"/>
                  <a:pt x="5328" y="21187"/>
                  <a:pt x="5397" y="21187"/>
                </a:cubicBezTo>
                <a:lnTo>
                  <a:pt x="6518" y="21187"/>
                </a:lnTo>
                <a:cubicBezTo>
                  <a:pt x="6586" y="21187"/>
                  <a:pt x="6643" y="21232"/>
                  <a:pt x="6643" y="21287"/>
                </a:cubicBezTo>
                <a:lnTo>
                  <a:pt x="6643" y="21433"/>
                </a:lnTo>
                <a:cubicBezTo>
                  <a:pt x="6643" y="21523"/>
                  <a:pt x="6774" y="21563"/>
                  <a:pt x="6856" y="21503"/>
                </a:cubicBezTo>
                <a:lnTo>
                  <a:pt x="7494" y="20991"/>
                </a:lnTo>
                <a:cubicBezTo>
                  <a:pt x="7544" y="20951"/>
                  <a:pt x="7544" y="20891"/>
                  <a:pt x="7494" y="20850"/>
                </a:cubicBezTo>
                <a:lnTo>
                  <a:pt x="6856" y="20334"/>
                </a:lnTo>
                <a:close/>
                <a:moveTo>
                  <a:pt x="7926" y="20263"/>
                </a:moveTo>
                <a:lnTo>
                  <a:pt x="7926" y="20409"/>
                </a:lnTo>
                <a:cubicBezTo>
                  <a:pt x="7926" y="20499"/>
                  <a:pt x="8058" y="20539"/>
                  <a:pt x="8139" y="20479"/>
                </a:cubicBezTo>
                <a:lnTo>
                  <a:pt x="8778" y="19967"/>
                </a:lnTo>
                <a:cubicBezTo>
                  <a:pt x="8828" y="19927"/>
                  <a:pt x="8828" y="19867"/>
                  <a:pt x="8778" y="19827"/>
                </a:cubicBezTo>
                <a:lnTo>
                  <a:pt x="8139" y="19315"/>
                </a:lnTo>
                <a:cubicBezTo>
                  <a:pt x="8064" y="19255"/>
                  <a:pt x="7926" y="19295"/>
                  <a:pt x="7926" y="19385"/>
                </a:cubicBezTo>
                <a:lnTo>
                  <a:pt x="7926" y="19531"/>
                </a:lnTo>
                <a:cubicBezTo>
                  <a:pt x="7926" y="19586"/>
                  <a:pt x="7870" y="19631"/>
                  <a:pt x="7801" y="19631"/>
                </a:cubicBezTo>
                <a:lnTo>
                  <a:pt x="6680" y="19631"/>
                </a:lnTo>
                <a:cubicBezTo>
                  <a:pt x="6611" y="19631"/>
                  <a:pt x="6555" y="19676"/>
                  <a:pt x="6555" y="19732"/>
                </a:cubicBezTo>
                <a:lnTo>
                  <a:pt x="6555" y="20068"/>
                </a:lnTo>
                <a:cubicBezTo>
                  <a:pt x="6555" y="20123"/>
                  <a:pt x="6611" y="20168"/>
                  <a:pt x="6680" y="20168"/>
                </a:cubicBezTo>
                <a:lnTo>
                  <a:pt x="7801" y="20168"/>
                </a:lnTo>
                <a:cubicBezTo>
                  <a:pt x="7870" y="20168"/>
                  <a:pt x="7926" y="20208"/>
                  <a:pt x="7926" y="20263"/>
                </a:cubicBezTo>
                <a:close/>
                <a:moveTo>
                  <a:pt x="10456" y="20263"/>
                </a:moveTo>
                <a:lnTo>
                  <a:pt x="10456" y="20409"/>
                </a:lnTo>
                <a:cubicBezTo>
                  <a:pt x="10456" y="20499"/>
                  <a:pt x="10587" y="20539"/>
                  <a:pt x="10669" y="20479"/>
                </a:cubicBezTo>
                <a:lnTo>
                  <a:pt x="11307" y="19967"/>
                </a:lnTo>
                <a:cubicBezTo>
                  <a:pt x="11357" y="19927"/>
                  <a:pt x="11357" y="19867"/>
                  <a:pt x="11307" y="19827"/>
                </a:cubicBezTo>
                <a:lnTo>
                  <a:pt x="10669" y="19315"/>
                </a:lnTo>
                <a:cubicBezTo>
                  <a:pt x="10593" y="19255"/>
                  <a:pt x="10456" y="19295"/>
                  <a:pt x="10456" y="19385"/>
                </a:cubicBezTo>
                <a:lnTo>
                  <a:pt x="10456" y="19531"/>
                </a:lnTo>
                <a:cubicBezTo>
                  <a:pt x="10456" y="19586"/>
                  <a:pt x="10399" y="19631"/>
                  <a:pt x="10330" y="19631"/>
                </a:cubicBezTo>
                <a:lnTo>
                  <a:pt x="9210" y="19631"/>
                </a:lnTo>
                <a:cubicBezTo>
                  <a:pt x="9141" y="19631"/>
                  <a:pt x="9085" y="19676"/>
                  <a:pt x="9085" y="19732"/>
                </a:cubicBezTo>
                <a:lnTo>
                  <a:pt x="9085" y="20068"/>
                </a:lnTo>
                <a:cubicBezTo>
                  <a:pt x="9085" y="20123"/>
                  <a:pt x="9141" y="20168"/>
                  <a:pt x="9210" y="20168"/>
                </a:cubicBezTo>
                <a:lnTo>
                  <a:pt x="10330" y="20168"/>
                </a:lnTo>
                <a:cubicBezTo>
                  <a:pt x="10399" y="20163"/>
                  <a:pt x="10456" y="20208"/>
                  <a:pt x="10456" y="20263"/>
                </a:cubicBezTo>
                <a:close/>
                <a:moveTo>
                  <a:pt x="0" y="1900"/>
                </a:moveTo>
                <a:lnTo>
                  <a:pt x="113" y="1900"/>
                </a:lnTo>
                <a:cubicBezTo>
                  <a:pt x="182" y="1900"/>
                  <a:pt x="238" y="1945"/>
                  <a:pt x="238" y="2000"/>
                </a:cubicBezTo>
                <a:lnTo>
                  <a:pt x="238" y="2146"/>
                </a:lnTo>
                <a:cubicBezTo>
                  <a:pt x="238" y="2236"/>
                  <a:pt x="369" y="2276"/>
                  <a:pt x="451" y="2216"/>
                </a:cubicBezTo>
                <a:lnTo>
                  <a:pt x="1089" y="1704"/>
                </a:lnTo>
                <a:cubicBezTo>
                  <a:pt x="1139" y="1664"/>
                  <a:pt x="1139" y="1604"/>
                  <a:pt x="1089" y="1564"/>
                </a:cubicBezTo>
                <a:lnTo>
                  <a:pt x="451" y="1052"/>
                </a:lnTo>
                <a:cubicBezTo>
                  <a:pt x="376" y="992"/>
                  <a:pt x="238" y="1032"/>
                  <a:pt x="238" y="1122"/>
                </a:cubicBezTo>
                <a:lnTo>
                  <a:pt x="238" y="1268"/>
                </a:lnTo>
                <a:cubicBezTo>
                  <a:pt x="238" y="1323"/>
                  <a:pt x="182" y="1368"/>
                  <a:pt x="113" y="1368"/>
                </a:cubicBezTo>
                <a:lnTo>
                  <a:pt x="0" y="1368"/>
                </a:lnTo>
                <a:lnTo>
                  <a:pt x="0" y="1900"/>
                </a:lnTo>
                <a:close/>
                <a:moveTo>
                  <a:pt x="1684" y="2035"/>
                </a:moveTo>
                <a:cubicBezTo>
                  <a:pt x="1609" y="1975"/>
                  <a:pt x="1471" y="2015"/>
                  <a:pt x="1471" y="2105"/>
                </a:cubicBezTo>
                <a:lnTo>
                  <a:pt x="1471" y="2251"/>
                </a:lnTo>
                <a:cubicBezTo>
                  <a:pt x="1471" y="2306"/>
                  <a:pt x="1415" y="2351"/>
                  <a:pt x="1346" y="2351"/>
                </a:cubicBezTo>
                <a:lnTo>
                  <a:pt x="225" y="2351"/>
                </a:lnTo>
                <a:cubicBezTo>
                  <a:pt x="157" y="2351"/>
                  <a:pt x="100" y="2396"/>
                  <a:pt x="100" y="2452"/>
                </a:cubicBezTo>
                <a:lnTo>
                  <a:pt x="100" y="2788"/>
                </a:lnTo>
                <a:cubicBezTo>
                  <a:pt x="100" y="2843"/>
                  <a:pt x="157" y="2888"/>
                  <a:pt x="225" y="2888"/>
                </a:cubicBezTo>
                <a:lnTo>
                  <a:pt x="1346" y="2888"/>
                </a:lnTo>
                <a:cubicBezTo>
                  <a:pt x="1415" y="2888"/>
                  <a:pt x="1471" y="2933"/>
                  <a:pt x="1471" y="2988"/>
                </a:cubicBezTo>
                <a:lnTo>
                  <a:pt x="1471" y="3134"/>
                </a:lnTo>
                <a:cubicBezTo>
                  <a:pt x="1471" y="3224"/>
                  <a:pt x="1603" y="3264"/>
                  <a:pt x="1684" y="3204"/>
                </a:cubicBezTo>
                <a:lnTo>
                  <a:pt x="2323" y="2692"/>
                </a:lnTo>
                <a:cubicBezTo>
                  <a:pt x="2373" y="2652"/>
                  <a:pt x="2373" y="2592"/>
                  <a:pt x="2323" y="2552"/>
                </a:cubicBezTo>
                <a:lnTo>
                  <a:pt x="1684" y="2035"/>
                </a:lnTo>
                <a:close/>
                <a:moveTo>
                  <a:pt x="382" y="17163"/>
                </a:moveTo>
                <a:lnTo>
                  <a:pt x="1503" y="17163"/>
                </a:lnTo>
                <a:cubicBezTo>
                  <a:pt x="1571" y="17163"/>
                  <a:pt x="1628" y="17208"/>
                  <a:pt x="1628" y="17263"/>
                </a:cubicBezTo>
                <a:lnTo>
                  <a:pt x="1628" y="17409"/>
                </a:lnTo>
                <a:cubicBezTo>
                  <a:pt x="1628" y="17499"/>
                  <a:pt x="1759" y="17539"/>
                  <a:pt x="1841" y="17479"/>
                </a:cubicBezTo>
                <a:lnTo>
                  <a:pt x="2479" y="16967"/>
                </a:lnTo>
                <a:cubicBezTo>
                  <a:pt x="2529" y="16927"/>
                  <a:pt x="2529" y="16867"/>
                  <a:pt x="2479" y="16827"/>
                </a:cubicBezTo>
                <a:lnTo>
                  <a:pt x="1841" y="16315"/>
                </a:lnTo>
                <a:cubicBezTo>
                  <a:pt x="1766" y="16255"/>
                  <a:pt x="1628" y="16295"/>
                  <a:pt x="1628" y="16385"/>
                </a:cubicBezTo>
                <a:lnTo>
                  <a:pt x="1628" y="16531"/>
                </a:lnTo>
                <a:cubicBezTo>
                  <a:pt x="1628" y="16586"/>
                  <a:pt x="1571" y="16631"/>
                  <a:pt x="1503" y="16631"/>
                </a:cubicBezTo>
                <a:lnTo>
                  <a:pt x="382" y="16631"/>
                </a:lnTo>
                <a:cubicBezTo>
                  <a:pt x="313" y="16631"/>
                  <a:pt x="257" y="16676"/>
                  <a:pt x="257" y="16731"/>
                </a:cubicBezTo>
                <a:lnTo>
                  <a:pt x="257" y="17067"/>
                </a:lnTo>
                <a:cubicBezTo>
                  <a:pt x="263" y="17123"/>
                  <a:pt x="313" y="17163"/>
                  <a:pt x="382" y="17163"/>
                </a:cubicBezTo>
                <a:close/>
                <a:moveTo>
                  <a:pt x="207" y="8086"/>
                </a:moveTo>
                <a:lnTo>
                  <a:pt x="207" y="8232"/>
                </a:lnTo>
                <a:cubicBezTo>
                  <a:pt x="207" y="8322"/>
                  <a:pt x="338" y="8362"/>
                  <a:pt x="419" y="8302"/>
                </a:cubicBezTo>
                <a:lnTo>
                  <a:pt x="1058" y="7790"/>
                </a:lnTo>
                <a:cubicBezTo>
                  <a:pt x="1108" y="7750"/>
                  <a:pt x="1108" y="7690"/>
                  <a:pt x="1058" y="7650"/>
                </a:cubicBezTo>
                <a:lnTo>
                  <a:pt x="419" y="7138"/>
                </a:lnTo>
                <a:cubicBezTo>
                  <a:pt x="344" y="7078"/>
                  <a:pt x="207" y="7118"/>
                  <a:pt x="207" y="7208"/>
                </a:cubicBezTo>
                <a:lnTo>
                  <a:pt x="207" y="7354"/>
                </a:lnTo>
                <a:cubicBezTo>
                  <a:pt x="207" y="7409"/>
                  <a:pt x="150" y="7454"/>
                  <a:pt x="81" y="7454"/>
                </a:cubicBezTo>
                <a:lnTo>
                  <a:pt x="0" y="7454"/>
                </a:lnTo>
                <a:lnTo>
                  <a:pt x="0" y="7991"/>
                </a:lnTo>
                <a:lnTo>
                  <a:pt x="81" y="7991"/>
                </a:lnTo>
                <a:cubicBezTo>
                  <a:pt x="150" y="7986"/>
                  <a:pt x="207" y="8031"/>
                  <a:pt x="207" y="8086"/>
                </a:cubicBezTo>
                <a:close/>
                <a:moveTo>
                  <a:pt x="344" y="16234"/>
                </a:moveTo>
                <a:lnTo>
                  <a:pt x="344" y="16380"/>
                </a:lnTo>
                <a:cubicBezTo>
                  <a:pt x="344" y="16470"/>
                  <a:pt x="476" y="16510"/>
                  <a:pt x="557" y="16450"/>
                </a:cubicBezTo>
                <a:lnTo>
                  <a:pt x="1196" y="15938"/>
                </a:lnTo>
                <a:cubicBezTo>
                  <a:pt x="1246" y="15898"/>
                  <a:pt x="1246" y="15838"/>
                  <a:pt x="1196" y="15798"/>
                </a:cubicBezTo>
                <a:lnTo>
                  <a:pt x="557" y="15286"/>
                </a:lnTo>
                <a:cubicBezTo>
                  <a:pt x="482" y="15226"/>
                  <a:pt x="344" y="15266"/>
                  <a:pt x="344" y="15356"/>
                </a:cubicBezTo>
                <a:lnTo>
                  <a:pt x="344" y="15502"/>
                </a:lnTo>
                <a:cubicBezTo>
                  <a:pt x="344" y="15557"/>
                  <a:pt x="288" y="15602"/>
                  <a:pt x="219" y="15602"/>
                </a:cubicBezTo>
                <a:lnTo>
                  <a:pt x="6" y="15602"/>
                </a:lnTo>
                <a:lnTo>
                  <a:pt x="6" y="16139"/>
                </a:lnTo>
                <a:lnTo>
                  <a:pt x="219" y="16139"/>
                </a:lnTo>
                <a:cubicBezTo>
                  <a:pt x="288" y="16134"/>
                  <a:pt x="344" y="16179"/>
                  <a:pt x="344" y="16234"/>
                </a:cubicBezTo>
                <a:close/>
                <a:moveTo>
                  <a:pt x="0" y="5402"/>
                </a:moveTo>
                <a:lnTo>
                  <a:pt x="0" y="5939"/>
                </a:lnTo>
                <a:lnTo>
                  <a:pt x="81" y="5939"/>
                </a:lnTo>
                <a:cubicBezTo>
                  <a:pt x="150" y="5939"/>
                  <a:pt x="207" y="5984"/>
                  <a:pt x="207" y="6039"/>
                </a:cubicBezTo>
                <a:lnTo>
                  <a:pt x="207" y="6185"/>
                </a:lnTo>
                <a:cubicBezTo>
                  <a:pt x="207" y="6275"/>
                  <a:pt x="338" y="6315"/>
                  <a:pt x="419" y="6255"/>
                </a:cubicBezTo>
                <a:lnTo>
                  <a:pt x="1058" y="5743"/>
                </a:lnTo>
                <a:cubicBezTo>
                  <a:pt x="1108" y="5703"/>
                  <a:pt x="1108" y="5643"/>
                  <a:pt x="1058" y="5603"/>
                </a:cubicBezTo>
                <a:lnTo>
                  <a:pt x="419" y="5091"/>
                </a:lnTo>
                <a:cubicBezTo>
                  <a:pt x="344" y="5031"/>
                  <a:pt x="207" y="5071"/>
                  <a:pt x="207" y="5161"/>
                </a:cubicBezTo>
                <a:lnTo>
                  <a:pt x="207" y="5307"/>
                </a:lnTo>
                <a:cubicBezTo>
                  <a:pt x="207" y="5362"/>
                  <a:pt x="150" y="5407"/>
                  <a:pt x="81" y="5407"/>
                </a:cubicBezTo>
                <a:lnTo>
                  <a:pt x="0" y="5407"/>
                </a:lnTo>
                <a:close/>
                <a:moveTo>
                  <a:pt x="1672" y="4067"/>
                </a:moveTo>
                <a:cubicBezTo>
                  <a:pt x="1597" y="4007"/>
                  <a:pt x="1459" y="4047"/>
                  <a:pt x="1459" y="4137"/>
                </a:cubicBezTo>
                <a:lnTo>
                  <a:pt x="1459" y="4283"/>
                </a:lnTo>
                <a:cubicBezTo>
                  <a:pt x="1459" y="4338"/>
                  <a:pt x="1402" y="4383"/>
                  <a:pt x="1334" y="4383"/>
                </a:cubicBezTo>
                <a:lnTo>
                  <a:pt x="213" y="4383"/>
                </a:lnTo>
                <a:cubicBezTo>
                  <a:pt x="144" y="4383"/>
                  <a:pt x="88" y="4428"/>
                  <a:pt x="88" y="4484"/>
                </a:cubicBezTo>
                <a:lnTo>
                  <a:pt x="88" y="4820"/>
                </a:lnTo>
                <a:cubicBezTo>
                  <a:pt x="88" y="4875"/>
                  <a:pt x="144" y="4920"/>
                  <a:pt x="213" y="4920"/>
                </a:cubicBezTo>
                <a:lnTo>
                  <a:pt x="1334" y="4920"/>
                </a:lnTo>
                <a:cubicBezTo>
                  <a:pt x="1402" y="4920"/>
                  <a:pt x="1459" y="4965"/>
                  <a:pt x="1459" y="5021"/>
                </a:cubicBezTo>
                <a:lnTo>
                  <a:pt x="1459" y="5166"/>
                </a:lnTo>
                <a:cubicBezTo>
                  <a:pt x="1459" y="5256"/>
                  <a:pt x="1590" y="5296"/>
                  <a:pt x="1672" y="5236"/>
                </a:cubicBezTo>
                <a:lnTo>
                  <a:pt x="2310" y="4725"/>
                </a:lnTo>
                <a:cubicBezTo>
                  <a:pt x="2360" y="4684"/>
                  <a:pt x="2360" y="4624"/>
                  <a:pt x="2310" y="4584"/>
                </a:cubicBezTo>
                <a:lnTo>
                  <a:pt x="1672" y="4067"/>
                </a:lnTo>
                <a:close/>
                <a:moveTo>
                  <a:pt x="10518" y="16245"/>
                </a:moveTo>
                <a:lnTo>
                  <a:pt x="10518" y="16390"/>
                </a:lnTo>
                <a:cubicBezTo>
                  <a:pt x="10518" y="16480"/>
                  <a:pt x="10650" y="16520"/>
                  <a:pt x="10731" y="16460"/>
                </a:cubicBezTo>
                <a:lnTo>
                  <a:pt x="11370" y="15948"/>
                </a:lnTo>
                <a:cubicBezTo>
                  <a:pt x="11420" y="15908"/>
                  <a:pt x="11420" y="15848"/>
                  <a:pt x="11370" y="15808"/>
                </a:cubicBezTo>
                <a:lnTo>
                  <a:pt x="10731" y="15296"/>
                </a:lnTo>
                <a:cubicBezTo>
                  <a:pt x="10656" y="15236"/>
                  <a:pt x="10518" y="15276"/>
                  <a:pt x="10518" y="15366"/>
                </a:cubicBezTo>
                <a:lnTo>
                  <a:pt x="10518" y="15512"/>
                </a:lnTo>
                <a:cubicBezTo>
                  <a:pt x="10518" y="15567"/>
                  <a:pt x="10462" y="15612"/>
                  <a:pt x="10393" y="15612"/>
                </a:cubicBezTo>
                <a:lnTo>
                  <a:pt x="9279" y="15612"/>
                </a:lnTo>
                <a:cubicBezTo>
                  <a:pt x="9210" y="15612"/>
                  <a:pt x="9153" y="15657"/>
                  <a:pt x="9153" y="15713"/>
                </a:cubicBezTo>
                <a:lnTo>
                  <a:pt x="9153" y="16049"/>
                </a:lnTo>
                <a:cubicBezTo>
                  <a:pt x="9153" y="16104"/>
                  <a:pt x="9210" y="16149"/>
                  <a:pt x="9279" y="16149"/>
                </a:cubicBezTo>
                <a:lnTo>
                  <a:pt x="10399" y="16149"/>
                </a:lnTo>
                <a:cubicBezTo>
                  <a:pt x="10462" y="16149"/>
                  <a:pt x="10518" y="16189"/>
                  <a:pt x="10518" y="16245"/>
                </a:cubicBezTo>
                <a:close/>
                <a:moveTo>
                  <a:pt x="13004" y="16189"/>
                </a:moveTo>
                <a:lnTo>
                  <a:pt x="13004" y="16335"/>
                </a:lnTo>
                <a:cubicBezTo>
                  <a:pt x="13004" y="16425"/>
                  <a:pt x="13135" y="16465"/>
                  <a:pt x="13217" y="16405"/>
                </a:cubicBezTo>
                <a:lnTo>
                  <a:pt x="13855" y="15893"/>
                </a:lnTo>
                <a:cubicBezTo>
                  <a:pt x="13905" y="15853"/>
                  <a:pt x="13905" y="15793"/>
                  <a:pt x="13855" y="15753"/>
                </a:cubicBezTo>
                <a:lnTo>
                  <a:pt x="13217" y="15241"/>
                </a:lnTo>
                <a:cubicBezTo>
                  <a:pt x="13142" y="15181"/>
                  <a:pt x="13004" y="15221"/>
                  <a:pt x="13004" y="15311"/>
                </a:cubicBezTo>
                <a:lnTo>
                  <a:pt x="13004" y="15457"/>
                </a:lnTo>
                <a:cubicBezTo>
                  <a:pt x="13004" y="15512"/>
                  <a:pt x="12947" y="15557"/>
                  <a:pt x="12879" y="15557"/>
                </a:cubicBezTo>
                <a:lnTo>
                  <a:pt x="11758" y="15557"/>
                </a:lnTo>
                <a:cubicBezTo>
                  <a:pt x="11689" y="15557"/>
                  <a:pt x="11633" y="15602"/>
                  <a:pt x="11633" y="15657"/>
                </a:cubicBezTo>
                <a:lnTo>
                  <a:pt x="11633" y="15994"/>
                </a:lnTo>
                <a:cubicBezTo>
                  <a:pt x="11633" y="16049"/>
                  <a:pt x="11689" y="16094"/>
                  <a:pt x="11758" y="16094"/>
                </a:cubicBezTo>
                <a:lnTo>
                  <a:pt x="12879" y="16094"/>
                </a:lnTo>
                <a:cubicBezTo>
                  <a:pt x="12947" y="16089"/>
                  <a:pt x="13004" y="16134"/>
                  <a:pt x="13004" y="16189"/>
                </a:cubicBezTo>
                <a:close/>
                <a:moveTo>
                  <a:pt x="4176" y="17263"/>
                </a:moveTo>
                <a:lnTo>
                  <a:pt x="4176" y="17409"/>
                </a:lnTo>
                <a:cubicBezTo>
                  <a:pt x="4176" y="17499"/>
                  <a:pt x="4307" y="17539"/>
                  <a:pt x="4389" y="17479"/>
                </a:cubicBezTo>
                <a:lnTo>
                  <a:pt x="5027" y="16967"/>
                </a:lnTo>
                <a:cubicBezTo>
                  <a:pt x="5078" y="16927"/>
                  <a:pt x="5078" y="16867"/>
                  <a:pt x="5027" y="16827"/>
                </a:cubicBezTo>
                <a:lnTo>
                  <a:pt x="4389" y="16315"/>
                </a:lnTo>
                <a:cubicBezTo>
                  <a:pt x="4314" y="16255"/>
                  <a:pt x="4176" y="16295"/>
                  <a:pt x="4176" y="16385"/>
                </a:cubicBezTo>
                <a:lnTo>
                  <a:pt x="4176" y="16531"/>
                </a:lnTo>
                <a:cubicBezTo>
                  <a:pt x="4176" y="16586"/>
                  <a:pt x="4120" y="16631"/>
                  <a:pt x="4051" y="16631"/>
                </a:cubicBezTo>
                <a:lnTo>
                  <a:pt x="2930" y="16631"/>
                </a:lnTo>
                <a:cubicBezTo>
                  <a:pt x="2861" y="16631"/>
                  <a:pt x="2805" y="16676"/>
                  <a:pt x="2805" y="16731"/>
                </a:cubicBezTo>
                <a:lnTo>
                  <a:pt x="2805" y="17067"/>
                </a:lnTo>
                <a:cubicBezTo>
                  <a:pt x="2805" y="17123"/>
                  <a:pt x="2861" y="17168"/>
                  <a:pt x="2930" y="17168"/>
                </a:cubicBezTo>
                <a:lnTo>
                  <a:pt x="4051" y="17168"/>
                </a:lnTo>
                <a:cubicBezTo>
                  <a:pt x="4120" y="17163"/>
                  <a:pt x="4176" y="17208"/>
                  <a:pt x="4176" y="17263"/>
                </a:cubicBezTo>
                <a:close/>
                <a:moveTo>
                  <a:pt x="7995" y="16250"/>
                </a:moveTo>
                <a:lnTo>
                  <a:pt x="7995" y="16395"/>
                </a:lnTo>
                <a:cubicBezTo>
                  <a:pt x="7995" y="16485"/>
                  <a:pt x="8127" y="16526"/>
                  <a:pt x="8208" y="16465"/>
                </a:cubicBezTo>
                <a:lnTo>
                  <a:pt x="8847" y="15954"/>
                </a:lnTo>
                <a:cubicBezTo>
                  <a:pt x="8897" y="15913"/>
                  <a:pt x="8897" y="15853"/>
                  <a:pt x="8847" y="15813"/>
                </a:cubicBezTo>
                <a:lnTo>
                  <a:pt x="8208" y="15301"/>
                </a:lnTo>
                <a:cubicBezTo>
                  <a:pt x="8133" y="15241"/>
                  <a:pt x="7995" y="15281"/>
                  <a:pt x="7995" y="15371"/>
                </a:cubicBezTo>
                <a:lnTo>
                  <a:pt x="7995" y="15517"/>
                </a:lnTo>
                <a:cubicBezTo>
                  <a:pt x="7995" y="15572"/>
                  <a:pt x="7939" y="15617"/>
                  <a:pt x="7870" y="15617"/>
                </a:cubicBezTo>
                <a:lnTo>
                  <a:pt x="6749" y="15617"/>
                </a:lnTo>
                <a:cubicBezTo>
                  <a:pt x="6680" y="15617"/>
                  <a:pt x="6624" y="15662"/>
                  <a:pt x="6624" y="15718"/>
                </a:cubicBezTo>
                <a:lnTo>
                  <a:pt x="6624" y="16054"/>
                </a:lnTo>
                <a:cubicBezTo>
                  <a:pt x="6624" y="16109"/>
                  <a:pt x="6680" y="16154"/>
                  <a:pt x="6749" y="16154"/>
                </a:cubicBezTo>
                <a:lnTo>
                  <a:pt x="7870" y="16154"/>
                </a:lnTo>
                <a:cubicBezTo>
                  <a:pt x="7939" y="16149"/>
                  <a:pt x="7995" y="16194"/>
                  <a:pt x="7995" y="16250"/>
                </a:cubicBezTo>
                <a:close/>
                <a:moveTo>
                  <a:pt x="9504" y="4067"/>
                </a:moveTo>
                <a:cubicBezTo>
                  <a:pt x="9429" y="4007"/>
                  <a:pt x="9291" y="4047"/>
                  <a:pt x="9291" y="4137"/>
                </a:cubicBezTo>
                <a:lnTo>
                  <a:pt x="9291" y="4283"/>
                </a:lnTo>
                <a:cubicBezTo>
                  <a:pt x="9291" y="4338"/>
                  <a:pt x="9235" y="4383"/>
                  <a:pt x="9166" y="4383"/>
                </a:cubicBezTo>
                <a:lnTo>
                  <a:pt x="8045" y="4383"/>
                </a:lnTo>
                <a:cubicBezTo>
                  <a:pt x="7976" y="4383"/>
                  <a:pt x="7920" y="4428"/>
                  <a:pt x="7920" y="4484"/>
                </a:cubicBezTo>
                <a:lnTo>
                  <a:pt x="7920" y="4820"/>
                </a:lnTo>
                <a:cubicBezTo>
                  <a:pt x="7920" y="4875"/>
                  <a:pt x="7976" y="4920"/>
                  <a:pt x="8045" y="4920"/>
                </a:cubicBezTo>
                <a:lnTo>
                  <a:pt x="9166" y="4920"/>
                </a:lnTo>
                <a:cubicBezTo>
                  <a:pt x="9235" y="4920"/>
                  <a:pt x="9291" y="4965"/>
                  <a:pt x="9291" y="5021"/>
                </a:cubicBezTo>
                <a:lnTo>
                  <a:pt x="9291" y="5166"/>
                </a:lnTo>
                <a:cubicBezTo>
                  <a:pt x="9291" y="5256"/>
                  <a:pt x="9423" y="5296"/>
                  <a:pt x="9504" y="5236"/>
                </a:cubicBezTo>
                <a:lnTo>
                  <a:pt x="10143" y="4725"/>
                </a:lnTo>
                <a:cubicBezTo>
                  <a:pt x="10193" y="4684"/>
                  <a:pt x="10193" y="4624"/>
                  <a:pt x="10143" y="4584"/>
                </a:cubicBezTo>
                <a:lnTo>
                  <a:pt x="9504" y="4067"/>
                </a:lnTo>
                <a:close/>
                <a:moveTo>
                  <a:pt x="6799" y="5402"/>
                </a:moveTo>
                <a:cubicBezTo>
                  <a:pt x="6730" y="5402"/>
                  <a:pt x="6674" y="5447"/>
                  <a:pt x="6674" y="5502"/>
                </a:cubicBezTo>
                <a:lnTo>
                  <a:pt x="6674" y="5838"/>
                </a:lnTo>
                <a:cubicBezTo>
                  <a:pt x="6674" y="5894"/>
                  <a:pt x="6730" y="5939"/>
                  <a:pt x="6799" y="5939"/>
                </a:cubicBezTo>
                <a:lnTo>
                  <a:pt x="7920" y="5939"/>
                </a:lnTo>
                <a:cubicBezTo>
                  <a:pt x="7989" y="5939"/>
                  <a:pt x="8045" y="5984"/>
                  <a:pt x="8045" y="6039"/>
                </a:cubicBezTo>
                <a:lnTo>
                  <a:pt x="8045" y="6185"/>
                </a:lnTo>
                <a:cubicBezTo>
                  <a:pt x="8045" y="6275"/>
                  <a:pt x="8177" y="6315"/>
                  <a:pt x="8258" y="6255"/>
                </a:cubicBezTo>
                <a:lnTo>
                  <a:pt x="8897" y="5743"/>
                </a:lnTo>
                <a:cubicBezTo>
                  <a:pt x="8947" y="5703"/>
                  <a:pt x="8947" y="5643"/>
                  <a:pt x="8897" y="5603"/>
                </a:cubicBezTo>
                <a:lnTo>
                  <a:pt x="8258" y="5091"/>
                </a:lnTo>
                <a:cubicBezTo>
                  <a:pt x="8183" y="5031"/>
                  <a:pt x="8045" y="5071"/>
                  <a:pt x="8045" y="5161"/>
                </a:cubicBezTo>
                <a:lnTo>
                  <a:pt x="8045" y="5307"/>
                </a:lnTo>
                <a:cubicBezTo>
                  <a:pt x="8045" y="5362"/>
                  <a:pt x="7989" y="5407"/>
                  <a:pt x="7920" y="5407"/>
                </a:cubicBezTo>
                <a:lnTo>
                  <a:pt x="6799" y="5407"/>
                </a:lnTo>
                <a:close/>
                <a:moveTo>
                  <a:pt x="9285" y="5407"/>
                </a:moveTo>
                <a:cubicBezTo>
                  <a:pt x="9216" y="5407"/>
                  <a:pt x="9160" y="5452"/>
                  <a:pt x="9160" y="5507"/>
                </a:cubicBezTo>
                <a:lnTo>
                  <a:pt x="9160" y="5843"/>
                </a:lnTo>
                <a:cubicBezTo>
                  <a:pt x="9160" y="5899"/>
                  <a:pt x="9216" y="5944"/>
                  <a:pt x="9285" y="5944"/>
                </a:cubicBezTo>
                <a:lnTo>
                  <a:pt x="10406" y="5944"/>
                </a:lnTo>
                <a:cubicBezTo>
                  <a:pt x="10474" y="5944"/>
                  <a:pt x="10531" y="5989"/>
                  <a:pt x="10531" y="6044"/>
                </a:cubicBezTo>
                <a:lnTo>
                  <a:pt x="10531" y="6190"/>
                </a:lnTo>
                <a:cubicBezTo>
                  <a:pt x="10531" y="6280"/>
                  <a:pt x="10662" y="6320"/>
                  <a:pt x="10744" y="6260"/>
                </a:cubicBezTo>
                <a:lnTo>
                  <a:pt x="11382" y="5748"/>
                </a:lnTo>
                <a:cubicBezTo>
                  <a:pt x="11432" y="5708"/>
                  <a:pt x="11432" y="5648"/>
                  <a:pt x="11382" y="5608"/>
                </a:cubicBezTo>
                <a:lnTo>
                  <a:pt x="10744" y="5096"/>
                </a:lnTo>
                <a:cubicBezTo>
                  <a:pt x="10669" y="5036"/>
                  <a:pt x="10531" y="5076"/>
                  <a:pt x="10531" y="5166"/>
                </a:cubicBezTo>
                <a:lnTo>
                  <a:pt x="10531" y="5312"/>
                </a:lnTo>
                <a:cubicBezTo>
                  <a:pt x="10531" y="5367"/>
                  <a:pt x="10474" y="5412"/>
                  <a:pt x="10406" y="5412"/>
                </a:cubicBezTo>
                <a:lnTo>
                  <a:pt x="9285" y="5412"/>
                </a:lnTo>
                <a:close/>
                <a:moveTo>
                  <a:pt x="12021" y="4072"/>
                </a:moveTo>
                <a:cubicBezTo>
                  <a:pt x="11946" y="4012"/>
                  <a:pt x="11808" y="4052"/>
                  <a:pt x="11808" y="4143"/>
                </a:cubicBezTo>
                <a:lnTo>
                  <a:pt x="11808" y="4288"/>
                </a:lnTo>
                <a:cubicBezTo>
                  <a:pt x="11808" y="4343"/>
                  <a:pt x="11752" y="4388"/>
                  <a:pt x="11683" y="4388"/>
                </a:cubicBezTo>
                <a:lnTo>
                  <a:pt x="10562" y="4388"/>
                </a:lnTo>
                <a:cubicBezTo>
                  <a:pt x="10493" y="4388"/>
                  <a:pt x="10437" y="4434"/>
                  <a:pt x="10437" y="4489"/>
                </a:cubicBezTo>
                <a:lnTo>
                  <a:pt x="10437" y="4825"/>
                </a:lnTo>
                <a:cubicBezTo>
                  <a:pt x="10437" y="4880"/>
                  <a:pt x="10493" y="4925"/>
                  <a:pt x="10562" y="4925"/>
                </a:cubicBezTo>
                <a:lnTo>
                  <a:pt x="11683" y="4925"/>
                </a:lnTo>
                <a:cubicBezTo>
                  <a:pt x="11752" y="4925"/>
                  <a:pt x="11808" y="4970"/>
                  <a:pt x="11808" y="5026"/>
                </a:cubicBezTo>
                <a:lnTo>
                  <a:pt x="11808" y="5171"/>
                </a:lnTo>
                <a:cubicBezTo>
                  <a:pt x="11808" y="5261"/>
                  <a:pt x="11939" y="5302"/>
                  <a:pt x="12021" y="5241"/>
                </a:cubicBezTo>
                <a:lnTo>
                  <a:pt x="12659" y="4730"/>
                </a:lnTo>
                <a:cubicBezTo>
                  <a:pt x="12710" y="4689"/>
                  <a:pt x="12710" y="4629"/>
                  <a:pt x="12659" y="4589"/>
                </a:cubicBezTo>
                <a:lnTo>
                  <a:pt x="12021" y="4072"/>
                </a:lnTo>
                <a:close/>
                <a:moveTo>
                  <a:pt x="6868" y="4067"/>
                </a:moveTo>
                <a:cubicBezTo>
                  <a:pt x="6793" y="4007"/>
                  <a:pt x="6655" y="4047"/>
                  <a:pt x="6655" y="4137"/>
                </a:cubicBezTo>
                <a:lnTo>
                  <a:pt x="6655" y="4283"/>
                </a:lnTo>
                <a:cubicBezTo>
                  <a:pt x="6655" y="4338"/>
                  <a:pt x="6599" y="4383"/>
                  <a:pt x="6530" y="4383"/>
                </a:cubicBezTo>
                <a:lnTo>
                  <a:pt x="5409" y="4383"/>
                </a:lnTo>
                <a:cubicBezTo>
                  <a:pt x="5341" y="4383"/>
                  <a:pt x="5284" y="4428"/>
                  <a:pt x="5284" y="4484"/>
                </a:cubicBezTo>
                <a:lnTo>
                  <a:pt x="5284" y="4820"/>
                </a:lnTo>
                <a:cubicBezTo>
                  <a:pt x="5284" y="4875"/>
                  <a:pt x="5341" y="4920"/>
                  <a:pt x="5409" y="4920"/>
                </a:cubicBezTo>
                <a:lnTo>
                  <a:pt x="6530" y="4920"/>
                </a:lnTo>
                <a:cubicBezTo>
                  <a:pt x="6599" y="4920"/>
                  <a:pt x="6655" y="4965"/>
                  <a:pt x="6655" y="5021"/>
                </a:cubicBezTo>
                <a:lnTo>
                  <a:pt x="6655" y="5166"/>
                </a:lnTo>
                <a:cubicBezTo>
                  <a:pt x="6655" y="5256"/>
                  <a:pt x="6787" y="5296"/>
                  <a:pt x="6868" y="5236"/>
                </a:cubicBezTo>
                <a:lnTo>
                  <a:pt x="7507" y="4725"/>
                </a:lnTo>
                <a:cubicBezTo>
                  <a:pt x="7557" y="4684"/>
                  <a:pt x="7557" y="4624"/>
                  <a:pt x="7507" y="4584"/>
                </a:cubicBezTo>
                <a:lnTo>
                  <a:pt x="6868" y="4067"/>
                </a:lnTo>
                <a:close/>
                <a:moveTo>
                  <a:pt x="4307" y="4067"/>
                </a:moveTo>
                <a:cubicBezTo>
                  <a:pt x="4232" y="4007"/>
                  <a:pt x="4095" y="4047"/>
                  <a:pt x="4095" y="4137"/>
                </a:cubicBezTo>
                <a:lnTo>
                  <a:pt x="4095" y="4283"/>
                </a:lnTo>
                <a:cubicBezTo>
                  <a:pt x="4095" y="4338"/>
                  <a:pt x="4038" y="4383"/>
                  <a:pt x="3969" y="4383"/>
                </a:cubicBezTo>
                <a:lnTo>
                  <a:pt x="2849" y="4383"/>
                </a:lnTo>
                <a:cubicBezTo>
                  <a:pt x="2780" y="4383"/>
                  <a:pt x="2723" y="4428"/>
                  <a:pt x="2723" y="4484"/>
                </a:cubicBezTo>
                <a:lnTo>
                  <a:pt x="2723" y="4820"/>
                </a:lnTo>
                <a:cubicBezTo>
                  <a:pt x="2723" y="4875"/>
                  <a:pt x="2780" y="4920"/>
                  <a:pt x="2849" y="4920"/>
                </a:cubicBezTo>
                <a:lnTo>
                  <a:pt x="3969" y="4920"/>
                </a:lnTo>
                <a:cubicBezTo>
                  <a:pt x="4038" y="4920"/>
                  <a:pt x="4095" y="4965"/>
                  <a:pt x="4095" y="5021"/>
                </a:cubicBezTo>
                <a:lnTo>
                  <a:pt x="4095" y="5166"/>
                </a:lnTo>
                <a:cubicBezTo>
                  <a:pt x="4095" y="5256"/>
                  <a:pt x="4226" y="5296"/>
                  <a:pt x="4307" y="5236"/>
                </a:cubicBezTo>
                <a:lnTo>
                  <a:pt x="4946" y="4725"/>
                </a:lnTo>
                <a:cubicBezTo>
                  <a:pt x="4996" y="4684"/>
                  <a:pt x="4996" y="4624"/>
                  <a:pt x="4946" y="4584"/>
                </a:cubicBezTo>
                <a:lnTo>
                  <a:pt x="4307" y="4067"/>
                </a:lnTo>
                <a:close/>
                <a:moveTo>
                  <a:pt x="1603" y="5402"/>
                </a:moveTo>
                <a:cubicBezTo>
                  <a:pt x="1534" y="5402"/>
                  <a:pt x="1478" y="5447"/>
                  <a:pt x="1478" y="5502"/>
                </a:cubicBezTo>
                <a:lnTo>
                  <a:pt x="1478" y="5838"/>
                </a:lnTo>
                <a:cubicBezTo>
                  <a:pt x="1478" y="5894"/>
                  <a:pt x="1534" y="5939"/>
                  <a:pt x="1603" y="5939"/>
                </a:cubicBezTo>
                <a:lnTo>
                  <a:pt x="2723" y="5939"/>
                </a:lnTo>
                <a:cubicBezTo>
                  <a:pt x="2792" y="5939"/>
                  <a:pt x="2849" y="5984"/>
                  <a:pt x="2849" y="6039"/>
                </a:cubicBezTo>
                <a:lnTo>
                  <a:pt x="2849" y="6185"/>
                </a:lnTo>
                <a:cubicBezTo>
                  <a:pt x="2849" y="6275"/>
                  <a:pt x="2980" y="6315"/>
                  <a:pt x="3062" y="6255"/>
                </a:cubicBezTo>
                <a:lnTo>
                  <a:pt x="3700" y="5743"/>
                </a:lnTo>
                <a:cubicBezTo>
                  <a:pt x="3750" y="5703"/>
                  <a:pt x="3750" y="5643"/>
                  <a:pt x="3700" y="5603"/>
                </a:cubicBezTo>
                <a:lnTo>
                  <a:pt x="3062" y="5091"/>
                </a:lnTo>
                <a:cubicBezTo>
                  <a:pt x="2986" y="5031"/>
                  <a:pt x="2849" y="5071"/>
                  <a:pt x="2849" y="5161"/>
                </a:cubicBezTo>
                <a:lnTo>
                  <a:pt x="2849" y="5307"/>
                </a:lnTo>
                <a:cubicBezTo>
                  <a:pt x="2849" y="5362"/>
                  <a:pt x="2792" y="5407"/>
                  <a:pt x="2723" y="5407"/>
                </a:cubicBezTo>
                <a:lnTo>
                  <a:pt x="1603" y="5407"/>
                </a:lnTo>
                <a:close/>
                <a:moveTo>
                  <a:pt x="4163" y="5402"/>
                </a:moveTo>
                <a:cubicBezTo>
                  <a:pt x="4095" y="5402"/>
                  <a:pt x="4038" y="5447"/>
                  <a:pt x="4038" y="5502"/>
                </a:cubicBezTo>
                <a:lnTo>
                  <a:pt x="4038" y="5838"/>
                </a:lnTo>
                <a:cubicBezTo>
                  <a:pt x="4038" y="5894"/>
                  <a:pt x="4095" y="5939"/>
                  <a:pt x="4163" y="5939"/>
                </a:cubicBezTo>
                <a:lnTo>
                  <a:pt x="5284" y="5939"/>
                </a:lnTo>
                <a:cubicBezTo>
                  <a:pt x="5353" y="5939"/>
                  <a:pt x="5409" y="5984"/>
                  <a:pt x="5409" y="6039"/>
                </a:cubicBezTo>
                <a:lnTo>
                  <a:pt x="5409" y="6185"/>
                </a:lnTo>
                <a:cubicBezTo>
                  <a:pt x="5409" y="6275"/>
                  <a:pt x="5541" y="6315"/>
                  <a:pt x="5622" y="6255"/>
                </a:cubicBezTo>
                <a:lnTo>
                  <a:pt x="6261" y="5743"/>
                </a:lnTo>
                <a:cubicBezTo>
                  <a:pt x="6311" y="5703"/>
                  <a:pt x="6311" y="5643"/>
                  <a:pt x="6261" y="5603"/>
                </a:cubicBezTo>
                <a:lnTo>
                  <a:pt x="5622" y="5091"/>
                </a:lnTo>
                <a:cubicBezTo>
                  <a:pt x="5547" y="5031"/>
                  <a:pt x="5409" y="5071"/>
                  <a:pt x="5409" y="5161"/>
                </a:cubicBezTo>
                <a:lnTo>
                  <a:pt x="5409" y="5307"/>
                </a:lnTo>
                <a:cubicBezTo>
                  <a:pt x="5409" y="5362"/>
                  <a:pt x="5353" y="5407"/>
                  <a:pt x="5284" y="5407"/>
                </a:cubicBezTo>
                <a:lnTo>
                  <a:pt x="4163" y="5407"/>
                </a:lnTo>
                <a:close/>
                <a:moveTo>
                  <a:pt x="17105" y="4077"/>
                </a:moveTo>
                <a:cubicBezTo>
                  <a:pt x="17030" y="4017"/>
                  <a:pt x="16892" y="4057"/>
                  <a:pt x="16892" y="4148"/>
                </a:cubicBezTo>
                <a:lnTo>
                  <a:pt x="16892" y="4293"/>
                </a:lnTo>
                <a:cubicBezTo>
                  <a:pt x="16892" y="4348"/>
                  <a:pt x="16835" y="4393"/>
                  <a:pt x="16767" y="4393"/>
                </a:cubicBezTo>
                <a:lnTo>
                  <a:pt x="15646" y="4393"/>
                </a:lnTo>
                <a:cubicBezTo>
                  <a:pt x="15577" y="4393"/>
                  <a:pt x="15521" y="4439"/>
                  <a:pt x="15521" y="4494"/>
                </a:cubicBezTo>
                <a:lnTo>
                  <a:pt x="15521" y="4830"/>
                </a:lnTo>
                <a:cubicBezTo>
                  <a:pt x="15521" y="4885"/>
                  <a:pt x="15577" y="4930"/>
                  <a:pt x="15646" y="4930"/>
                </a:cubicBezTo>
                <a:lnTo>
                  <a:pt x="16767" y="4930"/>
                </a:lnTo>
                <a:cubicBezTo>
                  <a:pt x="16835" y="4930"/>
                  <a:pt x="16892" y="4975"/>
                  <a:pt x="16892" y="5031"/>
                </a:cubicBezTo>
                <a:lnTo>
                  <a:pt x="16892" y="5176"/>
                </a:lnTo>
                <a:cubicBezTo>
                  <a:pt x="16892" y="5266"/>
                  <a:pt x="17023" y="5307"/>
                  <a:pt x="17105" y="5246"/>
                </a:cubicBezTo>
                <a:lnTo>
                  <a:pt x="17743" y="4735"/>
                </a:lnTo>
                <a:cubicBezTo>
                  <a:pt x="17793" y="4694"/>
                  <a:pt x="17793" y="4634"/>
                  <a:pt x="17743" y="4594"/>
                </a:cubicBezTo>
                <a:lnTo>
                  <a:pt x="17105" y="4077"/>
                </a:lnTo>
                <a:close/>
                <a:moveTo>
                  <a:pt x="1590" y="3370"/>
                </a:moveTo>
                <a:cubicBezTo>
                  <a:pt x="1521" y="3370"/>
                  <a:pt x="1465" y="3415"/>
                  <a:pt x="1465" y="3470"/>
                </a:cubicBezTo>
                <a:lnTo>
                  <a:pt x="1465" y="3806"/>
                </a:lnTo>
                <a:cubicBezTo>
                  <a:pt x="1465" y="3862"/>
                  <a:pt x="1521" y="3907"/>
                  <a:pt x="1590" y="3907"/>
                </a:cubicBezTo>
                <a:lnTo>
                  <a:pt x="2711" y="3907"/>
                </a:lnTo>
                <a:cubicBezTo>
                  <a:pt x="2780" y="3907"/>
                  <a:pt x="2836" y="3952"/>
                  <a:pt x="2836" y="4007"/>
                </a:cubicBezTo>
                <a:lnTo>
                  <a:pt x="2836" y="4153"/>
                </a:lnTo>
                <a:cubicBezTo>
                  <a:pt x="2836" y="4243"/>
                  <a:pt x="2968" y="4283"/>
                  <a:pt x="3049" y="4223"/>
                </a:cubicBezTo>
                <a:lnTo>
                  <a:pt x="3688" y="3711"/>
                </a:lnTo>
                <a:cubicBezTo>
                  <a:pt x="3738" y="3671"/>
                  <a:pt x="3738" y="3611"/>
                  <a:pt x="3688" y="3571"/>
                </a:cubicBezTo>
                <a:lnTo>
                  <a:pt x="3049" y="3059"/>
                </a:lnTo>
                <a:cubicBezTo>
                  <a:pt x="2974" y="2999"/>
                  <a:pt x="2836" y="3039"/>
                  <a:pt x="2836" y="3129"/>
                </a:cubicBezTo>
                <a:lnTo>
                  <a:pt x="2836" y="3274"/>
                </a:lnTo>
                <a:cubicBezTo>
                  <a:pt x="2836" y="3330"/>
                  <a:pt x="2780" y="3375"/>
                  <a:pt x="2711" y="3375"/>
                </a:cubicBezTo>
                <a:lnTo>
                  <a:pt x="1590" y="3375"/>
                </a:lnTo>
                <a:close/>
                <a:moveTo>
                  <a:pt x="11833" y="5402"/>
                </a:moveTo>
                <a:cubicBezTo>
                  <a:pt x="11764" y="5402"/>
                  <a:pt x="11708" y="5447"/>
                  <a:pt x="11708" y="5502"/>
                </a:cubicBezTo>
                <a:lnTo>
                  <a:pt x="11708" y="5838"/>
                </a:lnTo>
                <a:cubicBezTo>
                  <a:pt x="11708" y="5894"/>
                  <a:pt x="11764" y="5939"/>
                  <a:pt x="11833" y="5939"/>
                </a:cubicBezTo>
                <a:lnTo>
                  <a:pt x="12954" y="5939"/>
                </a:lnTo>
                <a:cubicBezTo>
                  <a:pt x="13023" y="5939"/>
                  <a:pt x="13079" y="5984"/>
                  <a:pt x="13079" y="6039"/>
                </a:cubicBezTo>
                <a:lnTo>
                  <a:pt x="13079" y="6185"/>
                </a:lnTo>
                <a:cubicBezTo>
                  <a:pt x="13079" y="6275"/>
                  <a:pt x="13210" y="6315"/>
                  <a:pt x="13292" y="6255"/>
                </a:cubicBezTo>
                <a:lnTo>
                  <a:pt x="13930" y="5743"/>
                </a:lnTo>
                <a:cubicBezTo>
                  <a:pt x="13981" y="5703"/>
                  <a:pt x="13981" y="5643"/>
                  <a:pt x="13930" y="5603"/>
                </a:cubicBezTo>
                <a:lnTo>
                  <a:pt x="13292" y="5091"/>
                </a:lnTo>
                <a:cubicBezTo>
                  <a:pt x="13217" y="5031"/>
                  <a:pt x="13079" y="5071"/>
                  <a:pt x="13079" y="5161"/>
                </a:cubicBezTo>
                <a:lnTo>
                  <a:pt x="13079" y="5307"/>
                </a:lnTo>
                <a:cubicBezTo>
                  <a:pt x="13079" y="5362"/>
                  <a:pt x="13023" y="5407"/>
                  <a:pt x="12954" y="5407"/>
                </a:cubicBezTo>
                <a:lnTo>
                  <a:pt x="11833" y="5407"/>
                </a:lnTo>
                <a:close/>
                <a:moveTo>
                  <a:pt x="4320" y="2035"/>
                </a:moveTo>
                <a:cubicBezTo>
                  <a:pt x="4245" y="1975"/>
                  <a:pt x="4107" y="2015"/>
                  <a:pt x="4107" y="2105"/>
                </a:cubicBezTo>
                <a:lnTo>
                  <a:pt x="4107" y="2251"/>
                </a:lnTo>
                <a:cubicBezTo>
                  <a:pt x="4107" y="2306"/>
                  <a:pt x="4051" y="2351"/>
                  <a:pt x="3982" y="2351"/>
                </a:cubicBezTo>
                <a:lnTo>
                  <a:pt x="2861" y="2351"/>
                </a:lnTo>
                <a:cubicBezTo>
                  <a:pt x="2792" y="2351"/>
                  <a:pt x="2736" y="2396"/>
                  <a:pt x="2736" y="2452"/>
                </a:cubicBezTo>
                <a:lnTo>
                  <a:pt x="2736" y="2788"/>
                </a:lnTo>
                <a:cubicBezTo>
                  <a:pt x="2736" y="2843"/>
                  <a:pt x="2792" y="2888"/>
                  <a:pt x="2861" y="2888"/>
                </a:cubicBezTo>
                <a:lnTo>
                  <a:pt x="3982" y="2888"/>
                </a:lnTo>
                <a:cubicBezTo>
                  <a:pt x="4051" y="2888"/>
                  <a:pt x="4107" y="2933"/>
                  <a:pt x="4107" y="2988"/>
                </a:cubicBezTo>
                <a:lnTo>
                  <a:pt x="4107" y="3134"/>
                </a:lnTo>
                <a:cubicBezTo>
                  <a:pt x="4107" y="3224"/>
                  <a:pt x="4239" y="3264"/>
                  <a:pt x="4320" y="3204"/>
                </a:cubicBezTo>
                <a:lnTo>
                  <a:pt x="4959" y="2692"/>
                </a:lnTo>
                <a:cubicBezTo>
                  <a:pt x="5009" y="2652"/>
                  <a:pt x="5009" y="2592"/>
                  <a:pt x="4959" y="2552"/>
                </a:cubicBezTo>
                <a:lnTo>
                  <a:pt x="4320" y="2035"/>
                </a:lnTo>
                <a:close/>
                <a:moveTo>
                  <a:pt x="6881" y="2035"/>
                </a:moveTo>
                <a:cubicBezTo>
                  <a:pt x="6806" y="1975"/>
                  <a:pt x="6668" y="2015"/>
                  <a:pt x="6668" y="2105"/>
                </a:cubicBezTo>
                <a:lnTo>
                  <a:pt x="6668" y="2251"/>
                </a:lnTo>
                <a:cubicBezTo>
                  <a:pt x="6668" y="2306"/>
                  <a:pt x="6611" y="2351"/>
                  <a:pt x="6543" y="2351"/>
                </a:cubicBezTo>
                <a:lnTo>
                  <a:pt x="5422" y="2351"/>
                </a:lnTo>
                <a:cubicBezTo>
                  <a:pt x="5353" y="2351"/>
                  <a:pt x="5297" y="2396"/>
                  <a:pt x="5297" y="2452"/>
                </a:cubicBezTo>
                <a:lnTo>
                  <a:pt x="5297" y="2788"/>
                </a:lnTo>
                <a:cubicBezTo>
                  <a:pt x="5297" y="2843"/>
                  <a:pt x="5353" y="2888"/>
                  <a:pt x="5422" y="2888"/>
                </a:cubicBezTo>
                <a:lnTo>
                  <a:pt x="6543" y="2888"/>
                </a:lnTo>
                <a:cubicBezTo>
                  <a:pt x="6611" y="2888"/>
                  <a:pt x="6668" y="2933"/>
                  <a:pt x="6668" y="2988"/>
                </a:cubicBezTo>
                <a:lnTo>
                  <a:pt x="6668" y="3134"/>
                </a:lnTo>
                <a:cubicBezTo>
                  <a:pt x="6668" y="3224"/>
                  <a:pt x="6799" y="3264"/>
                  <a:pt x="6881" y="3204"/>
                </a:cubicBezTo>
                <a:lnTo>
                  <a:pt x="7519" y="2692"/>
                </a:lnTo>
                <a:cubicBezTo>
                  <a:pt x="7569" y="2652"/>
                  <a:pt x="7569" y="2592"/>
                  <a:pt x="7519" y="2552"/>
                </a:cubicBezTo>
                <a:lnTo>
                  <a:pt x="6881" y="2035"/>
                </a:lnTo>
                <a:close/>
                <a:moveTo>
                  <a:pt x="19008" y="7655"/>
                </a:moveTo>
                <a:lnTo>
                  <a:pt x="18369" y="7143"/>
                </a:lnTo>
                <a:cubicBezTo>
                  <a:pt x="18294" y="7083"/>
                  <a:pt x="18157" y="7123"/>
                  <a:pt x="18157" y="7213"/>
                </a:cubicBezTo>
                <a:lnTo>
                  <a:pt x="18157" y="7359"/>
                </a:lnTo>
                <a:cubicBezTo>
                  <a:pt x="18157" y="7414"/>
                  <a:pt x="18100" y="7459"/>
                  <a:pt x="18031" y="7459"/>
                </a:cubicBezTo>
                <a:lnTo>
                  <a:pt x="16917" y="7459"/>
                </a:lnTo>
                <a:cubicBezTo>
                  <a:pt x="16848" y="7459"/>
                  <a:pt x="16792" y="7504"/>
                  <a:pt x="16792" y="7559"/>
                </a:cubicBezTo>
                <a:lnTo>
                  <a:pt x="16792" y="7896"/>
                </a:lnTo>
                <a:cubicBezTo>
                  <a:pt x="16792" y="7951"/>
                  <a:pt x="16848" y="7996"/>
                  <a:pt x="16917" y="7996"/>
                </a:cubicBezTo>
                <a:lnTo>
                  <a:pt x="18038" y="7996"/>
                </a:lnTo>
                <a:cubicBezTo>
                  <a:pt x="18106" y="7996"/>
                  <a:pt x="18163" y="8041"/>
                  <a:pt x="18163" y="8096"/>
                </a:cubicBezTo>
                <a:lnTo>
                  <a:pt x="18163" y="8242"/>
                </a:lnTo>
                <a:cubicBezTo>
                  <a:pt x="18163" y="8332"/>
                  <a:pt x="18294" y="8372"/>
                  <a:pt x="18376" y="8312"/>
                </a:cubicBezTo>
                <a:lnTo>
                  <a:pt x="19014" y="7800"/>
                </a:lnTo>
                <a:cubicBezTo>
                  <a:pt x="19058" y="7755"/>
                  <a:pt x="19058" y="7690"/>
                  <a:pt x="19008" y="7655"/>
                </a:cubicBezTo>
                <a:close/>
                <a:moveTo>
                  <a:pt x="357" y="19205"/>
                </a:moveTo>
                <a:lnTo>
                  <a:pt x="1478" y="19205"/>
                </a:lnTo>
                <a:cubicBezTo>
                  <a:pt x="1546" y="19205"/>
                  <a:pt x="1603" y="19250"/>
                  <a:pt x="1603" y="19305"/>
                </a:cubicBezTo>
                <a:lnTo>
                  <a:pt x="1603" y="19451"/>
                </a:lnTo>
                <a:cubicBezTo>
                  <a:pt x="1603" y="19541"/>
                  <a:pt x="1734" y="19581"/>
                  <a:pt x="1816" y="19521"/>
                </a:cubicBezTo>
                <a:lnTo>
                  <a:pt x="2454" y="19009"/>
                </a:lnTo>
                <a:cubicBezTo>
                  <a:pt x="2504" y="18969"/>
                  <a:pt x="2504" y="18909"/>
                  <a:pt x="2454" y="18869"/>
                </a:cubicBezTo>
                <a:lnTo>
                  <a:pt x="1816" y="18357"/>
                </a:lnTo>
                <a:cubicBezTo>
                  <a:pt x="1741" y="18297"/>
                  <a:pt x="1603" y="18337"/>
                  <a:pt x="1603" y="18427"/>
                </a:cubicBezTo>
                <a:lnTo>
                  <a:pt x="1603" y="18573"/>
                </a:lnTo>
                <a:cubicBezTo>
                  <a:pt x="1603" y="18628"/>
                  <a:pt x="1546" y="18673"/>
                  <a:pt x="1478" y="18673"/>
                </a:cubicBezTo>
                <a:lnTo>
                  <a:pt x="357" y="18673"/>
                </a:lnTo>
                <a:cubicBezTo>
                  <a:pt x="288" y="18673"/>
                  <a:pt x="232" y="18718"/>
                  <a:pt x="232" y="18773"/>
                </a:cubicBezTo>
                <a:lnTo>
                  <a:pt x="232" y="19109"/>
                </a:lnTo>
                <a:cubicBezTo>
                  <a:pt x="238" y="19160"/>
                  <a:pt x="294" y="19205"/>
                  <a:pt x="357" y="19205"/>
                </a:cubicBezTo>
                <a:close/>
                <a:moveTo>
                  <a:pt x="382" y="18267"/>
                </a:moveTo>
                <a:lnTo>
                  <a:pt x="382" y="18412"/>
                </a:lnTo>
                <a:cubicBezTo>
                  <a:pt x="382" y="18502"/>
                  <a:pt x="513" y="18543"/>
                  <a:pt x="595" y="18482"/>
                </a:cubicBezTo>
                <a:lnTo>
                  <a:pt x="1233" y="17971"/>
                </a:lnTo>
                <a:cubicBezTo>
                  <a:pt x="1283" y="17930"/>
                  <a:pt x="1283" y="17870"/>
                  <a:pt x="1233" y="17830"/>
                </a:cubicBezTo>
                <a:lnTo>
                  <a:pt x="595" y="17318"/>
                </a:lnTo>
                <a:cubicBezTo>
                  <a:pt x="520" y="17258"/>
                  <a:pt x="382" y="17298"/>
                  <a:pt x="382" y="17388"/>
                </a:cubicBezTo>
                <a:lnTo>
                  <a:pt x="382" y="17534"/>
                </a:lnTo>
                <a:cubicBezTo>
                  <a:pt x="382" y="17589"/>
                  <a:pt x="326" y="17634"/>
                  <a:pt x="257" y="17634"/>
                </a:cubicBezTo>
                <a:lnTo>
                  <a:pt x="0" y="17634"/>
                </a:lnTo>
                <a:lnTo>
                  <a:pt x="0" y="18171"/>
                </a:lnTo>
                <a:lnTo>
                  <a:pt x="257" y="18171"/>
                </a:lnTo>
                <a:cubicBezTo>
                  <a:pt x="326" y="18171"/>
                  <a:pt x="382" y="18211"/>
                  <a:pt x="382" y="18267"/>
                </a:cubicBezTo>
                <a:close/>
                <a:moveTo>
                  <a:pt x="0" y="3370"/>
                </a:moveTo>
                <a:lnTo>
                  <a:pt x="0" y="3907"/>
                </a:lnTo>
                <a:lnTo>
                  <a:pt x="69" y="3907"/>
                </a:lnTo>
                <a:cubicBezTo>
                  <a:pt x="138" y="3907"/>
                  <a:pt x="194" y="3952"/>
                  <a:pt x="194" y="4007"/>
                </a:cubicBezTo>
                <a:lnTo>
                  <a:pt x="194" y="4153"/>
                </a:lnTo>
                <a:cubicBezTo>
                  <a:pt x="194" y="4243"/>
                  <a:pt x="326" y="4283"/>
                  <a:pt x="407" y="4223"/>
                </a:cubicBezTo>
                <a:lnTo>
                  <a:pt x="1046" y="3711"/>
                </a:lnTo>
                <a:cubicBezTo>
                  <a:pt x="1096" y="3671"/>
                  <a:pt x="1096" y="3611"/>
                  <a:pt x="1046" y="3571"/>
                </a:cubicBezTo>
                <a:lnTo>
                  <a:pt x="407" y="3059"/>
                </a:lnTo>
                <a:cubicBezTo>
                  <a:pt x="332" y="2999"/>
                  <a:pt x="194" y="3039"/>
                  <a:pt x="194" y="3129"/>
                </a:cubicBezTo>
                <a:lnTo>
                  <a:pt x="194" y="3274"/>
                </a:lnTo>
                <a:cubicBezTo>
                  <a:pt x="194" y="3330"/>
                  <a:pt x="138" y="3375"/>
                  <a:pt x="69" y="3375"/>
                </a:cubicBezTo>
                <a:lnTo>
                  <a:pt x="0" y="3375"/>
                </a:lnTo>
                <a:close/>
                <a:moveTo>
                  <a:pt x="4151" y="3370"/>
                </a:moveTo>
                <a:cubicBezTo>
                  <a:pt x="4082" y="3370"/>
                  <a:pt x="4026" y="3415"/>
                  <a:pt x="4026" y="3470"/>
                </a:cubicBezTo>
                <a:lnTo>
                  <a:pt x="4026" y="3806"/>
                </a:lnTo>
                <a:cubicBezTo>
                  <a:pt x="4026" y="3862"/>
                  <a:pt x="4082" y="3907"/>
                  <a:pt x="4151" y="3907"/>
                </a:cubicBezTo>
                <a:lnTo>
                  <a:pt x="5272" y="3907"/>
                </a:lnTo>
                <a:cubicBezTo>
                  <a:pt x="5341" y="3907"/>
                  <a:pt x="5397" y="3952"/>
                  <a:pt x="5397" y="4007"/>
                </a:cubicBezTo>
                <a:lnTo>
                  <a:pt x="5397" y="4153"/>
                </a:lnTo>
                <a:cubicBezTo>
                  <a:pt x="5397" y="4243"/>
                  <a:pt x="5528" y="4283"/>
                  <a:pt x="5610" y="4223"/>
                </a:cubicBezTo>
                <a:lnTo>
                  <a:pt x="6248" y="3711"/>
                </a:lnTo>
                <a:cubicBezTo>
                  <a:pt x="6298" y="3671"/>
                  <a:pt x="6298" y="3611"/>
                  <a:pt x="6248" y="3571"/>
                </a:cubicBezTo>
                <a:lnTo>
                  <a:pt x="5610" y="3059"/>
                </a:lnTo>
                <a:cubicBezTo>
                  <a:pt x="5535" y="2999"/>
                  <a:pt x="5397" y="3039"/>
                  <a:pt x="5397" y="3129"/>
                </a:cubicBezTo>
                <a:lnTo>
                  <a:pt x="5397" y="3274"/>
                </a:lnTo>
                <a:cubicBezTo>
                  <a:pt x="5397" y="3330"/>
                  <a:pt x="5341" y="3375"/>
                  <a:pt x="5272" y="3375"/>
                </a:cubicBezTo>
                <a:lnTo>
                  <a:pt x="4151" y="3375"/>
                </a:lnTo>
                <a:close/>
                <a:moveTo>
                  <a:pt x="11821" y="3370"/>
                </a:moveTo>
                <a:cubicBezTo>
                  <a:pt x="11752" y="3370"/>
                  <a:pt x="11695" y="3415"/>
                  <a:pt x="11695" y="3470"/>
                </a:cubicBezTo>
                <a:lnTo>
                  <a:pt x="11695" y="3806"/>
                </a:lnTo>
                <a:cubicBezTo>
                  <a:pt x="11695" y="3862"/>
                  <a:pt x="11752" y="3907"/>
                  <a:pt x="11821" y="3907"/>
                </a:cubicBezTo>
                <a:lnTo>
                  <a:pt x="12941" y="3907"/>
                </a:lnTo>
                <a:cubicBezTo>
                  <a:pt x="13010" y="3907"/>
                  <a:pt x="13066" y="3952"/>
                  <a:pt x="13066" y="4007"/>
                </a:cubicBezTo>
                <a:lnTo>
                  <a:pt x="13066" y="4153"/>
                </a:lnTo>
                <a:cubicBezTo>
                  <a:pt x="13066" y="4243"/>
                  <a:pt x="13198" y="4283"/>
                  <a:pt x="13279" y="4223"/>
                </a:cubicBezTo>
                <a:lnTo>
                  <a:pt x="13918" y="3711"/>
                </a:lnTo>
                <a:cubicBezTo>
                  <a:pt x="13968" y="3671"/>
                  <a:pt x="13968" y="3611"/>
                  <a:pt x="13918" y="3571"/>
                </a:cubicBezTo>
                <a:lnTo>
                  <a:pt x="13279" y="3059"/>
                </a:lnTo>
                <a:cubicBezTo>
                  <a:pt x="13204" y="2999"/>
                  <a:pt x="13066" y="3039"/>
                  <a:pt x="13066" y="3129"/>
                </a:cubicBezTo>
                <a:lnTo>
                  <a:pt x="13066" y="3274"/>
                </a:lnTo>
                <a:cubicBezTo>
                  <a:pt x="13066" y="3330"/>
                  <a:pt x="13010" y="3375"/>
                  <a:pt x="12941" y="3375"/>
                </a:cubicBezTo>
                <a:lnTo>
                  <a:pt x="11821" y="3375"/>
                </a:lnTo>
                <a:close/>
                <a:moveTo>
                  <a:pt x="14557" y="2035"/>
                </a:moveTo>
                <a:cubicBezTo>
                  <a:pt x="14481" y="1975"/>
                  <a:pt x="14344" y="2015"/>
                  <a:pt x="14344" y="2105"/>
                </a:cubicBezTo>
                <a:lnTo>
                  <a:pt x="14344" y="2251"/>
                </a:lnTo>
                <a:cubicBezTo>
                  <a:pt x="14344" y="2306"/>
                  <a:pt x="14287" y="2351"/>
                  <a:pt x="14218" y="2351"/>
                </a:cubicBezTo>
                <a:lnTo>
                  <a:pt x="13098" y="2351"/>
                </a:lnTo>
                <a:cubicBezTo>
                  <a:pt x="13029" y="2351"/>
                  <a:pt x="12973" y="2396"/>
                  <a:pt x="12973" y="2452"/>
                </a:cubicBezTo>
                <a:lnTo>
                  <a:pt x="12973" y="2788"/>
                </a:lnTo>
                <a:cubicBezTo>
                  <a:pt x="12973" y="2843"/>
                  <a:pt x="13029" y="2888"/>
                  <a:pt x="13098" y="2888"/>
                </a:cubicBezTo>
                <a:lnTo>
                  <a:pt x="14218" y="2888"/>
                </a:lnTo>
                <a:cubicBezTo>
                  <a:pt x="14287" y="2888"/>
                  <a:pt x="14344" y="2933"/>
                  <a:pt x="14344" y="2988"/>
                </a:cubicBezTo>
                <a:lnTo>
                  <a:pt x="14344" y="3134"/>
                </a:lnTo>
                <a:cubicBezTo>
                  <a:pt x="14344" y="3224"/>
                  <a:pt x="14475" y="3264"/>
                  <a:pt x="14557" y="3204"/>
                </a:cubicBezTo>
                <a:lnTo>
                  <a:pt x="15195" y="2692"/>
                </a:lnTo>
                <a:cubicBezTo>
                  <a:pt x="15245" y="2652"/>
                  <a:pt x="15245" y="2592"/>
                  <a:pt x="15195" y="2552"/>
                </a:cubicBezTo>
                <a:lnTo>
                  <a:pt x="14557" y="2035"/>
                </a:lnTo>
                <a:close/>
                <a:moveTo>
                  <a:pt x="15821" y="3049"/>
                </a:moveTo>
                <a:cubicBezTo>
                  <a:pt x="15746" y="2988"/>
                  <a:pt x="15608" y="3029"/>
                  <a:pt x="15608" y="3119"/>
                </a:cubicBezTo>
                <a:lnTo>
                  <a:pt x="15608" y="3264"/>
                </a:lnTo>
                <a:cubicBezTo>
                  <a:pt x="15608" y="3320"/>
                  <a:pt x="15552" y="3365"/>
                  <a:pt x="15483" y="3365"/>
                </a:cubicBezTo>
                <a:lnTo>
                  <a:pt x="14362" y="3365"/>
                </a:lnTo>
                <a:cubicBezTo>
                  <a:pt x="14294" y="3365"/>
                  <a:pt x="14237" y="3410"/>
                  <a:pt x="14237" y="3465"/>
                </a:cubicBezTo>
                <a:lnTo>
                  <a:pt x="14237" y="3801"/>
                </a:lnTo>
                <a:cubicBezTo>
                  <a:pt x="14237" y="3857"/>
                  <a:pt x="14294" y="3902"/>
                  <a:pt x="14362" y="3902"/>
                </a:cubicBezTo>
                <a:lnTo>
                  <a:pt x="15483" y="3902"/>
                </a:lnTo>
                <a:cubicBezTo>
                  <a:pt x="15552" y="3902"/>
                  <a:pt x="15608" y="3947"/>
                  <a:pt x="15608" y="4002"/>
                </a:cubicBezTo>
                <a:lnTo>
                  <a:pt x="15608" y="4148"/>
                </a:lnTo>
                <a:cubicBezTo>
                  <a:pt x="15608" y="4238"/>
                  <a:pt x="15740" y="4278"/>
                  <a:pt x="15821" y="4218"/>
                </a:cubicBezTo>
                <a:lnTo>
                  <a:pt x="16460" y="3706"/>
                </a:lnTo>
                <a:cubicBezTo>
                  <a:pt x="16510" y="3666"/>
                  <a:pt x="16510" y="3606"/>
                  <a:pt x="16460" y="3565"/>
                </a:cubicBezTo>
                <a:lnTo>
                  <a:pt x="15821" y="3049"/>
                </a:lnTo>
                <a:close/>
                <a:moveTo>
                  <a:pt x="6787" y="3370"/>
                </a:moveTo>
                <a:cubicBezTo>
                  <a:pt x="6718" y="3370"/>
                  <a:pt x="6662" y="3415"/>
                  <a:pt x="6662" y="3470"/>
                </a:cubicBezTo>
                <a:lnTo>
                  <a:pt x="6662" y="3806"/>
                </a:lnTo>
                <a:cubicBezTo>
                  <a:pt x="6662" y="3862"/>
                  <a:pt x="6718" y="3907"/>
                  <a:pt x="6787" y="3907"/>
                </a:cubicBezTo>
                <a:lnTo>
                  <a:pt x="7907" y="3907"/>
                </a:lnTo>
                <a:cubicBezTo>
                  <a:pt x="7976" y="3907"/>
                  <a:pt x="8033" y="3952"/>
                  <a:pt x="8033" y="4007"/>
                </a:cubicBezTo>
                <a:lnTo>
                  <a:pt x="8033" y="4153"/>
                </a:lnTo>
                <a:cubicBezTo>
                  <a:pt x="8033" y="4243"/>
                  <a:pt x="8164" y="4283"/>
                  <a:pt x="8246" y="4223"/>
                </a:cubicBezTo>
                <a:lnTo>
                  <a:pt x="8884" y="3711"/>
                </a:lnTo>
                <a:cubicBezTo>
                  <a:pt x="8934" y="3671"/>
                  <a:pt x="8934" y="3611"/>
                  <a:pt x="8884" y="3571"/>
                </a:cubicBezTo>
                <a:lnTo>
                  <a:pt x="8246" y="3059"/>
                </a:lnTo>
                <a:cubicBezTo>
                  <a:pt x="8170" y="2999"/>
                  <a:pt x="8033" y="3039"/>
                  <a:pt x="8033" y="3129"/>
                </a:cubicBezTo>
                <a:lnTo>
                  <a:pt x="8033" y="3274"/>
                </a:lnTo>
                <a:cubicBezTo>
                  <a:pt x="8033" y="3330"/>
                  <a:pt x="7976" y="3375"/>
                  <a:pt x="7907" y="3375"/>
                </a:cubicBezTo>
                <a:lnTo>
                  <a:pt x="6787" y="3375"/>
                </a:lnTo>
                <a:close/>
                <a:moveTo>
                  <a:pt x="4170" y="19305"/>
                </a:moveTo>
                <a:lnTo>
                  <a:pt x="4170" y="19451"/>
                </a:lnTo>
                <a:cubicBezTo>
                  <a:pt x="4170" y="19541"/>
                  <a:pt x="4301" y="19581"/>
                  <a:pt x="4383" y="19521"/>
                </a:cubicBezTo>
                <a:lnTo>
                  <a:pt x="5021" y="19009"/>
                </a:lnTo>
                <a:cubicBezTo>
                  <a:pt x="5071" y="18969"/>
                  <a:pt x="5071" y="18909"/>
                  <a:pt x="5021" y="18869"/>
                </a:cubicBezTo>
                <a:lnTo>
                  <a:pt x="4383" y="18357"/>
                </a:lnTo>
                <a:cubicBezTo>
                  <a:pt x="4307" y="18297"/>
                  <a:pt x="4170" y="18337"/>
                  <a:pt x="4170" y="18427"/>
                </a:cubicBezTo>
                <a:lnTo>
                  <a:pt x="4170" y="18573"/>
                </a:lnTo>
                <a:cubicBezTo>
                  <a:pt x="4170" y="18628"/>
                  <a:pt x="4113" y="18673"/>
                  <a:pt x="4045" y="18673"/>
                </a:cubicBezTo>
                <a:lnTo>
                  <a:pt x="2924" y="18673"/>
                </a:lnTo>
                <a:cubicBezTo>
                  <a:pt x="2855" y="18673"/>
                  <a:pt x="2799" y="18718"/>
                  <a:pt x="2799" y="18773"/>
                </a:cubicBezTo>
                <a:lnTo>
                  <a:pt x="2799" y="19109"/>
                </a:lnTo>
                <a:cubicBezTo>
                  <a:pt x="2799" y="19165"/>
                  <a:pt x="2855" y="19210"/>
                  <a:pt x="2924" y="19210"/>
                </a:cubicBezTo>
                <a:lnTo>
                  <a:pt x="4045" y="19210"/>
                </a:lnTo>
                <a:cubicBezTo>
                  <a:pt x="4120" y="19205"/>
                  <a:pt x="4170" y="19250"/>
                  <a:pt x="4170" y="19305"/>
                </a:cubicBezTo>
                <a:close/>
                <a:moveTo>
                  <a:pt x="9517" y="2035"/>
                </a:moveTo>
                <a:cubicBezTo>
                  <a:pt x="9441" y="1975"/>
                  <a:pt x="9304" y="2015"/>
                  <a:pt x="9304" y="2105"/>
                </a:cubicBezTo>
                <a:lnTo>
                  <a:pt x="9304" y="2251"/>
                </a:lnTo>
                <a:cubicBezTo>
                  <a:pt x="9304" y="2306"/>
                  <a:pt x="9247" y="2351"/>
                  <a:pt x="9178" y="2351"/>
                </a:cubicBezTo>
                <a:lnTo>
                  <a:pt x="8058" y="2351"/>
                </a:lnTo>
                <a:cubicBezTo>
                  <a:pt x="7989" y="2351"/>
                  <a:pt x="7933" y="2396"/>
                  <a:pt x="7933" y="2452"/>
                </a:cubicBezTo>
                <a:lnTo>
                  <a:pt x="7933" y="2788"/>
                </a:lnTo>
                <a:cubicBezTo>
                  <a:pt x="7933" y="2843"/>
                  <a:pt x="7989" y="2888"/>
                  <a:pt x="8058" y="2888"/>
                </a:cubicBezTo>
                <a:lnTo>
                  <a:pt x="9178" y="2888"/>
                </a:lnTo>
                <a:cubicBezTo>
                  <a:pt x="9247" y="2888"/>
                  <a:pt x="9304" y="2933"/>
                  <a:pt x="9304" y="2988"/>
                </a:cubicBezTo>
                <a:lnTo>
                  <a:pt x="9304" y="3134"/>
                </a:lnTo>
                <a:cubicBezTo>
                  <a:pt x="9304" y="3224"/>
                  <a:pt x="9435" y="3264"/>
                  <a:pt x="9517" y="3204"/>
                </a:cubicBezTo>
                <a:lnTo>
                  <a:pt x="10155" y="2692"/>
                </a:lnTo>
                <a:cubicBezTo>
                  <a:pt x="10205" y="2652"/>
                  <a:pt x="10205" y="2592"/>
                  <a:pt x="10155" y="2552"/>
                </a:cubicBezTo>
                <a:lnTo>
                  <a:pt x="9517" y="2035"/>
                </a:lnTo>
                <a:close/>
                <a:moveTo>
                  <a:pt x="12040" y="2065"/>
                </a:moveTo>
                <a:cubicBezTo>
                  <a:pt x="11965" y="2005"/>
                  <a:pt x="11827" y="2045"/>
                  <a:pt x="11827" y="2136"/>
                </a:cubicBezTo>
                <a:lnTo>
                  <a:pt x="11827" y="2281"/>
                </a:lnTo>
                <a:cubicBezTo>
                  <a:pt x="11827" y="2336"/>
                  <a:pt x="11770" y="2381"/>
                  <a:pt x="11702" y="2381"/>
                </a:cubicBezTo>
                <a:lnTo>
                  <a:pt x="10581" y="2381"/>
                </a:lnTo>
                <a:cubicBezTo>
                  <a:pt x="10512" y="2381"/>
                  <a:pt x="10456" y="2427"/>
                  <a:pt x="10456" y="2482"/>
                </a:cubicBezTo>
                <a:lnTo>
                  <a:pt x="10456" y="2818"/>
                </a:lnTo>
                <a:cubicBezTo>
                  <a:pt x="10456" y="2873"/>
                  <a:pt x="10512" y="2918"/>
                  <a:pt x="10581" y="2918"/>
                </a:cubicBezTo>
                <a:lnTo>
                  <a:pt x="11702" y="2918"/>
                </a:lnTo>
                <a:cubicBezTo>
                  <a:pt x="11770" y="2918"/>
                  <a:pt x="11827" y="2963"/>
                  <a:pt x="11827" y="3019"/>
                </a:cubicBezTo>
                <a:lnTo>
                  <a:pt x="11827" y="3164"/>
                </a:lnTo>
                <a:cubicBezTo>
                  <a:pt x="11827" y="3254"/>
                  <a:pt x="11958" y="3295"/>
                  <a:pt x="12040" y="3234"/>
                </a:cubicBezTo>
                <a:lnTo>
                  <a:pt x="12678" y="2723"/>
                </a:lnTo>
                <a:cubicBezTo>
                  <a:pt x="12728" y="2682"/>
                  <a:pt x="12728" y="2622"/>
                  <a:pt x="12678" y="2582"/>
                </a:cubicBezTo>
                <a:lnTo>
                  <a:pt x="12040" y="2065"/>
                </a:lnTo>
                <a:close/>
                <a:moveTo>
                  <a:pt x="9335" y="3400"/>
                </a:moveTo>
                <a:cubicBezTo>
                  <a:pt x="9266" y="3400"/>
                  <a:pt x="9210" y="3445"/>
                  <a:pt x="9210" y="3500"/>
                </a:cubicBezTo>
                <a:lnTo>
                  <a:pt x="9210" y="3836"/>
                </a:lnTo>
                <a:cubicBezTo>
                  <a:pt x="9210" y="3892"/>
                  <a:pt x="9266" y="3937"/>
                  <a:pt x="9335" y="3937"/>
                </a:cubicBezTo>
                <a:lnTo>
                  <a:pt x="10456" y="3937"/>
                </a:lnTo>
                <a:cubicBezTo>
                  <a:pt x="10525" y="3937"/>
                  <a:pt x="10581" y="3982"/>
                  <a:pt x="10581" y="4037"/>
                </a:cubicBezTo>
                <a:lnTo>
                  <a:pt x="10581" y="4183"/>
                </a:lnTo>
                <a:cubicBezTo>
                  <a:pt x="10581" y="4273"/>
                  <a:pt x="10712" y="4313"/>
                  <a:pt x="10794" y="4253"/>
                </a:cubicBezTo>
                <a:lnTo>
                  <a:pt x="11432" y="3741"/>
                </a:lnTo>
                <a:cubicBezTo>
                  <a:pt x="11482" y="3701"/>
                  <a:pt x="11482" y="3641"/>
                  <a:pt x="11432" y="3601"/>
                </a:cubicBezTo>
                <a:lnTo>
                  <a:pt x="10794" y="3089"/>
                </a:lnTo>
                <a:cubicBezTo>
                  <a:pt x="10719" y="3029"/>
                  <a:pt x="10581" y="3069"/>
                  <a:pt x="10581" y="3159"/>
                </a:cubicBezTo>
                <a:lnTo>
                  <a:pt x="10581" y="3305"/>
                </a:lnTo>
                <a:cubicBezTo>
                  <a:pt x="10581" y="3360"/>
                  <a:pt x="10525" y="3405"/>
                  <a:pt x="10456" y="3405"/>
                </a:cubicBezTo>
                <a:lnTo>
                  <a:pt x="9335" y="3405"/>
                </a:ln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extBox 7">
            <a:extLst>
              <a:ext uri="{FF2B5EF4-FFF2-40B4-BE49-F238E27FC236}">
                <a16:creationId xmlns:a16="http://schemas.microsoft.com/office/drawing/2014/main" id="{9628E8C7-D321-7544-F572-925693FCC293}"/>
              </a:ext>
            </a:extLst>
          </p:cNvPr>
          <p:cNvSpPr txBox="1"/>
          <p:nvPr/>
        </p:nvSpPr>
        <p:spPr>
          <a:xfrm>
            <a:off x="2278557" y="3101981"/>
            <a:ext cx="2621413" cy="954107"/>
          </a:xfrm>
          <a:prstGeom prst="rect">
            <a:avLst/>
          </a:prstGeom>
          <a:noFill/>
        </p:spPr>
        <p:txBody>
          <a:bodyPr wrap="square" lIns="0" rIns="0" rtlCol="0" anchor="ctr">
            <a:spAutoFit/>
          </a:bodyPr>
          <a:lstStyle/>
          <a:p>
            <a:r>
              <a:rPr lang="en-US" sz="2800" b="1" noProof="1"/>
              <a:t>Depth and Privacy</a:t>
            </a:r>
          </a:p>
        </p:txBody>
      </p:sp>
      <p:sp>
        <p:nvSpPr>
          <p:cNvPr id="11" name="TextBox 10">
            <a:extLst>
              <a:ext uri="{FF2B5EF4-FFF2-40B4-BE49-F238E27FC236}">
                <a16:creationId xmlns:a16="http://schemas.microsoft.com/office/drawing/2014/main" id="{B30B27EF-C685-6C6F-8F43-8311CE03FE1C}"/>
              </a:ext>
            </a:extLst>
          </p:cNvPr>
          <p:cNvSpPr txBox="1"/>
          <p:nvPr/>
        </p:nvSpPr>
        <p:spPr>
          <a:xfrm>
            <a:off x="5523159" y="1207401"/>
            <a:ext cx="6245288" cy="5016758"/>
          </a:xfrm>
          <a:prstGeom prst="rect">
            <a:avLst/>
          </a:prstGeom>
          <a:noFill/>
        </p:spPr>
        <p:txBody>
          <a:bodyPr wrap="square" lIns="0" rIns="0" rtlCol="0" anchor="t">
            <a:spAutoFit/>
          </a:bodyPr>
          <a:lstStyle/>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Balancing memory depth and privacy is a challenge.</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Memory enables deep personalization yet can feel intrustive with sensitive data. </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Transparency is non-negotiable in fostering this trust.</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Communicate clearly with the user what memory is being kept and how it is used; provide opportunities for users to correct or remove memories.</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Memory capabilities introduce new risks with data privacy and compliance with regulations like GDPR and CCPA</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Keep only what is essential with privacy by deslgn approach</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Implement mechanisms to anonmyize or pseudonmize data before storage.</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Perform audits!</a:t>
            </a:r>
          </a:p>
          <a:p>
            <a:pPr marL="283464" indent="-283464" algn="l" rtl="0" eaLnBrk="1" latinLnBrk="0" hangingPunct="1">
              <a:spcAft>
                <a:spcPts val="1200"/>
              </a:spcAft>
              <a:buFont typeface="Arial" panose="020B0604020202020204" pitchFamily="34" charset="0"/>
              <a:buChar char="•"/>
            </a:pPr>
            <a:r>
              <a:rPr lang="en-US" sz="1600" noProof="1">
                <a:solidFill>
                  <a:schemeClr val="tx1">
                    <a:lumMod val="65000"/>
                    <a:lumOff val="35000"/>
                  </a:schemeClr>
                </a:solidFill>
              </a:rPr>
              <a:t>Successful implementations leverage </a:t>
            </a:r>
            <a:r>
              <a:rPr lang="en-US" sz="1600" b="1" noProof="1">
                <a:solidFill>
                  <a:schemeClr val="tx1">
                    <a:lumMod val="65000"/>
                    <a:lumOff val="35000"/>
                  </a:schemeClr>
                </a:solidFill>
              </a:rPr>
              <a:t>relevance, summarization, auditing, feedback, and privacy.</a:t>
            </a:r>
            <a:endParaRPr lang="en-US" sz="1600" noProof="1">
              <a:solidFill>
                <a:schemeClr val="tx1">
                  <a:lumMod val="65000"/>
                  <a:lumOff val="35000"/>
                </a:schemeClr>
              </a:solidFill>
            </a:endParaRPr>
          </a:p>
        </p:txBody>
      </p:sp>
    </p:spTree>
    <p:extLst>
      <p:ext uri="{BB962C8B-B14F-4D97-AF65-F5344CB8AC3E}">
        <p14:creationId xmlns:p14="http://schemas.microsoft.com/office/powerpoint/2010/main" val="2299447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B3ADC-B2B8-E509-116A-5136E1B3C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85D1C-D3BF-D2A8-BDCB-599DB6C4AA12}"/>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53AD8AFA-56AA-9B95-AFF6-246A65A55EED}"/>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023E6EAF-ABCD-230D-C337-22EA2A358290}"/>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E6D16B48-975C-9BE1-3E36-C8FA1121E923}"/>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970CDE89-8217-3A93-2DE8-1F18677611E3}"/>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E9B5D2EA-AACC-6939-231B-49D20C4717BB}"/>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2EF5E86A-B3F2-A12B-0B44-5B92DF1258F9}"/>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5EF2CF31-0F89-7F63-559F-489239DE17A9}"/>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2E9C71B0-BE35-DE96-AF20-2C5776B9E277}"/>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A3094904-8338-4732-2556-7C76E36D7920}"/>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C999FB75-CE17-807B-D791-840C032B5C97}"/>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855F06FC-F845-6432-806E-9F82361BC44C}"/>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EEB47986-5392-7A62-58B9-60D40FA7AC6A}"/>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ECFA88D7-B0FE-7792-0F18-521CEB20BB80}"/>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3390EEC5-9D3D-DEF1-72D7-3614E4E96444}"/>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87871FAF-34A8-A1B2-A961-C48EA81C4504}"/>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7314FC7F-FE8A-4CC4-26C2-7B5CB007126A}"/>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38C242B4-AC3F-8918-67E7-BE92F0DDC188}"/>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94F63546-4D76-42E1-D452-233DE24B710C}"/>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6E3C9F42-A66E-7900-EAFF-27D63024B766}"/>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782E3A84-713D-A630-FDFB-E6E1BA249174}"/>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0E0DDDE3-EA26-02DD-C211-81C948C0B9F0}"/>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B7EB76EE-A86D-7C2F-8C73-953BA4795E21}"/>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380D89A6-3F72-F08D-8BF9-88595158A02F}"/>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93A4A044-69E7-E664-E6FC-68247ABB873B}"/>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1626C6A1-0F15-4FD4-E609-7CC47E85053C}"/>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E535539D-E295-3439-0FC3-39AC2DB2AA6A}"/>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9B371826-49A9-C6FE-CED1-5D91FDF96995}"/>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688A4C5C-DCA5-94A4-2F12-6107CA3F9F48}"/>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6957D0AF-1AA0-BA2A-1686-F8F813370FE5}"/>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11FDD81D-C39A-1D2C-30DD-548AE838C11D}"/>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544DCB94-CFA7-399C-5646-47A5FBDFF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11621862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04D2-96C9-4678-B30C-38BF6F408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23810-7C20-3300-9415-0DD042B0BEFA}"/>
              </a:ext>
            </a:extLst>
          </p:cNvPr>
          <p:cNvSpPr>
            <a:spLocks noGrp="1"/>
          </p:cNvSpPr>
          <p:nvPr>
            <p:ph type="title"/>
          </p:nvPr>
        </p:nvSpPr>
        <p:spPr/>
        <p:txBody>
          <a:bodyPr/>
          <a:lstStyle/>
          <a:p>
            <a:r>
              <a:rPr lang="en-US" dirty="0"/>
              <a:t>Recommendations For Technical Implementations</a:t>
            </a:r>
          </a:p>
        </p:txBody>
      </p:sp>
      <p:grpSp>
        <p:nvGrpSpPr>
          <p:cNvPr id="24" name="Group 23">
            <a:extLst>
              <a:ext uri="{FF2B5EF4-FFF2-40B4-BE49-F238E27FC236}">
                <a16:creationId xmlns:a16="http://schemas.microsoft.com/office/drawing/2014/main" id="{05F7DA71-7747-FBF2-4910-566ECC7DEE94}"/>
              </a:ext>
            </a:extLst>
          </p:cNvPr>
          <p:cNvGrpSpPr/>
          <p:nvPr/>
        </p:nvGrpSpPr>
        <p:grpSpPr>
          <a:xfrm>
            <a:off x="2235390" y="1130825"/>
            <a:ext cx="9597521" cy="1175197"/>
            <a:chOff x="1297240" y="1142701"/>
            <a:chExt cx="9597521" cy="1175197"/>
          </a:xfrm>
        </p:grpSpPr>
        <p:grpSp>
          <p:nvGrpSpPr>
            <p:cNvPr id="21" name="Group 20">
              <a:extLst>
                <a:ext uri="{FF2B5EF4-FFF2-40B4-BE49-F238E27FC236}">
                  <a16:creationId xmlns:a16="http://schemas.microsoft.com/office/drawing/2014/main" id="{8267CDC6-ED0A-E6D3-E3EF-3874E6115E97}"/>
                </a:ext>
              </a:extLst>
            </p:cNvPr>
            <p:cNvGrpSpPr/>
            <p:nvPr/>
          </p:nvGrpSpPr>
          <p:grpSpPr>
            <a:xfrm>
              <a:off x="1297240" y="1142701"/>
              <a:ext cx="9597521" cy="1175197"/>
              <a:chOff x="1297240" y="2077261"/>
              <a:chExt cx="9597521" cy="1614791"/>
            </a:xfrm>
          </p:grpSpPr>
          <p:sp>
            <p:nvSpPr>
              <p:cNvPr id="4" name="Freeform: Shape 2">
                <a:extLst>
                  <a:ext uri="{FF2B5EF4-FFF2-40B4-BE49-F238E27FC236}">
                    <a16:creationId xmlns:a16="http://schemas.microsoft.com/office/drawing/2014/main" id="{5601BDF4-E2F6-FA31-68FF-85CDF9E22175}"/>
                  </a:ext>
                </a:extLst>
              </p:cNvPr>
              <p:cNvSpPr/>
              <p:nvPr/>
            </p:nvSpPr>
            <p:spPr>
              <a:xfrm>
                <a:off x="1297240" y="2077261"/>
                <a:ext cx="3035029" cy="1614791"/>
              </a:xfrm>
              <a:custGeom>
                <a:avLst/>
                <a:gdLst>
                  <a:gd name="connsiteX0" fmla="*/ 301562 w 3035029"/>
                  <a:gd name="connsiteY0" fmla="*/ 0 h 1614791"/>
                  <a:gd name="connsiteX1" fmla="*/ 2733467 w 3035029"/>
                  <a:gd name="connsiteY1" fmla="*/ 0 h 1614791"/>
                  <a:gd name="connsiteX2" fmla="*/ 3035029 w 3035029"/>
                  <a:gd name="connsiteY2" fmla="*/ 301562 h 1614791"/>
                  <a:gd name="connsiteX3" fmla="*/ 3035029 w 3035029"/>
                  <a:gd name="connsiteY3" fmla="*/ 486384 h 1614791"/>
                  <a:gd name="connsiteX4" fmla="*/ 2788812 w 3035029"/>
                  <a:gd name="connsiteY4" fmla="*/ 486384 h 1614791"/>
                  <a:gd name="connsiteX5" fmla="*/ 2788812 w 3035029"/>
                  <a:gd name="connsiteY5" fmla="*/ 475412 h 1614791"/>
                  <a:gd name="connsiteX6" fmla="*/ 2788812 w 3035029"/>
                  <a:gd name="connsiteY6" fmla="*/ 430013 h 1614791"/>
                  <a:gd name="connsiteX7" fmla="*/ 2788812 w 3035029"/>
                  <a:gd name="connsiteY7" fmla="*/ 378137 h 1614791"/>
                  <a:gd name="connsiteX8" fmla="*/ 2656890 w 3035029"/>
                  <a:gd name="connsiteY8" fmla="*/ 246215 h 1614791"/>
                  <a:gd name="connsiteX9" fmla="*/ 2605014 w 3035029"/>
                  <a:gd name="connsiteY9" fmla="*/ 246215 h 1614791"/>
                  <a:gd name="connsiteX10" fmla="*/ 2559615 w 3035029"/>
                  <a:gd name="connsiteY10" fmla="*/ 246215 h 1614791"/>
                  <a:gd name="connsiteX11" fmla="*/ 475414 w 3035029"/>
                  <a:gd name="connsiteY11" fmla="*/ 246215 h 1614791"/>
                  <a:gd name="connsiteX12" fmla="*/ 430015 w 3035029"/>
                  <a:gd name="connsiteY12" fmla="*/ 246215 h 1614791"/>
                  <a:gd name="connsiteX13" fmla="*/ 378139 w 3035029"/>
                  <a:gd name="connsiteY13" fmla="*/ 246215 h 1614791"/>
                  <a:gd name="connsiteX14" fmla="*/ 246217 w 3035029"/>
                  <a:gd name="connsiteY14" fmla="*/ 378137 h 1614791"/>
                  <a:gd name="connsiteX15" fmla="*/ 246217 w 3035029"/>
                  <a:gd name="connsiteY15" fmla="*/ 430013 h 1614791"/>
                  <a:gd name="connsiteX16" fmla="*/ 246217 w 3035029"/>
                  <a:gd name="connsiteY16" fmla="*/ 475412 h 1614791"/>
                  <a:gd name="connsiteX17" fmla="*/ 246217 w 3035029"/>
                  <a:gd name="connsiteY17" fmla="*/ 1139377 h 1614791"/>
                  <a:gd name="connsiteX18" fmla="*/ 246217 w 3035029"/>
                  <a:gd name="connsiteY18" fmla="*/ 1184776 h 1614791"/>
                  <a:gd name="connsiteX19" fmla="*/ 246217 w 3035029"/>
                  <a:gd name="connsiteY19" fmla="*/ 1236652 h 1614791"/>
                  <a:gd name="connsiteX20" fmla="*/ 378139 w 3035029"/>
                  <a:gd name="connsiteY20" fmla="*/ 1368574 h 1614791"/>
                  <a:gd name="connsiteX21" fmla="*/ 430015 w 3035029"/>
                  <a:gd name="connsiteY21" fmla="*/ 1368574 h 1614791"/>
                  <a:gd name="connsiteX22" fmla="*/ 475414 w 3035029"/>
                  <a:gd name="connsiteY22" fmla="*/ 1368574 h 1614791"/>
                  <a:gd name="connsiteX23" fmla="*/ 2559615 w 3035029"/>
                  <a:gd name="connsiteY23" fmla="*/ 1368574 h 1614791"/>
                  <a:gd name="connsiteX24" fmla="*/ 2605014 w 3035029"/>
                  <a:gd name="connsiteY24" fmla="*/ 1368574 h 1614791"/>
                  <a:gd name="connsiteX25" fmla="*/ 2656890 w 3035029"/>
                  <a:gd name="connsiteY25" fmla="*/ 1368574 h 1614791"/>
                  <a:gd name="connsiteX26" fmla="*/ 2788812 w 3035029"/>
                  <a:gd name="connsiteY26" fmla="*/ 1236652 h 1614791"/>
                  <a:gd name="connsiteX27" fmla="*/ 2788812 w 3035029"/>
                  <a:gd name="connsiteY27" fmla="*/ 1184776 h 1614791"/>
                  <a:gd name="connsiteX28" fmla="*/ 2788812 w 3035029"/>
                  <a:gd name="connsiteY28" fmla="*/ 1139377 h 1614791"/>
                  <a:gd name="connsiteX29" fmla="*/ 2788812 w 3035029"/>
                  <a:gd name="connsiteY29" fmla="*/ 1134894 h 1614791"/>
                  <a:gd name="connsiteX30" fmla="*/ 3035029 w 3035029"/>
                  <a:gd name="connsiteY30" fmla="*/ 1134894 h 1614791"/>
                  <a:gd name="connsiteX31" fmla="*/ 3035029 w 3035029"/>
                  <a:gd name="connsiteY31" fmla="*/ 1313229 h 1614791"/>
                  <a:gd name="connsiteX32" fmla="*/ 2733467 w 3035029"/>
                  <a:gd name="connsiteY32" fmla="*/ 1614791 h 1614791"/>
                  <a:gd name="connsiteX33" fmla="*/ 301562 w 3035029"/>
                  <a:gd name="connsiteY33" fmla="*/ 1614791 h 1614791"/>
                  <a:gd name="connsiteX34" fmla="*/ 0 w 3035029"/>
                  <a:gd name="connsiteY34" fmla="*/ 1313229 h 1614791"/>
                  <a:gd name="connsiteX35" fmla="*/ 0 w 3035029"/>
                  <a:gd name="connsiteY35" fmla="*/ 301562 h 1614791"/>
                  <a:gd name="connsiteX36" fmla="*/ 301562 w 3035029"/>
                  <a:gd name="connsiteY36" fmla="*/ 0 h 16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35029" h="1614791">
                    <a:moveTo>
                      <a:pt x="301562" y="0"/>
                    </a:moveTo>
                    <a:lnTo>
                      <a:pt x="2733467" y="0"/>
                    </a:lnTo>
                    <a:cubicBezTo>
                      <a:pt x="2900015" y="0"/>
                      <a:pt x="3035029" y="135014"/>
                      <a:pt x="3035029" y="301562"/>
                    </a:cubicBezTo>
                    <a:lnTo>
                      <a:pt x="3035029" y="486384"/>
                    </a:lnTo>
                    <a:lnTo>
                      <a:pt x="2788812" y="486384"/>
                    </a:lnTo>
                    <a:lnTo>
                      <a:pt x="2788812" y="475412"/>
                    </a:lnTo>
                    <a:lnTo>
                      <a:pt x="2788812" y="430013"/>
                    </a:lnTo>
                    <a:lnTo>
                      <a:pt x="2788812" y="378137"/>
                    </a:lnTo>
                    <a:cubicBezTo>
                      <a:pt x="2788812" y="305278"/>
                      <a:pt x="2729749" y="246215"/>
                      <a:pt x="2656890" y="246215"/>
                    </a:cubicBezTo>
                    <a:lnTo>
                      <a:pt x="2605014" y="246215"/>
                    </a:lnTo>
                    <a:lnTo>
                      <a:pt x="2559615" y="246215"/>
                    </a:lnTo>
                    <a:lnTo>
                      <a:pt x="475414" y="246215"/>
                    </a:lnTo>
                    <a:lnTo>
                      <a:pt x="430015" y="246215"/>
                    </a:lnTo>
                    <a:lnTo>
                      <a:pt x="378139" y="246215"/>
                    </a:lnTo>
                    <a:cubicBezTo>
                      <a:pt x="305280" y="246215"/>
                      <a:pt x="246217" y="305278"/>
                      <a:pt x="246217" y="378137"/>
                    </a:cubicBezTo>
                    <a:lnTo>
                      <a:pt x="246217" y="430013"/>
                    </a:lnTo>
                    <a:lnTo>
                      <a:pt x="246217" y="475412"/>
                    </a:lnTo>
                    <a:lnTo>
                      <a:pt x="246217" y="1139377"/>
                    </a:lnTo>
                    <a:lnTo>
                      <a:pt x="246217" y="1184776"/>
                    </a:lnTo>
                    <a:lnTo>
                      <a:pt x="246217" y="1236652"/>
                    </a:lnTo>
                    <a:cubicBezTo>
                      <a:pt x="246217" y="1309511"/>
                      <a:pt x="305280" y="1368574"/>
                      <a:pt x="378139" y="1368574"/>
                    </a:cubicBezTo>
                    <a:lnTo>
                      <a:pt x="430015" y="1368574"/>
                    </a:lnTo>
                    <a:lnTo>
                      <a:pt x="475414" y="1368574"/>
                    </a:lnTo>
                    <a:lnTo>
                      <a:pt x="2559615" y="1368574"/>
                    </a:lnTo>
                    <a:lnTo>
                      <a:pt x="2605014" y="1368574"/>
                    </a:lnTo>
                    <a:lnTo>
                      <a:pt x="2656890" y="1368574"/>
                    </a:lnTo>
                    <a:cubicBezTo>
                      <a:pt x="2729749" y="1368574"/>
                      <a:pt x="2788812" y="1309511"/>
                      <a:pt x="2788812" y="1236652"/>
                    </a:cubicBezTo>
                    <a:lnTo>
                      <a:pt x="2788812" y="1184776"/>
                    </a:lnTo>
                    <a:lnTo>
                      <a:pt x="2788812" y="1139377"/>
                    </a:lnTo>
                    <a:lnTo>
                      <a:pt x="2788812" y="1134894"/>
                    </a:lnTo>
                    <a:lnTo>
                      <a:pt x="3035029" y="1134894"/>
                    </a:lnTo>
                    <a:lnTo>
                      <a:pt x="3035029" y="1313229"/>
                    </a:lnTo>
                    <a:cubicBezTo>
                      <a:pt x="3035029" y="1479777"/>
                      <a:pt x="2900015" y="1614791"/>
                      <a:pt x="2733467" y="1614791"/>
                    </a:cubicBezTo>
                    <a:lnTo>
                      <a:pt x="301562" y="1614791"/>
                    </a:lnTo>
                    <a:cubicBezTo>
                      <a:pt x="135014" y="1614791"/>
                      <a:pt x="0" y="1479777"/>
                      <a:pt x="0" y="1313229"/>
                    </a:cubicBezTo>
                    <a:lnTo>
                      <a:pt x="0" y="301562"/>
                    </a:lnTo>
                    <a:cubicBezTo>
                      <a:pt x="0" y="135014"/>
                      <a:pt x="135014" y="0"/>
                      <a:pt x="30156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Rounded Corners 3">
                <a:extLst>
                  <a:ext uri="{FF2B5EF4-FFF2-40B4-BE49-F238E27FC236}">
                    <a16:creationId xmlns:a16="http://schemas.microsoft.com/office/drawing/2014/main" id="{24BCC59A-1BFB-A3C1-C594-9FEDCF831DB4}"/>
                  </a:ext>
                </a:extLst>
              </p:cNvPr>
              <p:cNvSpPr/>
              <p:nvPr/>
            </p:nvSpPr>
            <p:spPr>
              <a:xfrm>
                <a:off x="3703104" y="2676213"/>
                <a:ext cx="1504545" cy="4168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4">
                <a:extLst>
                  <a:ext uri="{FF2B5EF4-FFF2-40B4-BE49-F238E27FC236}">
                    <a16:creationId xmlns:a16="http://schemas.microsoft.com/office/drawing/2014/main" id="{0F815638-EB92-790B-8FE2-EB34A447B2B5}"/>
                  </a:ext>
                </a:extLst>
              </p:cNvPr>
              <p:cNvSpPr/>
              <p:nvPr/>
            </p:nvSpPr>
            <p:spPr>
              <a:xfrm>
                <a:off x="6984351" y="2676211"/>
                <a:ext cx="1504545" cy="41688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5">
                <a:extLst>
                  <a:ext uri="{FF2B5EF4-FFF2-40B4-BE49-F238E27FC236}">
                    <a16:creationId xmlns:a16="http://schemas.microsoft.com/office/drawing/2014/main" id="{B6173AD8-9DF1-4469-603F-08570EDA0095}"/>
                  </a:ext>
                </a:extLst>
              </p:cNvPr>
              <p:cNvSpPr/>
              <p:nvPr/>
            </p:nvSpPr>
            <p:spPr>
              <a:xfrm>
                <a:off x="4578485" y="2077261"/>
                <a:ext cx="3035029" cy="1614791"/>
              </a:xfrm>
              <a:custGeom>
                <a:avLst/>
                <a:gdLst>
                  <a:gd name="connsiteX0" fmla="*/ 0 w 3035029"/>
                  <a:gd name="connsiteY0" fmla="*/ 1131647 h 1614791"/>
                  <a:gd name="connsiteX1" fmla="*/ 246217 w 3035029"/>
                  <a:gd name="connsiteY1" fmla="*/ 1131647 h 1614791"/>
                  <a:gd name="connsiteX2" fmla="*/ 246217 w 3035029"/>
                  <a:gd name="connsiteY2" fmla="*/ 1139377 h 1614791"/>
                  <a:gd name="connsiteX3" fmla="*/ 246217 w 3035029"/>
                  <a:gd name="connsiteY3" fmla="*/ 1184776 h 1614791"/>
                  <a:gd name="connsiteX4" fmla="*/ 246217 w 3035029"/>
                  <a:gd name="connsiteY4" fmla="*/ 1236652 h 1614791"/>
                  <a:gd name="connsiteX5" fmla="*/ 378139 w 3035029"/>
                  <a:gd name="connsiteY5" fmla="*/ 1368574 h 1614791"/>
                  <a:gd name="connsiteX6" fmla="*/ 430015 w 3035029"/>
                  <a:gd name="connsiteY6" fmla="*/ 1368574 h 1614791"/>
                  <a:gd name="connsiteX7" fmla="*/ 475414 w 3035029"/>
                  <a:gd name="connsiteY7" fmla="*/ 1368574 h 1614791"/>
                  <a:gd name="connsiteX8" fmla="*/ 2559615 w 3035029"/>
                  <a:gd name="connsiteY8" fmla="*/ 1368574 h 1614791"/>
                  <a:gd name="connsiteX9" fmla="*/ 2605014 w 3035029"/>
                  <a:gd name="connsiteY9" fmla="*/ 1368574 h 1614791"/>
                  <a:gd name="connsiteX10" fmla="*/ 2656890 w 3035029"/>
                  <a:gd name="connsiteY10" fmla="*/ 1368574 h 1614791"/>
                  <a:gd name="connsiteX11" fmla="*/ 2788812 w 3035029"/>
                  <a:gd name="connsiteY11" fmla="*/ 1236652 h 1614791"/>
                  <a:gd name="connsiteX12" fmla="*/ 2788812 w 3035029"/>
                  <a:gd name="connsiteY12" fmla="*/ 1184776 h 1614791"/>
                  <a:gd name="connsiteX13" fmla="*/ 2788812 w 3035029"/>
                  <a:gd name="connsiteY13" fmla="*/ 1139377 h 1614791"/>
                  <a:gd name="connsiteX14" fmla="*/ 2788812 w 3035029"/>
                  <a:gd name="connsiteY14" fmla="*/ 1134894 h 1614791"/>
                  <a:gd name="connsiteX15" fmla="*/ 3035029 w 3035029"/>
                  <a:gd name="connsiteY15" fmla="*/ 1134894 h 1614791"/>
                  <a:gd name="connsiteX16" fmla="*/ 3035029 w 3035029"/>
                  <a:gd name="connsiteY16" fmla="*/ 1313229 h 1614791"/>
                  <a:gd name="connsiteX17" fmla="*/ 2733467 w 3035029"/>
                  <a:gd name="connsiteY17" fmla="*/ 1614791 h 1614791"/>
                  <a:gd name="connsiteX18" fmla="*/ 301562 w 3035029"/>
                  <a:gd name="connsiteY18" fmla="*/ 1614791 h 1614791"/>
                  <a:gd name="connsiteX19" fmla="*/ 0 w 3035029"/>
                  <a:gd name="connsiteY19" fmla="*/ 1313229 h 1614791"/>
                  <a:gd name="connsiteX20" fmla="*/ 301562 w 3035029"/>
                  <a:gd name="connsiteY20" fmla="*/ 0 h 1614791"/>
                  <a:gd name="connsiteX21" fmla="*/ 2733467 w 3035029"/>
                  <a:gd name="connsiteY21" fmla="*/ 0 h 1614791"/>
                  <a:gd name="connsiteX22" fmla="*/ 3035029 w 3035029"/>
                  <a:gd name="connsiteY22" fmla="*/ 301562 h 1614791"/>
                  <a:gd name="connsiteX23" fmla="*/ 3035029 w 3035029"/>
                  <a:gd name="connsiteY23" fmla="*/ 483137 h 1614791"/>
                  <a:gd name="connsiteX24" fmla="*/ 2788812 w 3035029"/>
                  <a:gd name="connsiteY24" fmla="*/ 483137 h 1614791"/>
                  <a:gd name="connsiteX25" fmla="*/ 2788812 w 3035029"/>
                  <a:gd name="connsiteY25" fmla="*/ 475412 h 1614791"/>
                  <a:gd name="connsiteX26" fmla="*/ 2788812 w 3035029"/>
                  <a:gd name="connsiteY26" fmla="*/ 430013 h 1614791"/>
                  <a:gd name="connsiteX27" fmla="*/ 2788812 w 3035029"/>
                  <a:gd name="connsiteY27" fmla="*/ 378137 h 1614791"/>
                  <a:gd name="connsiteX28" fmla="*/ 2656890 w 3035029"/>
                  <a:gd name="connsiteY28" fmla="*/ 246215 h 1614791"/>
                  <a:gd name="connsiteX29" fmla="*/ 2605014 w 3035029"/>
                  <a:gd name="connsiteY29" fmla="*/ 246215 h 1614791"/>
                  <a:gd name="connsiteX30" fmla="*/ 2559615 w 3035029"/>
                  <a:gd name="connsiteY30" fmla="*/ 246215 h 1614791"/>
                  <a:gd name="connsiteX31" fmla="*/ 475414 w 3035029"/>
                  <a:gd name="connsiteY31" fmla="*/ 246215 h 1614791"/>
                  <a:gd name="connsiteX32" fmla="*/ 430015 w 3035029"/>
                  <a:gd name="connsiteY32" fmla="*/ 246215 h 1614791"/>
                  <a:gd name="connsiteX33" fmla="*/ 378139 w 3035029"/>
                  <a:gd name="connsiteY33" fmla="*/ 246215 h 1614791"/>
                  <a:gd name="connsiteX34" fmla="*/ 246217 w 3035029"/>
                  <a:gd name="connsiteY34" fmla="*/ 378137 h 1614791"/>
                  <a:gd name="connsiteX35" fmla="*/ 246217 w 3035029"/>
                  <a:gd name="connsiteY35" fmla="*/ 430013 h 1614791"/>
                  <a:gd name="connsiteX36" fmla="*/ 246217 w 3035029"/>
                  <a:gd name="connsiteY36" fmla="*/ 475412 h 1614791"/>
                  <a:gd name="connsiteX37" fmla="*/ 246217 w 3035029"/>
                  <a:gd name="connsiteY37" fmla="*/ 483137 h 1614791"/>
                  <a:gd name="connsiteX38" fmla="*/ 0 w 3035029"/>
                  <a:gd name="connsiteY38" fmla="*/ 483137 h 1614791"/>
                  <a:gd name="connsiteX39" fmla="*/ 0 w 3035029"/>
                  <a:gd name="connsiteY39" fmla="*/ 301562 h 1614791"/>
                  <a:gd name="connsiteX40" fmla="*/ 301562 w 3035029"/>
                  <a:gd name="connsiteY40" fmla="*/ 0 h 16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35029" h="1614791">
                    <a:moveTo>
                      <a:pt x="0" y="1131647"/>
                    </a:moveTo>
                    <a:lnTo>
                      <a:pt x="246217" y="1131647"/>
                    </a:lnTo>
                    <a:lnTo>
                      <a:pt x="246217" y="1139377"/>
                    </a:lnTo>
                    <a:lnTo>
                      <a:pt x="246217" y="1184776"/>
                    </a:lnTo>
                    <a:lnTo>
                      <a:pt x="246217" y="1236652"/>
                    </a:lnTo>
                    <a:cubicBezTo>
                      <a:pt x="246217" y="1309511"/>
                      <a:pt x="305280" y="1368574"/>
                      <a:pt x="378139" y="1368574"/>
                    </a:cubicBezTo>
                    <a:lnTo>
                      <a:pt x="430015" y="1368574"/>
                    </a:lnTo>
                    <a:lnTo>
                      <a:pt x="475414" y="1368574"/>
                    </a:lnTo>
                    <a:lnTo>
                      <a:pt x="2559615" y="1368574"/>
                    </a:lnTo>
                    <a:lnTo>
                      <a:pt x="2605014" y="1368574"/>
                    </a:lnTo>
                    <a:lnTo>
                      <a:pt x="2656890" y="1368574"/>
                    </a:lnTo>
                    <a:cubicBezTo>
                      <a:pt x="2729749" y="1368574"/>
                      <a:pt x="2788812" y="1309511"/>
                      <a:pt x="2788812" y="1236652"/>
                    </a:cubicBezTo>
                    <a:lnTo>
                      <a:pt x="2788812" y="1184776"/>
                    </a:lnTo>
                    <a:lnTo>
                      <a:pt x="2788812" y="1139377"/>
                    </a:lnTo>
                    <a:lnTo>
                      <a:pt x="2788812" y="1134894"/>
                    </a:lnTo>
                    <a:lnTo>
                      <a:pt x="3035029" y="1134894"/>
                    </a:lnTo>
                    <a:lnTo>
                      <a:pt x="3035029" y="1313229"/>
                    </a:lnTo>
                    <a:cubicBezTo>
                      <a:pt x="3035029" y="1479777"/>
                      <a:pt x="2900015" y="1614791"/>
                      <a:pt x="2733467" y="1614791"/>
                    </a:cubicBezTo>
                    <a:lnTo>
                      <a:pt x="301562" y="1614791"/>
                    </a:lnTo>
                    <a:cubicBezTo>
                      <a:pt x="135014" y="1614791"/>
                      <a:pt x="0" y="1479777"/>
                      <a:pt x="0" y="1313229"/>
                    </a:cubicBezTo>
                    <a:close/>
                    <a:moveTo>
                      <a:pt x="301562" y="0"/>
                    </a:moveTo>
                    <a:lnTo>
                      <a:pt x="2733467" y="0"/>
                    </a:lnTo>
                    <a:cubicBezTo>
                      <a:pt x="2900015" y="0"/>
                      <a:pt x="3035029" y="135014"/>
                      <a:pt x="3035029" y="301562"/>
                    </a:cubicBezTo>
                    <a:lnTo>
                      <a:pt x="3035029" y="483137"/>
                    </a:lnTo>
                    <a:lnTo>
                      <a:pt x="2788812" y="483137"/>
                    </a:lnTo>
                    <a:lnTo>
                      <a:pt x="2788812" y="475412"/>
                    </a:lnTo>
                    <a:lnTo>
                      <a:pt x="2788812" y="430013"/>
                    </a:lnTo>
                    <a:lnTo>
                      <a:pt x="2788812" y="378137"/>
                    </a:lnTo>
                    <a:cubicBezTo>
                      <a:pt x="2788812" y="305278"/>
                      <a:pt x="2729749" y="246215"/>
                      <a:pt x="2656890" y="246215"/>
                    </a:cubicBezTo>
                    <a:lnTo>
                      <a:pt x="2605014" y="246215"/>
                    </a:lnTo>
                    <a:lnTo>
                      <a:pt x="2559615" y="246215"/>
                    </a:lnTo>
                    <a:lnTo>
                      <a:pt x="475414" y="246215"/>
                    </a:lnTo>
                    <a:lnTo>
                      <a:pt x="430015" y="246215"/>
                    </a:lnTo>
                    <a:lnTo>
                      <a:pt x="378139" y="246215"/>
                    </a:lnTo>
                    <a:cubicBezTo>
                      <a:pt x="305280" y="246215"/>
                      <a:pt x="246217" y="305278"/>
                      <a:pt x="246217" y="378137"/>
                    </a:cubicBezTo>
                    <a:lnTo>
                      <a:pt x="246217" y="430013"/>
                    </a:lnTo>
                    <a:lnTo>
                      <a:pt x="246217" y="475412"/>
                    </a:lnTo>
                    <a:lnTo>
                      <a:pt x="246217" y="483137"/>
                    </a:lnTo>
                    <a:lnTo>
                      <a:pt x="0" y="483137"/>
                    </a:lnTo>
                    <a:lnTo>
                      <a:pt x="0" y="301562"/>
                    </a:lnTo>
                    <a:cubicBezTo>
                      <a:pt x="0" y="135014"/>
                      <a:pt x="135014" y="0"/>
                      <a:pt x="30156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6">
                <a:extLst>
                  <a:ext uri="{FF2B5EF4-FFF2-40B4-BE49-F238E27FC236}">
                    <a16:creationId xmlns:a16="http://schemas.microsoft.com/office/drawing/2014/main" id="{597015AD-E71D-084A-5438-73DD1BCC97AD}"/>
                  </a:ext>
                </a:extLst>
              </p:cNvPr>
              <p:cNvSpPr/>
              <p:nvPr/>
            </p:nvSpPr>
            <p:spPr>
              <a:xfrm>
                <a:off x="7859732" y="2077261"/>
                <a:ext cx="3035029" cy="1614791"/>
              </a:xfrm>
              <a:custGeom>
                <a:avLst/>
                <a:gdLst>
                  <a:gd name="connsiteX0" fmla="*/ 301562 w 3035029"/>
                  <a:gd name="connsiteY0" fmla="*/ 0 h 1614791"/>
                  <a:gd name="connsiteX1" fmla="*/ 2733467 w 3035029"/>
                  <a:gd name="connsiteY1" fmla="*/ 0 h 1614791"/>
                  <a:gd name="connsiteX2" fmla="*/ 3035029 w 3035029"/>
                  <a:gd name="connsiteY2" fmla="*/ 301562 h 1614791"/>
                  <a:gd name="connsiteX3" fmla="*/ 3035029 w 3035029"/>
                  <a:gd name="connsiteY3" fmla="*/ 486384 h 1614791"/>
                  <a:gd name="connsiteX4" fmla="*/ 3035028 w 3035029"/>
                  <a:gd name="connsiteY4" fmla="*/ 486384 h 1614791"/>
                  <a:gd name="connsiteX5" fmla="*/ 3035028 w 3035029"/>
                  <a:gd name="connsiteY5" fmla="*/ 1134894 h 1614791"/>
                  <a:gd name="connsiteX6" fmla="*/ 3035029 w 3035029"/>
                  <a:gd name="connsiteY6" fmla="*/ 1134894 h 1614791"/>
                  <a:gd name="connsiteX7" fmla="*/ 3035029 w 3035029"/>
                  <a:gd name="connsiteY7" fmla="*/ 1313229 h 1614791"/>
                  <a:gd name="connsiteX8" fmla="*/ 2733467 w 3035029"/>
                  <a:gd name="connsiteY8" fmla="*/ 1614791 h 1614791"/>
                  <a:gd name="connsiteX9" fmla="*/ 301562 w 3035029"/>
                  <a:gd name="connsiteY9" fmla="*/ 1614791 h 1614791"/>
                  <a:gd name="connsiteX10" fmla="*/ 0 w 3035029"/>
                  <a:gd name="connsiteY10" fmla="*/ 1313229 h 1614791"/>
                  <a:gd name="connsiteX11" fmla="*/ 0 w 3035029"/>
                  <a:gd name="connsiteY11" fmla="*/ 1131647 h 1614791"/>
                  <a:gd name="connsiteX12" fmla="*/ 246217 w 3035029"/>
                  <a:gd name="connsiteY12" fmla="*/ 1131647 h 1614791"/>
                  <a:gd name="connsiteX13" fmla="*/ 246217 w 3035029"/>
                  <a:gd name="connsiteY13" fmla="*/ 1139377 h 1614791"/>
                  <a:gd name="connsiteX14" fmla="*/ 246217 w 3035029"/>
                  <a:gd name="connsiteY14" fmla="*/ 1184776 h 1614791"/>
                  <a:gd name="connsiteX15" fmla="*/ 246217 w 3035029"/>
                  <a:gd name="connsiteY15" fmla="*/ 1236652 h 1614791"/>
                  <a:gd name="connsiteX16" fmla="*/ 378139 w 3035029"/>
                  <a:gd name="connsiteY16" fmla="*/ 1368574 h 1614791"/>
                  <a:gd name="connsiteX17" fmla="*/ 430015 w 3035029"/>
                  <a:gd name="connsiteY17" fmla="*/ 1368574 h 1614791"/>
                  <a:gd name="connsiteX18" fmla="*/ 475414 w 3035029"/>
                  <a:gd name="connsiteY18" fmla="*/ 1368574 h 1614791"/>
                  <a:gd name="connsiteX19" fmla="*/ 2559615 w 3035029"/>
                  <a:gd name="connsiteY19" fmla="*/ 1368574 h 1614791"/>
                  <a:gd name="connsiteX20" fmla="*/ 2605014 w 3035029"/>
                  <a:gd name="connsiteY20" fmla="*/ 1368574 h 1614791"/>
                  <a:gd name="connsiteX21" fmla="*/ 2656890 w 3035029"/>
                  <a:gd name="connsiteY21" fmla="*/ 1368574 h 1614791"/>
                  <a:gd name="connsiteX22" fmla="*/ 2788812 w 3035029"/>
                  <a:gd name="connsiteY22" fmla="*/ 1236652 h 1614791"/>
                  <a:gd name="connsiteX23" fmla="*/ 2788812 w 3035029"/>
                  <a:gd name="connsiteY23" fmla="*/ 1184776 h 1614791"/>
                  <a:gd name="connsiteX24" fmla="*/ 2788812 w 3035029"/>
                  <a:gd name="connsiteY24" fmla="*/ 1139377 h 1614791"/>
                  <a:gd name="connsiteX25" fmla="*/ 2788812 w 3035029"/>
                  <a:gd name="connsiteY25" fmla="*/ 1134894 h 1614791"/>
                  <a:gd name="connsiteX26" fmla="*/ 2852854 w 3035029"/>
                  <a:gd name="connsiteY26" fmla="*/ 1134894 h 1614791"/>
                  <a:gd name="connsiteX27" fmla="*/ 2852854 w 3035029"/>
                  <a:gd name="connsiteY27" fmla="*/ 486384 h 1614791"/>
                  <a:gd name="connsiteX28" fmla="*/ 2788812 w 3035029"/>
                  <a:gd name="connsiteY28" fmla="*/ 486384 h 1614791"/>
                  <a:gd name="connsiteX29" fmla="*/ 2788812 w 3035029"/>
                  <a:gd name="connsiteY29" fmla="*/ 475412 h 1614791"/>
                  <a:gd name="connsiteX30" fmla="*/ 2788812 w 3035029"/>
                  <a:gd name="connsiteY30" fmla="*/ 430013 h 1614791"/>
                  <a:gd name="connsiteX31" fmla="*/ 2788812 w 3035029"/>
                  <a:gd name="connsiteY31" fmla="*/ 378137 h 1614791"/>
                  <a:gd name="connsiteX32" fmla="*/ 2656890 w 3035029"/>
                  <a:gd name="connsiteY32" fmla="*/ 246215 h 1614791"/>
                  <a:gd name="connsiteX33" fmla="*/ 2605014 w 3035029"/>
                  <a:gd name="connsiteY33" fmla="*/ 246215 h 1614791"/>
                  <a:gd name="connsiteX34" fmla="*/ 2559615 w 3035029"/>
                  <a:gd name="connsiteY34" fmla="*/ 246215 h 1614791"/>
                  <a:gd name="connsiteX35" fmla="*/ 475414 w 3035029"/>
                  <a:gd name="connsiteY35" fmla="*/ 246215 h 1614791"/>
                  <a:gd name="connsiteX36" fmla="*/ 430015 w 3035029"/>
                  <a:gd name="connsiteY36" fmla="*/ 246215 h 1614791"/>
                  <a:gd name="connsiteX37" fmla="*/ 378139 w 3035029"/>
                  <a:gd name="connsiteY37" fmla="*/ 246215 h 1614791"/>
                  <a:gd name="connsiteX38" fmla="*/ 246217 w 3035029"/>
                  <a:gd name="connsiteY38" fmla="*/ 378137 h 1614791"/>
                  <a:gd name="connsiteX39" fmla="*/ 246217 w 3035029"/>
                  <a:gd name="connsiteY39" fmla="*/ 430013 h 1614791"/>
                  <a:gd name="connsiteX40" fmla="*/ 246217 w 3035029"/>
                  <a:gd name="connsiteY40" fmla="*/ 475412 h 1614791"/>
                  <a:gd name="connsiteX41" fmla="*/ 246217 w 3035029"/>
                  <a:gd name="connsiteY41" fmla="*/ 483137 h 1614791"/>
                  <a:gd name="connsiteX42" fmla="*/ 0 w 3035029"/>
                  <a:gd name="connsiteY42" fmla="*/ 483137 h 1614791"/>
                  <a:gd name="connsiteX43" fmla="*/ 0 w 3035029"/>
                  <a:gd name="connsiteY43" fmla="*/ 301562 h 1614791"/>
                  <a:gd name="connsiteX44" fmla="*/ 301562 w 3035029"/>
                  <a:gd name="connsiteY44" fmla="*/ 0 h 1614791"/>
                  <a:gd name="connsiteX0" fmla="*/ 301562 w 3035029"/>
                  <a:gd name="connsiteY0" fmla="*/ 0 h 1614791"/>
                  <a:gd name="connsiteX1" fmla="*/ 2733467 w 3035029"/>
                  <a:gd name="connsiteY1" fmla="*/ 0 h 1614791"/>
                  <a:gd name="connsiteX2" fmla="*/ 3035029 w 3035029"/>
                  <a:gd name="connsiteY2" fmla="*/ 301562 h 1614791"/>
                  <a:gd name="connsiteX3" fmla="*/ 3035029 w 3035029"/>
                  <a:gd name="connsiteY3" fmla="*/ 486384 h 1614791"/>
                  <a:gd name="connsiteX4" fmla="*/ 3035028 w 3035029"/>
                  <a:gd name="connsiteY4" fmla="*/ 486384 h 1614791"/>
                  <a:gd name="connsiteX5" fmla="*/ 3035028 w 3035029"/>
                  <a:gd name="connsiteY5" fmla="*/ 1134894 h 1614791"/>
                  <a:gd name="connsiteX6" fmla="*/ 3035029 w 3035029"/>
                  <a:gd name="connsiteY6" fmla="*/ 1134894 h 1614791"/>
                  <a:gd name="connsiteX7" fmla="*/ 3035029 w 3035029"/>
                  <a:gd name="connsiteY7" fmla="*/ 1313229 h 1614791"/>
                  <a:gd name="connsiteX8" fmla="*/ 2733467 w 3035029"/>
                  <a:gd name="connsiteY8" fmla="*/ 1614791 h 1614791"/>
                  <a:gd name="connsiteX9" fmla="*/ 301562 w 3035029"/>
                  <a:gd name="connsiteY9" fmla="*/ 1614791 h 1614791"/>
                  <a:gd name="connsiteX10" fmla="*/ 0 w 3035029"/>
                  <a:gd name="connsiteY10" fmla="*/ 1313229 h 1614791"/>
                  <a:gd name="connsiteX11" fmla="*/ 0 w 3035029"/>
                  <a:gd name="connsiteY11" fmla="*/ 1131647 h 1614791"/>
                  <a:gd name="connsiteX12" fmla="*/ 246217 w 3035029"/>
                  <a:gd name="connsiteY12" fmla="*/ 1131647 h 1614791"/>
                  <a:gd name="connsiteX13" fmla="*/ 246217 w 3035029"/>
                  <a:gd name="connsiteY13" fmla="*/ 1139377 h 1614791"/>
                  <a:gd name="connsiteX14" fmla="*/ 246217 w 3035029"/>
                  <a:gd name="connsiteY14" fmla="*/ 1184776 h 1614791"/>
                  <a:gd name="connsiteX15" fmla="*/ 246217 w 3035029"/>
                  <a:gd name="connsiteY15" fmla="*/ 1236652 h 1614791"/>
                  <a:gd name="connsiteX16" fmla="*/ 378139 w 3035029"/>
                  <a:gd name="connsiteY16" fmla="*/ 1368574 h 1614791"/>
                  <a:gd name="connsiteX17" fmla="*/ 430015 w 3035029"/>
                  <a:gd name="connsiteY17" fmla="*/ 1368574 h 1614791"/>
                  <a:gd name="connsiteX18" fmla="*/ 475414 w 3035029"/>
                  <a:gd name="connsiteY18" fmla="*/ 1368574 h 1614791"/>
                  <a:gd name="connsiteX19" fmla="*/ 2559615 w 3035029"/>
                  <a:gd name="connsiteY19" fmla="*/ 1368574 h 1614791"/>
                  <a:gd name="connsiteX20" fmla="*/ 2605014 w 3035029"/>
                  <a:gd name="connsiteY20" fmla="*/ 1368574 h 1614791"/>
                  <a:gd name="connsiteX21" fmla="*/ 2656890 w 3035029"/>
                  <a:gd name="connsiteY21" fmla="*/ 1368574 h 1614791"/>
                  <a:gd name="connsiteX22" fmla="*/ 2788812 w 3035029"/>
                  <a:gd name="connsiteY22" fmla="*/ 1236652 h 1614791"/>
                  <a:gd name="connsiteX23" fmla="*/ 2788812 w 3035029"/>
                  <a:gd name="connsiteY23" fmla="*/ 1184776 h 1614791"/>
                  <a:gd name="connsiteX24" fmla="*/ 2788812 w 3035029"/>
                  <a:gd name="connsiteY24" fmla="*/ 1139377 h 1614791"/>
                  <a:gd name="connsiteX25" fmla="*/ 2788812 w 3035029"/>
                  <a:gd name="connsiteY25" fmla="*/ 1134894 h 1614791"/>
                  <a:gd name="connsiteX26" fmla="*/ 2852854 w 3035029"/>
                  <a:gd name="connsiteY26" fmla="*/ 486384 h 1614791"/>
                  <a:gd name="connsiteX27" fmla="*/ 2788812 w 3035029"/>
                  <a:gd name="connsiteY27" fmla="*/ 486384 h 1614791"/>
                  <a:gd name="connsiteX28" fmla="*/ 2788812 w 3035029"/>
                  <a:gd name="connsiteY28" fmla="*/ 475412 h 1614791"/>
                  <a:gd name="connsiteX29" fmla="*/ 2788812 w 3035029"/>
                  <a:gd name="connsiteY29" fmla="*/ 430013 h 1614791"/>
                  <a:gd name="connsiteX30" fmla="*/ 2788812 w 3035029"/>
                  <a:gd name="connsiteY30" fmla="*/ 378137 h 1614791"/>
                  <a:gd name="connsiteX31" fmla="*/ 2656890 w 3035029"/>
                  <a:gd name="connsiteY31" fmla="*/ 246215 h 1614791"/>
                  <a:gd name="connsiteX32" fmla="*/ 2605014 w 3035029"/>
                  <a:gd name="connsiteY32" fmla="*/ 246215 h 1614791"/>
                  <a:gd name="connsiteX33" fmla="*/ 2559615 w 3035029"/>
                  <a:gd name="connsiteY33" fmla="*/ 246215 h 1614791"/>
                  <a:gd name="connsiteX34" fmla="*/ 475414 w 3035029"/>
                  <a:gd name="connsiteY34" fmla="*/ 246215 h 1614791"/>
                  <a:gd name="connsiteX35" fmla="*/ 430015 w 3035029"/>
                  <a:gd name="connsiteY35" fmla="*/ 246215 h 1614791"/>
                  <a:gd name="connsiteX36" fmla="*/ 378139 w 3035029"/>
                  <a:gd name="connsiteY36" fmla="*/ 246215 h 1614791"/>
                  <a:gd name="connsiteX37" fmla="*/ 246217 w 3035029"/>
                  <a:gd name="connsiteY37" fmla="*/ 378137 h 1614791"/>
                  <a:gd name="connsiteX38" fmla="*/ 246217 w 3035029"/>
                  <a:gd name="connsiteY38" fmla="*/ 430013 h 1614791"/>
                  <a:gd name="connsiteX39" fmla="*/ 246217 w 3035029"/>
                  <a:gd name="connsiteY39" fmla="*/ 475412 h 1614791"/>
                  <a:gd name="connsiteX40" fmla="*/ 246217 w 3035029"/>
                  <a:gd name="connsiteY40" fmla="*/ 483137 h 1614791"/>
                  <a:gd name="connsiteX41" fmla="*/ 0 w 3035029"/>
                  <a:gd name="connsiteY41" fmla="*/ 483137 h 1614791"/>
                  <a:gd name="connsiteX42" fmla="*/ 0 w 3035029"/>
                  <a:gd name="connsiteY42" fmla="*/ 301562 h 1614791"/>
                  <a:gd name="connsiteX43" fmla="*/ 301562 w 3035029"/>
                  <a:gd name="connsiteY43" fmla="*/ 0 h 1614791"/>
                  <a:gd name="connsiteX0" fmla="*/ 301562 w 3035029"/>
                  <a:gd name="connsiteY0" fmla="*/ 0 h 1614791"/>
                  <a:gd name="connsiteX1" fmla="*/ 2733467 w 3035029"/>
                  <a:gd name="connsiteY1" fmla="*/ 0 h 1614791"/>
                  <a:gd name="connsiteX2" fmla="*/ 3035029 w 3035029"/>
                  <a:gd name="connsiteY2" fmla="*/ 301562 h 1614791"/>
                  <a:gd name="connsiteX3" fmla="*/ 3035029 w 3035029"/>
                  <a:gd name="connsiteY3" fmla="*/ 486384 h 1614791"/>
                  <a:gd name="connsiteX4" fmla="*/ 3035028 w 3035029"/>
                  <a:gd name="connsiteY4" fmla="*/ 486384 h 1614791"/>
                  <a:gd name="connsiteX5" fmla="*/ 3035028 w 3035029"/>
                  <a:gd name="connsiteY5" fmla="*/ 1134894 h 1614791"/>
                  <a:gd name="connsiteX6" fmla="*/ 3035029 w 3035029"/>
                  <a:gd name="connsiteY6" fmla="*/ 1134894 h 1614791"/>
                  <a:gd name="connsiteX7" fmla="*/ 3035029 w 3035029"/>
                  <a:gd name="connsiteY7" fmla="*/ 1313229 h 1614791"/>
                  <a:gd name="connsiteX8" fmla="*/ 2733467 w 3035029"/>
                  <a:gd name="connsiteY8" fmla="*/ 1614791 h 1614791"/>
                  <a:gd name="connsiteX9" fmla="*/ 301562 w 3035029"/>
                  <a:gd name="connsiteY9" fmla="*/ 1614791 h 1614791"/>
                  <a:gd name="connsiteX10" fmla="*/ 0 w 3035029"/>
                  <a:gd name="connsiteY10" fmla="*/ 1313229 h 1614791"/>
                  <a:gd name="connsiteX11" fmla="*/ 0 w 3035029"/>
                  <a:gd name="connsiteY11" fmla="*/ 1131647 h 1614791"/>
                  <a:gd name="connsiteX12" fmla="*/ 246217 w 3035029"/>
                  <a:gd name="connsiteY12" fmla="*/ 1131647 h 1614791"/>
                  <a:gd name="connsiteX13" fmla="*/ 246217 w 3035029"/>
                  <a:gd name="connsiteY13" fmla="*/ 1139377 h 1614791"/>
                  <a:gd name="connsiteX14" fmla="*/ 246217 w 3035029"/>
                  <a:gd name="connsiteY14" fmla="*/ 1184776 h 1614791"/>
                  <a:gd name="connsiteX15" fmla="*/ 246217 w 3035029"/>
                  <a:gd name="connsiteY15" fmla="*/ 1236652 h 1614791"/>
                  <a:gd name="connsiteX16" fmla="*/ 378139 w 3035029"/>
                  <a:gd name="connsiteY16" fmla="*/ 1368574 h 1614791"/>
                  <a:gd name="connsiteX17" fmla="*/ 430015 w 3035029"/>
                  <a:gd name="connsiteY17" fmla="*/ 1368574 h 1614791"/>
                  <a:gd name="connsiteX18" fmla="*/ 475414 w 3035029"/>
                  <a:gd name="connsiteY18" fmla="*/ 1368574 h 1614791"/>
                  <a:gd name="connsiteX19" fmla="*/ 2559615 w 3035029"/>
                  <a:gd name="connsiteY19" fmla="*/ 1368574 h 1614791"/>
                  <a:gd name="connsiteX20" fmla="*/ 2605014 w 3035029"/>
                  <a:gd name="connsiteY20" fmla="*/ 1368574 h 1614791"/>
                  <a:gd name="connsiteX21" fmla="*/ 2656890 w 3035029"/>
                  <a:gd name="connsiteY21" fmla="*/ 1368574 h 1614791"/>
                  <a:gd name="connsiteX22" fmla="*/ 2788812 w 3035029"/>
                  <a:gd name="connsiteY22" fmla="*/ 1236652 h 1614791"/>
                  <a:gd name="connsiteX23" fmla="*/ 2788812 w 3035029"/>
                  <a:gd name="connsiteY23" fmla="*/ 1184776 h 1614791"/>
                  <a:gd name="connsiteX24" fmla="*/ 2788812 w 3035029"/>
                  <a:gd name="connsiteY24" fmla="*/ 1139377 h 1614791"/>
                  <a:gd name="connsiteX25" fmla="*/ 2788812 w 3035029"/>
                  <a:gd name="connsiteY25" fmla="*/ 1134894 h 1614791"/>
                  <a:gd name="connsiteX26" fmla="*/ 2788812 w 3035029"/>
                  <a:gd name="connsiteY26" fmla="*/ 486384 h 1614791"/>
                  <a:gd name="connsiteX27" fmla="*/ 2788812 w 3035029"/>
                  <a:gd name="connsiteY27" fmla="*/ 475412 h 1614791"/>
                  <a:gd name="connsiteX28" fmla="*/ 2788812 w 3035029"/>
                  <a:gd name="connsiteY28" fmla="*/ 430013 h 1614791"/>
                  <a:gd name="connsiteX29" fmla="*/ 2788812 w 3035029"/>
                  <a:gd name="connsiteY29" fmla="*/ 378137 h 1614791"/>
                  <a:gd name="connsiteX30" fmla="*/ 2656890 w 3035029"/>
                  <a:gd name="connsiteY30" fmla="*/ 246215 h 1614791"/>
                  <a:gd name="connsiteX31" fmla="*/ 2605014 w 3035029"/>
                  <a:gd name="connsiteY31" fmla="*/ 246215 h 1614791"/>
                  <a:gd name="connsiteX32" fmla="*/ 2559615 w 3035029"/>
                  <a:gd name="connsiteY32" fmla="*/ 246215 h 1614791"/>
                  <a:gd name="connsiteX33" fmla="*/ 475414 w 3035029"/>
                  <a:gd name="connsiteY33" fmla="*/ 246215 h 1614791"/>
                  <a:gd name="connsiteX34" fmla="*/ 430015 w 3035029"/>
                  <a:gd name="connsiteY34" fmla="*/ 246215 h 1614791"/>
                  <a:gd name="connsiteX35" fmla="*/ 378139 w 3035029"/>
                  <a:gd name="connsiteY35" fmla="*/ 246215 h 1614791"/>
                  <a:gd name="connsiteX36" fmla="*/ 246217 w 3035029"/>
                  <a:gd name="connsiteY36" fmla="*/ 378137 h 1614791"/>
                  <a:gd name="connsiteX37" fmla="*/ 246217 w 3035029"/>
                  <a:gd name="connsiteY37" fmla="*/ 430013 h 1614791"/>
                  <a:gd name="connsiteX38" fmla="*/ 246217 w 3035029"/>
                  <a:gd name="connsiteY38" fmla="*/ 475412 h 1614791"/>
                  <a:gd name="connsiteX39" fmla="*/ 246217 w 3035029"/>
                  <a:gd name="connsiteY39" fmla="*/ 483137 h 1614791"/>
                  <a:gd name="connsiteX40" fmla="*/ 0 w 3035029"/>
                  <a:gd name="connsiteY40" fmla="*/ 483137 h 1614791"/>
                  <a:gd name="connsiteX41" fmla="*/ 0 w 3035029"/>
                  <a:gd name="connsiteY41" fmla="*/ 301562 h 1614791"/>
                  <a:gd name="connsiteX42" fmla="*/ 301562 w 3035029"/>
                  <a:gd name="connsiteY42" fmla="*/ 0 h 16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35029" h="1614791">
                    <a:moveTo>
                      <a:pt x="301562" y="0"/>
                    </a:moveTo>
                    <a:lnTo>
                      <a:pt x="2733467" y="0"/>
                    </a:lnTo>
                    <a:cubicBezTo>
                      <a:pt x="2900015" y="0"/>
                      <a:pt x="3035029" y="135014"/>
                      <a:pt x="3035029" y="301562"/>
                    </a:cubicBezTo>
                    <a:lnTo>
                      <a:pt x="3035029" y="486384"/>
                    </a:lnTo>
                    <a:lnTo>
                      <a:pt x="3035028" y="486384"/>
                    </a:lnTo>
                    <a:lnTo>
                      <a:pt x="3035028" y="1134894"/>
                    </a:lnTo>
                    <a:lnTo>
                      <a:pt x="3035029" y="1134894"/>
                    </a:lnTo>
                    <a:lnTo>
                      <a:pt x="3035029" y="1313229"/>
                    </a:lnTo>
                    <a:cubicBezTo>
                      <a:pt x="3035029" y="1479777"/>
                      <a:pt x="2900015" y="1614791"/>
                      <a:pt x="2733467" y="1614791"/>
                    </a:cubicBezTo>
                    <a:lnTo>
                      <a:pt x="301562" y="1614791"/>
                    </a:lnTo>
                    <a:cubicBezTo>
                      <a:pt x="135014" y="1614791"/>
                      <a:pt x="0" y="1479777"/>
                      <a:pt x="0" y="1313229"/>
                    </a:cubicBezTo>
                    <a:lnTo>
                      <a:pt x="0" y="1131647"/>
                    </a:lnTo>
                    <a:lnTo>
                      <a:pt x="246217" y="1131647"/>
                    </a:lnTo>
                    <a:lnTo>
                      <a:pt x="246217" y="1139377"/>
                    </a:lnTo>
                    <a:lnTo>
                      <a:pt x="246217" y="1184776"/>
                    </a:lnTo>
                    <a:lnTo>
                      <a:pt x="246217" y="1236652"/>
                    </a:lnTo>
                    <a:cubicBezTo>
                      <a:pt x="246217" y="1309511"/>
                      <a:pt x="305280" y="1368574"/>
                      <a:pt x="378139" y="1368574"/>
                    </a:cubicBezTo>
                    <a:lnTo>
                      <a:pt x="430015" y="1368574"/>
                    </a:lnTo>
                    <a:lnTo>
                      <a:pt x="475414" y="1368574"/>
                    </a:lnTo>
                    <a:lnTo>
                      <a:pt x="2559615" y="1368574"/>
                    </a:lnTo>
                    <a:lnTo>
                      <a:pt x="2605014" y="1368574"/>
                    </a:lnTo>
                    <a:lnTo>
                      <a:pt x="2656890" y="1368574"/>
                    </a:lnTo>
                    <a:cubicBezTo>
                      <a:pt x="2729749" y="1368574"/>
                      <a:pt x="2788812" y="1309511"/>
                      <a:pt x="2788812" y="1236652"/>
                    </a:cubicBezTo>
                    <a:lnTo>
                      <a:pt x="2788812" y="1184776"/>
                    </a:lnTo>
                    <a:lnTo>
                      <a:pt x="2788812" y="1139377"/>
                    </a:lnTo>
                    <a:lnTo>
                      <a:pt x="2788812" y="1134894"/>
                    </a:lnTo>
                    <a:lnTo>
                      <a:pt x="2788812" y="486384"/>
                    </a:lnTo>
                    <a:lnTo>
                      <a:pt x="2788812" y="475412"/>
                    </a:lnTo>
                    <a:lnTo>
                      <a:pt x="2788812" y="430013"/>
                    </a:lnTo>
                    <a:lnTo>
                      <a:pt x="2788812" y="378137"/>
                    </a:lnTo>
                    <a:cubicBezTo>
                      <a:pt x="2788812" y="305278"/>
                      <a:pt x="2729749" y="246215"/>
                      <a:pt x="2656890" y="246215"/>
                    </a:cubicBezTo>
                    <a:lnTo>
                      <a:pt x="2605014" y="246215"/>
                    </a:lnTo>
                    <a:lnTo>
                      <a:pt x="2559615" y="246215"/>
                    </a:lnTo>
                    <a:lnTo>
                      <a:pt x="475414" y="246215"/>
                    </a:lnTo>
                    <a:lnTo>
                      <a:pt x="430015" y="246215"/>
                    </a:lnTo>
                    <a:lnTo>
                      <a:pt x="378139" y="246215"/>
                    </a:lnTo>
                    <a:cubicBezTo>
                      <a:pt x="305280" y="246215"/>
                      <a:pt x="246217" y="305278"/>
                      <a:pt x="246217" y="378137"/>
                    </a:cubicBezTo>
                    <a:lnTo>
                      <a:pt x="246217" y="430013"/>
                    </a:lnTo>
                    <a:lnTo>
                      <a:pt x="246217" y="475412"/>
                    </a:lnTo>
                    <a:lnTo>
                      <a:pt x="246217" y="483137"/>
                    </a:lnTo>
                    <a:lnTo>
                      <a:pt x="0" y="483137"/>
                    </a:lnTo>
                    <a:lnTo>
                      <a:pt x="0" y="301562"/>
                    </a:lnTo>
                    <a:cubicBezTo>
                      <a:pt x="0" y="135014"/>
                      <a:pt x="135014" y="0"/>
                      <a:pt x="3015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334720F6-3257-B1E9-045D-43B51D9E5159}"/>
                </a:ext>
              </a:extLst>
            </p:cNvPr>
            <p:cNvSpPr txBox="1"/>
            <p:nvPr/>
          </p:nvSpPr>
          <p:spPr>
            <a:xfrm>
              <a:off x="1634922" y="1314798"/>
              <a:ext cx="2333722" cy="830997"/>
            </a:xfrm>
            <a:prstGeom prst="rect">
              <a:avLst/>
            </a:prstGeom>
            <a:noFill/>
          </p:spPr>
          <p:txBody>
            <a:bodyPr wrap="square" lIns="0" rIns="0" rtlCol="0" anchor="b">
              <a:spAutoFit/>
            </a:bodyPr>
            <a:lstStyle/>
            <a:p>
              <a:pPr algn="ctr"/>
              <a:r>
                <a:rPr lang="en-US" sz="2400" b="1" noProof="1"/>
                <a:t>Short Term Memory</a:t>
              </a:r>
            </a:p>
          </p:txBody>
        </p:sp>
        <p:sp>
          <p:nvSpPr>
            <p:cNvPr id="13" name="TextBox 12">
              <a:extLst>
                <a:ext uri="{FF2B5EF4-FFF2-40B4-BE49-F238E27FC236}">
                  <a16:creationId xmlns:a16="http://schemas.microsoft.com/office/drawing/2014/main" id="{56B2C5C1-3564-E8BC-AFDE-49F08B9F6234}"/>
                </a:ext>
              </a:extLst>
            </p:cNvPr>
            <p:cNvSpPr txBox="1"/>
            <p:nvPr/>
          </p:nvSpPr>
          <p:spPr>
            <a:xfrm>
              <a:off x="4954620" y="1289259"/>
              <a:ext cx="2282758" cy="830997"/>
            </a:xfrm>
            <a:prstGeom prst="rect">
              <a:avLst/>
            </a:prstGeom>
            <a:noFill/>
          </p:spPr>
          <p:txBody>
            <a:bodyPr wrap="square" lIns="0" rIns="0" rtlCol="0" anchor="b">
              <a:spAutoFit/>
            </a:bodyPr>
            <a:lstStyle/>
            <a:p>
              <a:pPr algn="ctr"/>
              <a:r>
                <a:rPr lang="en-US" sz="2400" b="1" noProof="1"/>
                <a:t>Long Term Memory</a:t>
              </a:r>
            </a:p>
          </p:txBody>
        </p:sp>
        <p:sp>
          <p:nvSpPr>
            <p:cNvPr id="16" name="TextBox 15">
              <a:extLst>
                <a:ext uri="{FF2B5EF4-FFF2-40B4-BE49-F238E27FC236}">
                  <a16:creationId xmlns:a16="http://schemas.microsoft.com/office/drawing/2014/main" id="{D963E91F-D8D7-806E-11C0-AED44EEAD60B}"/>
                </a:ext>
              </a:extLst>
            </p:cNvPr>
            <p:cNvSpPr txBox="1"/>
            <p:nvPr/>
          </p:nvSpPr>
          <p:spPr>
            <a:xfrm>
              <a:off x="8488896" y="1323310"/>
              <a:ext cx="1893651" cy="830997"/>
            </a:xfrm>
            <a:prstGeom prst="rect">
              <a:avLst/>
            </a:prstGeom>
            <a:noFill/>
          </p:spPr>
          <p:txBody>
            <a:bodyPr wrap="square" lIns="0" rIns="0" rtlCol="0" anchor="b">
              <a:spAutoFit/>
            </a:bodyPr>
            <a:lstStyle/>
            <a:p>
              <a:pPr algn="ctr"/>
              <a:r>
                <a:rPr lang="en-US" sz="2400" b="1" noProof="1"/>
                <a:t>Feedback Loop</a:t>
              </a:r>
            </a:p>
          </p:txBody>
        </p:sp>
      </p:grpSp>
      <p:graphicFrame>
        <p:nvGraphicFramePr>
          <p:cNvPr id="27" name="Table 26">
            <a:extLst>
              <a:ext uri="{FF2B5EF4-FFF2-40B4-BE49-F238E27FC236}">
                <a16:creationId xmlns:a16="http://schemas.microsoft.com/office/drawing/2014/main" id="{83265820-6573-6687-BD94-F2E2FD433CCB}"/>
              </a:ext>
            </a:extLst>
          </p:cNvPr>
          <p:cNvGraphicFramePr>
            <a:graphicFrameLocks noGrp="1"/>
          </p:cNvGraphicFramePr>
          <p:nvPr>
            <p:extLst>
              <p:ext uri="{D42A27DB-BD31-4B8C-83A1-F6EECF244321}">
                <p14:modId xmlns:p14="http://schemas.microsoft.com/office/powerpoint/2010/main" val="2111548206"/>
              </p:ext>
            </p:extLst>
          </p:nvPr>
        </p:nvGraphicFramePr>
        <p:xfrm>
          <a:off x="227535" y="2486631"/>
          <a:ext cx="11594896" cy="3987322"/>
        </p:xfrm>
        <a:graphic>
          <a:graphicData uri="http://schemas.openxmlformats.org/drawingml/2006/table">
            <a:tbl>
              <a:tblPr firstCol="1" bandRow="1">
                <a:tableStyleId>{5C22544A-7EE6-4342-B048-85BDC9FD1C3A}</a:tableStyleId>
              </a:tblPr>
              <a:tblGrid>
                <a:gridCol w="1993151">
                  <a:extLst>
                    <a:ext uri="{9D8B030D-6E8A-4147-A177-3AD203B41FA5}">
                      <a16:colId xmlns:a16="http://schemas.microsoft.com/office/drawing/2014/main" val="4240235015"/>
                    </a:ext>
                  </a:extLst>
                </a:gridCol>
                <a:gridCol w="3206337">
                  <a:extLst>
                    <a:ext uri="{9D8B030D-6E8A-4147-A177-3AD203B41FA5}">
                      <a16:colId xmlns:a16="http://schemas.microsoft.com/office/drawing/2014/main" val="1362423797"/>
                    </a:ext>
                  </a:extLst>
                </a:gridCol>
                <a:gridCol w="3289465">
                  <a:extLst>
                    <a:ext uri="{9D8B030D-6E8A-4147-A177-3AD203B41FA5}">
                      <a16:colId xmlns:a16="http://schemas.microsoft.com/office/drawing/2014/main" val="1129003689"/>
                    </a:ext>
                  </a:extLst>
                </a:gridCol>
                <a:gridCol w="3105943">
                  <a:extLst>
                    <a:ext uri="{9D8B030D-6E8A-4147-A177-3AD203B41FA5}">
                      <a16:colId xmlns:a16="http://schemas.microsoft.com/office/drawing/2014/main" val="2468313956"/>
                    </a:ext>
                  </a:extLst>
                </a:gridCol>
              </a:tblGrid>
              <a:tr h="1045855">
                <a:tc>
                  <a:txBody>
                    <a:bodyPr/>
                    <a:lstStyle/>
                    <a:p>
                      <a:pPr algn="ctr"/>
                      <a:r>
                        <a:rPr lang="en-US" sz="1200" dirty="0"/>
                        <a:t>Implementation</a:t>
                      </a:r>
                    </a:p>
                  </a:txBody>
                  <a:tcPr anchor="ctr"/>
                </a:tc>
                <a:tc>
                  <a:txBody>
                    <a:bodyPr/>
                    <a:lstStyle/>
                    <a:p>
                      <a:r>
                        <a:rPr lang="en-US" sz="1400" dirty="0"/>
                        <a:t>Use Context windows to handle immediate tasks.</a:t>
                      </a:r>
                    </a:p>
                  </a:txBody>
                  <a:tcPr/>
                </a:tc>
                <a:tc>
                  <a:txBody>
                    <a:bodyPr/>
                    <a:lstStyle/>
                    <a:p>
                      <a:r>
                        <a:rPr lang="en-US" sz="1400" dirty="0"/>
                        <a:t>Categorize retained information into events, facts, and how-to memories</a:t>
                      </a:r>
                    </a:p>
                  </a:txBody>
                  <a:tcPr/>
                </a:tc>
                <a:tc>
                  <a:txBody>
                    <a:bodyPr/>
                    <a:lstStyle/>
                    <a:p>
                      <a:r>
                        <a:rPr lang="en-US" sz="1400" dirty="0"/>
                        <a:t>Continuously improve memory retrained by feedback </a:t>
                      </a:r>
                      <a:r>
                        <a:rPr lang="en-US" sz="1400" dirty="0" err="1"/>
                        <a:t>adusting</a:t>
                      </a:r>
                      <a:r>
                        <a:rPr lang="en-US" sz="1400" dirty="0"/>
                        <a:t> memory prioritization and retrieval strategies.</a:t>
                      </a:r>
                    </a:p>
                  </a:txBody>
                  <a:tcPr/>
                </a:tc>
                <a:extLst>
                  <a:ext uri="{0D108BD9-81ED-4DB2-BD59-A6C34878D82A}">
                    <a16:rowId xmlns:a16="http://schemas.microsoft.com/office/drawing/2014/main" val="2902274586"/>
                  </a:ext>
                </a:extLst>
              </a:tr>
              <a:tr h="1045855">
                <a:tc>
                  <a:txBody>
                    <a:bodyPr/>
                    <a:lstStyle/>
                    <a:p>
                      <a:pPr algn="ctr"/>
                      <a:r>
                        <a:rPr lang="en-US" sz="1200" dirty="0"/>
                        <a:t>Database &amp; Frameworks</a:t>
                      </a:r>
                    </a:p>
                  </a:txBody>
                  <a:tcPr anchor="ctr"/>
                </a:tc>
                <a:tc>
                  <a:txBody>
                    <a:bodyPr/>
                    <a:lstStyle/>
                    <a:p>
                      <a:r>
                        <a:rPr lang="en-US" sz="1400" dirty="0"/>
                        <a:t>AI Frameworks, OpenAI GPT, </a:t>
                      </a:r>
                      <a:r>
                        <a:rPr lang="en-US" sz="1400" dirty="0" err="1"/>
                        <a:t>Langchain</a:t>
                      </a:r>
                      <a:r>
                        <a:rPr lang="en-US" sz="1400" dirty="0"/>
                        <a:t>, LangGraph, etc.</a:t>
                      </a:r>
                    </a:p>
                  </a:txBody>
                  <a:tcPr/>
                </a:tc>
                <a:tc>
                  <a:txBody>
                    <a:bodyPr/>
                    <a:lstStyle/>
                    <a:p>
                      <a:r>
                        <a:rPr lang="en-US" sz="1400" dirty="0"/>
                        <a:t>Relational databases for structure data, NoSQL for flexible storage, Pinecone for vector store, Neo4j for Graphs</a:t>
                      </a:r>
                    </a:p>
                  </a:txBody>
                  <a:tcPr/>
                </a:tc>
                <a:tc>
                  <a:txBody>
                    <a:bodyPr/>
                    <a:lstStyle/>
                    <a:p>
                      <a:r>
                        <a:rPr lang="en-US" sz="1400" dirty="0"/>
                        <a:t>Feedback logs stored in databases like </a:t>
                      </a:r>
                      <a:r>
                        <a:rPr lang="en-US" sz="1400" dirty="0" err="1"/>
                        <a:t>BigQuery</a:t>
                      </a:r>
                      <a:r>
                        <a:rPr lang="en-US" sz="1400" dirty="0"/>
                        <a:t> or Dynamo for quick read and interactable with data analytic tools.</a:t>
                      </a:r>
                    </a:p>
                  </a:txBody>
                  <a:tcPr/>
                </a:tc>
                <a:extLst>
                  <a:ext uri="{0D108BD9-81ED-4DB2-BD59-A6C34878D82A}">
                    <a16:rowId xmlns:a16="http://schemas.microsoft.com/office/drawing/2014/main" val="1312839899"/>
                  </a:ext>
                </a:extLst>
              </a:tr>
              <a:tr h="1045855">
                <a:tc>
                  <a:txBody>
                    <a:bodyPr/>
                    <a:lstStyle/>
                    <a:p>
                      <a:pPr algn="ctr"/>
                      <a:r>
                        <a:rPr lang="en-US" sz="1200" dirty="0"/>
                        <a:t>Pitfalls</a:t>
                      </a:r>
                    </a:p>
                  </a:txBody>
                  <a:tcPr anchor="ctr"/>
                </a:tc>
                <a:tc>
                  <a:txBody>
                    <a:bodyPr/>
                    <a:lstStyle/>
                    <a:p>
                      <a:r>
                        <a:rPr lang="en-US" sz="1400" dirty="0"/>
                        <a:t>Context overflow, where critical details get lost when the window is too packed with distractors or exceeds window limit</a:t>
                      </a:r>
                    </a:p>
                  </a:txBody>
                  <a:tcPr/>
                </a:tc>
                <a:tc>
                  <a:txBody>
                    <a:bodyPr/>
                    <a:lstStyle/>
                    <a:p>
                      <a:r>
                        <a:rPr lang="en-US" sz="1400" dirty="0"/>
                        <a:t>Difficulty in categorizing information correctly leading to retrieval missteps.</a:t>
                      </a:r>
                    </a:p>
                  </a:txBody>
                  <a:tcPr/>
                </a:tc>
                <a:tc>
                  <a:txBody>
                    <a:bodyPr/>
                    <a:lstStyle/>
                    <a:p>
                      <a:r>
                        <a:rPr lang="en-US" sz="1400" dirty="0"/>
                        <a:t>Ignoring or misinterpreting feedback.</a:t>
                      </a:r>
                    </a:p>
                  </a:txBody>
                  <a:tcPr/>
                </a:tc>
                <a:extLst>
                  <a:ext uri="{0D108BD9-81ED-4DB2-BD59-A6C34878D82A}">
                    <a16:rowId xmlns:a16="http://schemas.microsoft.com/office/drawing/2014/main" val="1119981921"/>
                  </a:ext>
                </a:extLst>
              </a:tr>
              <a:tr h="849757">
                <a:tc>
                  <a:txBody>
                    <a:bodyPr/>
                    <a:lstStyle/>
                    <a:p>
                      <a:pPr algn="ctr"/>
                      <a:r>
                        <a:rPr lang="en-US" sz="1200" dirty="0"/>
                        <a:t>How to Mitigate</a:t>
                      </a:r>
                    </a:p>
                  </a:txBody>
                  <a:tcPr anchor="ctr"/>
                </a:tc>
                <a:tc>
                  <a:txBody>
                    <a:bodyPr/>
                    <a:lstStyle/>
                    <a:p>
                      <a:r>
                        <a:rPr lang="en-US" sz="1400" dirty="0"/>
                        <a:t>Implement summarization + landmarking techniques to condense information without meaning</a:t>
                      </a:r>
                    </a:p>
                  </a:txBody>
                  <a:tcPr/>
                </a:tc>
                <a:tc>
                  <a:txBody>
                    <a:bodyPr/>
                    <a:lstStyle/>
                    <a:p>
                      <a:r>
                        <a:rPr lang="en-US" sz="1400" dirty="0"/>
                        <a:t>Use tagging and metadata to index information properly and tag steps in workflows for explicit context injection.</a:t>
                      </a:r>
                    </a:p>
                  </a:txBody>
                  <a:tcPr/>
                </a:tc>
                <a:tc>
                  <a:txBody>
                    <a:bodyPr/>
                    <a:lstStyle/>
                    <a:p>
                      <a:r>
                        <a:rPr lang="en-US" sz="1400" dirty="0"/>
                        <a:t>Develop clear metrics for success, use tools to optimize feedback loops.</a:t>
                      </a:r>
                    </a:p>
                  </a:txBody>
                  <a:tcPr/>
                </a:tc>
                <a:extLst>
                  <a:ext uri="{0D108BD9-81ED-4DB2-BD59-A6C34878D82A}">
                    <a16:rowId xmlns:a16="http://schemas.microsoft.com/office/drawing/2014/main" val="3400967715"/>
                  </a:ext>
                </a:extLst>
              </a:tr>
            </a:tbl>
          </a:graphicData>
        </a:graphic>
      </p:graphicFrame>
    </p:spTree>
    <p:extLst>
      <p:ext uri="{BB962C8B-B14F-4D97-AF65-F5344CB8AC3E}">
        <p14:creationId xmlns:p14="http://schemas.microsoft.com/office/powerpoint/2010/main" val="2216597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1C00-4BDF-940D-2877-4D6EC7E97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0C23F-53D8-851B-7C39-4FB3C848A9CE}"/>
              </a:ext>
            </a:extLst>
          </p:cNvPr>
          <p:cNvSpPr>
            <a:spLocks noGrp="1"/>
          </p:cNvSpPr>
          <p:nvPr>
            <p:ph type="title"/>
          </p:nvPr>
        </p:nvSpPr>
        <p:spPr/>
        <p:txBody>
          <a:bodyPr/>
          <a:lstStyle/>
          <a:p>
            <a:r>
              <a:rPr lang="en-US" dirty="0"/>
              <a:t>Data Management as the Foundation of Success</a:t>
            </a:r>
          </a:p>
        </p:txBody>
      </p:sp>
      <p:grpSp>
        <p:nvGrpSpPr>
          <p:cNvPr id="4" name="Group 3">
            <a:extLst>
              <a:ext uri="{FF2B5EF4-FFF2-40B4-BE49-F238E27FC236}">
                <a16:creationId xmlns:a16="http://schemas.microsoft.com/office/drawing/2014/main" id="{BCAEA0FF-FF7B-F5E1-CB39-CB16324572D1}"/>
              </a:ext>
            </a:extLst>
          </p:cNvPr>
          <p:cNvGrpSpPr/>
          <p:nvPr/>
        </p:nvGrpSpPr>
        <p:grpSpPr>
          <a:xfrm>
            <a:off x="4420955" y="973431"/>
            <a:ext cx="6952048" cy="5142536"/>
            <a:chOff x="15273057" y="2642602"/>
            <a:chExt cx="2209518" cy="1634412"/>
          </a:xfrm>
        </p:grpSpPr>
        <p:sp>
          <p:nvSpPr>
            <p:cNvPr id="5" name="Shape">
              <a:extLst>
                <a:ext uri="{FF2B5EF4-FFF2-40B4-BE49-F238E27FC236}">
                  <a16:creationId xmlns:a16="http://schemas.microsoft.com/office/drawing/2014/main" id="{27A02E59-D93D-A339-B135-30427DFB745A}"/>
                </a:ext>
              </a:extLst>
            </p:cNvPr>
            <p:cNvSpPr/>
            <p:nvPr/>
          </p:nvSpPr>
          <p:spPr>
            <a:xfrm>
              <a:off x="15273057" y="2642602"/>
              <a:ext cx="2151517" cy="1429231"/>
            </a:xfrm>
            <a:custGeom>
              <a:avLst/>
              <a:gdLst/>
              <a:ahLst/>
              <a:cxnLst>
                <a:cxn ang="0">
                  <a:pos x="wd2" y="hd2"/>
                </a:cxn>
                <a:cxn ang="5400000">
                  <a:pos x="wd2" y="hd2"/>
                </a:cxn>
                <a:cxn ang="10800000">
                  <a:pos x="wd2" y="hd2"/>
                </a:cxn>
                <a:cxn ang="16200000">
                  <a:pos x="wd2" y="hd2"/>
                </a:cxn>
              </a:cxnLst>
              <a:rect l="0" t="0" r="r" b="b"/>
              <a:pathLst>
                <a:path w="21590" h="21502" extrusionOk="0">
                  <a:moveTo>
                    <a:pt x="20200" y="9301"/>
                  </a:moveTo>
                  <a:cubicBezTo>
                    <a:pt x="20209" y="9309"/>
                    <a:pt x="20218" y="9314"/>
                    <a:pt x="20227" y="9322"/>
                  </a:cubicBezTo>
                  <a:cubicBezTo>
                    <a:pt x="20228" y="9322"/>
                    <a:pt x="20228" y="9324"/>
                    <a:pt x="20230" y="9324"/>
                  </a:cubicBezTo>
                  <a:lnTo>
                    <a:pt x="20230" y="9324"/>
                  </a:lnTo>
                  <a:lnTo>
                    <a:pt x="19336" y="8596"/>
                  </a:lnTo>
                  <a:cubicBezTo>
                    <a:pt x="19307" y="8573"/>
                    <a:pt x="19278" y="8550"/>
                    <a:pt x="19248" y="8527"/>
                  </a:cubicBezTo>
                  <a:cubicBezTo>
                    <a:pt x="19248" y="8527"/>
                    <a:pt x="19247" y="8527"/>
                    <a:pt x="19247" y="8525"/>
                  </a:cubicBezTo>
                  <a:cubicBezTo>
                    <a:pt x="19243" y="8523"/>
                    <a:pt x="19241" y="8522"/>
                    <a:pt x="19237" y="8518"/>
                  </a:cubicBezTo>
                  <a:cubicBezTo>
                    <a:pt x="19207" y="8497"/>
                    <a:pt x="19177" y="8476"/>
                    <a:pt x="19146" y="8455"/>
                  </a:cubicBezTo>
                  <a:cubicBezTo>
                    <a:pt x="19135" y="8447"/>
                    <a:pt x="19123" y="8441"/>
                    <a:pt x="19113" y="8434"/>
                  </a:cubicBezTo>
                  <a:cubicBezTo>
                    <a:pt x="19089" y="8418"/>
                    <a:pt x="19065" y="8403"/>
                    <a:pt x="19041" y="8390"/>
                  </a:cubicBezTo>
                  <a:cubicBezTo>
                    <a:pt x="19029" y="8382"/>
                    <a:pt x="19016" y="8376"/>
                    <a:pt x="19005" y="8369"/>
                  </a:cubicBezTo>
                  <a:cubicBezTo>
                    <a:pt x="18978" y="8353"/>
                    <a:pt x="18951" y="8340"/>
                    <a:pt x="18925" y="8329"/>
                  </a:cubicBezTo>
                  <a:cubicBezTo>
                    <a:pt x="18916" y="8325"/>
                    <a:pt x="18905" y="8319"/>
                    <a:pt x="18897" y="8315"/>
                  </a:cubicBezTo>
                  <a:cubicBezTo>
                    <a:pt x="18861" y="8298"/>
                    <a:pt x="18824" y="8283"/>
                    <a:pt x="18787" y="8269"/>
                  </a:cubicBezTo>
                  <a:cubicBezTo>
                    <a:pt x="18786" y="8269"/>
                    <a:pt x="18784" y="8267"/>
                    <a:pt x="18783" y="8267"/>
                  </a:cubicBezTo>
                  <a:cubicBezTo>
                    <a:pt x="18777" y="8265"/>
                    <a:pt x="18769" y="8264"/>
                    <a:pt x="18763" y="8260"/>
                  </a:cubicBezTo>
                  <a:cubicBezTo>
                    <a:pt x="18735" y="8248"/>
                    <a:pt x="18705" y="8239"/>
                    <a:pt x="18677" y="8231"/>
                  </a:cubicBezTo>
                  <a:cubicBezTo>
                    <a:pt x="18665" y="8227"/>
                    <a:pt x="18652" y="8223"/>
                    <a:pt x="18639" y="8220"/>
                  </a:cubicBezTo>
                  <a:cubicBezTo>
                    <a:pt x="18638" y="8220"/>
                    <a:pt x="18638" y="8220"/>
                    <a:pt x="18637" y="8220"/>
                  </a:cubicBezTo>
                  <a:cubicBezTo>
                    <a:pt x="18652" y="8009"/>
                    <a:pt x="18659" y="7797"/>
                    <a:pt x="18661" y="7583"/>
                  </a:cubicBezTo>
                  <a:cubicBezTo>
                    <a:pt x="18663" y="5573"/>
                    <a:pt x="18010" y="3951"/>
                    <a:pt x="17026" y="3176"/>
                  </a:cubicBezTo>
                  <a:cubicBezTo>
                    <a:pt x="17037" y="3185"/>
                    <a:pt x="17049" y="3193"/>
                    <a:pt x="17060" y="3202"/>
                  </a:cubicBezTo>
                  <a:lnTo>
                    <a:pt x="16167" y="2474"/>
                  </a:lnTo>
                  <a:cubicBezTo>
                    <a:pt x="16132" y="2448"/>
                    <a:pt x="16098" y="2421"/>
                    <a:pt x="16063" y="2394"/>
                  </a:cubicBezTo>
                  <a:cubicBezTo>
                    <a:pt x="16062" y="2394"/>
                    <a:pt x="16062" y="2392"/>
                    <a:pt x="16061" y="2392"/>
                  </a:cubicBezTo>
                  <a:cubicBezTo>
                    <a:pt x="16057" y="2390"/>
                    <a:pt x="16053" y="2386"/>
                    <a:pt x="16049" y="2384"/>
                  </a:cubicBezTo>
                  <a:cubicBezTo>
                    <a:pt x="16015" y="2360"/>
                    <a:pt x="15979" y="2335"/>
                    <a:pt x="15944" y="2312"/>
                  </a:cubicBezTo>
                  <a:cubicBezTo>
                    <a:pt x="15931" y="2304"/>
                    <a:pt x="15918" y="2295"/>
                    <a:pt x="15904" y="2287"/>
                  </a:cubicBezTo>
                  <a:cubicBezTo>
                    <a:pt x="15876" y="2270"/>
                    <a:pt x="15847" y="2253"/>
                    <a:pt x="15819" y="2235"/>
                  </a:cubicBezTo>
                  <a:cubicBezTo>
                    <a:pt x="15805" y="2228"/>
                    <a:pt x="15791" y="2220"/>
                    <a:pt x="15777" y="2213"/>
                  </a:cubicBezTo>
                  <a:cubicBezTo>
                    <a:pt x="15745" y="2195"/>
                    <a:pt x="15714" y="2180"/>
                    <a:pt x="15682" y="2165"/>
                  </a:cubicBezTo>
                  <a:cubicBezTo>
                    <a:pt x="15672" y="2159"/>
                    <a:pt x="15661" y="2153"/>
                    <a:pt x="15651" y="2149"/>
                  </a:cubicBezTo>
                  <a:cubicBezTo>
                    <a:pt x="15609" y="2130"/>
                    <a:pt x="15565" y="2111"/>
                    <a:pt x="15522" y="2094"/>
                  </a:cubicBezTo>
                  <a:cubicBezTo>
                    <a:pt x="15521" y="2094"/>
                    <a:pt x="15518" y="2092"/>
                    <a:pt x="15517" y="2092"/>
                  </a:cubicBezTo>
                  <a:cubicBezTo>
                    <a:pt x="15509" y="2088"/>
                    <a:pt x="15500" y="2086"/>
                    <a:pt x="15493" y="2085"/>
                  </a:cubicBezTo>
                  <a:cubicBezTo>
                    <a:pt x="15459" y="2073"/>
                    <a:pt x="15426" y="2060"/>
                    <a:pt x="15393" y="2050"/>
                  </a:cubicBezTo>
                  <a:cubicBezTo>
                    <a:pt x="15378" y="2046"/>
                    <a:pt x="15364" y="2041"/>
                    <a:pt x="15349" y="2037"/>
                  </a:cubicBezTo>
                  <a:cubicBezTo>
                    <a:pt x="15319" y="2029"/>
                    <a:pt x="15290" y="2020"/>
                    <a:pt x="15259" y="2014"/>
                  </a:cubicBezTo>
                  <a:cubicBezTo>
                    <a:pt x="15244" y="2010"/>
                    <a:pt x="15229" y="2006"/>
                    <a:pt x="15212" y="2002"/>
                  </a:cubicBezTo>
                  <a:cubicBezTo>
                    <a:pt x="15180" y="1995"/>
                    <a:pt x="15148" y="1989"/>
                    <a:pt x="15115" y="1983"/>
                  </a:cubicBezTo>
                  <a:cubicBezTo>
                    <a:pt x="15103" y="1981"/>
                    <a:pt x="15090" y="1978"/>
                    <a:pt x="15077" y="1976"/>
                  </a:cubicBezTo>
                  <a:cubicBezTo>
                    <a:pt x="15032" y="1968"/>
                    <a:pt x="14987" y="1964"/>
                    <a:pt x="14941" y="1960"/>
                  </a:cubicBezTo>
                  <a:cubicBezTo>
                    <a:pt x="14934" y="1960"/>
                    <a:pt x="14927" y="1960"/>
                    <a:pt x="14920" y="1958"/>
                  </a:cubicBezTo>
                  <a:cubicBezTo>
                    <a:pt x="14881" y="1957"/>
                    <a:pt x="14841" y="1955"/>
                    <a:pt x="14802" y="1953"/>
                  </a:cubicBezTo>
                  <a:cubicBezTo>
                    <a:pt x="14787" y="1953"/>
                    <a:pt x="14771" y="1953"/>
                    <a:pt x="14756" y="1953"/>
                  </a:cubicBezTo>
                  <a:cubicBezTo>
                    <a:pt x="14724" y="1953"/>
                    <a:pt x="14692" y="1955"/>
                    <a:pt x="14660" y="1955"/>
                  </a:cubicBezTo>
                  <a:cubicBezTo>
                    <a:pt x="14644" y="1955"/>
                    <a:pt x="14627" y="1957"/>
                    <a:pt x="14611" y="1958"/>
                  </a:cubicBezTo>
                  <a:cubicBezTo>
                    <a:pt x="14578" y="1960"/>
                    <a:pt x="14544" y="1964"/>
                    <a:pt x="14513" y="1968"/>
                  </a:cubicBezTo>
                  <a:cubicBezTo>
                    <a:pt x="14497" y="1970"/>
                    <a:pt x="14483" y="1972"/>
                    <a:pt x="14468" y="1974"/>
                  </a:cubicBezTo>
                  <a:cubicBezTo>
                    <a:pt x="14421" y="1981"/>
                    <a:pt x="14372" y="1989"/>
                    <a:pt x="14324" y="1999"/>
                  </a:cubicBezTo>
                  <a:cubicBezTo>
                    <a:pt x="14255" y="2014"/>
                    <a:pt x="14186" y="2031"/>
                    <a:pt x="14117" y="2052"/>
                  </a:cubicBezTo>
                  <a:cubicBezTo>
                    <a:pt x="14107" y="2056"/>
                    <a:pt x="14096" y="2058"/>
                    <a:pt x="14086" y="2062"/>
                  </a:cubicBezTo>
                  <a:cubicBezTo>
                    <a:pt x="14021" y="2083"/>
                    <a:pt x="13956" y="2106"/>
                    <a:pt x="13892" y="2132"/>
                  </a:cubicBezTo>
                  <a:cubicBezTo>
                    <a:pt x="13879" y="2138"/>
                    <a:pt x="13868" y="2142"/>
                    <a:pt x="13855" y="2148"/>
                  </a:cubicBezTo>
                  <a:cubicBezTo>
                    <a:pt x="13791" y="2174"/>
                    <a:pt x="13727" y="2205"/>
                    <a:pt x="13664" y="2237"/>
                  </a:cubicBezTo>
                  <a:cubicBezTo>
                    <a:pt x="13655" y="2241"/>
                    <a:pt x="13647" y="2247"/>
                    <a:pt x="13638" y="2251"/>
                  </a:cubicBezTo>
                  <a:cubicBezTo>
                    <a:pt x="13576" y="2285"/>
                    <a:pt x="13513" y="2320"/>
                    <a:pt x="13452" y="2360"/>
                  </a:cubicBezTo>
                  <a:cubicBezTo>
                    <a:pt x="13447" y="2362"/>
                    <a:pt x="13443" y="2365"/>
                    <a:pt x="13438" y="2367"/>
                  </a:cubicBezTo>
                  <a:cubicBezTo>
                    <a:pt x="13395" y="2394"/>
                    <a:pt x="13353" y="2423"/>
                    <a:pt x="13311" y="2453"/>
                  </a:cubicBezTo>
                  <a:cubicBezTo>
                    <a:pt x="13294" y="2465"/>
                    <a:pt x="13276" y="2478"/>
                    <a:pt x="13260" y="2491"/>
                  </a:cubicBezTo>
                  <a:cubicBezTo>
                    <a:pt x="13243" y="2503"/>
                    <a:pt x="13227" y="2516"/>
                    <a:pt x="13210" y="2530"/>
                  </a:cubicBezTo>
                  <a:cubicBezTo>
                    <a:pt x="13154" y="2572"/>
                    <a:pt x="13099" y="2616"/>
                    <a:pt x="13044" y="2663"/>
                  </a:cubicBezTo>
                  <a:cubicBezTo>
                    <a:pt x="12747" y="2134"/>
                    <a:pt x="12393" y="1699"/>
                    <a:pt x="11993" y="1376"/>
                  </a:cubicBezTo>
                  <a:cubicBezTo>
                    <a:pt x="11997" y="1379"/>
                    <a:pt x="12001" y="1381"/>
                    <a:pt x="12004" y="1385"/>
                  </a:cubicBezTo>
                  <a:lnTo>
                    <a:pt x="11111" y="657"/>
                  </a:lnTo>
                  <a:cubicBezTo>
                    <a:pt x="11069" y="623"/>
                    <a:pt x="11026" y="590"/>
                    <a:pt x="10982" y="558"/>
                  </a:cubicBezTo>
                  <a:cubicBezTo>
                    <a:pt x="10982" y="558"/>
                    <a:pt x="10981" y="556"/>
                    <a:pt x="10981" y="556"/>
                  </a:cubicBezTo>
                  <a:cubicBezTo>
                    <a:pt x="10977" y="554"/>
                    <a:pt x="10973" y="550"/>
                    <a:pt x="10970" y="548"/>
                  </a:cubicBezTo>
                  <a:cubicBezTo>
                    <a:pt x="10925" y="516"/>
                    <a:pt x="10879" y="485"/>
                    <a:pt x="10833" y="455"/>
                  </a:cubicBezTo>
                  <a:cubicBezTo>
                    <a:pt x="10818" y="445"/>
                    <a:pt x="10801" y="434"/>
                    <a:pt x="10785" y="424"/>
                  </a:cubicBezTo>
                  <a:cubicBezTo>
                    <a:pt x="10749" y="401"/>
                    <a:pt x="10713" y="380"/>
                    <a:pt x="10678" y="359"/>
                  </a:cubicBezTo>
                  <a:cubicBezTo>
                    <a:pt x="10660" y="350"/>
                    <a:pt x="10642" y="340"/>
                    <a:pt x="10626" y="331"/>
                  </a:cubicBezTo>
                  <a:cubicBezTo>
                    <a:pt x="10587" y="310"/>
                    <a:pt x="10549" y="290"/>
                    <a:pt x="10511" y="271"/>
                  </a:cubicBezTo>
                  <a:cubicBezTo>
                    <a:pt x="10497" y="264"/>
                    <a:pt x="10482" y="256"/>
                    <a:pt x="10468" y="250"/>
                  </a:cubicBezTo>
                  <a:cubicBezTo>
                    <a:pt x="10415" y="225"/>
                    <a:pt x="10362" y="203"/>
                    <a:pt x="10308" y="182"/>
                  </a:cubicBezTo>
                  <a:cubicBezTo>
                    <a:pt x="10307" y="182"/>
                    <a:pt x="10304" y="180"/>
                    <a:pt x="10303" y="180"/>
                  </a:cubicBezTo>
                  <a:cubicBezTo>
                    <a:pt x="10294" y="176"/>
                    <a:pt x="10285" y="174"/>
                    <a:pt x="10278" y="170"/>
                  </a:cubicBezTo>
                  <a:cubicBezTo>
                    <a:pt x="10234" y="153"/>
                    <a:pt x="10191" y="138"/>
                    <a:pt x="10146" y="124"/>
                  </a:cubicBezTo>
                  <a:cubicBezTo>
                    <a:pt x="10129" y="118"/>
                    <a:pt x="10109" y="113"/>
                    <a:pt x="10092" y="107"/>
                  </a:cubicBezTo>
                  <a:cubicBezTo>
                    <a:pt x="10055" y="96"/>
                    <a:pt x="10018" y="86"/>
                    <a:pt x="9979" y="76"/>
                  </a:cubicBezTo>
                  <a:cubicBezTo>
                    <a:pt x="9960" y="71"/>
                    <a:pt x="9940" y="67"/>
                    <a:pt x="9921" y="63"/>
                  </a:cubicBezTo>
                  <a:cubicBezTo>
                    <a:pt x="9881" y="53"/>
                    <a:pt x="9842" y="48"/>
                    <a:pt x="9802" y="40"/>
                  </a:cubicBezTo>
                  <a:cubicBezTo>
                    <a:pt x="9786" y="36"/>
                    <a:pt x="9769" y="34"/>
                    <a:pt x="9751" y="31"/>
                  </a:cubicBezTo>
                  <a:cubicBezTo>
                    <a:pt x="9695" y="23"/>
                    <a:pt x="9638" y="15"/>
                    <a:pt x="9582" y="10"/>
                  </a:cubicBezTo>
                  <a:cubicBezTo>
                    <a:pt x="9575" y="10"/>
                    <a:pt x="9568" y="10"/>
                    <a:pt x="9561" y="8"/>
                  </a:cubicBezTo>
                  <a:cubicBezTo>
                    <a:pt x="9510" y="4"/>
                    <a:pt x="9461" y="2"/>
                    <a:pt x="9410" y="0"/>
                  </a:cubicBezTo>
                  <a:cubicBezTo>
                    <a:pt x="9391" y="0"/>
                    <a:pt x="9372" y="0"/>
                    <a:pt x="9354" y="0"/>
                  </a:cubicBezTo>
                  <a:cubicBezTo>
                    <a:pt x="9314" y="0"/>
                    <a:pt x="9273" y="2"/>
                    <a:pt x="9233" y="4"/>
                  </a:cubicBezTo>
                  <a:cubicBezTo>
                    <a:pt x="9212" y="6"/>
                    <a:pt x="9192" y="6"/>
                    <a:pt x="9170" y="8"/>
                  </a:cubicBezTo>
                  <a:cubicBezTo>
                    <a:pt x="9129" y="11"/>
                    <a:pt x="9087" y="15"/>
                    <a:pt x="9047" y="21"/>
                  </a:cubicBezTo>
                  <a:cubicBezTo>
                    <a:pt x="9027" y="23"/>
                    <a:pt x="9010" y="25"/>
                    <a:pt x="8991" y="29"/>
                  </a:cubicBezTo>
                  <a:cubicBezTo>
                    <a:pt x="8931" y="36"/>
                    <a:pt x="8871" y="48"/>
                    <a:pt x="8811" y="59"/>
                  </a:cubicBezTo>
                  <a:cubicBezTo>
                    <a:pt x="8745" y="73"/>
                    <a:pt x="8678" y="90"/>
                    <a:pt x="8612" y="109"/>
                  </a:cubicBezTo>
                  <a:cubicBezTo>
                    <a:pt x="8593" y="115"/>
                    <a:pt x="8574" y="120"/>
                    <a:pt x="8555" y="126"/>
                  </a:cubicBezTo>
                  <a:cubicBezTo>
                    <a:pt x="8505" y="141"/>
                    <a:pt x="8455" y="159"/>
                    <a:pt x="8406" y="176"/>
                  </a:cubicBezTo>
                  <a:cubicBezTo>
                    <a:pt x="8388" y="182"/>
                    <a:pt x="8370" y="189"/>
                    <a:pt x="8352" y="195"/>
                  </a:cubicBezTo>
                  <a:cubicBezTo>
                    <a:pt x="8287" y="220"/>
                    <a:pt x="8223" y="246"/>
                    <a:pt x="8160" y="275"/>
                  </a:cubicBezTo>
                  <a:cubicBezTo>
                    <a:pt x="8151" y="279"/>
                    <a:pt x="8142" y="285"/>
                    <a:pt x="8133" y="289"/>
                  </a:cubicBezTo>
                  <a:cubicBezTo>
                    <a:pt x="8077" y="315"/>
                    <a:pt x="8022" y="342"/>
                    <a:pt x="7967" y="371"/>
                  </a:cubicBezTo>
                  <a:cubicBezTo>
                    <a:pt x="7948" y="380"/>
                    <a:pt x="7929" y="392"/>
                    <a:pt x="7910" y="401"/>
                  </a:cubicBezTo>
                  <a:cubicBezTo>
                    <a:pt x="7861" y="428"/>
                    <a:pt x="7813" y="457"/>
                    <a:pt x="7765" y="485"/>
                  </a:cubicBezTo>
                  <a:cubicBezTo>
                    <a:pt x="7749" y="495"/>
                    <a:pt x="7734" y="504"/>
                    <a:pt x="7719" y="512"/>
                  </a:cubicBezTo>
                  <a:cubicBezTo>
                    <a:pt x="7661" y="548"/>
                    <a:pt x="7605" y="585"/>
                    <a:pt x="7549" y="625"/>
                  </a:cubicBezTo>
                  <a:cubicBezTo>
                    <a:pt x="7545" y="627"/>
                    <a:pt x="7541" y="631"/>
                    <a:pt x="7538" y="634"/>
                  </a:cubicBezTo>
                  <a:cubicBezTo>
                    <a:pt x="7516" y="650"/>
                    <a:pt x="7494" y="667"/>
                    <a:pt x="7473" y="682"/>
                  </a:cubicBezTo>
                  <a:cubicBezTo>
                    <a:pt x="7431" y="713"/>
                    <a:pt x="7387" y="745"/>
                    <a:pt x="7347" y="778"/>
                  </a:cubicBezTo>
                  <a:cubicBezTo>
                    <a:pt x="7321" y="797"/>
                    <a:pt x="7297" y="818"/>
                    <a:pt x="7273" y="839"/>
                  </a:cubicBezTo>
                  <a:cubicBezTo>
                    <a:pt x="7234" y="869"/>
                    <a:pt x="7196" y="902"/>
                    <a:pt x="7159" y="934"/>
                  </a:cubicBezTo>
                  <a:cubicBezTo>
                    <a:pt x="7134" y="957"/>
                    <a:pt x="7108" y="980"/>
                    <a:pt x="7083" y="1003"/>
                  </a:cubicBezTo>
                  <a:cubicBezTo>
                    <a:pt x="7047" y="1036"/>
                    <a:pt x="7011" y="1070"/>
                    <a:pt x="6976" y="1104"/>
                  </a:cubicBezTo>
                  <a:cubicBezTo>
                    <a:pt x="6950" y="1129"/>
                    <a:pt x="6925" y="1154"/>
                    <a:pt x="6899" y="1179"/>
                  </a:cubicBezTo>
                  <a:cubicBezTo>
                    <a:pt x="6883" y="1196"/>
                    <a:pt x="6865" y="1211"/>
                    <a:pt x="6848" y="1229"/>
                  </a:cubicBezTo>
                  <a:cubicBezTo>
                    <a:pt x="6827" y="1251"/>
                    <a:pt x="6804" y="1276"/>
                    <a:pt x="6782" y="1299"/>
                  </a:cubicBezTo>
                  <a:cubicBezTo>
                    <a:pt x="6767" y="1315"/>
                    <a:pt x="6751" y="1332"/>
                    <a:pt x="6737" y="1347"/>
                  </a:cubicBezTo>
                  <a:cubicBezTo>
                    <a:pt x="6683" y="1406"/>
                    <a:pt x="6629" y="1467"/>
                    <a:pt x="6576" y="1530"/>
                  </a:cubicBezTo>
                  <a:cubicBezTo>
                    <a:pt x="6569" y="1538"/>
                    <a:pt x="6561" y="1548"/>
                    <a:pt x="6555" y="1555"/>
                  </a:cubicBezTo>
                  <a:cubicBezTo>
                    <a:pt x="6509" y="1611"/>
                    <a:pt x="6463" y="1668"/>
                    <a:pt x="6417" y="1727"/>
                  </a:cubicBezTo>
                  <a:cubicBezTo>
                    <a:pt x="6402" y="1746"/>
                    <a:pt x="6387" y="1767"/>
                    <a:pt x="6372" y="1786"/>
                  </a:cubicBezTo>
                  <a:cubicBezTo>
                    <a:pt x="6356" y="1806"/>
                    <a:pt x="6341" y="1827"/>
                    <a:pt x="6326" y="1846"/>
                  </a:cubicBezTo>
                  <a:cubicBezTo>
                    <a:pt x="6314" y="1861"/>
                    <a:pt x="6303" y="1878"/>
                    <a:pt x="6291" y="1893"/>
                  </a:cubicBezTo>
                  <a:cubicBezTo>
                    <a:pt x="6238" y="1966"/>
                    <a:pt x="6186" y="2041"/>
                    <a:pt x="6135" y="2117"/>
                  </a:cubicBezTo>
                  <a:cubicBezTo>
                    <a:pt x="6118" y="2142"/>
                    <a:pt x="6101" y="2167"/>
                    <a:pt x="6085" y="2192"/>
                  </a:cubicBezTo>
                  <a:cubicBezTo>
                    <a:pt x="6020" y="2291"/>
                    <a:pt x="5956" y="2392"/>
                    <a:pt x="5894" y="2497"/>
                  </a:cubicBezTo>
                  <a:cubicBezTo>
                    <a:pt x="5891" y="2503"/>
                    <a:pt x="5887" y="2507"/>
                    <a:pt x="5885" y="2511"/>
                  </a:cubicBezTo>
                  <a:cubicBezTo>
                    <a:pt x="5875" y="2528"/>
                    <a:pt x="5867" y="2545"/>
                    <a:pt x="5857" y="2560"/>
                  </a:cubicBezTo>
                  <a:cubicBezTo>
                    <a:pt x="5807" y="2646"/>
                    <a:pt x="5759" y="2734"/>
                    <a:pt x="5711" y="2822"/>
                  </a:cubicBezTo>
                  <a:cubicBezTo>
                    <a:pt x="5694" y="2855"/>
                    <a:pt x="5676" y="2889"/>
                    <a:pt x="5659" y="2923"/>
                  </a:cubicBezTo>
                  <a:cubicBezTo>
                    <a:pt x="5613" y="3013"/>
                    <a:pt x="5567" y="3103"/>
                    <a:pt x="5524" y="3195"/>
                  </a:cubicBezTo>
                  <a:cubicBezTo>
                    <a:pt x="5515" y="3214"/>
                    <a:pt x="5506" y="3231"/>
                    <a:pt x="5497" y="3248"/>
                  </a:cubicBezTo>
                  <a:cubicBezTo>
                    <a:pt x="5495" y="3254"/>
                    <a:pt x="5492" y="3260"/>
                    <a:pt x="5490" y="3265"/>
                  </a:cubicBezTo>
                  <a:cubicBezTo>
                    <a:pt x="5434" y="3386"/>
                    <a:pt x="5380" y="3510"/>
                    <a:pt x="5328" y="3634"/>
                  </a:cubicBezTo>
                  <a:cubicBezTo>
                    <a:pt x="5315" y="3665"/>
                    <a:pt x="5302" y="3695"/>
                    <a:pt x="5291" y="3728"/>
                  </a:cubicBezTo>
                  <a:cubicBezTo>
                    <a:pt x="5249" y="3831"/>
                    <a:pt x="5209" y="3936"/>
                    <a:pt x="5170" y="4041"/>
                  </a:cubicBezTo>
                  <a:cubicBezTo>
                    <a:pt x="5162" y="4062"/>
                    <a:pt x="5153" y="4081"/>
                    <a:pt x="5146" y="4102"/>
                  </a:cubicBezTo>
                  <a:cubicBezTo>
                    <a:pt x="5141" y="4117"/>
                    <a:pt x="5135" y="4135"/>
                    <a:pt x="5129" y="4150"/>
                  </a:cubicBezTo>
                  <a:cubicBezTo>
                    <a:pt x="5116" y="4186"/>
                    <a:pt x="5104" y="4223"/>
                    <a:pt x="5092" y="4259"/>
                  </a:cubicBezTo>
                  <a:cubicBezTo>
                    <a:pt x="5070" y="4320"/>
                    <a:pt x="5050" y="4383"/>
                    <a:pt x="5030" y="4446"/>
                  </a:cubicBezTo>
                  <a:cubicBezTo>
                    <a:pt x="5017" y="4484"/>
                    <a:pt x="5005" y="4523"/>
                    <a:pt x="4994" y="4561"/>
                  </a:cubicBezTo>
                  <a:cubicBezTo>
                    <a:pt x="4975" y="4624"/>
                    <a:pt x="4956" y="4687"/>
                    <a:pt x="4937" y="4752"/>
                  </a:cubicBezTo>
                  <a:cubicBezTo>
                    <a:pt x="4926" y="4790"/>
                    <a:pt x="4915" y="4826"/>
                    <a:pt x="4905" y="4865"/>
                  </a:cubicBezTo>
                  <a:cubicBezTo>
                    <a:pt x="4886" y="4935"/>
                    <a:pt x="4867" y="5006"/>
                    <a:pt x="4849" y="5079"/>
                  </a:cubicBezTo>
                  <a:cubicBezTo>
                    <a:pt x="4841" y="5109"/>
                    <a:pt x="4832" y="5140"/>
                    <a:pt x="4824" y="5170"/>
                  </a:cubicBezTo>
                  <a:cubicBezTo>
                    <a:pt x="4823" y="5178"/>
                    <a:pt x="4821" y="5186"/>
                    <a:pt x="4818" y="5193"/>
                  </a:cubicBezTo>
                  <a:cubicBezTo>
                    <a:pt x="4805" y="5245"/>
                    <a:pt x="4794" y="5296"/>
                    <a:pt x="4782" y="5350"/>
                  </a:cubicBezTo>
                  <a:cubicBezTo>
                    <a:pt x="4771" y="5401"/>
                    <a:pt x="4758" y="5453"/>
                    <a:pt x="4747" y="5505"/>
                  </a:cubicBezTo>
                  <a:cubicBezTo>
                    <a:pt x="4734" y="5564"/>
                    <a:pt x="4723" y="5625"/>
                    <a:pt x="4710" y="5686"/>
                  </a:cubicBezTo>
                  <a:cubicBezTo>
                    <a:pt x="4700" y="5738"/>
                    <a:pt x="4688" y="5789"/>
                    <a:pt x="4679" y="5841"/>
                  </a:cubicBezTo>
                  <a:cubicBezTo>
                    <a:pt x="4668" y="5902"/>
                    <a:pt x="4658" y="5965"/>
                    <a:pt x="4647" y="6026"/>
                  </a:cubicBezTo>
                  <a:cubicBezTo>
                    <a:pt x="4638" y="6078"/>
                    <a:pt x="4629" y="6129"/>
                    <a:pt x="4621" y="6181"/>
                  </a:cubicBezTo>
                  <a:cubicBezTo>
                    <a:pt x="4610" y="6244"/>
                    <a:pt x="4603" y="6309"/>
                    <a:pt x="4594" y="6372"/>
                  </a:cubicBezTo>
                  <a:cubicBezTo>
                    <a:pt x="4586" y="6424"/>
                    <a:pt x="4579" y="6475"/>
                    <a:pt x="4572" y="6527"/>
                  </a:cubicBezTo>
                  <a:cubicBezTo>
                    <a:pt x="4564" y="6592"/>
                    <a:pt x="4558" y="6659"/>
                    <a:pt x="4550" y="6726"/>
                  </a:cubicBezTo>
                  <a:cubicBezTo>
                    <a:pt x="4545" y="6775"/>
                    <a:pt x="4539" y="6827"/>
                    <a:pt x="4534" y="6876"/>
                  </a:cubicBezTo>
                  <a:cubicBezTo>
                    <a:pt x="4528" y="6947"/>
                    <a:pt x="4522" y="7018"/>
                    <a:pt x="4517" y="7089"/>
                  </a:cubicBezTo>
                  <a:cubicBezTo>
                    <a:pt x="4513" y="7136"/>
                    <a:pt x="4510" y="7182"/>
                    <a:pt x="4506" y="7230"/>
                  </a:cubicBezTo>
                  <a:cubicBezTo>
                    <a:pt x="4501" y="7310"/>
                    <a:pt x="4498" y="7389"/>
                    <a:pt x="4494" y="7469"/>
                  </a:cubicBezTo>
                  <a:cubicBezTo>
                    <a:pt x="4493" y="7507"/>
                    <a:pt x="4491" y="7547"/>
                    <a:pt x="4489" y="7585"/>
                  </a:cubicBezTo>
                  <a:cubicBezTo>
                    <a:pt x="4485" y="7704"/>
                    <a:pt x="4483" y="7824"/>
                    <a:pt x="4483" y="7943"/>
                  </a:cubicBezTo>
                  <a:cubicBezTo>
                    <a:pt x="4483" y="8166"/>
                    <a:pt x="4489" y="8384"/>
                    <a:pt x="4501" y="8600"/>
                  </a:cubicBezTo>
                  <a:cubicBezTo>
                    <a:pt x="4510" y="8743"/>
                    <a:pt x="4520" y="8885"/>
                    <a:pt x="4534" y="9024"/>
                  </a:cubicBezTo>
                  <a:cubicBezTo>
                    <a:pt x="4540" y="9093"/>
                    <a:pt x="4548" y="9164"/>
                    <a:pt x="4557" y="9232"/>
                  </a:cubicBezTo>
                  <a:cubicBezTo>
                    <a:pt x="4573" y="9370"/>
                    <a:pt x="4593" y="9506"/>
                    <a:pt x="4613" y="9637"/>
                  </a:cubicBezTo>
                  <a:cubicBezTo>
                    <a:pt x="4251" y="9506"/>
                    <a:pt x="3862" y="9473"/>
                    <a:pt x="3456" y="9557"/>
                  </a:cubicBezTo>
                  <a:cubicBezTo>
                    <a:pt x="3402" y="9569"/>
                    <a:pt x="3349" y="9582"/>
                    <a:pt x="3296" y="9597"/>
                  </a:cubicBezTo>
                  <a:cubicBezTo>
                    <a:pt x="3281" y="9601"/>
                    <a:pt x="3266" y="9607"/>
                    <a:pt x="3251" y="9611"/>
                  </a:cubicBezTo>
                  <a:cubicBezTo>
                    <a:pt x="3211" y="9622"/>
                    <a:pt x="3170" y="9635"/>
                    <a:pt x="3131" y="9651"/>
                  </a:cubicBezTo>
                  <a:cubicBezTo>
                    <a:pt x="3117" y="9656"/>
                    <a:pt x="3103" y="9660"/>
                    <a:pt x="3089" y="9666"/>
                  </a:cubicBezTo>
                  <a:cubicBezTo>
                    <a:pt x="3036" y="9685"/>
                    <a:pt x="2985" y="9706"/>
                    <a:pt x="2935" y="9731"/>
                  </a:cubicBezTo>
                  <a:cubicBezTo>
                    <a:pt x="2927" y="9735"/>
                    <a:pt x="2921" y="9739"/>
                    <a:pt x="2913" y="9741"/>
                  </a:cubicBezTo>
                  <a:cubicBezTo>
                    <a:pt x="2868" y="9762"/>
                    <a:pt x="2825" y="9783"/>
                    <a:pt x="2780" y="9807"/>
                  </a:cubicBezTo>
                  <a:cubicBezTo>
                    <a:pt x="2765" y="9815"/>
                    <a:pt x="2750" y="9825"/>
                    <a:pt x="2734" y="9832"/>
                  </a:cubicBezTo>
                  <a:cubicBezTo>
                    <a:pt x="2695" y="9853"/>
                    <a:pt x="2657" y="9876"/>
                    <a:pt x="2618" y="9901"/>
                  </a:cubicBezTo>
                  <a:cubicBezTo>
                    <a:pt x="2607" y="9909"/>
                    <a:pt x="2594" y="9916"/>
                    <a:pt x="2583" y="9924"/>
                  </a:cubicBezTo>
                  <a:cubicBezTo>
                    <a:pt x="2537" y="9953"/>
                    <a:pt x="2492" y="9983"/>
                    <a:pt x="2448" y="10014"/>
                  </a:cubicBezTo>
                  <a:cubicBezTo>
                    <a:pt x="2445" y="10016"/>
                    <a:pt x="2441" y="10018"/>
                    <a:pt x="2439" y="10021"/>
                  </a:cubicBezTo>
                  <a:cubicBezTo>
                    <a:pt x="2421" y="10033"/>
                    <a:pt x="2404" y="10046"/>
                    <a:pt x="2387" y="10060"/>
                  </a:cubicBezTo>
                  <a:cubicBezTo>
                    <a:pt x="2352" y="10084"/>
                    <a:pt x="2319" y="10109"/>
                    <a:pt x="2286" y="10136"/>
                  </a:cubicBezTo>
                  <a:cubicBezTo>
                    <a:pt x="2265" y="10151"/>
                    <a:pt x="2246" y="10169"/>
                    <a:pt x="2226" y="10186"/>
                  </a:cubicBezTo>
                  <a:cubicBezTo>
                    <a:pt x="2195" y="10211"/>
                    <a:pt x="2165" y="10235"/>
                    <a:pt x="2135" y="10262"/>
                  </a:cubicBezTo>
                  <a:cubicBezTo>
                    <a:pt x="2115" y="10279"/>
                    <a:pt x="2095" y="10298"/>
                    <a:pt x="2074" y="10318"/>
                  </a:cubicBezTo>
                  <a:cubicBezTo>
                    <a:pt x="2045" y="10344"/>
                    <a:pt x="2017" y="10371"/>
                    <a:pt x="1989" y="10398"/>
                  </a:cubicBezTo>
                  <a:cubicBezTo>
                    <a:pt x="1968" y="10417"/>
                    <a:pt x="1948" y="10438"/>
                    <a:pt x="1928" y="10459"/>
                  </a:cubicBezTo>
                  <a:cubicBezTo>
                    <a:pt x="1915" y="10472"/>
                    <a:pt x="1901" y="10486"/>
                    <a:pt x="1887" y="10499"/>
                  </a:cubicBezTo>
                  <a:cubicBezTo>
                    <a:pt x="1878" y="10509"/>
                    <a:pt x="1870" y="10518"/>
                    <a:pt x="1861" y="10528"/>
                  </a:cubicBezTo>
                  <a:cubicBezTo>
                    <a:pt x="1803" y="10591"/>
                    <a:pt x="1744" y="10654"/>
                    <a:pt x="1687" y="10721"/>
                  </a:cubicBezTo>
                  <a:cubicBezTo>
                    <a:pt x="1682" y="10726"/>
                    <a:pt x="1675" y="10732"/>
                    <a:pt x="1670" y="10740"/>
                  </a:cubicBezTo>
                  <a:cubicBezTo>
                    <a:pt x="1609" y="10812"/>
                    <a:pt x="1549" y="10889"/>
                    <a:pt x="1491" y="10967"/>
                  </a:cubicBezTo>
                  <a:cubicBezTo>
                    <a:pt x="1484" y="10977"/>
                    <a:pt x="1477" y="10984"/>
                    <a:pt x="1470" y="10992"/>
                  </a:cubicBezTo>
                  <a:cubicBezTo>
                    <a:pt x="1461" y="11005"/>
                    <a:pt x="1452" y="11019"/>
                    <a:pt x="1443" y="11030"/>
                  </a:cubicBezTo>
                  <a:cubicBezTo>
                    <a:pt x="1401" y="11089"/>
                    <a:pt x="1359" y="11149"/>
                    <a:pt x="1319" y="11210"/>
                  </a:cubicBezTo>
                  <a:cubicBezTo>
                    <a:pt x="1306" y="11229"/>
                    <a:pt x="1292" y="11248"/>
                    <a:pt x="1279" y="11269"/>
                  </a:cubicBezTo>
                  <a:cubicBezTo>
                    <a:pt x="1227" y="11349"/>
                    <a:pt x="1176" y="11430"/>
                    <a:pt x="1126" y="11514"/>
                  </a:cubicBezTo>
                  <a:cubicBezTo>
                    <a:pt x="1124" y="11517"/>
                    <a:pt x="1121" y="11521"/>
                    <a:pt x="1120" y="11525"/>
                  </a:cubicBezTo>
                  <a:cubicBezTo>
                    <a:pt x="1112" y="11538"/>
                    <a:pt x="1106" y="11552"/>
                    <a:pt x="1098" y="11565"/>
                  </a:cubicBezTo>
                  <a:cubicBezTo>
                    <a:pt x="1059" y="11634"/>
                    <a:pt x="1019" y="11705"/>
                    <a:pt x="981" y="11775"/>
                  </a:cubicBezTo>
                  <a:cubicBezTo>
                    <a:pt x="967" y="11802"/>
                    <a:pt x="953" y="11829"/>
                    <a:pt x="939" y="11856"/>
                  </a:cubicBezTo>
                  <a:cubicBezTo>
                    <a:pt x="902" y="11926"/>
                    <a:pt x="866" y="11999"/>
                    <a:pt x="830" y="12073"/>
                  </a:cubicBezTo>
                  <a:cubicBezTo>
                    <a:pt x="823" y="12089"/>
                    <a:pt x="816" y="12102"/>
                    <a:pt x="809" y="12117"/>
                  </a:cubicBezTo>
                  <a:cubicBezTo>
                    <a:pt x="806" y="12121"/>
                    <a:pt x="805" y="12127"/>
                    <a:pt x="802" y="12131"/>
                  </a:cubicBezTo>
                  <a:cubicBezTo>
                    <a:pt x="758" y="12228"/>
                    <a:pt x="714" y="12326"/>
                    <a:pt x="672" y="12427"/>
                  </a:cubicBezTo>
                  <a:cubicBezTo>
                    <a:pt x="662" y="12452"/>
                    <a:pt x="652" y="12477"/>
                    <a:pt x="642" y="12501"/>
                  </a:cubicBezTo>
                  <a:cubicBezTo>
                    <a:pt x="609" y="12584"/>
                    <a:pt x="577" y="12668"/>
                    <a:pt x="545" y="12752"/>
                  </a:cubicBezTo>
                  <a:cubicBezTo>
                    <a:pt x="539" y="12769"/>
                    <a:pt x="532" y="12784"/>
                    <a:pt x="526" y="12801"/>
                  </a:cubicBezTo>
                  <a:cubicBezTo>
                    <a:pt x="521" y="12815"/>
                    <a:pt x="517" y="12826"/>
                    <a:pt x="513" y="12840"/>
                  </a:cubicBezTo>
                  <a:cubicBezTo>
                    <a:pt x="503" y="12868"/>
                    <a:pt x="493" y="12897"/>
                    <a:pt x="484" y="12926"/>
                  </a:cubicBezTo>
                  <a:cubicBezTo>
                    <a:pt x="467" y="12975"/>
                    <a:pt x="451" y="13025"/>
                    <a:pt x="434" y="13075"/>
                  </a:cubicBezTo>
                  <a:cubicBezTo>
                    <a:pt x="424" y="13105"/>
                    <a:pt x="415" y="13136"/>
                    <a:pt x="405" y="13166"/>
                  </a:cubicBezTo>
                  <a:cubicBezTo>
                    <a:pt x="389" y="13216"/>
                    <a:pt x="374" y="13268"/>
                    <a:pt x="359" y="13319"/>
                  </a:cubicBezTo>
                  <a:cubicBezTo>
                    <a:pt x="350" y="13350"/>
                    <a:pt x="341" y="13378"/>
                    <a:pt x="333" y="13409"/>
                  </a:cubicBezTo>
                  <a:cubicBezTo>
                    <a:pt x="318" y="13466"/>
                    <a:pt x="303" y="13524"/>
                    <a:pt x="288" y="13581"/>
                  </a:cubicBezTo>
                  <a:cubicBezTo>
                    <a:pt x="281" y="13606"/>
                    <a:pt x="275" y="13631"/>
                    <a:pt x="268" y="13655"/>
                  </a:cubicBezTo>
                  <a:cubicBezTo>
                    <a:pt x="267" y="13661"/>
                    <a:pt x="266" y="13667"/>
                    <a:pt x="263" y="13673"/>
                  </a:cubicBezTo>
                  <a:cubicBezTo>
                    <a:pt x="253" y="13715"/>
                    <a:pt x="244" y="13755"/>
                    <a:pt x="235" y="13797"/>
                  </a:cubicBezTo>
                  <a:cubicBezTo>
                    <a:pt x="226" y="13839"/>
                    <a:pt x="216" y="13879"/>
                    <a:pt x="207" y="13921"/>
                  </a:cubicBezTo>
                  <a:cubicBezTo>
                    <a:pt x="197" y="13969"/>
                    <a:pt x="188" y="14017"/>
                    <a:pt x="178" y="14066"/>
                  </a:cubicBezTo>
                  <a:cubicBezTo>
                    <a:pt x="170" y="14108"/>
                    <a:pt x="161" y="14148"/>
                    <a:pt x="154" y="14190"/>
                  </a:cubicBezTo>
                  <a:cubicBezTo>
                    <a:pt x="145" y="14240"/>
                    <a:pt x="137" y="14288"/>
                    <a:pt x="128" y="14338"/>
                  </a:cubicBezTo>
                  <a:cubicBezTo>
                    <a:pt x="121" y="14380"/>
                    <a:pt x="114" y="14422"/>
                    <a:pt x="108" y="14464"/>
                  </a:cubicBezTo>
                  <a:cubicBezTo>
                    <a:pt x="100" y="14513"/>
                    <a:pt x="94" y="14565"/>
                    <a:pt x="86" y="14615"/>
                  </a:cubicBezTo>
                  <a:cubicBezTo>
                    <a:pt x="81" y="14657"/>
                    <a:pt x="75" y="14699"/>
                    <a:pt x="68" y="14739"/>
                  </a:cubicBezTo>
                  <a:cubicBezTo>
                    <a:pt x="62" y="14790"/>
                    <a:pt x="57" y="14842"/>
                    <a:pt x="52" y="14896"/>
                  </a:cubicBezTo>
                  <a:cubicBezTo>
                    <a:pt x="48" y="14938"/>
                    <a:pt x="43" y="14978"/>
                    <a:pt x="39" y="15018"/>
                  </a:cubicBezTo>
                  <a:cubicBezTo>
                    <a:pt x="34" y="15073"/>
                    <a:pt x="30" y="15129"/>
                    <a:pt x="26" y="15184"/>
                  </a:cubicBezTo>
                  <a:cubicBezTo>
                    <a:pt x="24" y="15222"/>
                    <a:pt x="20" y="15260"/>
                    <a:pt x="17" y="15299"/>
                  </a:cubicBezTo>
                  <a:cubicBezTo>
                    <a:pt x="14" y="15362"/>
                    <a:pt x="11" y="15425"/>
                    <a:pt x="8" y="15490"/>
                  </a:cubicBezTo>
                  <a:cubicBezTo>
                    <a:pt x="7" y="15520"/>
                    <a:pt x="5" y="15553"/>
                    <a:pt x="5" y="15583"/>
                  </a:cubicBezTo>
                  <a:cubicBezTo>
                    <a:pt x="2" y="15679"/>
                    <a:pt x="0" y="15774"/>
                    <a:pt x="0" y="15870"/>
                  </a:cubicBezTo>
                  <a:cubicBezTo>
                    <a:pt x="-3" y="17855"/>
                    <a:pt x="635" y="19464"/>
                    <a:pt x="1599" y="20251"/>
                  </a:cubicBezTo>
                  <a:lnTo>
                    <a:pt x="2492" y="20979"/>
                  </a:lnTo>
                  <a:cubicBezTo>
                    <a:pt x="2482" y="20971"/>
                    <a:pt x="2472" y="20960"/>
                    <a:pt x="2462" y="20952"/>
                  </a:cubicBezTo>
                  <a:cubicBezTo>
                    <a:pt x="3001" y="21405"/>
                    <a:pt x="3643" y="21600"/>
                    <a:pt x="4334" y="21455"/>
                  </a:cubicBezTo>
                  <a:lnTo>
                    <a:pt x="18639" y="18440"/>
                  </a:lnTo>
                  <a:cubicBezTo>
                    <a:pt x="20265" y="18098"/>
                    <a:pt x="21586" y="15687"/>
                    <a:pt x="21589" y="13056"/>
                  </a:cubicBezTo>
                  <a:cubicBezTo>
                    <a:pt x="21597" y="11349"/>
                    <a:pt x="21039" y="9964"/>
                    <a:pt x="20200" y="9301"/>
                  </a:cubicBezTo>
                  <a:close/>
                </a:path>
              </a:pathLst>
            </a:custGeom>
            <a:solidFill>
              <a:schemeClr val="tx2">
                <a:lumMod val="90000"/>
                <a:lumOff val="10000"/>
              </a:schemeClr>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0582C29C-9926-7704-CE07-EC6137898967}"/>
                </a:ext>
              </a:extLst>
            </p:cNvPr>
            <p:cNvSpPr/>
            <p:nvPr/>
          </p:nvSpPr>
          <p:spPr>
            <a:xfrm>
              <a:off x="15367002" y="2679699"/>
              <a:ext cx="2062609" cy="1381035"/>
            </a:xfrm>
            <a:custGeom>
              <a:avLst/>
              <a:gdLst/>
              <a:ahLst/>
              <a:cxnLst>
                <a:cxn ang="0">
                  <a:pos x="wd2" y="hd2"/>
                </a:cxn>
                <a:cxn ang="5400000">
                  <a:pos x="wd2" y="hd2"/>
                </a:cxn>
                <a:cxn ang="10800000">
                  <a:pos x="wd2" y="hd2"/>
                </a:cxn>
                <a:cxn ang="16200000">
                  <a:pos x="wd2" y="hd2"/>
                </a:cxn>
              </a:cxnLst>
              <a:rect l="0" t="0" r="r" b="b"/>
              <a:pathLst>
                <a:path w="21593" h="20948" extrusionOk="0">
                  <a:moveTo>
                    <a:pt x="9186" y="60"/>
                  </a:moveTo>
                  <a:cubicBezTo>
                    <a:pt x="10933" y="-296"/>
                    <a:pt x="12443" y="954"/>
                    <a:pt x="13187" y="3077"/>
                  </a:cubicBezTo>
                  <a:cubicBezTo>
                    <a:pt x="13705" y="2520"/>
                    <a:pt x="14302" y="2141"/>
                    <a:pt x="14938" y="2012"/>
                  </a:cubicBezTo>
                  <a:cubicBezTo>
                    <a:pt x="16925" y="1607"/>
                    <a:pt x="18533" y="3797"/>
                    <a:pt x="18529" y="6907"/>
                  </a:cubicBezTo>
                  <a:cubicBezTo>
                    <a:pt x="18529" y="7373"/>
                    <a:pt x="18491" y="7833"/>
                    <a:pt x="18422" y="8280"/>
                  </a:cubicBezTo>
                  <a:cubicBezTo>
                    <a:pt x="18458" y="8270"/>
                    <a:pt x="18493" y="8261"/>
                    <a:pt x="18527" y="8253"/>
                  </a:cubicBezTo>
                  <a:cubicBezTo>
                    <a:pt x="20224" y="7908"/>
                    <a:pt x="21596" y="9779"/>
                    <a:pt x="21593" y="12431"/>
                  </a:cubicBezTo>
                  <a:cubicBezTo>
                    <a:pt x="21589" y="15084"/>
                    <a:pt x="20212" y="17515"/>
                    <a:pt x="18515" y="17860"/>
                  </a:cubicBezTo>
                  <a:lnTo>
                    <a:pt x="3591" y="20899"/>
                  </a:lnTo>
                  <a:cubicBezTo>
                    <a:pt x="1605" y="21304"/>
                    <a:pt x="-4" y="19112"/>
                    <a:pt x="0" y="16005"/>
                  </a:cubicBezTo>
                  <a:cubicBezTo>
                    <a:pt x="4" y="12897"/>
                    <a:pt x="1618" y="10048"/>
                    <a:pt x="3606" y="9644"/>
                  </a:cubicBezTo>
                  <a:cubicBezTo>
                    <a:pt x="4030" y="9557"/>
                    <a:pt x="4435" y="9590"/>
                    <a:pt x="4813" y="9725"/>
                  </a:cubicBezTo>
                  <a:cubicBezTo>
                    <a:pt x="4724" y="9187"/>
                    <a:pt x="4676" y="8615"/>
                    <a:pt x="4676" y="8018"/>
                  </a:cubicBezTo>
                  <a:cubicBezTo>
                    <a:pt x="4681" y="4129"/>
                    <a:pt x="6701" y="567"/>
                    <a:pt x="9186" y="60"/>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92FEE93D-FEEE-05A8-ABB9-386D6CD7D4DA}"/>
                </a:ext>
              </a:extLst>
            </p:cNvPr>
            <p:cNvSpPr/>
            <p:nvPr/>
          </p:nvSpPr>
          <p:spPr>
            <a:xfrm>
              <a:off x="15608303" y="2943789"/>
              <a:ext cx="1857378" cy="1232105"/>
            </a:xfrm>
            <a:custGeom>
              <a:avLst/>
              <a:gdLst/>
              <a:ahLst/>
              <a:cxnLst>
                <a:cxn ang="0">
                  <a:pos x="wd2" y="hd2"/>
                </a:cxn>
                <a:cxn ang="5400000">
                  <a:pos x="wd2" y="hd2"/>
                </a:cxn>
                <a:cxn ang="10800000">
                  <a:pos x="wd2" y="hd2"/>
                </a:cxn>
                <a:cxn ang="16200000">
                  <a:pos x="wd2" y="hd2"/>
                </a:cxn>
              </a:cxnLst>
              <a:rect l="0" t="0" r="r" b="b"/>
              <a:pathLst>
                <a:path w="21597" h="21502" extrusionOk="0">
                  <a:moveTo>
                    <a:pt x="20214" y="9382"/>
                  </a:moveTo>
                  <a:cubicBezTo>
                    <a:pt x="20219" y="9386"/>
                    <a:pt x="20225" y="9390"/>
                    <a:pt x="20231" y="9395"/>
                  </a:cubicBezTo>
                  <a:lnTo>
                    <a:pt x="20231" y="9395"/>
                  </a:lnTo>
                  <a:cubicBezTo>
                    <a:pt x="20231" y="9395"/>
                    <a:pt x="20231" y="9395"/>
                    <a:pt x="20231" y="9395"/>
                  </a:cubicBezTo>
                  <a:lnTo>
                    <a:pt x="19196" y="8550"/>
                  </a:lnTo>
                  <a:cubicBezTo>
                    <a:pt x="19167" y="8526"/>
                    <a:pt x="19137" y="8504"/>
                    <a:pt x="19107" y="8482"/>
                  </a:cubicBezTo>
                  <a:cubicBezTo>
                    <a:pt x="19087" y="8466"/>
                    <a:pt x="19065" y="8451"/>
                    <a:pt x="19043" y="8437"/>
                  </a:cubicBezTo>
                  <a:cubicBezTo>
                    <a:pt x="19032" y="8431"/>
                    <a:pt x="19023" y="8424"/>
                    <a:pt x="19013" y="8417"/>
                  </a:cubicBezTo>
                  <a:cubicBezTo>
                    <a:pt x="18961" y="8384"/>
                    <a:pt x="18910" y="8353"/>
                    <a:pt x="18856" y="8324"/>
                  </a:cubicBezTo>
                  <a:cubicBezTo>
                    <a:pt x="18845" y="8318"/>
                    <a:pt x="18833" y="8313"/>
                    <a:pt x="18822" y="8307"/>
                  </a:cubicBezTo>
                  <a:cubicBezTo>
                    <a:pt x="18772" y="8280"/>
                    <a:pt x="18721" y="8258"/>
                    <a:pt x="18669" y="8236"/>
                  </a:cubicBezTo>
                  <a:cubicBezTo>
                    <a:pt x="18663" y="8234"/>
                    <a:pt x="18659" y="8231"/>
                    <a:pt x="18653" y="8229"/>
                  </a:cubicBezTo>
                  <a:cubicBezTo>
                    <a:pt x="18653" y="8229"/>
                    <a:pt x="18653" y="8229"/>
                    <a:pt x="18651" y="8229"/>
                  </a:cubicBezTo>
                  <a:cubicBezTo>
                    <a:pt x="18663" y="8043"/>
                    <a:pt x="18670" y="7855"/>
                    <a:pt x="18670" y="7666"/>
                  </a:cubicBezTo>
                  <a:cubicBezTo>
                    <a:pt x="18673" y="5667"/>
                    <a:pt x="18024" y="4054"/>
                    <a:pt x="17046" y="3282"/>
                  </a:cubicBezTo>
                  <a:cubicBezTo>
                    <a:pt x="17058" y="3291"/>
                    <a:pt x="17070" y="3300"/>
                    <a:pt x="17081" y="3309"/>
                  </a:cubicBezTo>
                  <a:lnTo>
                    <a:pt x="16046" y="2465"/>
                  </a:lnTo>
                  <a:cubicBezTo>
                    <a:pt x="16012" y="2438"/>
                    <a:pt x="15978" y="2411"/>
                    <a:pt x="15944" y="2385"/>
                  </a:cubicBezTo>
                  <a:cubicBezTo>
                    <a:pt x="15944" y="2385"/>
                    <a:pt x="15943" y="2385"/>
                    <a:pt x="15943" y="2383"/>
                  </a:cubicBezTo>
                  <a:cubicBezTo>
                    <a:pt x="15938" y="2380"/>
                    <a:pt x="15935" y="2378"/>
                    <a:pt x="15931" y="2374"/>
                  </a:cubicBezTo>
                  <a:cubicBezTo>
                    <a:pt x="15896" y="2349"/>
                    <a:pt x="15862" y="2325"/>
                    <a:pt x="15825" y="2301"/>
                  </a:cubicBezTo>
                  <a:cubicBezTo>
                    <a:pt x="15811" y="2292"/>
                    <a:pt x="15798" y="2285"/>
                    <a:pt x="15786" y="2276"/>
                  </a:cubicBezTo>
                  <a:cubicBezTo>
                    <a:pt x="15758" y="2258"/>
                    <a:pt x="15730" y="2241"/>
                    <a:pt x="15701" y="2225"/>
                  </a:cubicBezTo>
                  <a:cubicBezTo>
                    <a:pt x="15687" y="2216"/>
                    <a:pt x="15673" y="2210"/>
                    <a:pt x="15659" y="2201"/>
                  </a:cubicBezTo>
                  <a:cubicBezTo>
                    <a:pt x="15628" y="2183"/>
                    <a:pt x="15597" y="2168"/>
                    <a:pt x="15566" y="2152"/>
                  </a:cubicBezTo>
                  <a:cubicBezTo>
                    <a:pt x="15556" y="2148"/>
                    <a:pt x="15544" y="2141"/>
                    <a:pt x="15534" y="2136"/>
                  </a:cubicBezTo>
                  <a:cubicBezTo>
                    <a:pt x="15492" y="2117"/>
                    <a:pt x="15450" y="2099"/>
                    <a:pt x="15407" y="2081"/>
                  </a:cubicBezTo>
                  <a:cubicBezTo>
                    <a:pt x="15405" y="2081"/>
                    <a:pt x="15404" y="2079"/>
                    <a:pt x="15402" y="2079"/>
                  </a:cubicBezTo>
                  <a:cubicBezTo>
                    <a:pt x="15395" y="2077"/>
                    <a:pt x="15386" y="2074"/>
                    <a:pt x="15379" y="2070"/>
                  </a:cubicBezTo>
                  <a:cubicBezTo>
                    <a:pt x="15346" y="2057"/>
                    <a:pt x="15312" y="2046"/>
                    <a:pt x="15280" y="2035"/>
                  </a:cubicBezTo>
                  <a:cubicBezTo>
                    <a:pt x="15265" y="2030"/>
                    <a:pt x="15250" y="2026"/>
                    <a:pt x="15236" y="2021"/>
                  </a:cubicBezTo>
                  <a:cubicBezTo>
                    <a:pt x="15206" y="2012"/>
                    <a:pt x="15176" y="2006"/>
                    <a:pt x="15147" y="1997"/>
                  </a:cubicBezTo>
                  <a:cubicBezTo>
                    <a:pt x="15132" y="1992"/>
                    <a:pt x="15116" y="1990"/>
                    <a:pt x="15101" y="1986"/>
                  </a:cubicBezTo>
                  <a:cubicBezTo>
                    <a:pt x="15070" y="1979"/>
                    <a:pt x="15038" y="1972"/>
                    <a:pt x="15005" y="1968"/>
                  </a:cubicBezTo>
                  <a:cubicBezTo>
                    <a:pt x="14992" y="1966"/>
                    <a:pt x="14980" y="1964"/>
                    <a:pt x="14967" y="1961"/>
                  </a:cubicBezTo>
                  <a:cubicBezTo>
                    <a:pt x="14922" y="1955"/>
                    <a:pt x="14877" y="1950"/>
                    <a:pt x="14832" y="1946"/>
                  </a:cubicBezTo>
                  <a:cubicBezTo>
                    <a:pt x="14825" y="1946"/>
                    <a:pt x="14819" y="1946"/>
                    <a:pt x="14812" y="1944"/>
                  </a:cubicBezTo>
                  <a:cubicBezTo>
                    <a:pt x="14773" y="1941"/>
                    <a:pt x="14735" y="1939"/>
                    <a:pt x="14695" y="1939"/>
                  </a:cubicBezTo>
                  <a:cubicBezTo>
                    <a:pt x="14680" y="1939"/>
                    <a:pt x="14664" y="1939"/>
                    <a:pt x="14649" y="1939"/>
                  </a:cubicBezTo>
                  <a:cubicBezTo>
                    <a:pt x="14618" y="1939"/>
                    <a:pt x="14586" y="1941"/>
                    <a:pt x="14555" y="1941"/>
                  </a:cubicBezTo>
                  <a:cubicBezTo>
                    <a:pt x="14538" y="1941"/>
                    <a:pt x="14522" y="1944"/>
                    <a:pt x="14505" y="1944"/>
                  </a:cubicBezTo>
                  <a:cubicBezTo>
                    <a:pt x="14472" y="1946"/>
                    <a:pt x="14440" y="1950"/>
                    <a:pt x="14407" y="1955"/>
                  </a:cubicBezTo>
                  <a:cubicBezTo>
                    <a:pt x="14392" y="1957"/>
                    <a:pt x="14378" y="1959"/>
                    <a:pt x="14363" y="1959"/>
                  </a:cubicBezTo>
                  <a:cubicBezTo>
                    <a:pt x="14315" y="1966"/>
                    <a:pt x="14268" y="1975"/>
                    <a:pt x="14219" y="1984"/>
                  </a:cubicBezTo>
                  <a:cubicBezTo>
                    <a:pt x="14150" y="1999"/>
                    <a:pt x="14082" y="2017"/>
                    <a:pt x="14014" y="2037"/>
                  </a:cubicBezTo>
                  <a:cubicBezTo>
                    <a:pt x="14004" y="2039"/>
                    <a:pt x="13994" y="2043"/>
                    <a:pt x="13983" y="2046"/>
                  </a:cubicBezTo>
                  <a:cubicBezTo>
                    <a:pt x="13918" y="2066"/>
                    <a:pt x="13855" y="2090"/>
                    <a:pt x="13791" y="2117"/>
                  </a:cubicBezTo>
                  <a:cubicBezTo>
                    <a:pt x="13779" y="2121"/>
                    <a:pt x="13766" y="2128"/>
                    <a:pt x="13754" y="2132"/>
                  </a:cubicBezTo>
                  <a:cubicBezTo>
                    <a:pt x="13691" y="2159"/>
                    <a:pt x="13627" y="2190"/>
                    <a:pt x="13565" y="2223"/>
                  </a:cubicBezTo>
                  <a:cubicBezTo>
                    <a:pt x="13556" y="2227"/>
                    <a:pt x="13549" y="2232"/>
                    <a:pt x="13540" y="2236"/>
                  </a:cubicBezTo>
                  <a:cubicBezTo>
                    <a:pt x="13478" y="2269"/>
                    <a:pt x="13416" y="2305"/>
                    <a:pt x="13356" y="2345"/>
                  </a:cubicBezTo>
                  <a:cubicBezTo>
                    <a:pt x="13351" y="2347"/>
                    <a:pt x="13347" y="2351"/>
                    <a:pt x="13342" y="2354"/>
                  </a:cubicBezTo>
                  <a:cubicBezTo>
                    <a:pt x="13299" y="2380"/>
                    <a:pt x="13258" y="2409"/>
                    <a:pt x="13215" y="2438"/>
                  </a:cubicBezTo>
                  <a:cubicBezTo>
                    <a:pt x="13199" y="2449"/>
                    <a:pt x="13181" y="2462"/>
                    <a:pt x="13165" y="2476"/>
                  </a:cubicBezTo>
                  <a:cubicBezTo>
                    <a:pt x="13149" y="2489"/>
                    <a:pt x="13131" y="2500"/>
                    <a:pt x="13115" y="2513"/>
                  </a:cubicBezTo>
                  <a:cubicBezTo>
                    <a:pt x="13078" y="2542"/>
                    <a:pt x="13041" y="2573"/>
                    <a:pt x="13003" y="2604"/>
                  </a:cubicBezTo>
                  <a:cubicBezTo>
                    <a:pt x="12728" y="2152"/>
                    <a:pt x="12408" y="1773"/>
                    <a:pt x="12053" y="1487"/>
                  </a:cubicBezTo>
                  <a:cubicBezTo>
                    <a:pt x="12058" y="1489"/>
                    <a:pt x="12061" y="1494"/>
                    <a:pt x="12065" y="1496"/>
                  </a:cubicBezTo>
                  <a:lnTo>
                    <a:pt x="11030" y="652"/>
                  </a:lnTo>
                  <a:cubicBezTo>
                    <a:pt x="10988" y="618"/>
                    <a:pt x="10946" y="585"/>
                    <a:pt x="10903" y="552"/>
                  </a:cubicBezTo>
                  <a:cubicBezTo>
                    <a:pt x="10903" y="552"/>
                    <a:pt x="10901" y="552"/>
                    <a:pt x="10901" y="550"/>
                  </a:cubicBezTo>
                  <a:cubicBezTo>
                    <a:pt x="10897" y="547"/>
                    <a:pt x="10894" y="545"/>
                    <a:pt x="10889" y="541"/>
                  </a:cubicBezTo>
                  <a:cubicBezTo>
                    <a:pt x="10845" y="508"/>
                    <a:pt x="10799" y="477"/>
                    <a:pt x="10755" y="448"/>
                  </a:cubicBezTo>
                  <a:cubicBezTo>
                    <a:pt x="10739" y="437"/>
                    <a:pt x="10723" y="428"/>
                    <a:pt x="10706" y="417"/>
                  </a:cubicBezTo>
                  <a:cubicBezTo>
                    <a:pt x="10671" y="394"/>
                    <a:pt x="10635" y="372"/>
                    <a:pt x="10600" y="352"/>
                  </a:cubicBezTo>
                  <a:cubicBezTo>
                    <a:pt x="10582" y="341"/>
                    <a:pt x="10565" y="332"/>
                    <a:pt x="10547" y="324"/>
                  </a:cubicBezTo>
                  <a:cubicBezTo>
                    <a:pt x="10508" y="304"/>
                    <a:pt x="10472" y="284"/>
                    <a:pt x="10433" y="266"/>
                  </a:cubicBezTo>
                  <a:cubicBezTo>
                    <a:pt x="10418" y="259"/>
                    <a:pt x="10405" y="250"/>
                    <a:pt x="10390" y="244"/>
                  </a:cubicBezTo>
                  <a:cubicBezTo>
                    <a:pt x="10337" y="219"/>
                    <a:pt x="10286" y="197"/>
                    <a:pt x="10231" y="175"/>
                  </a:cubicBezTo>
                  <a:cubicBezTo>
                    <a:pt x="10229" y="175"/>
                    <a:pt x="10228" y="173"/>
                    <a:pt x="10226" y="173"/>
                  </a:cubicBezTo>
                  <a:cubicBezTo>
                    <a:pt x="10218" y="171"/>
                    <a:pt x="10210" y="166"/>
                    <a:pt x="10201" y="164"/>
                  </a:cubicBezTo>
                  <a:cubicBezTo>
                    <a:pt x="10158" y="148"/>
                    <a:pt x="10114" y="133"/>
                    <a:pt x="10070" y="117"/>
                  </a:cubicBezTo>
                  <a:cubicBezTo>
                    <a:pt x="10052" y="111"/>
                    <a:pt x="10033" y="106"/>
                    <a:pt x="10015" y="102"/>
                  </a:cubicBezTo>
                  <a:cubicBezTo>
                    <a:pt x="9978" y="91"/>
                    <a:pt x="9941" y="82"/>
                    <a:pt x="9903" y="71"/>
                  </a:cubicBezTo>
                  <a:cubicBezTo>
                    <a:pt x="9884" y="66"/>
                    <a:pt x="9865" y="62"/>
                    <a:pt x="9845" y="58"/>
                  </a:cubicBezTo>
                  <a:cubicBezTo>
                    <a:pt x="9806" y="49"/>
                    <a:pt x="9767" y="42"/>
                    <a:pt x="9727" y="35"/>
                  </a:cubicBezTo>
                  <a:cubicBezTo>
                    <a:pt x="9711" y="33"/>
                    <a:pt x="9695" y="29"/>
                    <a:pt x="9677" y="27"/>
                  </a:cubicBezTo>
                  <a:cubicBezTo>
                    <a:pt x="9621" y="18"/>
                    <a:pt x="9565" y="11"/>
                    <a:pt x="9509" y="7"/>
                  </a:cubicBezTo>
                  <a:cubicBezTo>
                    <a:pt x="9503" y="7"/>
                    <a:pt x="9495" y="7"/>
                    <a:pt x="9488" y="7"/>
                  </a:cubicBezTo>
                  <a:cubicBezTo>
                    <a:pt x="9438" y="2"/>
                    <a:pt x="9388" y="0"/>
                    <a:pt x="9336" y="0"/>
                  </a:cubicBezTo>
                  <a:cubicBezTo>
                    <a:pt x="9317" y="0"/>
                    <a:pt x="9298" y="0"/>
                    <a:pt x="9280" y="0"/>
                  </a:cubicBezTo>
                  <a:cubicBezTo>
                    <a:pt x="9240" y="0"/>
                    <a:pt x="9200" y="2"/>
                    <a:pt x="9160" y="4"/>
                  </a:cubicBezTo>
                  <a:cubicBezTo>
                    <a:pt x="9140" y="7"/>
                    <a:pt x="9119" y="7"/>
                    <a:pt x="9098" y="9"/>
                  </a:cubicBezTo>
                  <a:cubicBezTo>
                    <a:pt x="9057" y="11"/>
                    <a:pt x="9017" y="16"/>
                    <a:pt x="8976" y="22"/>
                  </a:cubicBezTo>
                  <a:cubicBezTo>
                    <a:pt x="8956" y="24"/>
                    <a:pt x="8939" y="27"/>
                    <a:pt x="8919" y="29"/>
                  </a:cubicBezTo>
                  <a:cubicBezTo>
                    <a:pt x="8860" y="38"/>
                    <a:pt x="8801" y="47"/>
                    <a:pt x="8741" y="60"/>
                  </a:cubicBezTo>
                  <a:cubicBezTo>
                    <a:pt x="8674" y="73"/>
                    <a:pt x="8608" y="91"/>
                    <a:pt x="8543" y="109"/>
                  </a:cubicBezTo>
                  <a:cubicBezTo>
                    <a:pt x="8524" y="113"/>
                    <a:pt x="8505" y="120"/>
                    <a:pt x="8485" y="126"/>
                  </a:cubicBezTo>
                  <a:cubicBezTo>
                    <a:pt x="8437" y="142"/>
                    <a:pt x="8386" y="157"/>
                    <a:pt x="8338" y="175"/>
                  </a:cubicBezTo>
                  <a:cubicBezTo>
                    <a:pt x="8320" y="182"/>
                    <a:pt x="8302" y="188"/>
                    <a:pt x="8285" y="195"/>
                  </a:cubicBezTo>
                  <a:cubicBezTo>
                    <a:pt x="8221" y="219"/>
                    <a:pt x="8156" y="246"/>
                    <a:pt x="8093" y="275"/>
                  </a:cubicBezTo>
                  <a:cubicBezTo>
                    <a:pt x="8084" y="279"/>
                    <a:pt x="8075" y="284"/>
                    <a:pt x="8066" y="288"/>
                  </a:cubicBezTo>
                  <a:cubicBezTo>
                    <a:pt x="8011" y="315"/>
                    <a:pt x="7955" y="341"/>
                    <a:pt x="7901" y="370"/>
                  </a:cubicBezTo>
                  <a:cubicBezTo>
                    <a:pt x="7881" y="381"/>
                    <a:pt x="7864" y="390"/>
                    <a:pt x="7844" y="401"/>
                  </a:cubicBezTo>
                  <a:cubicBezTo>
                    <a:pt x="7796" y="428"/>
                    <a:pt x="7748" y="457"/>
                    <a:pt x="7700" y="485"/>
                  </a:cubicBezTo>
                  <a:cubicBezTo>
                    <a:pt x="7685" y="494"/>
                    <a:pt x="7669" y="503"/>
                    <a:pt x="7654" y="512"/>
                  </a:cubicBezTo>
                  <a:cubicBezTo>
                    <a:pt x="7598" y="547"/>
                    <a:pt x="7540" y="585"/>
                    <a:pt x="7486" y="625"/>
                  </a:cubicBezTo>
                  <a:cubicBezTo>
                    <a:pt x="7481" y="627"/>
                    <a:pt x="7478" y="632"/>
                    <a:pt x="7474" y="634"/>
                  </a:cubicBezTo>
                  <a:cubicBezTo>
                    <a:pt x="7453" y="649"/>
                    <a:pt x="7431" y="665"/>
                    <a:pt x="7410" y="680"/>
                  </a:cubicBezTo>
                  <a:cubicBezTo>
                    <a:pt x="7367" y="711"/>
                    <a:pt x="7326" y="742"/>
                    <a:pt x="7283" y="776"/>
                  </a:cubicBezTo>
                  <a:cubicBezTo>
                    <a:pt x="7258" y="796"/>
                    <a:pt x="7235" y="816"/>
                    <a:pt x="7209" y="836"/>
                  </a:cubicBezTo>
                  <a:cubicBezTo>
                    <a:pt x="7171" y="867"/>
                    <a:pt x="7134" y="898"/>
                    <a:pt x="7097" y="931"/>
                  </a:cubicBezTo>
                  <a:cubicBezTo>
                    <a:pt x="7072" y="953"/>
                    <a:pt x="7047" y="977"/>
                    <a:pt x="7022" y="1000"/>
                  </a:cubicBezTo>
                  <a:cubicBezTo>
                    <a:pt x="6986" y="1033"/>
                    <a:pt x="6951" y="1066"/>
                    <a:pt x="6916" y="1099"/>
                  </a:cubicBezTo>
                  <a:cubicBezTo>
                    <a:pt x="6890" y="1124"/>
                    <a:pt x="6865" y="1148"/>
                    <a:pt x="6840" y="1175"/>
                  </a:cubicBezTo>
                  <a:cubicBezTo>
                    <a:pt x="6824" y="1192"/>
                    <a:pt x="6806" y="1208"/>
                    <a:pt x="6790" y="1226"/>
                  </a:cubicBezTo>
                  <a:cubicBezTo>
                    <a:pt x="6780" y="1237"/>
                    <a:pt x="6769" y="1250"/>
                    <a:pt x="6758" y="1261"/>
                  </a:cubicBezTo>
                  <a:cubicBezTo>
                    <a:pt x="6684" y="1339"/>
                    <a:pt x="6611" y="1418"/>
                    <a:pt x="6541" y="1503"/>
                  </a:cubicBezTo>
                  <a:cubicBezTo>
                    <a:pt x="6535" y="1509"/>
                    <a:pt x="6527" y="1516"/>
                    <a:pt x="6521" y="1525"/>
                  </a:cubicBezTo>
                  <a:cubicBezTo>
                    <a:pt x="6445" y="1616"/>
                    <a:pt x="6371" y="1711"/>
                    <a:pt x="6297" y="1808"/>
                  </a:cubicBezTo>
                  <a:cubicBezTo>
                    <a:pt x="6288" y="1820"/>
                    <a:pt x="6279" y="1831"/>
                    <a:pt x="6272" y="1842"/>
                  </a:cubicBezTo>
                  <a:cubicBezTo>
                    <a:pt x="6260" y="1857"/>
                    <a:pt x="6250" y="1875"/>
                    <a:pt x="6238" y="1890"/>
                  </a:cubicBezTo>
                  <a:cubicBezTo>
                    <a:pt x="6185" y="1964"/>
                    <a:pt x="6133" y="2037"/>
                    <a:pt x="6083" y="2114"/>
                  </a:cubicBezTo>
                  <a:cubicBezTo>
                    <a:pt x="6066" y="2139"/>
                    <a:pt x="6050" y="2163"/>
                    <a:pt x="6034" y="2187"/>
                  </a:cubicBezTo>
                  <a:cubicBezTo>
                    <a:pt x="5969" y="2287"/>
                    <a:pt x="5906" y="2387"/>
                    <a:pt x="5845" y="2491"/>
                  </a:cubicBezTo>
                  <a:cubicBezTo>
                    <a:pt x="5842" y="2496"/>
                    <a:pt x="5839" y="2500"/>
                    <a:pt x="5836" y="2504"/>
                  </a:cubicBezTo>
                  <a:cubicBezTo>
                    <a:pt x="5827" y="2520"/>
                    <a:pt x="5818" y="2538"/>
                    <a:pt x="5808" y="2555"/>
                  </a:cubicBezTo>
                  <a:cubicBezTo>
                    <a:pt x="5759" y="2640"/>
                    <a:pt x="5711" y="2728"/>
                    <a:pt x="5663" y="2817"/>
                  </a:cubicBezTo>
                  <a:cubicBezTo>
                    <a:pt x="5646" y="2850"/>
                    <a:pt x="5628" y="2883"/>
                    <a:pt x="5612" y="2917"/>
                  </a:cubicBezTo>
                  <a:cubicBezTo>
                    <a:pt x="5566" y="3005"/>
                    <a:pt x="5522" y="3096"/>
                    <a:pt x="5477" y="3187"/>
                  </a:cubicBezTo>
                  <a:cubicBezTo>
                    <a:pt x="5468" y="3205"/>
                    <a:pt x="5460" y="3222"/>
                    <a:pt x="5451" y="3240"/>
                  </a:cubicBezTo>
                  <a:cubicBezTo>
                    <a:pt x="5448" y="3247"/>
                    <a:pt x="5446" y="3251"/>
                    <a:pt x="5443" y="3258"/>
                  </a:cubicBezTo>
                  <a:cubicBezTo>
                    <a:pt x="5387" y="3378"/>
                    <a:pt x="5334" y="3502"/>
                    <a:pt x="5282" y="3626"/>
                  </a:cubicBezTo>
                  <a:cubicBezTo>
                    <a:pt x="5269" y="3657"/>
                    <a:pt x="5257" y="3688"/>
                    <a:pt x="5245" y="3719"/>
                  </a:cubicBezTo>
                  <a:cubicBezTo>
                    <a:pt x="5204" y="3821"/>
                    <a:pt x="5164" y="3925"/>
                    <a:pt x="5126" y="4031"/>
                  </a:cubicBezTo>
                  <a:cubicBezTo>
                    <a:pt x="5118" y="4051"/>
                    <a:pt x="5110" y="4071"/>
                    <a:pt x="5102" y="4091"/>
                  </a:cubicBezTo>
                  <a:cubicBezTo>
                    <a:pt x="5096" y="4107"/>
                    <a:pt x="5092" y="4122"/>
                    <a:pt x="5086" y="4138"/>
                  </a:cubicBezTo>
                  <a:cubicBezTo>
                    <a:pt x="5073" y="4173"/>
                    <a:pt x="5061" y="4209"/>
                    <a:pt x="5049" y="4244"/>
                  </a:cubicBezTo>
                  <a:cubicBezTo>
                    <a:pt x="5028" y="4306"/>
                    <a:pt x="5008" y="4368"/>
                    <a:pt x="4987" y="4430"/>
                  </a:cubicBezTo>
                  <a:cubicBezTo>
                    <a:pt x="4975" y="4468"/>
                    <a:pt x="4963" y="4506"/>
                    <a:pt x="4952" y="4543"/>
                  </a:cubicBezTo>
                  <a:cubicBezTo>
                    <a:pt x="4932" y="4605"/>
                    <a:pt x="4913" y="4670"/>
                    <a:pt x="4895" y="4732"/>
                  </a:cubicBezTo>
                  <a:cubicBezTo>
                    <a:pt x="4885" y="4769"/>
                    <a:pt x="4873" y="4805"/>
                    <a:pt x="4863" y="4843"/>
                  </a:cubicBezTo>
                  <a:cubicBezTo>
                    <a:pt x="4844" y="4914"/>
                    <a:pt x="4825" y="4984"/>
                    <a:pt x="4807" y="5055"/>
                  </a:cubicBezTo>
                  <a:cubicBezTo>
                    <a:pt x="4799" y="5086"/>
                    <a:pt x="4791" y="5117"/>
                    <a:pt x="4783" y="5148"/>
                  </a:cubicBezTo>
                  <a:cubicBezTo>
                    <a:pt x="4782" y="5155"/>
                    <a:pt x="4779" y="5164"/>
                    <a:pt x="4777" y="5171"/>
                  </a:cubicBezTo>
                  <a:cubicBezTo>
                    <a:pt x="4765" y="5222"/>
                    <a:pt x="4754" y="5273"/>
                    <a:pt x="4742" y="5326"/>
                  </a:cubicBezTo>
                  <a:cubicBezTo>
                    <a:pt x="4730" y="5377"/>
                    <a:pt x="4718" y="5428"/>
                    <a:pt x="4706" y="5481"/>
                  </a:cubicBezTo>
                  <a:cubicBezTo>
                    <a:pt x="4693" y="5541"/>
                    <a:pt x="4683" y="5601"/>
                    <a:pt x="4671" y="5660"/>
                  </a:cubicBezTo>
                  <a:cubicBezTo>
                    <a:pt x="4661" y="5711"/>
                    <a:pt x="4650" y="5762"/>
                    <a:pt x="4640" y="5816"/>
                  </a:cubicBezTo>
                  <a:cubicBezTo>
                    <a:pt x="4628" y="5878"/>
                    <a:pt x="4619" y="5937"/>
                    <a:pt x="4609" y="6000"/>
                  </a:cubicBezTo>
                  <a:cubicBezTo>
                    <a:pt x="4600" y="6050"/>
                    <a:pt x="4591" y="6101"/>
                    <a:pt x="4582" y="6155"/>
                  </a:cubicBezTo>
                  <a:cubicBezTo>
                    <a:pt x="4572" y="6217"/>
                    <a:pt x="4565" y="6281"/>
                    <a:pt x="4556" y="6343"/>
                  </a:cubicBezTo>
                  <a:cubicBezTo>
                    <a:pt x="4548" y="6394"/>
                    <a:pt x="4541" y="6445"/>
                    <a:pt x="4535" y="6498"/>
                  </a:cubicBezTo>
                  <a:cubicBezTo>
                    <a:pt x="4528" y="6562"/>
                    <a:pt x="4520" y="6629"/>
                    <a:pt x="4514" y="6693"/>
                  </a:cubicBezTo>
                  <a:cubicBezTo>
                    <a:pt x="4508" y="6744"/>
                    <a:pt x="4503" y="6795"/>
                    <a:pt x="4498" y="6844"/>
                  </a:cubicBezTo>
                  <a:cubicBezTo>
                    <a:pt x="4492" y="6913"/>
                    <a:pt x="4488" y="6981"/>
                    <a:pt x="4482" y="7050"/>
                  </a:cubicBezTo>
                  <a:cubicBezTo>
                    <a:pt x="4479" y="7099"/>
                    <a:pt x="4473" y="7148"/>
                    <a:pt x="4470" y="7196"/>
                  </a:cubicBezTo>
                  <a:cubicBezTo>
                    <a:pt x="4466" y="7272"/>
                    <a:pt x="4463" y="7349"/>
                    <a:pt x="4460" y="7427"/>
                  </a:cubicBezTo>
                  <a:cubicBezTo>
                    <a:pt x="4458" y="7469"/>
                    <a:pt x="4455" y="7509"/>
                    <a:pt x="4454" y="7551"/>
                  </a:cubicBezTo>
                  <a:cubicBezTo>
                    <a:pt x="4449" y="7668"/>
                    <a:pt x="4448" y="7788"/>
                    <a:pt x="4448" y="7906"/>
                  </a:cubicBezTo>
                  <a:cubicBezTo>
                    <a:pt x="4446" y="8497"/>
                    <a:pt x="4492" y="9062"/>
                    <a:pt x="4578" y="9590"/>
                  </a:cubicBezTo>
                  <a:cubicBezTo>
                    <a:pt x="4219" y="9459"/>
                    <a:pt x="3832" y="9426"/>
                    <a:pt x="3429" y="9512"/>
                  </a:cubicBezTo>
                  <a:cubicBezTo>
                    <a:pt x="3376" y="9523"/>
                    <a:pt x="3323" y="9537"/>
                    <a:pt x="3271" y="9552"/>
                  </a:cubicBezTo>
                  <a:cubicBezTo>
                    <a:pt x="3256" y="9557"/>
                    <a:pt x="3241" y="9561"/>
                    <a:pt x="3225" y="9566"/>
                  </a:cubicBezTo>
                  <a:cubicBezTo>
                    <a:pt x="3185" y="9577"/>
                    <a:pt x="3145" y="9590"/>
                    <a:pt x="3107" y="9605"/>
                  </a:cubicBezTo>
                  <a:cubicBezTo>
                    <a:pt x="3092" y="9610"/>
                    <a:pt x="3079" y="9616"/>
                    <a:pt x="3064" y="9621"/>
                  </a:cubicBezTo>
                  <a:cubicBezTo>
                    <a:pt x="3013" y="9641"/>
                    <a:pt x="2962" y="9661"/>
                    <a:pt x="2911" y="9685"/>
                  </a:cubicBezTo>
                  <a:cubicBezTo>
                    <a:pt x="2903" y="9687"/>
                    <a:pt x="2897" y="9692"/>
                    <a:pt x="2890" y="9696"/>
                  </a:cubicBezTo>
                  <a:cubicBezTo>
                    <a:pt x="2846" y="9716"/>
                    <a:pt x="2801" y="9738"/>
                    <a:pt x="2759" y="9763"/>
                  </a:cubicBezTo>
                  <a:cubicBezTo>
                    <a:pt x="2744" y="9772"/>
                    <a:pt x="2729" y="9778"/>
                    <a:pt x="2714" y="9787"/>
                  </a:cubicBezTo>
                  <a:cubicBezTo>
                    <a:pt x="2676" y="9809"/>
                    <a:pt x="2637" y="9831"/>
                    <a:pt x="2599" y="9854"/>
                  </a:cubicBezTo>
                  <a:cubicBezTo>
                    <a:pt x="2587" y="9860"/>
                    <a:pt x="2575" y="9869"/>
                    <a:pt x="2564" y="9876"/>
                  </a:cubicBezTo>
                  <a:cubicBezTo>
                    <a:pt x="2518" y="9905"/>
                    <a:pt x="2474" y="9933"/>
                    <a:pt x="2429" y="9967"/>
                  </a:cubicBezTo>
                  <a:cubicBezTo>
                    <a:pt x="2426" y="9969"/>
                    <a:pt x="2423" y="9971"/>
                    <a:pt x="2420" y="9973"/>
                  </a:cubicBezTo>
                  <a:cubicBezTo>
                    <a:pt x="2403" y="9984"/>
                    <a:pt x="2386" y="9998"/>
                    <a:pt x="2369" y="10011"/>
                  </a:cubicBezTo>
                  <a:cubicBezTo>
                    <a:pt x="2335" y="10035"/>
                    <a:pt x="2301" y="10062"/>
                    <a:pt x="2268" y="10089"/>
                  </a:cubicBezTo>
                  <a:cubicBezTo>
                    <a:pt x="2249" y="10104"/>
                    <a:pt x="2228" y="10122"/>
                    <a:pt x="2209" y="10137"/>
                  </a:cubicBezTo>
                  <a:cubicBezTo>
                    <a:pt x="2180" y="10162"/>
                    <a:pt x="2149" y="10188"/>
                    <a:pt x="2119" y="10215"/>
                  </a:cubicBezTo>
                  <a:cubicBezTo>
                    <a:pt x="2098" y="10233"/>
                    <a:pt x="2079" y="10253"/>
                    <a:pt x="2059" y="10270"/>
                  </a:cubicBezTo>
                  <a:cubicBezTo>
                    <a:pt x="2031" y="10297"/>
                    <a:pt x="2001" y="10323"/>
                    <a:pt x="1973" y="10350"/>
                  </a:cubicBezTo>
                  <a:cubicBezTo>
                    <a:pt x="1952" y="10370"/>
                    <a:pt x="1933" y="10390"/>
                    <a:pt x="1912" y="10410"/>
                  </a:cubicBezTo>
                  <a:cubicBezTo>
                    <a:pt x="1899" y="10423"/>
                    <a:pt x="1886" y="10437"/>
                    <a:pt x="1872" y="10450"/>
                  </a:cubicBezTo>
                  <a:cubicBezTo>
                    <a:pt x="1864" y="10459"/>
                    <a:pt x="1856" y="10470"/>
                    <a:pt x="1847" y="10479"/>
                  </a:cubicBezTo>
                  <a:cubicBezTo>
                    <a:pt x="1788" y="10541"/>
                    <a:pt x="1731" y="10605"/>
                    <a:pt x="1673" y="10671"/>
                  </a:cubicBezTo>
                  <a:cubicBezTo>
                    <a:pt x="1669" y="10678"/>
                    <a:pt x="1663" y="10683"/>
                    <a:pt x="1658" y="10689"/>
                  </a:cubicBezTo>
                  <a:cubicBezTo>
                    <a:pt x="1598" y="10762"/>
                    <a:pt x="1537" y="10838"/>
                    <a:pt x="1480" y="10915"/>
                  </a:cubicBezTo>
                  <a:cubicBezTo>
                    <a:pt x="1474" y="10924"/>
                    <a:pt x="1466" y="10933"/>
                    <a:pt x="1459" y="10942"/>
                  </a:cubicBezTo>
                  <a:cubicBezTo>
                    <a:pt x="1450" y="10955"/>
                    <a:pt x="1441" y="10968"/>
                    <a:pt x="1432" y="10980"/>
                  </a:cubicBezTo>
                  <a:cubicBezTo>
                    <a:pt x="1390" y="11037"/>
                    <a:pt x="1348" y="11097"/>
                    <a:pt x="1308" y="11157"/>
                  </a:cubicBezTo>
                  <a:cubicBezTo>
                    <a:pt x="1295" y="11177"/>
                    <a:pt x="1282" y="11194"/>
                    <a:pt x="1268" y="11214"/>
                  </a:cubicBezTo>
                  <a:cubicBezTo>
                    <a:pt x="1217" y="11294"/>
                    <a:pt x="1167" y="11374"/>
                    <a:pt x="1116" y="11458"/>
                  </a:cubicBezTo>
                  <a:cubicBezTo>
                    <a:pt x="1113" y="11463"/>
                    <a:pt x="1112" y="11465"/>
                    <a:pt x="1109" y="11469"/>
                  </a:cubicBezTo>
                  <a:cubicBezTo>
                    <a:pt x="1102" y="11483"/>
                    <a:pt x="1094" y="11496"/>
                    <a:pt x="1087" y="11509"/>
                  </a:cubicBezTo>
                  <a:cubicBezTo>
                    <a:pt x="1047" y="11578"/>
                    <a:pt x="1009" y="11647"/>
                    <a:pt x="970" y="11718"/>
                  </a:cubicBezTo>
                  <a:cubicBezTo>
                    <a:pt x="955" y="11744"/>
                    <a:pt x="942" y="11771"/>
                    <a:pt x="929" y="11797"/>
                  </a:cubicBezTo>
                  <a:cubicBezTo>
                    <a:pt x="892" y="11868"/>
                    <a:pt x="856" y="11941"/>
                    <a:pt x="821" y="12015"/>
                  </a:cubicBezTo>
                  <a:cubicBezTo>
                    <a:pt x="814" y="12030"/>
                    <a:pt x="806" y="12043"/>
                    <a:pt x="800" y="12057"/>
                  </a:cubicBezTo>
                  <a:cubicBezTo>
                    <a:pt x="799" y="12061"/>
                    <a:pt x="796" y="12065"/>
                    <a:pt x="794" y="12070"/>
                  </a:cubicBezTo>
                  <a:cubicBezTo>
                    <a:pt x="750" y="12165"/>
                    <a:pt x="707" y="12265"/>
                    <a:pt x="666" y="12362"/>
                  </a:cubicBezTo>
                  <a:cubicBezTo>
                    <a:pt x="656" y="12387"/>
                    <a:pt x="645" y="12411"/>
                    <a:pt x="636" y="12436"/>
                  </a:cubicBezTo>
                  <a:cubicBezTo>
                    <a:pt x="604" y="12518"/>
                    <a:pt x="571" y="12600"/>
                    <a:pt x="540" y="12684"/>
                  </a:cubicBezTo>
                  <a:cubicBezTo>
                    <a:pt x="535" y="12699"/>
                    <a:pt x="527" y="12717"/>
                    <a:pt x="521" y="12733"/>
                  </a:cubicBezTo>
                  <a:cubicBezTo>
                    <a:pt x="517" y="12746"/>
                    <a:pt x="512" y="12759"/>
                    <a:pt x="508" y="12770"/>
                  </a:cubicBezTo>
                  <a:cubicBezTo>
                    <a:pt x="498" y="12799"/>
                    <a:pt x="489" y="12828"/>
                    <a:pt x="478" y="12857"/>
                  </a:cubicBezTo>
                  <a:cubicBezTo>
                    <a:pt x="462" y="12905"/>
                    <a:pt x="444" y="12956"/>
                    <a:pt x="430" y="13005"/>
                  </a:cubicBezTo>
                  <a:cubicBezTo>
                    <a:pt x="419" y="13036"/>
                    <a:pt x="411" y="13065"/>
                    <a:pt x="402" y="13096"/>
                  </a:cubicBezTo>
                  <a:cubicBezTo>
                    <a:pt x="387" y="13147"/>
                    <a:pt x="371" y="13196"/>
                    <a:pt x="356" y="13247"/>
                  </a:cubicBezTo>
                  <a:cubicBezTo>
                    <a:pt x="347" y="13276"/>
                    <a:pt x="338" y="13307"/>
                    <a:pt x="331" y="13335"/>
                  </a:cubicBezTo>
                  <a:cubicBezTo>
                    <a:pt x="315" y="13391"/>
                    <a:pt x="300" y="13448"/>
                    <a:pt x="286" y="13506"/>
                  </a:cubicBezTo>
                  <a:cubicBezTo>
                    <a:pt x="281" y="13530"/>
                    <a:pt x="273" y="13555"/>
                    <a:pt x="267" y="13579"/>
                  </a:cubicBezTo>
                  <a:cubicBezTo>
                    <a:pt x="266" y="13586"/>
                    <a:pt x="264" y="13590"/>
                    <a:pt x="263" y="13597"/>
                  </a:cubicBezTo>
                  <a:cubicBezTo>
                    <a:pt x="252" y="13637"/>
                    <a:pt x="244" y="13679"/>
                    <a:pt x="235" y="13721"/>
                  </a:cubicBezTo>
                  <a:cubicBezTo>
                    <a:pt x="226" y="13763"/>
                    <a:pt x="216" y="13803"/>
                    <a:pt x="207" y="13845"/>
                  </a:cubicBezTo>
                  <a:cubicBezTo>
                    <a:pt x="196" y="13892"/>
                    <a:pt x="188" y="13940"/>
                    <a:pt x="179" y="13987"/>
                  </a:cubicBezTo>
                  <a:cubicBezTo>
                    <a:pt x="170" y="14029"/>
                    <a:pt x="162" y="14069"/>
                    <a:pt x="154" y="14111"/>
                  </a:cubicBezTo>
                  <a:cubicBezTo>
                    <a:pt x="145" y="14160"/>
                    <a:pt x="137" y="14209"/>
                    <a:pt x="128" y="14257"/>
                  </a:cubicBezTo>
                  <a:cubicBezTo>
                    <a:pt x="121" y="14300"/>
                    <a:pt x="114" y="14339"/>
                    <a:pt x="108" y="14382"/>
                  </a:cubicBezTo>
                  <a:cubicBezTo>
                    <a:pt x="100" y="14432"/>
                    <a:pt x="93" y="14483"/>
                    <a:pt x="87" y="14534"/>
                  </a:cubicBezTo>
                  <a:cubicBezTo>
                    <a:pt x="81" y="14574"/>
                    <a:pt x="75" y="14616"/>
                    <a:pt x="71" y="14656"/>
                  </a:cubicBezTo>
                  <a:cubicBezTo>
                    <a:pt x="65" y="14710"/>
                    <a:pt x="59" y="14761"/>
                    <a:pt x="53" y="14814"/>
                  </a:cubicBezTo>
                  <a:cubicBezTo>
                    <a:pt x="49" y="14854"/>
                    <a:pt x="44" y="14893"/>
                    <a:pt x="40" y="14933"/>
                  </a:cubicBezTo>
                  <a:cubicBezTo>
                    <a:pt x="34" y="14989"/>
                    <a:pt x="31" y="15046"/>
                    <a:pt x="27" y="15102"/>
                  </a:cubicBezTo>
                  <a:cubicBezTo>
                    <a:pt x="24" y="15139"/>
                    <a:pt x="21" y="15177"/>
                    <a:pt x="18" y="15215"/>
                  </a:cubicBezTo>
                  <a:cubicBezTo>
                    <a:pt x="13" y="15277"/>
                    <a:pt x="12" y="15341"/>
                    <a:pt x="9" y="15403"/>
                  </a:cubicBezTo>
                  <a:cubicBezTo>
                    <a:pt x="7" y="15434"/>
                    <a:pt x="6" y="15465"/>
                    <a:pt x="4" y="15496"/>
                  </a:cubicBezTo>
                  <a:cubicBezTo>
                    <a:pt x="1" y="15592"/>
                    <a:pt x="0" y="15685"/>
                    <a:pt x="0" y="15780"/>
                  </a:cubicBezTo>
                  <a:cubicBezTo>
                    <a:pt x="-3" y="17755"/>
                    <a:pt x="632" y="19355"/>
                    <a:pt x="1589" y="20137"/>
                  </a:cubicBezTo>
                  <a:lnTo>
                    <a:pt x="2624" y="20982"/>
                  </a:lnTo>
                  <a:cubicBezTo>
                    <a:pt x="2614" y="20973"/>
                    <a:pt x="2603" y="20964"/>
                    <a:pt x="2593" y="20955"/>
                  </a:cubicBezTo>
                  <a:cubicBezTo>
                    <a:pt x="3129" y="21405"/>
                    <a:pt x="3767" y="21600"/>
                    <a:pt x="4454" y="21454"/>
                  </a:cubicBezTo>
                  <a:lnTo>
                    <a:pt x="18666" y="18455"/>
                  </a:lnTo>
                  <a:cubicBezTo>
                    <a:pt x="20281" y="18114"/>
                    <a:pt x="21594" y="15716"/>
                    <a:pt x="21597" y="13098"/>
                  </a:cubicBezTo>
                  <a:cubicBezTo>
                    <a:pt x="21590" y="11416"/>
                    <a:pt x="21040" y="10044"/>
                    <a:pt x="20214" y="9382"/>
                  </a:cubicBezTo>
                  <a:close/>
                </a:path>
              </a:pathLst>
            </a:custGeom>
            <a:solidFill>
              <a:schemeClr val="accent3">
                <a:lumMod val="75000"/>
              </a:schemeClr>
            </a:solidFill>
            <a:ln w="12700">
              <a:miter lim="400000"/>
            </a:ln>
            <a:effectLst>
              <a:outerShdw blurRad="165100" dist="63500" dir="13500000" algn="br"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2936ED9E-4116-3DE5-8FEC-4E6982B542F4}"/>
                </a:ext>
              </a:extLst>
            </p:cNvPr>
            <p:cNvSpPr/>
            <p:nvPr/>
          </p:nvSpPr>
          <p:spPr>
            <a:xfrm>
              <a:off x="15697202" y="2984499"/>
              <a:ext cx="1768478" cy="1184034"/>
            </a:xfrm>
            <a:custGeom>
              <a:avLst/>
              <a:gdLst/>
              <a:ahLst/>
              <a:cxnLst>
                <a:cxn ang="0">
                  <a:pos x="wd2" y="hd2"/>
                </a:cxn>
                <a:cxn ang="5400000">
                  <a:pos x="wd2" y="hd2"/>
                </a:cxn>
                <a:cxn ang="10800000">
                  <a:pos x="wd2" y="hd2"/>
                </a:cxn>
                <a:cxn ang="16200000">
                  <a:pos x="wd2" y="hd2"/>
                </a:cxn>
              </a:cxnLst>
              <a:rect l="0" t="0" r="r" b="b"/>
              <a:pathLst>
                <a:path w="21592" h="20949" extrusionOk="0">
                  <a:moveTo>
                    <a:pt x="9185" y="60"/>
                  </a:moveTo>
                  <a:cubicBezTo>
                    <a:pt x="10933" y="-295"/>
                    <a:pt x="12443" y="954"/>
                    <a:pt x="13186" y="3075"/>
                  </a:cubicBezTo>
                  <a:cubicBezTo>
                    <a:pt x="13705" y="2518"/>
                    <a:pt x="14301" y="2138"/>
                    <a:pt x="14937" y="2010"/>
                  </a:cubicBezTo>
                  <a:cubicBezTo>
                    <a:pt x="16925" y="1606"/>
                    <a:pt x="18533" y="3797"/>
                    <a:pt x="18528" y="6906"/>
                  </a:cubicBezTo>
                  <a:cubicBezTo>
                    <a:pt x="18528" y="7372"/>
                    <a:pt x="18491" y="7832"/>
                    <a:pt x="18421" y="8279"/>
                  </a:cubicBezTo>
                  <a:cubicBezTo>
                    <a:pt x="18457" y="8270"/>
                    <a:pt x="18491" y="8261"/>
                    <a:pt x="18526" y="8252"/>
                  </a:cubicBezTo>
                  <a:cubicBezTo>
                    <a:pt x="20223" y="7906"/>
                    <a:pt x="21595" y="9778"/>
                    <a:pt x="21592" y="12430"/>
                  </a:cubicBezTo>
                  <a:cubicBezTo>
                    <a:pt x="21589" y="15083"/>
                    <a:pt x="20210" y="17514"/>
                    <a:pt x="18514" y="17860"/>
                  </a:cubicBezTo>
                  <a:lnTo>
                    <a:pt x="3591" y="20901"/>
                  </a:lnTo>
                  <a:cubicBezTo>
                    <a:pt x="1603" y="21305"/>
                    <a:pt x="-5" y="19114"/>
                    <a:pt x="0" y="16004"/>
                  </a:cubicBezTo>
                  <a:cubicBezTo>
                    <a:pt x="4" y="12897"/>
                    <a:pt x="1618" y="10048"/>
                    <a:pt x="3605" y="9643"/>
                  </a:cubicBezTo>
                  <a:cubicBezTo>
                    <a:pt x="4028" y="9558"/>
                    <a:pt x="4434" y="9589"/>
                    <a:pt x="4811" y="9722"/>
                  </a:cubicBezTo>
                  <a:cubicBezTo>
                    <a:pt x="4721" y="9185"/>
                    <a:pt x="4673" y="8614"/>
                    <a:pt x="4675" y="8014"/>
                  </a:cubicBezTo>
                  <a:cubicBezTo>
                    <a:pt x="4681" y="4129"/>
                    <a:pt x="6700" y="566"/>
                    <a:pt x="9185" y="6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22C3A6FC-52BC-BC07-B862-E9EFC5A702B7}"/>
                </a:ext>
              </a:extLst>
            </p:cNvPr>
            <p:cNvSpPr/>
            <p:nvPr/>
          </p:nvSpPr>
          <p:spPr>
            <a:xfrm>
              <a:off x="15951202" y="3263900"/>
              <a:ext cx="1531373" cy="1013114"/>
            </a:xfrm>
            <a:custGeom>
              <a:avLst/>
              <a:gdLst/>
              <a:ahLst/>
              <a:cxnLst>
                <a:cxn ang="0">
                  <a:pos x="wd2" y="hd2"/>
                </a:cxn>
                <a:cxn ang="5400000">
                  <a:pos x="wd2" y="hd2"/>
                </a:cxn>
                <a:cxn ang="10800000">
                  <a:pos x="wd2" y="hd2"/>
                </a:cxn>
                <a:cxn ang="16200000">
                  <a:pos x="wd2" y="hd2"/>
                </a:cxn>
              </a:cxnLst>
              <a:rect l="0" t="0" r="r" b="b"/>
              <a:pathLst>
                <a:path w="21591" h="21504" extrusionOk="0">
                  <a:moveTo>
                    <a:pt x="20237" y="9470"/>
                  </a:moveTo>
                  <a:cubicBezTo>
                    <a:pt x="20243" y="9475"/>
                    <a:pt x="20248" y="9478"/>
                    <a:pt x="20255" y="9483"/>
                  </a:cubicBezTo>
                  <a:lnTo>
                    <a:pt x="19000" y="8456"/>
                  </a:lnTo>
                  <a:cubicBezTo>
                    <a:pt x="18971" y="8432"/>
                    <a:pt x="18941" y="8410"/>
                    <a:pt x="18912" y="8389"/>
                  </a:cubicBezTo>
                  <a:cubicBezTo>
                    <a:pt x="18901" y="8381"/>
                    <a:pt x="18889" y="8375"/>
                    <a:pt x="18878" y="8367"/>
                  </a:cubicBezTo>
                  <a:cubicBezTo>
                    <a:pt x="18830" y="8332"/>
                    <a:pt x="18781" y="8302"/>
                    <a:pt x="18731" y="8273"/>
                  </a:cubicBezTo>
                  <a:cubicBezTo>
                    <a:pt x="18719" y="8265"/>
                    <a:pt x="18708" y="8259"/>
                    <a:pt x="18695" y="8251"/>
                  </a:cubicBezTo>
                  <a:cubicBezTo>
                    <a:pt x="18704" y="8090"/>
                    <a:pt x="18710" y="7928"/>
                    <a:pt x="18710" y="7766"/>
                  </a:cubicBezTo>
                  <a:cubicBezTo>
                    <a:pt x="18712" y="5793"/>
                    <a:pt x="18076" y="4200"/>
                    <a:pt x="17118" y="3429"/>
                  </a:cubicBezTo>
                  <a:cubicBezTo>
                    <a:pt x="17125" y="3434"/>
                    <a:pt x="17132" y="3440"/>
                    <a:pt x="17138" y="3445"/>
                  </a:cubicBezTo>
                  <a:lnTo>
                    <a:pt x="15882" y="2418"/>
                  </a:lnTo>
                  <a:cubicBezTo>
                    <a:pt x="15848" y="2391"/>
                    <a:pt x="15814" y="2364"/>
                    <a:pt x="15779" y="2337"/>
                  </a:cubicBezTo>
                  <a:cubicBezTo>
                    <a:pt x="15754" y="2318"/>
                    <a:pt x="15728" y="2302"/>
                    <a:pt x="15703" y="2286"/>
                  </a:cubicBezTo>
                  <a:cubicBezTo>
                    <a:pt x="15693" y="2278"/>
                    <a:pt x="15682" y="2270"/>
                    <a:pt x="15669" y="2262"/>
                  </a:cubicBezTo>
                  <a:cubicBezTo>
                    <a:pt x="15610" y="2221"/>
                    <a:pt x="15549" y="2186"/>
                    <a:pt x="15487" y="2154"/>
                  </a:cubicBezTo>
                  <a:cubicBezTo>
                    <a:pt x="15474" y="2146"/>
                    <a:pt x="15460" y="2140"/>
                    <a:pt x="15447" y="2132"/>
                  </a:cubicBezTo>
                  <a:cubicBezTo>
                    <a:pt x="15388" y="2103"/>
                    <a:pt x="15329" y="2076"/>
                    <a:pt x="15268" y="2051"/>
                  </a:cubicBezTo>
                  <a:cubicBezTo>
                    <a:pt x="15261" y="2049"/>
                    <a:pt x="15256" y="2046"/>
                    <a:pt x="15249" y="2043"/>
                  </a:cubicBezTo>
                  <a:cubicBezTo>
                    <a:pt x="15247" y="2043"/>
                    <a:pt x="15243" y="2041"/>
                    <a:pt x="15241" y="2041"/>
                  </a:cubicBezTo>
                  <a:cubicBezTo>
                    <a:pt x="15179" y="2016"/>
                    <a:pt x="15116" y="1997"/>
                    <a:pt x="15052" y="1979"/>
                  </a:cubicBezTo>
                  <a:cubicBezTo>
                    <a:pt x="15037" y="1973"/>
                    <a:pt x="15023" y="1970"/>
                    <a:pt x="15009" y="1968"/>
                  </a:cubicBezTo>
                  <a:cubicBezTo>
                    <a:pt x="14942" y="1952"/>
                    <a:pt x="14874" y="1935"/>
                    <a:pt x="14806" y="1927"/>
                  </a:cubicBezTo>
                  <a:cubicBezTo>
                    <a:pt x="14797" y="1925"/>
                    <a:pt x="14788" y="1925"/>
                    <a:pt x="14778" y="1925"/>
                  </a:cubicBezTo>
                  <a:cubicBezTo>
                    <a:pt x="14715" y="1917"/>
                    <a:pt x="14651" y="1911"/>
                    <a:pt x="14584" y="1908"/>
                  </a:cubicBezTo>
                  <a:cubicBezTo>
                    <a:pt x="14572" y="1908"/>
                    <a:pt x="14559" y="1906"/>
                    <a:pt x="14547" y="1906"/>
                  </a:cubicBezTo>
                  <a:cubicBezTo>
                    <a:pt x="14477" y="1906"/>
                    <a:pt x="14407" y="1908"/>
                    <a:pt x="14335" y="1914"/>
                  </a:cubicBezTo>
                  <a:cubicBezTo>
                    <a:pt x="14321" y="1914"/>
                    <a:pt x="14305" y="1917"/>
                    <a:pt x="14291" y="1919"/>
                  </a:cubicBezTo>
                  <a:cubicBezTo>
                    <a:pt x="14217" y="1927"/>
                    <a:pt x="14144" y="1938"/>
                    <a:pt x="14069" y="1954"/>
                  </a:cubicBezTo>
                  <a:cubicBezTo>
                    <a:pt x="13988" y="1970"/>
                    <a:pt x="13907" y="1995"/>
                    <a:pt x="13827" y="2019"/>
                  </a:cubicBezTo>
                  <a:cubicBezTo>
                    <a:pt x="13800" y="2027"/>
                    <a:pt x="13775" y="2038"/>
                    <a:pt x="13750" y="2049"/>
                  </a:cubicBezTo>
                  <a:cubicBezTo>
                    <a:pt x="13696" y="2068"/>
                    <a:pt x="13642" y="2089"/>
                    <a:pt x="13590" y="2111"/>
                  </a:cubicBezTo>
                  <a:cubicBezTo>
                    <a:pt x="13560" y="2124"/>
                    <a:pt x="13531" y="2138"/>
                    <a:pt x="13501" y="2154"/>
                  </a:cubicBezTo>
                  <a:cubicBezTo>
                    <a:pt x="13453" y="2178"/>
                    <a:pt x="13404" y="2202"/>
                    <a:pt x="13358" y="2229"/>
                  </a:cubicBezTo>
                  <a:cubicBezTo>
                    <a:pt x="13327" y="2245"/>
                    <a:pt x="13297" y="2264"/>
                    <a:pt x="13266" y="2283"/>
                  </a:cubicBezTo>
                  <a:cubicBezTo>
                    <a:pt x="13220" y="2310"/>
                    <a:pt x="13173" y="2342"/>
                    <a:pt x="13128" y="2372"/>
                  </a:cubicBezTo>
                  <a:cubicBezTo>
                    <a:pt x="13111" y="2383"/>
                    <a:pt x="13093" y="2394"/>
                    <a:pt x="13075" y="2407"/>
                  </a:cubicBezTo>
                  <a:cubicBezTo>
                    <a:pt x="13057" y="2421"/>
                    <a:pt x="13041" y="2434"/>
                    <a:pt x="13023" y="2445"/>
                  </a:cubicBezTo>
                  <a:cubicBezTo>
                    <a:pt x="13007" y="2458"/>
                    <a:pt x="12991" y="2469"/>
                    <a:pt x="12973" y="2483"/>
                  </a:cubicBezTo>
                  <a:cubicBezTo>
                    <a:pt x="12960" y="2493"/>
                    <a:pt x="12948" y="2504"/>
                    <a:pt x="12933" y="2515"/>
                  </a:cubicBezTo>
                  <a:cubicBezTo>
                    <a:pt x="12701" y="2175"/>
                    <a:pt x="12437" y="1884"/>
                    <a:pt x="12154" y="1655"/>
                  </a:cubicBezTo>
                  <a:cubicBezTo>
                    <a:pt x="12158" y="1658"/>
                    <a:pt x="12162" y="1660"/>
                    <a:pt x="12165" y="1663"/>
                  </a:cubicBezTo>
                  <a:lnTo>
                    <a:pt x="10910" y="636"/>
                  </a:lnTo>
                  <a:cubicBezTo>
                    <a:pt x="10869" y="601"/>
                    <a:pt x="10826" y="569"/>
                    <a:pt x="10785" y="539"/>
                  </a:cubicBezTo>
                  <a:cubicBezTo>
                    <a:pt x="10785" y="539"/>
                    <a:pt x="10783" y="539"/>
                    <a:pt x="10783" y="536"/>
                  </a:cubicBezTo>
                  <a:cubicBezTo>
                    <a:pt x="10779" y="534"/>
                    <a:pt x="10776" y="531"/>
                    <a:pt x="10772" y="528"/>
                  </a:cubicBezTo>
                  <a:cubicBezTo>
                    <a:pt x="10727" y="496"/>
                    <a:pt x="10684" y="466"/>
                    <a:pt x="10640" y="437"/>
                  </a:cubicBezTo>
                  <a:cubicBezTo>
                    <a:pt x="10623" y="426"/>
                    <a:pt x="10607" y="418"/>
                    <a:pt x="10591" y="407"/>
                  </a:cubicBezTo>
                  <a:cubicBezTo>
                    <a:pt x="10557" y="385"/>
                    <a:pt x="10521" y="364"/>
                    <a:pt x="10487" y="345"/>
                  </a:cubicBezTo>
                  <a:cubicBezTo>
                    <a:pt x="10469" y="334"/>
                    <a:pt x="10453" y="326"/>
                    <a:pt x="10435" y="315"/>
                  </a:cubicBezTo>
                  <a:cubicBezTo>
                    <a:pt x="10398" y="294"/>
                    <a:pt x="10360" y="275"/>
                    <a:pt x="10323" y="259"/>
                  </a:cubicBezTo>
                  <a:cubicBezTo>
                    <a:pt x="10308" y="251"/>
                    <a:pt x="10294" y="245"/>
                    <a:pt x="10280" y="237"/>
                  </a:cubicBezTo>
                  <a:cubicBezTo>
                    <a:pt x="10228" y="213"/>
                    <a:pt x="10176" y="191"/>
                    <a:pt x="10122" y="170"/>
                  </a:cubicBezTo>
                  <a:cubicBezTo>
                    <a:pt x="10120" y="170"/>
                    <a:pt x="10119" y="167"/>
                    <a:pt x="10117" y="167"/>
                  </a:cubicBezTo>
                  <a:cubicBezTo>
                    <a:pt x="10108" y="164"/>
                    <a:pt x="10101" y="162"/>
                    <a:pt x="10092" y="159"/>
                  </a:cubicBezTo>
                  <a:cubicBezTo>
                    <a:pt x="10049" y="143"/>
                    <a:pt x="10006" y="127"/>
                    <a:pt x="9963" y="113"/>
                  </a:cubicBezTo>
                  <a:cubicBezTo>
                    <a:pt x="9945" y="108"/>
                    <a:pt x="9927" y="102"/>
                    <a:pt x="9909" y="97"/>
                  </a:cubicBezTo>
                  <a:cubicBezTo>
                    <a:pt x="9873" y="86"/>
                    <a:pt x="9836" y="75"/>
                    <a:pt x="9800" y="67"/>
                  </a:cubicBezTo>
                  <a:cubicBezTo>
                    <a:pt x="9780" y="62"/>
                    <a:pt x="9762" y="59"/>
                    <a:pt x="9742" y="54"/>
                  </a:cubicBezTo>
                  <a:cubicBezTo>
                    <a:pt x="9703" y="46"/>
                    <a:pt x="9664" y="38"/>
                    <a:pt x="9626" y="32"/>
                  </a:cubicBezTo>
                  <a:cubicBezTo>
                    <a:pt x="9610" y="30"/>
                    <a:pt x="9594" y="27"/>
                    <a:pt x="9578" y="24"/>
                  </a:cubicBezTo>
                  <a:cubicBezTo>
                    <a:pt x="9522" y="16"/>
                    <a:pt x="9467" y="8"/>
                    <a:pt x="9409" y="5"/>
                  </a:cubicBezTo>
                  <a:cubicBezTo>
                    <a:pt x="9402" y="5"/>
                    <a:pt x="9397" y="5"/>
                    <a:pt x="9390" y="5"/>
                  </a:cubicBezTo>
                  <a:cubicBezTo>
                    <a:pt x="9340" y="3"/>
                    <a:pt x="9289" y="0"/>
                    <a:pt x="9239" y="0"/>
                  </a:cubicBezTo>
                  <a:cubicBezTo>
                    <a:pt x="9221" y="0"/>
                    <a:pt x="9202" y="0"/>
                    <a:pt x="9184" y="0"/>
                  </a:cubicBezTo>
                  <a:cubicBezTo>
                    <a:pt x="9144" y="0"/>
                    <a:pt x="9105" y="3"/>
                    <a:pt x="9066" y="3"/>
                  </a:cubicBezTo>
                  <a:cubicBezTo>
                    <a:pt x="9046" y="3"/>
                    <a:pt x="9024" y="5"/>
                    <a:pt x="9005" y="5"/>
                  </a:cubicBezTo>
                  <a:cubicBezTo>
                    <a:pt x="8964" y="8"/>
                    <a:pt x="8924" y="13"/>
                    <a:pt x="8883" y="19"/>
                  </a:cubicBezTo>
                  <a:cubicBezTo>
                    <a:pt x="8865" y="22"/>
                    <a:pt x="8847" y="24"/>
                    <a:pt x="8827" y="27"/>
                  </a:cubicBezTo>
                  <a:cubicBezTo>
                    <a:pt x="8768" y="35"/>
                    <a:pt x="8709" y="46"/>
                    <a:pt x="8650" y="57"/>
                  </a:cubicBezTo>
                  <a:cubicBezTo>
                    <a:pt x="8584" y="70"/>
                    <a:pt x="8520" y="86"/>
                    <a:pt x="8455" y="105"/>
                  </a:cubicBezTo>
                  <a:cubicBezTo>
                    <a:pt x="8435" y="111"/>
                    <a:pt x="8417" y="116"/>
                    <a:pt x="8398" y="121"/>
                  </a:cubicBezTo>
                  <a:cubicBezTo>
                    <a:pt x="8349" y="137"/>
                    <a:pt x="8299" y="154"/>
                    <a:pt x="8251" y="170"/>
                  </a:cubicBezTo>
                  <a:cubicBezTo>
                    <a:pt x="8233" y="175"/>
                    <a:pt x="8215" y="183"/>
                    <a:pt x="8199" y="189"/>
                  </a:cubicBezTo>
                  <a:cubicBezTo>
                    <a:pt x="8135" y="213"/>
                    <a:pt x="8072" y="240"/>
                    <a:pt x="8009" y="267"/>
                  </a:cubicBezTo>
                  <a:cubicBezTo>
                    <a:pt x="8000" y="270"/>
                    <a:pt x="7991" y="275"/>
                    <a:pt x="7984" y="280"/>
                  </a:cubicBezTo>
                  <a:cubicBezTo>
                    <a:pt x="7929" y="305"/>
                    <a:pt x="7875" y="334"/>
                    <a:pt x="7821" y="361"/>
                  </a:cubicBezTo>
                  <a:cubicBezTo>
                    <a:pt x="7803" y="372"/>
                    <a:pt x="7784" y="380"/>
                    <a:pt x="7766" y="391"/>
                  </a:cubicBezTo>
                  <a:cubicBezTo>
                    <a:pt x="7717" y="418"/>
                    <a:pt x="7671" y="445"/>
                    <a:pt x="7622" y="474"/>
                  </a:cubicBezTo>
                  <a:cubicBezTo>
                    <a:pt x="7608" y="483"/>
                    <a:pt x="7592" y="493"/>
                    <a:pt x="7578" y="501"/>
                  </a:cubicBezTo>
                  <a:cubicBezTo>
                    <a:pt x="7522" y="536"/>
                    <a:pt x="7467" y="574"/>
                    <a:pt x="7411" y="612"/>
                  </a:cubicBezTo>
                  <a:cubicBezTo>
                    <a:pt x="7408" y="615"/>
                    <a:pt x="7404" y="617"/>
                    <a:pt x="7400" y="620"/>
                  </a:cubicBezTo>
                  <a:cubicBezTo>
                    <a:pt x="7379" y="636"/>
                    <a:pt x="7359" y="652"/>
                    <a:pt x="7338" y="666"/>
                  </a:cubicBezTo>
                  <a:cubicBezTo>
                    <a:pt x="7296" y="695"/>
                    <a:pt x="7254" y="728"/>
                    <a:pt x="7212" y="760"/>
                  </a:cubicBezTo>
                  <a:cubicBezTo>
                    <a:pt x="7187" y="779"/>
                    <a:pt x="7164" y="801"/>
                    <a:pt x="7139" y="819"/>
                  </a:cubicBezTo>
                  <a:cubicBezTo>
                    <a:pt x="7101" y="852"/>
                    <a:pt x="7064" y="881"/>
                    <a:pt x="7028" y="914"/>
                  </a:cubicBezTo>
                  <a:cubicBezTo>
                    <a:pt x="7003" y="935"/>
                    <a:pt x="6978" y="960"/>
                    <a:pt x="6953" y="981"/>
                  </a:cubicBezTo>
                  <a:cubicBezTo>
                    <a:pt x="6917" y="1014"/>
                    <a:pt x="6883" y="1046"/>
                    <a:pt x="6847" y="1081"/>
                  </a:cubicBezTo>
                  <a:cubicBezTo>
                    <a:pt x="6822" y="1105"/>
                    <a:pt x="6797" y="1129"/>
                    <a:pt x="6772" y="1156"/>
                  </a:cubicBezTo>
                  <a:cubicBezTo>
                    <a:pt x="6756" y="1173"/>
                    <a:pt x="6738" y="1189"/>
                    <a:pt x="6722" y="1205"/>
                  </a:cubicBezTo>
                  <a:cubicBezTo>
                    <a:pt x="6711" y="1216"/>
                    <a:pt x="6700" y="1229"/>
                    <a:pt x="6689" y="1240"/>
                  </a:cubicBezTo>
                  <a:cubicBezTo>
                    <a:pt x="6616" y="1318"/>
                    <a:pt x="6544" y="1396"/>
                    <a:pt x="6475" y="1480"/>
                  </a:cubicBezTo>
                  <a:cubicBezTo>
                    <a:pt x="6467" y="1488"/>
                    <a:pt x="6462" y="1493"/>
                    <a:pt x="6455" y="1501"/>
                  </a:cubicBezTo>
                  <a:cubicBezTo>
                    <a:pt x="6380" y="1590"/>
                    <a:pt x="6306" y="1687"/>
                    <a:pt x="6233" y="1782"/>
                  </a:cubicBezTo>
                  <a:cubicBezTo>
                    <a:pt x="6224" y="1793"/>
                    <a:pt x="6217" y="1803"/>
                    <a:pt x="6208" y="1814"/>
                  </a:cubicBezTo>
                  <a:cubicBezTo>
                    <a:pt x="6197" y="1830"/>
                    <a:pt x="6186" y="1846"/>
                    <a:pt x="6174" y="1863"/>
                  </a:cubicBezTo>
                  <a:cubicBezTo>
                    <a:pt x="6122" y="1935"/>
                    <a:pt x="6070" y="2008"/>
                    <a:pt x="6020" y="2084"/>
                  </a:cubicBezTo>
                  <a:cubicBezTo>
                    <a:pt x="6004" y="2108"/>
                    <a:pt x="5988" y="2132"/>
                    <a:pt x="5971" y="2156"/>
                  </a:cubicBezTo>
                  <a:cubicBezTo>
                    <a:pt x="5907" y="2254"/>
                    <a:pt x="5844" y="2356"/>
                    <a:pt x="5783" y="2458"/>
                  </a:cubicBezTo>
                  <a:cubicBezTo>
                    <a:pt x="5780" y="2464"/>
                    <a:pt x="5778" y="2466"/>
                    <a:pt x="5774" y="2472"/>
                  </a:cubicBezTo>
                  <a:cubicBezTo>
                    <a:pt x="5766" y="2488"/>
                    <a:pt x="5757" y="2504"/>
                    <a:pt x="5748" y="2520"/>
                  </a:cubicBezTo>
                  <a:cubicBezTo>
                    <a:pt x="5699" y="2604"/>
                    <a:pt x="5651" y="2690"/>
                    <a:pt x="5604" y="2779"/>
                  </a:cubicBezTo>
                  <a:cubicBezTo>
                    <a:pt x="5586" y="2812"/>
                    <a:pt x="5570" y="2844"/>
                    <a:pt x="5552" y="2879"/>
                  </a:cubicBezTo>
                  <a:cubicBezTo>
                    <a:pt x="5508" y="2968"/>
                    <a:pt x="5463" y="3057"/>
                    <a:pt x="5420" y="3148"/>
                  </a:cubicBezTo>
                  <a:cubicBezTo>
                    <a:pt x="5411" y="3167"/>
                    <a:pt x="5402" y="3184"/>
                    <a:pt x="5393" y="3202"/>
                  </a:cubicBezTo>
                  <a:cubicBezTo>
                    <a:pt x="5391" y="3208"/>
                    <a:pt x="5388" y="3213"/>
                    <a:pt x="5386" y="3219"/>
                  </a:cubicBezTo>
                  <a:cubicBezTo>
                    <a:pt x="5330" y="3337"/>
                    <a:pt x="5278" y="3458"/>
                    <a:pt x="5227" y="3582"/>
                  </a:cubicBezTo>
                  <a:cubicBezTo>
                    <a:pt x="5214" y="3612"/>
                    <a:pt x="5201" y="3644"/>
                    <a:pt x="5189" y="3674"/>
                  </a:cubicBezTo>
                  <a:cubicBezTo>
                    <a:pt x="5148" y="3777"/>
                    <a:pt x="5108" y="3879"/>
                    <a:pt x="5071" y="3984"/>
                  </a:cubicBezTo>
                  <a:cubicBezTo>
                    <a:pt x="5064" y="4006"/>
                    <a:pt x="5055" y="4025"/>
                    <a:pt x="5047" y="4043"/>
                  </a:cubicBezTo>
                  <a:cubicBezTo>
                    <a:pt x="5042" y="4060"/>
                    <a:pt x="5037" y="4076"/>
                    <a:pt x="5031" y="4089"/>
                  </a:cubicBezTo>
                  <a:cubicBezTo>
                    <a:pt x="5019" y="4124"/>
                    <a:pt x="5006" y="4159"/>
                    <a:pt x="4996" y="4194"/>
                  </a:cubicBezTo>
                  <a:cubicBezTo>
                    <a:pt x="4974" y="4256"/>
                    <a:pt x="4954" y="4316"/>
                    <a:pt x="4935" y="4378"/>
                  </a:cubicBezTo>
                  <a:cubicBezTo>
                    <a:pt x="4922" y="4415"/>
                    <a:pt x="4911" y="4453"/>
                    <a:pt x="4899" y="4491"/>
                  </a:cubicBezTo>
                  <a:cubicBezTo>
                    <a:pt x="4879" y="4553"/>
                    <a:pt x="4861" y="4615"/>
                    <a:pt x="4843" y="4680"/>
                  </a:cubicBezTo>
                  <a:cubicBezTo>
                    <a:pt x="4833" y="4717"/>
                    <a:pt x="4822" y="4752"/>
                    <a:pt x="4811" y="4790"/>
                  </a:cubicBezTo>
                  <a:cubicBezTo>
                    <a:pt x="4791" y="4860"/>
                    <a:pt x="4774" y="4930"/>
                    <a:pt x="4756" y="5000"/>
                  </a:cubicBezTo>
                  <a:cubicBezTo>
                    <a:pt x="4748" y="5030"/>
                    <a:pt x="4739" y="5060"/>
                    <a:pt x="4732" y="5092"/>
                  </a:cubicBezTo>
                  <a:cubicBezTo>
                    <a:pt x="4731" y="5100"/>
                    <a:pt x="4729" y="5105"/>
                    <a:pt x="4727" y="5114"/>
                  </a:cubicBezTo>
                  <a:cubicBezTo>
                    <a:pt x="4714" y="5165"/>
                    <a:pt x="4704" y="5216"/>
                    <a:pt x="4691" y="5267"/>
                  </a:cubicBezTo>
                  <a:cubicBezTo>
                    <a:pt x="4679" y="5318"/>
                    <a:pt x="4668" y="5370"/>
                    <a:pt x="4657" y="5421"/>
                  </a:cubicBezTo>
                  <a:cubicBezTo>
                    <a:pt x="4645" y="5480"/>
                    <a:pt x="4634" y="5539"/>
                    <a:pt x="4621" y="5599"/>
                  </a:cubicBezTo>
                  <a:cubicBezTo>
                    <a:pt x="4611" y="5650"/>
                    <a:pt x="4600" y="5701"/>
                    <a:pt x="4591" y="5752"/>
                  </a:cubicBezTo>
                  <a:cubicBezTo>
                    <a:pt x="4580" y="5814"/>
                    <a:pt x="4569" y="5874"/>
                    <a:pt x="4560" y="5936"/>
                  </a:cubicBezTo>
                  <a:cubicBezTo>
                    <a:pt x="4551" y="5987"/>
                    <a:pt x="4543" y="6038"/>
                    <a:pt x="4535" y="6089"/>
                  </a:cubicBezTo>
                  <a:cubicBezTo>
                    <a:pt x="4526" y="6151"/>
                    <a:pt x="4517" y="6216"/>
                    <a:pt x="4508" y="6278"/>
                  </a:cubicBezTo>
                  <a:cubicBezTo>
                    <a:pt x="4501" y="6329"/>
                    <a:pt x="4494" y="6381"/>
                    <a:pt x="4487" y="6429"/>
                  </a:cubicBezTo>
                  <a:cubicBezTo>
                    <a:pt x="4478" y="6494"/>
                    <a:pt x="4473" y="6561"/>
                    <a:pt x="4466" y="6629"/>
                  </a:cubicBezTo>
                  <a:cubicBezTo>
                    <a:pt x="4460" y="6677"/>
                    <a:pt x="4455" y="6726"/>
                    <a:pt x="4449" y="6774"/>
                  </a:cubicBezTo>
                  <a:cubicBezTo>
                    <a:pt x="4442" y="6844"/>
                    <a:pt x="4439" y="6914"/>
                    <a:pt x="4433" y="6987"/>
                  </a:cubicBezTo>
                  <a:cubicBezTo>
                    <a:pt x="4430" y="7033"/>
                    <a:pt x="4426" y="7079"/>
                    <a:pt x="4423" y="7125"/>
                  </a:cubicBezTo>
                  <a:cubicBezTo>
                    <a:pt x="4417" y="7200"/>
                    <a:pt x="4415" y="7278"/>
                    <a:pt x="4412" y="7354"/>
                  </a:cubicBezTo>
                  <a:cubicBezTo>
                    <a:pt x="4410" y="7394"/>
                    <a:pt x="4408" y="7435"/>
                    <a:pt x="4406" y="7475"/>
                  </a:cubicBezTo>
                  <a:cubicBezTo>
                    <a:pt x="4403" y="7591"/>
                    <a:pt x="4401" y="7709"/>
                    <a:pt x="4401" y="7828"/>
                  </a:cubicBezTo>
                  <a:cubicBezTo>
                    <a:pt x="4401" y="8413"/>
                    <a:pt x="4446" y="8974"/>
                    <a:pt x="4530" y="9499"/>
                  </a:cubicBezTo>
                  <a:cubicBezTo>
                    <a:pt x="4175" y="9370"/>
                    <a:pt x="3792" y="9338"/>
                    <a:pt x="3393" y="9421"/>
                  </a:cubicBezTo>
                  <a:cubicBezTo>
                    <a:pt x="3316" y="9437"/>
                    <a:pt x="3241" y="9459"/>
                    <a:pt x="3166" y="9483"/>
                  </a:cubicBezTo>
                  <a:cubicBezTo>
                    <a:pt x="3146" y="9489"/>
                    <a:pt x="3126" y="9497"/>
                    <a:pt x="3108" y="9502"/>
                  </a:cubicBezTo>
                  <a:cubicBezTo>
                    <a:pt x="3038" y="9526"/>
                    <a:pt x="2970" y="9553"/>
                    <a:pt x="2902" y="9583"/>
                  </a:cubicBezTo>
                  <a:cubicBezTo>
                    <a:pt x="2897" y="9586"/>
                    <a:pt x="2890" y="9588"/>
                    <a:pt x="2884" y="9591"/>
                  </a:cubicBezTo>
                  <a:cubicBezTo>
                    <a:pt x="2811" y="9623"/>
                    <a:pt x="2739" y="9664"/>
                    <a:pt x="2668" y="9704"/>
                  </a:cubicBezTo>
                  <a:cubicBezTo>
                    <a:pt x="2650" y="9715"/>
                    <a:pt x="2632" y="9726"/>
                    <a:pt x="2612" y="9737"/>
                  </a:cubicBezTo>
                  <a:cubicBezTo>
                    <a:pt x="2550" y="9774"/>
                    <a:pt x="2487" y="9815"/>
                    <a:pt x="2426" y="9855"/>
                  </a:cubicBezTo>
                  <a:cubicBezTo>
                    <a:pt x="2419" y="9861"/>
                    <a:pt x="2412" y="9863"/>
                    <a:pt x="2405" y="9869"/>
                  </a:cubicBezTo>
                  <a:cubicBezTo>
                    <a:pt x="2401" y="9871"/>
                    <a:pt x="2399" y="9874"/>
                    <a:pt x="2396" y="9874"/>
                  </a:cubicBezTo>
                  <a:cubicBezTo>
                    <a:pt x="2379" y="9885"/>
                    <a:pt x="2362" y="9898"/>
                    <a:pt x="2345" y="9912"/>
                  </a:cubicBezTo>
                  <a:cubicBezTo>
                    <a:pt x="2311" y="9936"/>
                    <a:pt x="2279" y="9960"/>
                    <a:pt x="2245" y="9987"/>
                  </a:cubicBezTo>
                  <a:cubicBezTo>
                    <a:pt x="2225" y="10003"/>
                    <a:pt x="2206" y="10020"/>
                    <a:pt x="2188" y="10036"/>
                  </a:cubicBezTo>
                  <a:cubicBezTo>
                    <a:pt x="2157" y="10060"/>
                    <a:pt x="2129" y="10087"/>
                    <a:pt x="2098" y="10111"/>
                  </a:cubicBezTo>
                  <a:cubicBezTo>
                    <a:pt x="2079" y="10130"/>
                    <a:pt x="2059" y="10146"/>
                    <a:pt x="2037" y="10165"/>
                  </a:cubicBezTo>
                  <a:cubicBezTo>
                    <a:pt x="2009" y="10192"/>
                    <a:pt x="1982" y="10216"/>
                    <a:pt x="1953" y="10243"/>
                  </a:cubicBezTo>
                  <a:cubicBezTo>
                    <a:pt x="1934" y="10262"/>
                    <a:pt x="1914" y="10284"/>
                    <a:pt x="1894" y="10303"/>
                  </a:cubicBezTo>
                  <a:cubicBezTo>
                    <a:pt x="1882" y="10316"/>
                    <a:pt x="1867" y="10330"/>
                    <a:pt x="1855" y="10343"/>
                  </a:cubicBezTo>
                  <a:cubicBezTo>
                    <a:pt x="1846" y="10351"/>
                    <a:pt x="1839" y="10362"/>
                    <a:pt x="1830" y="10370"/>
                  </a:cubicBezTo>
                  <a:cubicBezTo>
                    <a:pt x="1771" y="10432"/>
                    <a:pt x="1713" y="10497"/>
                    <a:pt x="1658" y="10561"/>
                  </a:cubicBezTo>
                  <a:cubicBezTo>
                    <a:pt x="1652" y="10567"/>
                    <a:pt x="1647" y="10572"/>
                    <a:pt x="1644" y="10578"/>
                  </a:cubicBezTo>
                  <a:cubicBezTo>
                    <a:pt x="1583" y="10650"/>
                    <a:pt x="1524" y="10726"/>
                    <a:pt x="1466" y="10804"/>
                  </a:cubicBezTo>
                  <a:cubicBezTo>
                    <a:pt x="1459" y="10812"/>
                    <a:pt x="1452" y="10820"/>
                    <a:pt x="1447" y="10828"/>
                  </a:cubicBezTo>
                  <a:cubicBezTo>
                    <a:pt x="1438" y="10842"/>
                    <a:pt x="1429" y="10855"/>
                    <a:pt x="1420" y="10866"/>
                  </a:cubicBezTo>
                  <a:cubicBezTo>
                    <a:pt x="1379" y="10923"/>
                    <a:pt x="1337" y="10982"/>
                    <a:pt x="1296" y="11044"/>
                  </a:cubicBezTo>
                  <a:cubicBezTo>
                    <a:pt x="1284" y="11063"/>
                    <a:pt x="1269" y="11082"/>
                    <a:pt x="1257" y="11103"/>
                  </a:cubicBezTo>
                  <a:cubicBezTo>
                    <a:pt x="1205" y="11181"/>
                    <a:pt x="1155" y="11262"/>
                    <a:pt x="1106" y="11346"/>
                  </a:cubicBezTo>
                  <a:cubicBezTo>
                    <a:pt x="1105" y="11349"/>
                    <a:pt x="1101" y="11354"/>
                    <a:pt x="1099" y="11357"/>
                  </a:cubicBezTo>
                  <a:cubicBezTo>
                    <a:pt x="1092" y="11370"/>
                    <a:pt x="1085" y="11384"/>
                    <a:pt x="1078" y="11397"/>
                  </a:cubicBezTo>
                  <a:cubicBezTo>
                    <a:pt x="1038" y="11464"/>
                    <a:pt x="1001" y="11535"/>
                    <a:pt x="963" y="11605"/>
                  </a:cubicBezTo>
                  <a:cubicBezTo>
                    <a:pt x="949" y="11632"/>
                    <a:pt x="936" y="11656"/>
                    <a:pt x="922" y="11683"/>
                  </a:cubicBezTo>
                  <a:cubicBezTo>
                    <a:pt x="886" y="11753"/>
                    <a:pt x="850" y="11826"/>
                    <a:pt x="816" y="11898"/>
                  </a:cubicBezTo>
                  <a:cubicBezTo>
                    <a:pt x="809" y="11912"/>
                    <a:pt x="802" y="11925"/>
                    <a:pt x="795" y="11942"/>
                  </a:cubicBezTo>
                  <a:cubicBezTo>
                    <a:pt x="793" y="11947"/>
                    <a:pt x="791" y="11950"/>
                    <a:pt x="789" y="11955"/>
                  </a:cubicBezTo>
                  <a:cubicBezTo>
                    <a:pt x="745" y="12049"/>
                    <a:pt x="704" y="12146"/>
                    <a:pt x="662" y="12246"/>
                  </a:cubicBezTo>
                  <a:cubicBezTo>
                    <a:pt x="652" y="12270"/>
                    <a:pt x="643" y="12295"/>
                    <a:pt x="634" y="12319"/>
                  </a:cubicBezTo>
                  <a:cubicBezTo>
                    <a:pt x="601" y="12400"/>
                    <a:pt x="569" y="12483"/>
                    <a:pt x="539" y="12567"/>
                  </a:cubicBezTo>
                  <a:cubicBezTo>
                    <a:pt x="533" y="12583"/>
                    <a:pt x="526" y="12599"/>
                    <a:pt x="521" y="12616"/>
                  </a:cubicBezTo>
                  <a:cubicBezTo>
                    <a:pt x="519" y="12624"/>
                    <a:pt x="516" y="12632"/>
                    <a:pt x="514" y="12637"/>
                  </a:cubicBezTo>
                  <a:cubicBezTo>
                    <a:pt x="471" y="12756"/>
                    <a:pt x="431" y="12880"/>
                    <a:pt x="394" y="13004"/>
                  </a:cubicBezTo>
                  <a:cubicBezTo>
                    <a:pt x="387" y="13028"/>
                    <a:pt x="379" y="13052"/>
                    <a:pt x="372" y="13076"/>
                  </a:cubicBezTo>
                  <a:cubicBezTo>
                    <a:pt x="335" y="13203"/>
                    <a:pt x="299" y="13333"/>
                    <a:pt x="268" y="13462"/>
                  </a:cubicBezTo>
                  <a:cubicBezTo>
                    <a:pt x="267" y="13465"/>
                    <a:pt x="267" y="13470"/>
                    <a:pt x="265" y="13473"/>
                  </a:cubicBezTo>
                  <a:cubicBezTo>
                    <a:pt x="254" y="13513"/>
                    <a:pt x="247" y="13554"/>
                    <a:pt x="236" y="13594"/>
                  </a:cubicBezTo>
                  <a:cubicBezTo>
                    <a:pt x="227" y="13634"/>
                    <a:pt x="216" y="13675"/>
                    <a:pt x="208" y="13718"/>
                  </a:cubicBezTo>
                  <a:cubicBezTo>
                    <a:pt x="197" y="13764"/>
                    <a:pt x="188" y="13812"/>
                    <a:pt x="179" y="13858"/>
                  </a:cubicBezTo>
                  <a:cubicBezTo>
                    <a:pt x="170" y="13899"/>
                    <a:pt x="163" y="13942"/>
                    <a:pt x="154" y="13982"/>
                  </a:cubicBezTo>
                  <a:cubicBezTo>
                    <a:pt x="145" y="14031"/>
                    <a:pt x="138" y="14079"/>
                    <a:pt x="129" y="14128"/>
                  </a:cubicBezTo>
                  <a:cubicBezTo>
                    <a:pt x="122" y="14168"/>
                    <a:pt x="114" y="14209"/>
                    <a:pt x="107" y="14252"/>
                  </a:cubicBezTo>
                  <a:cubicBezTo>
                    <a:pt x="100" y="14300"/>
                    <a:pt x="93" y="14351"/>
                    <a:pt x="86" y="14403"/>
                  </a:cubicBezTo>
                  <a:cubicBezTo>
                    <a:pt x="80" y="14443"/>
                    <a:pt x="73" y="14484"/>
                    <a:pt x="70" y="14524"/>
                  </a:cubicBezTo>
                  <a:cubicBezTo>
                    <a:pt x="62" y="14575"/>
                    <a:pt x="59" y="14626"/>
                    <a:pt x="54" y="14678"/>
                  </a:cubicBezTo>
                  <a:cubicBezTo>
                    <a:pt x="50" y="14718"/>
                    <a:pt x="45" y="14759"/>
                    <a:pt x="41" y="14799"/>
                  </a:cubicBezTo>
                  <a:cubicBezTo>
                    <a:pt x="36" y="14853"/>
                    <a:pt x="32" y="14907"/>
                    <a:pt x="28" y="14961"/>
                  </a:cubicBezTo>
                  <a:cubicBezTo>
                    <a:pt x="25" y="14998"/>
                    <a:pt x="21" y="15039"/>
                    <a:pt x="20" y="15077"/>
                  </a:cubicBezTo>
                  <a:cubicBezTo>
                    <a:pt x="16" y="15136"/>
                    <a:pt x="14" y="15198"/>
                    <a:pt x="11" y="15260"/>
                  </a:cubicBezTo>
                  <a:cubicBezTo>
                    <a:pt x="9" y="15292"/>
                    <a:pt x="7" y="15325"/>
                    <a:pt x="5" y="15357"/>
                  </a:cubicBezTo>
                  <a:cubicBezTo>
                    <a:pt x="2" y="15451"/>
                    <a:pt x="0" y="15546"/>
                    <a:pt x="0" y="15640"/>
                  </a:cubicBezTo>
                  <a:cubicBezTo>
                    <a:pt x="-2" y="17600"/>
                    <a:pt x="625" y="19185"/>
                    <a:pt x="1572" y="19961"/>
                  </a:cubicBezTo>
                  <a:lnTo>
                    <a:pt x="2827" y="20988"/>
                  </a:lnTo>
                  <a:cubicBezTo>
                    <a:pt x="2816" y="20980"/>
                    <a:pt x="2807" y="20969"/>
                    <a:pt x="2797" y="20961"/>
                  </a:cubicBezTo>
                  <a:cubicBezTo>
                    <a:pt x="3327" y="21409"/>
                    <a:pt x="3957" y="21600"/>
                    <a:pt x="4637" y="21457"/>
                  </a:cubicBezTo>
                  <a:lnTo>
                    <a:pt x="18692" y="18484"/>
                  </a:lnTo>
                  <a:cubicBezTo>
                    <a:pt x="20289" y="18147"/>
                    <a:pt x="21587" y="15767"/>
                    <a:pt x="21591" y="13171"/>
                  </a:cubicBezTo>
                  <a:cubicBezTo>
                    <a:pt x="21598" y="11486"/>
                    <a:pt x="21055" y="10125"/>
                    <a:pt x="20237" y="9470"/>
                  </a:cubicBezTo>
                  <a:close/>
                </a:path>
              </a:pathLst>
            </a:custGeom>
            <a:solidFill>
              <a:schemeClr val="accent3">
                <a:lumMod val="60000"/>
                <a:lumOff val="40000"/>
              </a:schemeClr>
            </a:solidFill>
            <a:ln w="12700">
              <a:miter lim="400000"/>
            </a:ln>
            <a:effectLst>
              <a:outerShdw blurRad="165100" dist="63500" dir="13500000" algn="br"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02655339-F47D-D40B-F816-80A39E69D04C}"/>
                </a:ext>
              </a:extLst>
            </p:cNvPr>
            <p:cNvSpPr/>
            <p:nvPr/>
          </p:nvSpPr>
          <p:spPr>
            <a:xfrm>
              <a:off x="16040100" y="3302000"/>
              <a:ext cx="1442340" cy="965747"/>
            </a:xfrm>
            <a:custGeom>
              <a:avLst/>
              <a:gdLst/>
              <a:ahLst/>
              <a:cxnLst>
                <a:cxn ang="0">
                  <a:pos x="wd2" y="hd2"/>
                </a:cxn>
                <a:cxn ang="5400000">
                  <a:pos x="wd2" y="hd2"/>
                </a:cxn>
                <a:cxn ang="10800000">
                  <a:pos x="wd2" y="hd2"/>
                </a:cxn>
                <a:cxn ang="16200000">
                  <a:pos x="wd2" y="hd2"/>
                </a:cxn>
              </a:cxnLst>
              <a:rect l="0" t="0" r="r" b="b"/>
              <a:pathLst>
                <a:path w="21592" h="20948" extrusionOk="0">
                  <a:moveTo>
                    <a:pt x="9185" y="60"/>
                  </a:moveTo>
                  <a:cubicBezTo>
                    <a:pt x="10932" y="-295"/>
                    <a:pt x="12443" y="953"/>
                    <a:pt x="13187" y="3077"/>
                  </a:cubicBezTo>
                  <a:cubicBezTo>
                    <a:pt x="13706" y="2520"/>
                    <a:pt x="14303" y="2140"/>
                    <a:pt x="14938" y="2011"/>
                  </a:cubicBezTo>
                  <a:cubicBezTo>
                    <a:pt x="16925" y="1606"/>
                    <a:pt x="18533" y="3799"/>
                    <a:pt x="18529" y="6906"/>
                  </a:cubicBezTo>
                  <a:cubicBezTo>
                    <a:pt x="18529" y="7371"/>
                    <a:pt x="18491" y="7832"/>
                    <a:pt x="18423" y="8278"/>
                  </a:cubicBezTo>
                  <a:cubicBezTo>
                    <a:pt x="18457" y="8270"/>
                    <a:pt x="18493" y="8259"/>
                    <a:pt x="18527" y="8253"/>
                  </a:cubicBezTo>
                  <a:cubicBezTo>
                    <a:pt x="20223" y="7909"/>
                    <a:pt x="21596" y="9779"/>
                    <a:pt x="21592" y="12432"/>
                  </a:cubicBezTo>
                  <a:cubicBezTo>
                    <a:pt x="21588" y="15085"/>
                    <a:pt x="20210" y="17514"/>
                    <a:pt x="18514" y="17862"/>
                  </a:cubicBezTo>
                  <a:lnTo>
                    <a:pt x="3591" y="20900"/>
                  </a:lnTo>
                  <a:cubicBezTo>
                    <a:pt x="1603" y="21305"/>
                    <a:pt x="-4" y="19112"/>
                    <a:pt x="0" y="16005"/>
                  </a:cubicBezTo>
                  <a:cubicBezTo>
                    <a:pt x="4" y="12898"/>
                    <a:pt x="1618" y="10049"/>
                    <a:pt x="3605" y="9644"/>
                  </a:cubicBezTo>
                  <a:cubicBezTo>
                    <a:pt x="4029" y="9559"/>
                    <a:pt x="4433" y="9592"/>
                    <a:pt x="4812" y="9724"/>
                  </a:cubicBezTo>
                  <a:cubicBezTo>
                    <a:pt x="4722" y="9187"/>
                    <a:pt x="4675" y="8614"/>
                    <a:pt x="4675" y="8016"/>
                  </a:cubicBezTo>
                  <a:cubicBezTo>
                    <a:pt x="4681" y="4126"/>
                    <a:pt x="6700" y="564"/>
                    <a:pt x="9185" y="60"/>
                  </a:cubicBezTo>
                  <a:close/>
                </a:path>
              </a:pathLst>
            </a:custGeom>
            <a:solidFill>
              <a:schemeClr val="accent3">
                <a:lumMod val="40000"/>
                <a:lumOff val="60000"/>
              </a:schemeClr>
            </a:solidFill>
            <a:ln w="12700">
              <a:miter lim="400000"/>
            </a:ln>
          </p:spPr>
          <p:txBody>
            <a:bodyPr lIns="1152000" tIns="360000" rIns="1152000" bIns="38100" anchor="ctr"/>
            <a:lstStyle/>
            <a:p>
              <a:pPr algn="ctr">
                <a:defRPr sz="3000">
                  <a:solidFill>
                    <a:srgbClr val="FFFFFF"/>
                  </a:solidFill>
                </a:defRPr>
              </a:pPr>
              <a:endParaRPr sz="1100" dirty="0">
                <a:solidFill>
                  <a:schemeClr val="tx1">
                    <a:lumMod val="95000"/>
                    <a:lumOff val="5000"/>
                  </a:schemeClr>
                </a:solidFill>
              </a:endParaRPr>
            </a:p>
          </p:txBody>
        </p:sp>
      </p:grpSp>
      <p:grpSp>
        <p:nvGrpSpPr>
          <p:cNvPr id="27" name="Group 26">
            <a:extLst>
              <a:ext uri="{FF2B5EF4-FFF2-40B4-BE49-F238E27FC236}">
                <a16:creationId xmlns:a16="http://schemas.microsoft.com/office/drawing/2014/main" id="{97E0F740-F9D4-5820-EAAF-F3026DF398F5}"/>
              </a:ext>
            </a:extLst>
          </p:cNvPr>
          <p:cNvGrpSpPr/>
          <p:nvPr/>
        </p:nvGrpSpPr>
        <p:grpSpPr>
          <a:xfrm>
            <a:off x="332935" y="2947244"/>
            <a:ext cx="3848393" cy="1659485"/>
            <a:chOff x="332936" y="2627766"/>
            <a:chExt cx="2937088" cy="1659485"/>
          </a:xfrm>
        </p:grpSpPr>
        <p:sp>
          <p:nvSpPr>
            <p:cNvPr id="28" name="TextBox 27">
              <a:extLst>
                <a:ext uri="{FF2B5EF4-FFF2-40B4-BE49-F238E27FC236}">
                  <a16:creationId xmlns:a16="http://schemas.microsoft.com/office/drawing/2014/main" id="{456DFF6E-53AF-14CB-482C-E2F43FE48E83}"/>
                </a:ext>
              </a:extLst>
            </p:cNvPr>
            <p:cNvSpPr txBox="1"/>
            <p:nvPr/>
          </p:nvSpPr>
          <p:spPr>
            <a:xfrm>
              <a:off x="332936" y="2627766"/>
              <a:ext cx="2937088" cy="461665"/>
            </a:xfrm>
            <a:prstGeom prst="rect">
              <a:avLst/>
            </a:prstGeom>
            <a:noFill/>
          </p:spPr>
          <p:txBody>
            <a:bodyPr wrap="square" lIns="0" rIns="0" rtlCol="0" anchor="b">
              <a:spAutoFit/>
            </a:bodyPr>
            <a:lstStyle/>
            <a:p>
              <a:pPr algn="r"/>
              <a:r>
                <a:rPr lang="en-US" sz="2400" b="1" noProof="1"/>
                <a:t>Seamlessness</a:t>
              </a:r>
            </a:p>
          </p:txBody>
        </p:sp>
        <p:sp>
          <p:nvSpPr>
            <p:cNvPr id="29" name="TextBox 28">
              <a:extLst>
                <a:ext uri="{FF2B5EF4-FFF2-40B4-BE49-F238E27FC236}">
                  <a16:creationId xmlns:a16="http://schemas.microsoft.com/office/drawing/2014/main" id="{957BF4D6-03AB-F2F7-9206-A7B494EFB4F0}"/>
                </a:ext>
              </a:extLst>
            </p:cNvPr>
            <p:cNvSpPr txBox="1"/>
            <p:nvPr/>
          </p:nvSpPr>
          <p:spPr>
            <a:xfrm>
              <a:off x="340731" y="3086922"/>
              <a:ext cx="2929293" cy="1200329"/>
            </a:xfrm>
            <a:prstGeom prst="rect">
              <a:avLst/>
            </a:prstGeom>
            <a:noFill/>
          </p:spPr>
          <p:txBody>
            <a:bodyPr wrap="square" lIns="0" rIns="0" rtlCol="0" anchor="t">
              <a:spAutoFit/>
            </a:bodyPr>
            <a:lstStyle/>
            <a:p>
              <a:r>
                <a:rPr lang="en-US" sz="1200" noProof="1">
                  <a:solidFill>
                    <a:schemeClr val="tx1">
                      <a:lumMod val="65000"/>
                      <a:lumOff val="35000"/>
                    </a:schemeClr>
                  </a:solidFill>
                </a:rPr>
                <a:t>AI memory systems rely on smooth real-time interactions with data layer to retrieve most relevant and up to data information. Workflows must be designed where data flows between agent, storage and processing.</a:t>
              </a:r>
            </a:p>
          </p:txBody>
        </p:sp>
      </p:grpSp>
      <p:grpSp>
        <p:nvGrpSpPr>
          <p:cNvPr id="30" name="Group 29">
            <a:extLst>
              <a:ext uri="{FF2B5EF4-FFF2-40B4-BE49-F238E27FC236}">
                <a16:creationId xmlns:a16="http://schemas.microsoft.com/office/drawing/2014/main" id="{A412AD0B-20D1-9261-C3D6-EC1C440DA40C}"/>
              </a:ext>
            </a:extLst>
          </p:cNvPr>
          <p:cNvGrpSpPr/>
          <p:nvPr/>
        </p:nvGrpSpPr>
        <p:grpSpPr>
          <a:xfrm>
            <a:off x="269378" y="4760427"/>
            <a:ext cx="3858634" cy="1659485"/>
            <a:chOff x="332936" y="4652338"/>
            <a:chExt cx="2937088" cy="1659485"/>
          </a:xfrm>
        </p:grpSpPr>
        <p:sp>
          <p:nvSpPr>
            <p:cNvPr id="31" name="TextBox 30">
              <a:extLst>
                <a:ext uri="{FF2B5EF4-FFF2-40B4-BE49-F238E27FC236}">
                  <a16:creationId xmlns:a16="http://schemas.microsoft.com/office/drawing/2014/main" id="{C2A32F35-907E-E84C-B511-A31DD1562470}"/>
                </a:ext>
              </a:extLst>
            </p:cNvPr>
            <p:cNvSpPr txBox="1"/>
            <p:nvPr/>
          </p:nvSpPr>
          <p:spPr>
            <a:xfrm>
              <a:off x="332936" y="4652338"/>
              <a:ext cx="2937088" cy="461665"/>
            </a:xfrm>
            <a:prstGeom prst="rect">
              <a:avLst/>
            </a:prstGeom>
            <a:noFill/>
          </p:spPr>
          <p:txBody>
            <a:bodyPr wrap="square" lIns="0" rIns="0" rtlCol="0" anchor="b">
              <a:spAutoFit/>
            </a:bodyPr>
            <a:lstStyle/>
            <a:p>
              <a:pPr algn="r"/>
              <a:r>
                <a:rPr lang="en-US" sz="2400" b="1" noProof="1"/>
                <a:t>The Backbone</a:t>
              </a:r>
            </a:p>
          </p:txBody>
        </p:sp>
        <p:sp>
          <p:nvSpPr>
            <p:cNvPr id="32" name="TextBox 31">
              <a:extLst>
                <a:ext uri="{FF2B5EF4-FFF2-40B4-BE49-F238E27FC236}">
                  <a16:creationId xmlns:a16="http://schemas.microsoft.com/office/drawing/2014/main" id="{3FC172FE-732F-C0D9-7195-D972B6B10485}"/>
                </a:ext>
              </a:extLst>
            </p:cNvPr>
            <p:cNvSpPr txBox="1"/>
            <p:nvPr/>
          </p:nvSpPr>
          <p:spPr>
            <a:xfrm>
              <a:off x="340731" y="5111494"/>
              <a:ext cx="2929293" cy="1200329"/>
            </a:xfrm>
            <a:prstGeom prst="rect">
              <a:avLst/>
            </a:prstGeom>
            <a:noFill/>
          </p:spPr>
          <p:txBody>
            <a:bodyPr wrap="square" lIns="0" rIns="0" rtlCol="0" anchor="t">
              <a:spAutoFit/>
            </a:bodyPr>
            <a:lstStyle/>
            <a:p>
              <a:r>
                <a:rPr lang="en-US" sz="1200" noProof="1">
                  <a:solidFill>
                    <a:schemeClr val="tx1">
                      <a:lumMod val="65000"/>
                      <a:lumOff val="35000"/>
                    </a:schemeClr>
                  </a:solidFill>
                </a:rPr>
                <a:t>Data management is a backbone of effective AI systems especially with memory. Just like a business requires well organized records to operate efficiently, an agent needs seamless data storge, retrieval, and updating to perform its best!</a:t>
              </a:r>
            </a:p>
          </p:txBody>
        </p:sp>
      </p:grpSp>
      <p:grpSp>
        <p:nvGrpSpPr>
          <p:cNvPr id="33" name="Group 32">
            <a:extLst>
              <a:ext uri="{FF2B5EF4-FFF2-40B4-BE49-F238E27FC236}">
                <a16:creationId xmlns:a16="http://schemas.microsoft.com/office/drawing/2014/main" id="{F0147167-7378-1B45-9100-73B947186FA1}"/>
              </a:ext>
            </a:extLst>
          </p:cNvPr>
          <p:cNvGrpSpPr/>
          <p:nvPr/>
        </p:nvGrpSpPr>
        <p:grpSpPr>
          <a:xfrm>
            <a:off x="340731" y="1242150"/>
            <a:ext cx="3787282" cy="1659485"/>
            <a:chOff x="332936" y="2627766"/>
            <a:chExt cx="2937088" cy="1659485"/>
          </a:xfrm>
        </p:grpSpPr>
        <p:sp>
          <p:nvSpPr>
            <p:cNvPr id="34" name="TextBox 33">
              <a:extLst>
                <a:ext uri="{FF2B5EF4-FFF2-40B4-BE49-F238E27FC236}">
                  <a16:creationId xmlns:a16="http://schemas.microsoft.com/office/drawing/2014/main" id="{26C0D30D-69BD-1AAD-8DE5-726B5FF05700}"/>
                </a:ext>
              </a:extLst>
            </p:cNvPr>
            <p:cNvSpPr txBox="1"/>
            <p:nvPr/>
          </p:nvSpPr>
          <p:spPr>
            <a:xfrm>
              <a:off x="332936" y="2627766"/>
              <a:ext cx="2937088" cy="461665"/>
            </a:xfrm>
            <a:prstGeom prst="rect">
              <a:avLst/>
            </a:prstGeom>
            <a:noFill/>
          </p:spPr>
          <p:txBody>
            <a:bodyPr wrap="square" lIns="0" rIns="0" rtlCol="0" anchor="b">
              <a:spAutoFit/>
            </a:bodyPr>
            <a:lstStyle/>
            <a:p>
              <a:pPr algn="r"/>
              <a:r>
                <a:rPr lang="en-US" sz="2400" b="1" noProof="1"/>
                <a:t>Data Quality</a:t>
              </a:r>
            </a:p>
          </p:txBody>
        </p:sp>
        <p:sp>
          <p:nvSpPr>
            <p:cNvPr id="35" name="TextBox 34">
              <a:extLst>
                <a:ext uri="{FF2B5EF4-FFF2-40B4-BE49-F238E27FC236}">
                  <a16:creationId xmlns:a16="http://schemas.microsoft.com/office/drawing/2014/main" id="{F4D6AF87-7BD2-EA16-1BBF-6B3C38DF5D3E}"/>
                </a:ext>
              </a:extLst>
            </p:cNvPr>
            <p:cNvSpPr txBox="1"/>
            <p:nvPr/>
          </p:nvSpPr>
          <p:spPr>
            <a:xfrm>
              <a:off x="340731" y="3086922"/>
              <a:ext cx="2929293" cy="1200329"/>
            </a:xfrm>
            <a:prstGeom prst="rect">
              <a:avLst/>
            </a:prstGeom>
            <a:noFill/>
          </p:spPr>
          <p:txBody>
            <a:bodyPr wrap="square" lIns="0" rIns="0" rtlCol="0" anchor="t">
              <a:spAutoFit/>
            </a:bodyPr>
            <a:lstStyle/>
            <a:p>
              <a:r>
                <a:rPr lang="en-US" sz="1200" noProof="1">
                  <a:solidFill>
                    <a:schemeClr val="tx1">
                      <a:lumMod val="65000"/>
                      <a:lumOff val="35000"/>
                    </a:schemeClr>
                  </a:solidFill>
                </a:rPr>
                <a:t>Data quality requires vigilance to ensure accuracy and quality. Poor data results in poor performance from the agent. Technical leaders must validate tehe data regularly, ensuring that the AI is learning and retrieving reliable and current data.</a:t>
              </a:r>
            </a:p>
          </p:txBody>
        </p:sp>
      </p:grpSp>
      <p:pic>
        <p:nvPicPr>
          <p:cNvPr id="50" name="Graphic 49" descr="Skeleton outline">
            <a:extLst>
              <a:ext uri="{FF2B5EF4-FFF2-40B4-BE49-F238E27FC236}">
                <a16:creationId xmlns:a16="http://schemas.microsoft.com/office/drawing/2014/main" id="{C7A951DF-E9BE-0C27-BF40-940CC2D0BD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61450" y="3714012"/>
            <a:ext cx="1891039" cy="1891039"/>
          </a:xfrm>
          <a:prstGeom prst="rect">
            <a:avLst/>
          </a:prstGeom>
        </p:spPr>
      </p:pic>
      <p:pic>
        <p:nvPicPr>
          <p:cNvPr id="60" name="Graphic 59" descr="Skeleton outline">
            <a:extLst>
              <a:ext uri="{FF2B5EF4-FFF2-40B4-BE49-F238E27FC236}">
                <a16:creationId xmlns:a16="http://schemas.microsoft.com/office/drawing/2014/main" id="{EC0FA92B-BA63-6C57-BECD-9888B3F652B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78587" y="4667604"/>
            <a:ext cx="522893" cy="522893"/>
          </a:xfrm>
          <a:prstGeom prst="rect">
            <a:avLst/>
          </a:prstGeom>
        </p:spPr>
      </p:pic>
      <p:pic>
        <p:nvPicPr>
          <p:cNvPr id="62" name="Graphic 61" descr="Rope Knot with solid fill">
            <a:extLst>
              <a:ext uri="{FF2B5EF4-FFF2-40B4-BE49-F238E27FC236}">
                <a16:creationId xmlns:a16="http://schemas.microsoft.com/office/drawing/2014/main" id="{CDE86497-1EC9-6102-08A1-8F86B36CB6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358" y="2893953"/>
            <a:ext cx="588930" cy="588930"/>
          </a:xfrm>
          <a:prstGeom prst="rect">
            <a:avLst/>
          </a:prstGeom>
        </p:spPr>
      </p:pic>
      <p:pic>
        <p:nvPicPr>
          <p:cNvPr id="64" name="Graphic 63" descr="Rope Knot with solid fill">
            <a:extLst>
              <a:ext uri="{FF2B5EF4-FFF2-40B4-BE49-F238E27FC236}">
                <a16:creationId xmlns:a16="http://schemas.microsoft.com/office/drawing/2014/main" id="{BC5FAF01-5412-F3E1-3D26-5AE9F78364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88181" y="2415149"/>
            <a:ext cx="1067734" cy="1067734"/>
          </a:xfrm>
          <a:prstGeom prst="rect">
            <a:avLst/>
          </a:prstGeom>
        </p:spPr>
      </p:pic>
      <p:pic>
        <p:nvPicPr>
          <p:cNvPr id="68" name="Graphic 67" descr="Clipboard Badge with solid fill">
            <a:extLst>
              <a:ext uri="{FF2B5EF4-FFF2-40B4-BE49-F238E27FC236}">
                <a16:creationId xmlns:a16="http://schemas.microsoft.com/office/drawing/2014/main" id="{1E2CA04F-A621-09B7-0090-8A563D2CAF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08885" y="1502493"/>
            <a:ext cx="914400" cy="914400"/>
          </a:xfrm>
          <a:prstGeom prst="rect">
            <a:avLst/>
          </a:prstGeom>
        </p:spPr>
      </p:pic>
      <p:pic>
        <p:nvPicPr>
          <p:cNvPr id="71" name="Graphic 70" descr="Clipboard Badge with solid fill">
            <a:extLst>
              <a:ext uri="{FF2B5EF4-FFF2-40B4-BE49-F238E27FC236}">
                <a16:creationId xmlns:a16="http://schemas.microsoft.com/office/drawing/2014/main" id="{FDC7CA4C-1DC7-51BA-F3C4-A68C257F35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77178" y="1081646"/>
            <a:ext cx="679953" cy="679953"/>
          </a:xfrm>
          <a:prstGeom prst="rect">
            <a:avLst/>
          </a:prstGeom>
        </p:spPr>
      </p:pic>
    </p:spTree>
    <p:extLst>
      <p:ext uri="{BB962C8B-B14F-4D97-AF65-F5344CB8AC3E}">
        <p14:creationId xmlns:p14="http://schemas.microsoft.com/office/powerpoint/2010/main" val="1490835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2D0FB-DD86-E901-7372-22B0FA7BA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C4CAF-F6F2-E9B9-A39C-7A8DF2FDF135}"/>
              </a:ext>
            </a:extLst>
          </p:cNvPr>
          <p:cNvSpPr>
            <a:spLocks noGrp="1"/>
          </p:cNvSpPr>
          <p:nvPr>
            <p:ph type="title"/>
          </p:nvPr>
        </p:nvSpPr>
        <p:spPr/>
        <p:txBody>
          <a:bodyPr/>
          <a:lstStyle/>
          <a:p>
            <a:r>
              <a:rPr lang="en-US" dirty="0"/>
              <a:t>The Memory Revolution Has Just Started</a:t>
            </a:r>
          </a:p>
        </p:txBody>
      </p:sp>
      <p:sp>
        <p:nvSpPr>
          <p:cNvPr id="49" name="TextBox 75">
            <a:extLst>
              <a:ext uri="{FF2B5EF4-FFF2-40B4-BE49-F238E27FC236}">
                <a16:creationId xmlns:a16="http://schemas.microsoft.com/office/drawing/2014/main" id="{23E5CB64-785C-BC93-119A-D609942A6C2A}"/>
              </a:ext>
            </a:extLst>
          </p:cNvPr>
          <p:cNvSpPr txBox="1"/>
          <p:nvPr/>
        </p:nvSpPr>
        <p:spPr>
          <a:xfrm>
            <a:off x="2323787" y="5134990"/>
            <a:ext cx="3983808" cy="13234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75686B"/>
                </a:solidFill>
                <a:effectLst/>
                <a:latin typeface="Arial" panose="020B0604020202020204" pitchFamily="34" charset="0"/>
              </a:rPr>
              <a:t>Memory-enabled agents will transform customer interactions by learning from past experiences, offering improved service at lower costs, which has significant implications for business leaders.</a:t>
            </a:r>
            <a:endParaRPr lang="en-US" sz="1600" noProof="1">
              <a:solidFill>
                <a:schemeClr val="tx1">
                  <a:lumMod val="65000"/>
                  <a:lumOff val="35000"/>
                </a:schemeClr>
              </a:solidFill>
            </a:endParaRPr>
          </a:p>
        </p:txBody>
      </p:sp>
      <p:sp>
        <p:nvSpPr>
          <p:cNvPr id="50" name="TextBox 76">
            <a:extLst>
              <a:ext uri="{FF2B5EF4-FFF2-40B4-BE49-F238E27FC236}">
                <a16:creationId xmlns:a16="http://schemas.microsoft.com/office/drawing/2014/main" id="{3760EC5C-4C0A-750E-6851-53A3096D598A}"/>
              </a:ext>
            </a:extLst>
          </p:cNvPr>
          <p:cNvSpPr txBox="1"/>
          <p:nvPr/>
        </p:nvSpPr>
        <p:spPr>
          <a:xfrm>
            <a:off x="6063510" y="3685309"/>
            <a:ext cx="3338676" cy="132343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noProof="1">
                <a:solidFill>
                  <a:schemeClr val="tx1">
                    <a:lumMod val="65000"/>
                    <a:lumOff val="35000"/>
                  </a:schemeClr>
                </a:solidFill>
              </a:rPr>
              <a:t>Memory transformers decision making processes going beyond current data, we can now tap prior decisions and data to understand our successes and failures.</a:t>
            </a:r>
          </a:p>
        </p:txBody>
      </p:sp>
      <p:sp>
        <p:nvSpPr>
          <p:cNvPr id="51" name="TextBox 78">
            <a:extLst>
              <a:ext uri="{FF2B5EF4-FFF2-40B4-BE49-F238E27FC236}">
                <a16:creationId xmlns:a16="http://schemas.microsoft.com/office/drawing/2014/main" id="{8F78E632-3341-4E2C-8DBA-58FE37A867E6}"/>
              </a:ext>
            </a:extLst>
          </p:cNvPr>
          <p:cNvSpPr txBox="1"/>
          <p:nvPr/>
        </p:nvSpPr>
        <p:spPr>
          <a:xfrm>
            <a:off x="198465" y="2025487"/>
            <a:ext cx="126599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Impact</a:t>
            </a:r>
          </a:p>
        </p:txBody>
      </p:sp>
      <p:sp>
        <p:nvSpPr>
          <p:cNvPr id="52" name="TextBox 80">
            <a:extLst>
              <a:ext uri="{FF2B5EF4-FFF2-40B4-BE49-F238E27FC236}">
                <a16:creationId xmlns:a16="http://schemas.microsoft.com/office/drawing/2014/main" id="{4BA1476C-F993-66E2-25FA-031C50AC7888}"/>
              </a:ext>
            </a:extLst>
          </p:cNvPr>
          <p:cNvSpPr txBox="1"/>
          <p:nvPr/>
        </p:nvSpPr>
        <p:spPr>
          <a:xfrm>
            <a:off x="7102972" y="2228036"/>
            <a:ext cx="1327117"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Reshape</a:t>
            </a:r>
          </a:p>
        </p:txBody>
      </p:sp>
      <p:grpSp>
        <p:nvGrpSpPr>
          <p:cNvPr id="53" name="Group 52">
            <a:extLst>
              <a:ext uri="{FF2B5EF4-FFF2-40B4-BE49-F238E27FC236}">
                <a16:creationId xmlns:a16="http://schemas.microsoft.com/office/drawing/2014/main" id="{63CB764F-8380-E162-2B21-4DF41997CE93}"/>
              </a:ext>
            </a:extLst>
          </p:cNvPr>
          <p:cNvGrpSpPr/>
          <p:nvPr/>
        </p:nvGrpSpPr>
        <p:grpSpPr>
          <a:xfrm>
            <a:off x="233597" y="731680"/>
            <a:ext cx="3865118" cy="5414219"/>
            <a:chOff x="595939" y="1924876"/>
            <a:chExt cx="3013316" cy="4221023"/>
          </a:xfrm>
        </p:grpSpPr>
        <p:sp>
          <p:nvSpPr>
            <p:cNvPr id="54" name="Shape">
              <a:extLst>
                <a:ext uri="{FF2B5EF4-FFF2-40B4-BE49-F238E27FC236}">
                  <a16:creationId xmlns:a16="http://schemas.microsoft.com/office/drawing/2014/main" id="{742A4DB5-8201-75B0-1F35-88A29F3C340B}"/>
                </a:ext>
              </a:extLst>
            </p:cNvPr>
            <p:cNvSpPr/>
            <p:nvPr/>
          </p:nvSpPr>
          <p:spPr>
            <a:xfrm>
              <a:off x="1541629" y="3561070"/>
              <a:ext cx="633505" cy="2584829"/>
            </a:xfrm>
            <a:custGeom>
              <a:avLst/>
              <a:gdLst/>
              <a:ahLst/>
              <a:cxnLst>
                <a:cxn ang="0">
                  <a:pos x="wd2" y="hd2"/>
                </a:cxn>
                <a:cxn ang="5400000">
                  <a:pos x="wd2" y="hd2"/>
                </a:cxn>
                <a:cxn ang="10800000">
                  <a:pos x="wd2" y="hd2"/>
                </a:cxn>
                <a:cxn ang="16200000">
                  <a:pos x="wd2" y="hd2"/>
                </a:cxn>
              </a:cxnLst>
              <a:rect l="0" t="0" r="r" b="b"/>
              <a:pathLst>
                <a:path w="20958" h="21426" extrusionOk="0">
                  <a:moveTo>
                    <a:pt x="8164" y="522"/>
                  </a:moveTo>
                  <a:lnTo>
                    <a:pt x="32" y="19856"/>
                  </a:lnTo>
                  <a:cubicBezTo>
                    <a:pt x="-321" y="20695"/>
                    <a:pt x="2306" y="21426"/>
                    <a:pt x="5673" y="21426"/>
                  </a:cubicBezTo>
                  <a:lnTo>
                    <a:pt x="15285" y="21426"/>
                  </a:lnTo>
                  <a:cubicBezTo>
                    <a:pt x="18652" y="21426"/>
                    <a:pt x="21279" y="20695"/>
                    <a:pt x="20926" y="19856"/>
                  </a:cubicBezTo>
                  <a:lnTo>
                    <a:pt x="12794" y="522"/>
                  </a:lnTo>
                  <a:cubicBezTo>
                    <a:pt x="12499" y="-174"/>
                    <a:pt x="8457" y="-174"/>
                    <a:pt x="8164" y="522"/>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5" name="Shape">
              <a:extLst>
                <a:ext uri="{FF2B5EF4-FFF2-40B4-BE49-F238E27FC236}">
                  <a16:creationId xmlns:a16="http://schemas.microsoft.com/office/drawing/2014/main" id="{2CD745FE-3436-183A-C814-03836CCE04D0}"/>
                </a:ext>
              </a:extLst>
            </p:cNvPr>
            <p:cNvSpPr/>
            <p:nvPr/>
          </p:nvSpPr>
          <p:spPr>
            <a:xfrm>
              <a:off x="1864364" y="3583586"/>
              <a:ext cx="1744891" cy="380677"/>
            </a:xfrm>
            <a:custGeom>
              <a:avLst/>
              <a:gdLst/>
              <a:ahLst/>
              <a:cxnLst>
                <a:cxn ang="0">
                  <a:pos x="wd2" y="hd2"/>
                </a:cxn>
                <a:cxn ang="5400000">
                  <a:pos x="wd2" y="hd2"/>
                </a:cxn>
                <a:cxn ang="10800000">
                  <a:pos x="wd2" y="hd2"/>
                </a:cxn>
                <a:cxn ang="16200000">
                  <a:pos x="wd2" y="hd2"/>
                </a:cxn>
              </a:cxnLst>
              <a:rect l="0" t="0" r="r" b="b"/>
              <a:pathLst>
                <a:path w="21219" h="20737" extrusionOk="0">
                  <a:moveTo>
                    <a:pt x="651" y="18"/>
                  </a:moveTo>
                  <a:lnTo>
                    <a:pt x="20723" y="8997"/>
                  </a:lnTo>
                  <a:cubicBezTo>
                    <a:pt x="21370" y="9287"/>
                    <a:pt x="21390" y="12362"/>
                    <a:pt x="20747" y="12746"/>
                  </a:cubicBezTo>
                  <a:lnTo>
                    <a:pt x="7686" y="20510"/>
                  </a:lnTo>
                  <a:cubicBezTo>
                    <a:pt x="6223" y="21381"/>
                    <a:pt x="4728" y="19709"/>
                    <a:pt x="3723" y="16078"/>
                  </a:cubicBezTo>
                  <a:lnTo>
                    <a:pt x="153" y="3183"/>
                  </a:lnTo>
                  <a:cubicBezTo>
                    <a:pt x="-210" y="1874"/>
                    <a:pt x="120" y="-219"/>
                    <a:pt x="651" y="18"/>
                  </a:cubicBezTo>
                  <a:close/>
                </a:path>
              </a:pathLst>
            </a:custGeom>
            <a:solidFill>
              <a:schemeClr val="accent4">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6" name="Shape">
              <a:extLst>
                <a:ext uri="{FF2B5EF4-FFF2-40B4-BE49-F238E27FC236}">
                  <a16:creationId xmlns:a16="http://schemas.microsoft.com/office/drawing/2014/main" id="{061C84EF-8C97-97D4-CE7A-5C6D43797297}"/>
                </a:ext>
              </a:extLst>
            </p:cNvPr>
            <p:cNvSpPr/>
            <p:nvPr/>
          </p:nvSpPr>
          <p:spPr>
            <a:xfrm>
              <a:off x="1361497" y="1924876"/>
              <a:ext cx="639573" cy="1692323"/>
            </a:xfrm>
            <a:custGeom>
              <a:avLst/>
              <a:gdLst/>
              <a:ahLst/>
              <a:cxnLst>
                <a:cxn ang="0">
                  <a:pos x="wd2" y="hd2"/>
                </a:cxn>
                <a:cxn ang="5400000">
                  <a:pos x="wd2" y="hd2"/>
                </a:cxn>
                <a:cxn ang="10800000">
                  <a:pos x="wd2" y="hd2"/>
                </a:cxn>
                <a:cxn ang="16200000">
                  <a:pos x="wd2" y="hd2"/>
                </a:cxn>
              </a:cxnLst>
              <a:rect l="0" t="0" r="r" b="b"/>
              <a:pathLst>
                <a:path w="20711" h="21154" extrusionOk="0">
                  <a:moveTo>
                    <a:pt x="14159" y="20662"/>
                  </a:moveTo>
                  <a:lnTo>
                    <a:pt x="77" y="653"/>
                  </a:lnTo>
                  <a:cubicBezTo>
                    <a:pt x="-378" y="8"/>
                    <a:pt x="1311" y="-263"/>
                    <a:pt x="2135" y="322"/>
                  </a:cubicBezTo>
                  <a:lnTo>
                    <a:pt x="18857" y="12229"/>
                  </a:lnTo>
                  <a:cubicBezTo>
                    <a:pt x="20731" y="13563"/>
                    <a:pt x="21222" y="15136"/>
                    <a:pt x="20160" y="16398"/>
                  </a:cubicBezTo>
                  <a:lnTo>
                    <a:pt x="16390" y="20882"/>
                  </a:lnTo>
                  <a:cubicBezTo>
                    <a:pt x="16006" y="21337"/>
                    <a:pt x="14531" y="21192"/>
                    <a:pt x="14159" y="20662"/>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7" name="Shape">
              <a:extLst>
                <a:ext uri="{FF2B5EF4-FFF2-40B4-BE49-F238E27FC236}">
                  <a16:creationId xmlns:a16="http://schemas.microsoft.com/office/drawing/2014/main" id="{D160760F-8A68-ABD2-49C9-AB28D07D8747}"/>
                </a:ext>
              </a:extLst>
            </p:cNvPr>
            <p:cNvSpPr/>
            <p:nvPr/>
          </p:nvSpPr>
          <p:spPr>
            <a:xfrm>
              <a:off x="595939" y="3606102"/>
              <a:ext cx="1265990" cy="1246161"/>
            </a:xfrm>
            <a:custGeom>
              <a:avLst/>
              <a:gdLst/>
              <a:ahLst/>
              <a:cxnLst>
                <a:cxn ang="0">
                  <a:pos x="wd2" y="hd2"/>
                </a:cxn>
                <a:cxn ang="5400000">
                  <a:pos x="wd2" y="hd2"/>
                </a:cxn>
                <a:cxn ang="10800000">
                  <a:pos x="wd2" y="hd2"/>
                </a:cxn>
                <a:cxn ang="16200000">
                  <a:pos x="wd2" y="hd2"/>
                </a:cxn>
              </a:cxnLst>
              <a:rect l="0" t="0" r="r" b="b"/>
              <a:pathLst>
                <a:path w="21054" h="21122" extrusionOk="0">
                  <a:moveTo>
                    <a:pt x="20755" y="1178"/>
                  </a:moveTo>
                  <a:lnTo>
                    <a:pt x="1050" y="20854"/>
                  </a:lnTo>
                  <a:cubicBezTo>
                    <a:pt x="415" y="21488"/>
                    <a:pt x="-323" y="20896"/>
                    <a:pt x="150" y="20133"/>
                  </a:cubicBezTo>
                  <a:lnTo>
                    <a:pt x="9785" y="4614"/>
                  </a:lnTo>
                  <a:cubicBezTo>
                    <a:pt x="10865" y="2876"/>
                    <a:pt x="12567" y="1611"/>
                    <a:pt x="14300" y="1259"/>
                  </a:cubicBezTo>
                  <a:lnTo>
                    <a:pt x="20451" y="14"/>
                  </a:lnTo>
                  <a:cubicBezTo>
                    <a:pt x="21076" y="-112"/>
                    <a:pt x="21277" y="659"/>
                    <a:pt x="20755" y="1178"/>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8" name="Circle">
              <a:extLst>
                <a:ext uri="{FF2B5EF4-FFF2-40B4-BE49-F238E27FC236}">
                  <a16:creationId xmlns:a16="http://schemas.microsoft.com/office/drawing/2014/main" id="{4B519AE4-B338-40DF-093D-4E66B388C690}"/>
                </a:ext>
              </a:extLst>
            </p:cNvPr>
            <p:cNvSpPr/>
            <p:nvPr/>
          </p:nvSpPr>
          <p:spPr>
            <a:xfrm>
              <a:off x="1736771" y="3523542"/>
              <a:ext cx="248581" cy="248583"/>
            </a:xfrm>
            <a:prstGeom prst="ellipse">
              <a:avLst/>
            </a:prstGeom>
            <a:solidFill>
              <a:schemeClr val="bg2">
                <a:lumMod val="50000"/>
              </a:schemeClr>
            </a:solidFill>
            <a:ln w="63500">
              <a:solidFill>
                <a:srgbClr val="FFFFFF"/>
              </a:solidFill>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60" name="Group 59">
            <a:extLst>
              <a:ext uri="{FF2B5EF4-FFF2-40B4-BE49-F238E27FC236}">
                <a16:creationId xmlns:a16="http://schemas.microsoft.com/office/drawing/2014/main" id="{05B2112F-9815-2664-2C70-3D058356022C}"/>
              </a:ext>
            </a:extLst>
          </p:cNvPr>
          <p:cNvGrpSpPr/>
          <p:nvPr/>
        </p:nvGrpSpPr>
        <p:grpSpPr>
          <a:xfrm>
            <a:off x="4247086" y="785926"/>
            <a:ext cx="2980462" cy="4251818"/>
            <a:chOff x="3587925" y="922896"/>
            <a:chExt cx="2323622" cy="3314794"/>
          </a:xfrm>
        </p:grpSpPr>
        <p:sp>
          <p:nvSpPr>
            <p:cNvPr id="61" name="Shape">
              <a:extLst>
                <a:ext uri="{FF2B5EF4-FFF2-40B4-BE49-F238E27FC236}">
                  <a16:creationId xmlns:a16="http://schemas.microsoft.com/office/drawing/2014/main" id="{08788172-4F3A-02AD-0B2B-937AB0624DB4}"/>
                </a:ext>
              </a:extLst>
            </p:cNvPr>
            <p:cNvSpPr/>
            <p:nvPr/>
          </p:nvSpPr>
          <p:spPr>
            <a:xfrm>
              <a:off x="4278429" y="2176311"/>
              <a:ext cx="497507" cy="2061379"/>
            </a:xfrm>
            <a:custGeom>
              <a:avLst/>
              <a:gdLst/>
              <a:ahLst/>
              <a:cxnLst>
                <a:cxn ang="0">
                  <a:pos x="wd2" y="hd2"/>
                </a:cxn>
                <a:cxn ang="5400000">
                  <a:pos x="wd2" y="hd2"/>
                </a:cxn>
                <a:cxn ang="10800000">
                  <a:pos x="wd2" y="hd2"/>
                </a:cxn>
                <a:cxn ang="16200000">
                  <a:pos x="wd2" y="hd2"/>
                </a:cxn>
              </a:cxnLst>
              <a:rect l="0" t="0" r="r" b="b"/>
              <a:pathLst>
                <a:path w="20790" h="21426" extrusionOk="0">
                  <a:moveTo>
                    <a:pt x="8063" y="522"/>
                  </a:moveTo>
                  <a:lnTo>
                    <a:pt x="40" y="19457"/>
                  </a:lnTo>
                  <a:cubicBezTo>
                    <a:pt x="-405" y="20509"/>
                    <a:pt x="2913" y="21426"/>
                    <a:pt x="7166" y="21426"/>
                  </a:cubicBezTo>
                  <a:lnTo>
                    <a:pt x="13624" y="21426"/>
                  </a:lnTo>
                  <a:cubicBezTo>
                    <a:pt x="17877" y="21426"/>
                    <a:pt x="21195" y="20509"/>
                    <a:pt x="20750" y="19457"/>
                  </a:cubicBezTo>
                  <a:lnTo>
                    <a:pt x="12727" y="522"/>
                  </a:lnTo>
                  <a:cubicBezTo>
                    <a:pt x="12432" y="-174"/>
                    <a:pt x="8358" y="-174"/>
                    <a:pt x="8063" y="522"/>
                  </a:cubicBez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2" name="Shape">
              <a:extLst>
                <a:ext uri="{FF2B5EF4-FFF2-40B4-BE49-F238E27FC236}">
                  <a16:creationId xmlns:a16="http://schemas.microsoft.com/office/drawing/2014/main" id="{4F0D0582-D7F4-A450-678C-23652658937C}"/>
                </a:ext>
              </a:extLst>
            </p:cNvPr>
            <p:cNvSpPr/>
            <p:nvPr/>
          </p:nvSpPr>
          <p:spPr>
            <a:xfrm>
              <a:off x="3940682" y="922896"/>
              <a:ext cx="671234" cy="1266015"/>
            </a:xfrm>
            <a:custGeom>
              <a:avLst/>
              <a:gdLst/>
              <a:ahLst/>
              <a:cxnLst>
                <a:cxn ang="0">
                  <a:pos x="wd2" y="hd2"/>
                </a:cxn>
                <a:cxn ang="5400000">
                  <a:pos x="wd2" y="hd2"/>
                </a:cxn>
                <a:cxn ang="10800000">
                  <a:pos x="wd2" y="hd2"/>
                </a:cxn>
                <a:cxn ang="16200000">
                  <a:pos x="wd2" y="hd2"/>
                </a:cxn>
              </a:cxnLst>
              <a:rect l="0" t="0" r="r" b="b"/>
              <a:pathLst>
                <a:path w="20900" h="21156" extrusionOk="0">
                  <a:moveTo>
                    <a:pt x="17788" y="20733"/>
                  </a:moveTo>
                  <a:lnTo>
                    <a:pt x="149" y="757"/>
                  </a:lnTo>
                  <a:cubicBezTo>
                    <a:pt x="-419" y="114"/>
                    <a:pt x="761" y="-294"/>
                    <a:pt x="1586" y="260"/>
                  </a:cubicBezTo>
                  <a:lnTo>
                    <a:pt x="18379" y="11542"/>
                  </a:lnTo>
                  <a:cubicBezTo>
                    <a:pt x="20260" y="12806"/>
                    <a:pt x="21181" y="14420"/>
                    <a:pt x="20823" y="15823"/>
                  </a:cubicBezTo>
                  <a:lnTo>
                    <a:pt x="19548" y="20802"/>
                  </a:lnTo>
                  <a:cubicBezTo>
                    <a:pt x="19419" y="21306"/>
                    <a:pt x="18253" y="21261"/>
                    <a:pt x="17788" y="20733"/>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3" name="Shape">
              <a:extLst>
                <a:ext uri="{FF2B5EF4-FFF2-40B4-BE49-F238E27FC236}">
                  <a16:creationId xmlns:a16="http://schemas.microsoft.com/office/drawing/2014/main" id="{CC3F257F-86AD-4E15-D67A-8146822ADD2D}"/>
                </a:ext>
              </a:extLst>
            </p:cNvPr>
            <p:cNvSpPr/>
            <p:nvPr/>
          </p:nvSpPr>
          <p:spPr>
            <a:xfrm>
              <a:off x="3587925" y="2191322"/>
              <a:ext cx="978681" cy="1024339"/>
            </a:xfrm>
            <a:custGeom>
              <a:avLst/>
              <a:gdLst/>
              <a:ahLst/>
              <a:cxnLst>
                <a:cxn ang="0">
                  <a:pos x="wd2" y="hd2"/>
                </a:cxn>
                <a:cxn ang="5400000">
                  <a:pos x="wd2" y="hd2"/>
                </a:cxn>
                <a:cxn ang="10800000">
                  <a:pos x="wd2" y="hd2"/>
                </a:cxn>
                <a:cxn ang="16200000">
                  <a:pos x="wd2" y="hd2"/>
                </a:cxn>
              </a:cxnLst>
              <a:rect l="0" t="0" r="r" b="b"/>
              <a:pathLst>
                <a:path w="21043" h="21119" extrusionOk="0">
                  <a:moveTo>
                    <a:pt x="20756" y="1136"/>
                  </a:moveTo>
                  <a:lnTo>
                    <a:pt x="1091" y="20841"/>
                  </a:lnTo>
                  <a:cubicBezTo>
                    <a:pt x="456" y="21475"/>
                    <a:pt x="-323" y="20924"/>
                    <a:pt x="140" y="20169"/>
                  </a:cubicBezTo>
                  <a:lnTo>
                    <a:pt x="9563" y="4816"/>
                  </a:lnTo>
                  <a:cubicBezTo>
                    <a:pt x="10618" y="3097"/>
                    <a:pt x="12332" y="1815"/>
                    <a:pt x="14106" y="1419"/>
                  </a:cubicBezTo>
                  <a:lnTo>
                    <a:pt x="20404" y="17"/>
                  </a:lnTo>
                  <a:cubicBezTo>
                    <a:pt x="21045" y="-125"/>
                    <a:pt x="21277" y="616"/>
                    <a:pt x="20756" y="1136"/>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4" name="Shape">
              <a:extLst>
                <a:ext uri="{FF2B5EF4-FFF2-40B4-BE49-F238E27FC236}">
                  <a16:creationId xmlns:a16="http://schemas.microsoft.com/office/drawing/2014/main" id="{78B8400D-1774-8187-B542-7214F4E06893}"/>
                </a:ext>
              </a:extLst>
            </p:cNvPr>
            <p:cNvSpPr/>
            <p:nvPr/>
          </p:nvSpPr>
          <p:spPr>
            <a:xfrm>
              <a:off x="4556131" y="2176311"/>
              <a:ext cx="1355416" cy="388023"/>
            </a:xfrm>
            <a:custGeom>
              <a:avLst/>
              <a:gdLst/>
              <a:ahLst/>
              <a:cxnLst>
                <a:cxn ang="0">
                  <a:pos x="wd2" y="hd2"/>
                </a:cxn>
                <a:cxn ang="5400000">
                  <a:pos x="wd2" y="hd2"/>
                </a:cxn>
                <a:cxn ang="10800000">
                  <a:pos x="wd2" y="hd2"/>
                </a:cxn>
                <a:cxn ang="16200000">
                  <a:pos x="wd2" y="hd2"/>
                </a:cxn>
              </a:cxnLst>
              <a:rect l="0" t="0" r="r" b="b"/>
              <a:pathLst>
                <a:path w="21187" h="21165" extrusionOk="0">
                  <a:moveTo>
                    <a:pt x="729" y="93"/>
                  </a:moveTo>
                  <a:lnTo>
                    <a:pt x="20747" y="18193"/>
                  </a:lnTo>
                  <a:cubicBezTo>
                    <a:pt x="21392" y="18774"/>
                    <a:pt x="21304" y="21214"/>
                    <a:pt x="20640" y="21165"/>
                  </a:cubicBezTo>
                  <a:lnTo>
                    <a:pt x="7136" y="20125"/>
                  </a:lnTo>
                  <a:cubicBezTo>
                    <a:pt x="5624" y="20010"/>
                    <a:pt x="4168" y="17869"/>
                    <a:pt x="3278" y="14451"/>
                  </a:cubicBezTo>
                  <a:lnTo>
                    <a:pt x="115" y="2316"/>
                  </a:lnTo>
                  <a:cubicBezTo>
                    <a:pt x="-208" y="1084"/>
                    <a:pt x="199" y="-386"/>
                    <a:pt x="729" y="93"/>
                  </a:cubicBezTo>
                  <a:close/>
                </a:path>
              </a:pathLst>
            </a:custGeom>
            <a:solidFill>
              <a:schemeClr val="accent6">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5" name="Circle">
              <a:extLst>
                <a:ext uri="{FF2B5EF4-FFF2-40B4-BE49-F238E27FC236}">
                  <a16:creationId xmlns:a16="http://schemas.microsoft.com/office/drawing/2014/main" id="{4CCAA032-A9EC-407A-8FB5-15F220E85C9C}"/>
                </a:ext>
              </a:extLst>
            </p:cNvPr>
            <p:cNvSpPr/>
            <p:nvPr/>
          </p:nvSpPr>
          <p:spPr>
            <a:xfrm>
              <a:off x="4443550" y="2086246"/>
              <a:ext cx="198294" cy="198294"/>
            </a:xfrm>
            <a:prstGeom prst="ellipse">
              <a:avLst/>
            </a:prstGeom>
            <a:solidFill>
              <a:schemeClr val="bg2">
                <a:lumMod val="50000"/>
              </a:schemeClr>
            </a:solidFill>
            <a:ln w="50639">
              <a:solidFill>
                <a:srgbClr val="FFFFFF"/>
              </a:solidFill>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67" name="Group 66">
            <a:extLst>
              <a:ext uri="{FF2B5EF4-FFF2-40B4-BE49-F238E27FC236}">
                <a16:creationId xmlns:a16="http://schemas.microsoft.com/office/drawing/2014/main" id="{153CC13E-CF08-3A8C-FE93-A1A8D406700D}"/>
              </a:ext>
            </a:extLst>
          </p:cNvPr>
          <p:cNvGrpSpPr/>
          <p:nvPr/>
        </p:nvGrpSpPr>
        <p:grpSpPr>
          <a:xfrm>
            <a:off x="7413970" y="132498"/>
            <a:ext cx="2296260" cy="3205735"/>
            <a:chOff x="7566905" y="1021754"/>
            <a:chExt cx="1790206" cy="2499249"/>
          </a:xfrm>
        </p:grpSpPr>
        <p:sp>
          <p:nvSpPr>
            <p:cNvPr id="68" name="Shape">
              <a:extLst>
                <a:ext uri="{FF2B5EF4-FFF2-40B4-BE49-F238E27FC236}">
                  <a16:creationId xmlns:a16="http://schemas.microsoft.com/office/drawing/2014/main" id="{3F490152-E902-0C73-4AF4-B5E4007820E4}"/>
                </a:ext>
              </a:extLst>
            </p:cNvPr>
            <p:cNvSpPr/>
            <p:nvPr/>
          </p:nvSpPr>
          <p:spPr>
            <a:xfrm>
              <a:off x="8460057" y="1884884"/>
              <a:ext cx="387026" cy="1636119"/>
            </a:xfrm>
            <a:custGeom>
              <a:avLst/>
              <a:gdLst/>
              <a:ahLst/>
              <a:cxnLst>
                <a:cxn ang="0">
                  <a:pos x="wd2" y="hd2"/>
                </a:cxn>
                <a:cxn ang="5400000">
                  <a:pos x="wd2" y="hd2"/>
                </a:cxn>
                <a:cxn ang="10800000">
                  <a:pos x="wd2" y="hd2"/>
                </a:cxn>
                <a:cxn ang="16200000">
                  <a:pos x="wd2" y="hd2"/>
                </a:cxn>
              </a:cxnLst>
              <a:rect l="0" t="0" r="r" b="b"/>
              <a:pathLst>
                <a:path w="20569" h="21426" extrusionOk="0">
                  <a:moveTo>
                    <a:pt x="12636" y="522"/>
                  </a:moveTo>
                  <a:cubicBezTo>
                    <a:pt x="12337" y="-174"/>
                    <a:pt x="8225" y="-174"/>
                    <a:pt x="7930" y="522"/>
                  </a:cubicBezTo>
                  <a:lnTo>
                    <a:pt x="51" y="18945"/>
                  </a:lnTo>
                  <a:cubicBezTo>
                    <a:pt x="-515" y="20271"/>
                    <a:pt x="3705" y="21426"/>
                    <a:pt x="9114" y="21426"/>
                  </a:cubicBezTo>
                  <a:lnTo>
                    <a:pt x="11456" y="21426"/>
                  </a:lnTo>
                  <a:cubicBezTo>
                    <a:pt x="16865" y="21426"/>
                    <a:pt x="21085" y="20271"/>
                    <a:pt x="20519" y="18945"/>
                  </a:cubicBezTo>
                  <a:lnTo>
                    <a:pt x="12636" y="522"/>
                  </a:lnTo>
                  <a:close/>
                </a:path>
              </a:pathLst>
            </a:custGeom>
            <a:solidFill>
              <a:schemeClr val="bg1">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9" name="Shape">
              <a:extLst>
                <a:ext uri="{FF2B5EF4-FFF2-40B4-BE49-F238E27FC236}">
                  <a16:creationId xmlns:a16="http://schemas.microsoft.com/office/drawing/2014/main" id="{366C2032-156C-4FE6-CCE1-7C7F704E9242}"/>
                </a:ext>
              </a:extLst>
            </p:cNvPr>
            <p:cNvSpPr/>
            <p:nvPr/>
          </p:nvSpPr>
          <p:spPr>
            <a:xfrm>
              <a:off x="7566905" y="1742280"/>
              <a:ext cx="1108332" cy="240495"/>
            </a:xfrm>
            <a:custGeom>
              <a:avLst/>
              <a:gdLst/>
              <a:ahLst/>
              <a:cxnLst>
                <a:cxn ang="0">
                  <a:pos x="wd2" y="hd2"/>
                </a:cxn>
                <a:cxn ang="5400000">
                  <a:pos x="wd2" y="hd2"/>
                </a:cxn>
                <a:cxn ang="10800000">
                  <a:pos x="wd2" y="hd2"/>
                </a:cxn>
                <a:cxn ang="16200000">
                  <a:pos x="wd2" y="hd2"/>
                </a:cxn>
              </a:cxnLst>
              <a:rect l="0" t="0" r="r" b="b"/>
              <a:pathLst>
                <a:path w="21184" h="20660" extrusionOk="0">
                  <a:moveTo>
                    <a:pt x="20600" y="16749"/>
                  </a:moveTo>
                  <a:lnTo>
                    <a:pt x="551" y="20656"/>
                  </a:lnTo>
                  <a:cubicBezTo>
                    <a:pt x="-94" y="20785"/>
                    <a:pt x="-212" y="17755"/>
                    <a:pt x="409" y="16968"/>
                  </a:cubicBezTo>
                  <a:lnTo>
                    <a:pt x="13026" y="977"/>
                  </a:lnTo>
                  <a:cubicBezTo>
                    <a:pt x="14439" y="-815"/>
                    <a:pt x="15965" y="-112"/>
                    <a:pt x="17069" y="2834"/>
                  </a:cubicBezTo>
                  <a:lnTo>
                    <a:pt x="20992" y="13306"/>
                  </a:lnTo>
                  <a:cubicBezTo>
                    <a:pt x="21388" y="14370"/>
                    <a:pt x="21130" y="16646"/>
                    <a:pt x="20600" y="16749"/>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0" name="Shape">
              <a:extLst>
                <a:ext uri="{FF2B5EF4-FFF2-40B4-BE49-F238E27FC236}">
                  <a16:creationId xmlns:a16="http://schemas.microsoft.com/office/drawing/2014/main" id="{38EF03B1-0BD2-5444-8480-0F46DF6C849A}"/>
                </a:ext>
              </a:extLst>
            </p:cNvPr>
            <p:cNvSpPr/>
            <p:nvPr/>
          </p:nvSpPr>
          <p:spPr>
            <a:xfrm>
              <a:off x="8625177" y="1907400"/>
              <a:ext cx="508429" cy="1020119"/>
            </a:xfrm>
            <a:custGeom>
              <a:avLst/>
              <a:gdLst/>
              <a:ahLst/>
              <a:cxnLst>
                <a:cxn ang="0">
                  <a:pos x="wd2" y="hd2"/>
                </a:cxn>
                <a:cxn ang="5400000">
                  <a:pos x="wd2" y="hd2"/>
                </a:cxn>
                <a:cxn ang="10800000">
                  <a:pos x="wd2" y="hd2"/>
                </a:cxn>
                <a:cxn ang="16200000">
                  <a:pos x="wd2" y="hd2"/>
                </a:cxn>
              </a:cxnLst>
              <a:rect l="0" t="0" r="r" b="b"/>
              <a:pathLst>
                <a:path w="20840" h="21154" extrusionOk="0">
                  <a:moveTo>
                    <a:pt x="3625" y="435"/>
                  </a:moveTo>
                  <a:lnTo>
                    <a:pt x="20705" y="20419"/>
                  </a:lnTo>
                  <a:cubicBezTo>
                    <a:pt x="21256" y="21064"/>
                    <a:pt x="19995" y="21442"/>
                    <a:pt x="19170" y="20882"/>
                  </a:cubicBezTo>
                  <a:lnTo>
                    <a:pt x="2391" y="9472"/>
                  </a:lnTo>
                  <a:cubicBezTo>
                    <a:pt x="511" y="8194"/>
                    <a:pt x="-344" y="6588"/>
                    <a:pt x="127" y="5213"/>
                  </a:cubicBezTo>
                  <a:lnTo>
                    <a:pt x="1791" y="335"/>
                  </a:lnTo>
                  <a:cubicBezTo>
                    <a:pt x="1960" y="-158"/>
                    <a:pt x="3172" y="-93"/>
                    <a:pt x="3625" y="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1" name="Shape">
              <a:extLst>
                <a:ext uri="{FF2B5EF4-FFF2-40B4-BE49-F238E27FC236}">
                  <a16:creationId xmlns:a16="http://schemas.microsoft.com/office/drawing/2014/main" id="{0853CD5B-11DC-FF39-142D-07537122CB97}"/>
                </a:ext>
              </a:extLst>
            </p:cNvPr>
            <p:cNvSpPr/>
            <p:nvPr/>
          </p:nvSpPr>
          <p:spPr>
            <a:xfrm>
              <a:off x="8670210" y="1021754"/>
              <a:ext cx="686901" cy="890015"/>
            </a:xfrm>
            <a:custGeom>
              <a:avLst/>
              <a:gdLst/>
              <a:ahLst/>
              <a:cxnLst>
                <a:cxn ang="0">
                  <a:pos x="wd2" y="hd2"/>
                </a:cxn>
                <a:cxn ang="5400000">
                  <a:pos x="wd2" y="hd2"/>
                </a:cxn>
                <a:cxn ang="10800000">
                  <a:pos x="wd2" y="hd2"/>
                </a:cxn>
                <a:cxn ang="16200000">
                  <a:pos x="wd2" y="hd2"/>
                </a:cxn>
              </a:cxnLst>
              <a:rect l="0" t="0" r="r" b="b"/>
              <a:pathLst>
                <a:path w="21012" h="21118" extrusionOk="0">
                  <a:moveTo>
                    <a:pt x="245" y="20102"/>
                  </a:moveTo>
                  <a:lnTo>
                    <a:pt x="19753" y="312"/>
                  </a:lnTo>
                  <a:cubicBezTo>
                    <a:pt x="20382" y="-326"/>
                    <a:pt x="21328" y="98"/>
                    <a:pt x="20908" y="828"/>
                  </a:cubicBezTo>
                  <a:lnTo>
                    <a:pt x="12328" y="15679"/>
                  </a:lnTo>
                  <a:cubicBezTo>
                    <a:pt x="11366" y="17342"/>
                    <a:pt x="9610" y="18670"/>
                    <a:pt x="7672" y="19201"/>
                  </a:cubicBezTo>
                  <a:lnTo>
                    <a:pt x="784" y="21083"/>
                  </a:lnTo>
                  <a:cubicBezTo>
                    <a:pt x="86" y="21274"/>
                    <a:pt x="-272" y="20624"/>
                    <a:pt x="245" y="20102"/>
                  </a:cubicBez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2" name="Circle">
              <a:extLst>
                <a:ext uri="{FF2B5EF4-FFF2-40B4-BE49-F238E27FC236}">
                  <a16:creationId xmlns:a16="http://schemas.microsoft.com/office/drawing/2014/main" id="{1A39A422-96CE-D901-7FA1-C24F8CCDC644}"/>
                </a:ext>
              </a:extLst>
            </p:cNvPr>
            <p:cNvSpPr/>
            <p:nvPr/>
          </p:nvSpPr>
          <p:spPr>
            <a:xfrm>
              <a:off x="8587650" y="1839851"/>
              <a:ext cx="157315" cy="157315"/>
            </a:xfrm>
            <a:prstGeom prst="ellipse">
              <a:avLst/>
            </a:prstGeom>
            <a:solidFill>
              <a:schemeClr val="bg2">
                <a:lumMod val="50000"/>
              </a:schemeClr>
            </a:solidFill>
            <a:ln w="40194">
              <a:solidFill>
                <a:srgbClr val="FFFFFF"/>
              </a:solidFill>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74" name="Group 73">
            <a:extLst>
              <a:ext uri="{FF2B5EF4-FFF2-40B4-BE49-F238E27FC236}">
                <a16:creationId xmlns:a16="http://schemas.microsoft.com/office/drawing/2014/main" id="{6F2302C9-0D57-F757-B6C6-1ED3B4FDCA2C}"/>
              </a:ext>
            </a:extLst>
          </p:cNvPr>
          <p:cNvGrpSpPr/>
          <p:nvPr/>
        </p:nvGrpSpPr>
        <p:grpSpPr>
          <a:xfrm rot="18900000">
            <a:off x="68499" y="1141505"/>
            <a:ext cx="3335338" cy="3201988"/>
            <a:chOff x="3676650" y="1527175"/>
            <a:chExt cx="3335338" cy="3201988"/>
          </a:xfrm>
        </p:grpSpPr>
        <p:sp>
          <p:nvSpPr>
            <p:cNvPr id="75" name="Freeform 13">
              <a:extLst>
                <a:ext uri="{FF2B5EF4-FFF2-40B4-BE49-F238E27FC236}">
                  <a16:creationId xmlns:a16="http://schemas.microsoft.com/office/drawing/2014/main" id="{40DCD08E-431A-F256-E76D-F2B863BBE17E}"/>
                </a:ext>
              </a:extLst>
            </p:cNvPr>
            <p:cNvSpPr>
              <a:spLocks/>
            </p:cNvSpPr>
            <p:nvPr/>
          </p:nvSpPr>
          <p:spPr bwMode="auto">
            <a:xfrm>
              <a:off x="3676650" y="1819275"/>
              <a:ext cx="803275" cy="1871663"/>
            </a:xfrm>
            <a:custGeom>
              <a:avLst/>
              <a:gdLst>
                <a:gd name="T0" fmla="*/ 338 w 982"/>
                <a:gd name="T1" fmla="*/ 2283 h 2283"/>
                <a:gd name="T2" fmla="*/ 982 w 982"/>
                <a:gd name="T3" fmla="*/ 0 h 2283"/>
              </a:gdLst>
              <a:ahLst/>
              <a:cxnLst>
                <a:cxn ang="0">
                  <a:pos x="T0" y="T1"/>
                </a:cxn>
                <a:cxn ang="0">
                  <a:pos x="T2" y="T3"/>
                </a:cxn>
              </a:cxnLst>
              <a:rect l="0" t="0" r="r" b="b"/>
              <a:pathLst>
                <a:path w="982" h="2283">
                  <a:moveTo>
                    <a:pt x="338" y="2283"/>
                  </a:moveTo>
                  <a:cubicBezTo>
                    <a:pt x="0" y="1446"/>
                    <a:pt x="289" y="513"/>
                    <a:pt x="982" y="0"/>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4">
              <a:extLst>
                <a:ext uri="{FF2B5EF4-FFF2-40B4-BE49-F238E27FC236}">
                  <a16:creationId xmlns:a16="http://schemas.microsoft.com/office/drawing/2014/main" id="{BB87E208-55F2-E712-151E-1EA6BE7C75F7}"/>
                </a:ext>
              </a:extLst>
            </p:cNvPr>
            <p:cNvSpPr>
              <a:spLocks/>
            </p:cNvSpPr>
            <p:nvPr/>
          </p:nvSpPr>
          <p:spPr bwMode="auto">
            <a:xfrm>
              <a:off x="4851400" y="4297363"/>
              <a:ext cx="1614488" cy="431800"/>
            </a:xfrm>
            <a:custGeom>
              <a:avLst/>
              <a:gdLst>
                <a:gd name="T0" fmla="*/ 1972 w 1972"/>
                <a:gd name="T1" fmla="*/ 0 h 526"/>
                <a:gd name="T2" fmla="*/ 1425 w 1972"/>
                <a:gd name="T3" fmla="*/ 335 h 526"/>
                <a:gd name="T4" fmla="*/ 0 w 1972"/>
                <a:gd name="T5" fmla="*/ 345 h 526"/>
              </a:gdLst>
              <a:ahLst/>
              <a:cxnLst>
                <a:cxn ang="0">
                  <a:pos x="T0" y="T1"/>
                </a:cxn>
                <a:cxn ang="0">
                  <a:pos x="T2" y="T3"/>
                </a:cxn>
                <a:cxn ang="0">
                  <a:pos x="T4" y="T5"/>
                </a:cxn>
              </a:cxnLst>
              <a:rect l="0" t="0" r="r" b="b"/>
              <a:pathLst>
                <a:path w="1972" h="526">
                  <a:moveTo>
                    <a:pt x="1972" y="0"/>
                  </a:moveTo>
                  <a:cubicBezTo>
                    <a:pt x="1814" y="138"/>
                    <a:pt x="1630" y="252"/>
                    <a:pt x="1425" y="335"/>
                  </a:cubicBezTo>
                  <a:cubicBezTo>
                    <a:pt x="949" y="526"/>
                    <a:pt x="443" y="516"/>
                    <a:pt x="0" y="345"/>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5">
              <a:extLst>
                <a:ext uri="{FF2B5EF4-FFF2-40B4-BE49-F238E27FC236}">
                  <a16:creationId xmlns:a16="http://schemas.microsoft.com/office/drawing/2014/main" id="{17F198FD-60A7-814B-B699-67B76BFEB797}"/>
                </a:ext>
              </a:extLst>
            </p:cNvPr>
            <p:cNvSpPr>
              <a:spLocks/>
            </p:cNvSpPr>
            <p:nvPr/>
          </p:nvSpPr>
          <p:spPr bwMode="auto">
            <a:xfrm>
              <a:off x="5676900" y="1527175"/>
              <a:ext cx="1335088" cy="1566863"/>
            </a:xfrm>
            <a:custGeom>
              <a:avLst/>
              <a:gdLst>
                <a:gd name="T0" fmla="*/ 0 w 1632"/>
                <a:gd name="T1" fmla="*/ 0 h 1911"/>
                <a:gd name="T2" fmla="*/ 1491 w 1632"/>
                <a:gd name="T3" fmla="*/ 1190 h 1911"/>
                <a:gd name="T4" fmla="*/ 1632 w 1632"/>
                <a:gd name="T5" fmla="*/ 1911 h 1911"/>
              </a:gdLst>
              <a:ahLst/>
              <a:cxnLst>
                <a:cxn ang="0">
                  <a:pos x="T0" y="T1"/>
                </a:cxn>
                <a:cxn ang="0">
                  <a:pos x="T2" y="T3"/>
                </a:cxn>
                <a:cxn ang="0">
                  <a:pos x="T4" y="T5"/>
                </a:cxn>
              </a:cxnLst>
              <a:rect l="0" t="0" r="r" b="b"/>
              <a:pathLst>
                <a:path w="1632" h="1911">
                  <a:moveTo>
                    <a:pt x="0" y="0"/>
                  </a:moveTo>
                  <a:cubicBezTo>
                    <a:pt x="649" y="104"/>
                    <a:pt x="1228" y="536"/>
                    <a:pt x="1491" y="1190"/>
                  </a:cubicBezTo>
                  <a:cubicBezTo>
                    <a:pt x="1587" y="1426"/>
                    <a:pt x="1632" y="1671"/>
                    <a:pt x="1632" y="1911"/>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6">
              <a:extLst>
                <a:ext uri="{FF2B5EF4-FFF2-40B4-BE49-F238E27FC236}">
                  <a16:creationId xmlns:a16="http://schemas.microsoft.com/office/drawing/2014/main" id="{B83A119F-418A-E9DD-D520-7683AB9A42A9}"/>
                </a:ext>
              </a:extLst>
            </p:cNvPr>
            <p:cNvSpPr>
              <a:spLocks/>
            </p:cNvSpPr>
            <p:nvPr/>
          </p:nvSpPr>
          <p:spPr bwMode="auto">
            <a:xfrm>
              <a:off x="5886450" y="1854200"/>
              <a:ext cx="646113" cy="515938"/>
            </a:xfrm>
            <a:custGeom>
              <a:avLst/>
              <a:gdLst>
                <a:gd name="T0" fmla="*/ 0 w 790"/>
                <a:gd name="T1" fmla="*/ 0 h 630"/>
                <a:gd name="T2" fmla="*/ 632 w 790"/>
                <a:gd name="T3" fmla="*/ 425 h 630"/>
                <a:gd name="T4" fmla="*/ 790 w 790"/>
                <a:gd name="T5" fmla="*/ 630 h 630"/>
              </a:gdLst>
              <a:ahLst/>
              <a:cxnLst>
                <a:cxn ang="0">
                  <a:pos x="T0" y="T1"/>
                </a:cxn>
                <a:cxn ang="0">
                  <a:pos x="T2" y="T3"/>
                </a:cxn>
                <a:cxn ang="0">
                  <a:pos x="T4" y="T5"/>
                </a:cxn>
              </a:cxnLst>
              <a:rect l="0" t="0" r="r" b="b"/>
              <a:pathLst>
                <a:path w="790" h="630">
                  <a:moveTo>
                    <a:pt x="0" y="0"/>
                  </a:moveTo>
                  <a:cubicBezTo>
                    <a:pt x="239" y="88"/>
                    <a:pt x="457" y="233"/>
                    <a:pt x="632" y="425"/>
                  </a:cubicBezTo>
                  <a:cubicBezTo>
                    <a:pt x="689" y="488"/>
                    <a:pt x="743" y="557"/>
                    <a:pt x="790" y="630"/>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7">
              <a:extLst>
                <a:ext uri="{FF2B5EF4-FFF2-40B4-BE49-F238E27FC236}">
                  <a16:creationId xmlns:a16="http://schemas.microsoft.com/office/drawing/2014/main" id="{75C01021-74B0-7112-A489-3D28969D0E30}"/>
                </a:ext>
              </a:extLst>
            </p:cNvPr>
            <p:cNvSpPr>
              <a:spLocks/>
            </p:cNvSpPr>
            <p:nvPr/>
          </p:nvSpPr>
          <p:spPr bwMode="auto">
            <a:xfrm>
              <a:off x="4114800" y="2195513"/>
              <a:ext cx="338138" cy="703263"/>
            </a:xfrm>
            <a:custGeom>
              <a:avLst/>
              <a:gdLst>
                <a:gd name="T0" fmla="*/ 0 w 412"/>
                <a:gd name="T1" fmla="*/ 858 h 858"/>
                <a:gd name="T2" fmla="*/ 412 w 412"/>
                <a:gd name="T3" fmla="*/ 0 h 858"/>
              </a:gdLst>
              <a:ahLst/>
              <a:cxnLst>
                <a:cxn ang="0">
                  <a:pos x="T0" y="T1"/>
                </a:cxn>
                <a:cxn ang="0">
                  <a:pos x="T2" y="T3"/>
                </a:cxn>
              </a:cxnLst>
              <a:rect l="0" t="0" r="r" b="b"/>
              <a:pathLst>
                <a:path w="412" h="858">
                  <a:moveTo>
                    <a:pt x="0" y="858"/>
                  </a:moveTo>
                  <a:cubicBezTo>
                    <a:pt x="48" y="539"/>
                    <a:pt x="192" y="239"/>
                    <a:pt x="412" y="0"/>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8">
              <a:extLst>
                <a:ext uri="{FF2B5EF4-FFF2-40B4-BE49-F238E27FC236}">
                  <a16:creationId xmlns:a16="http://schemas.microsoft.com/office/drawing/2014/main" id="{70217174-B36E-D41C-F505-588418568017}"/>
                </a:ext>
              </a:extLst>
            </p:cNvPr>
            <p:cNvSpPr>
              <a:spLocks/>
            </p:cNvSpPr>
            <p:nvPr/>
          </p:nvSpPr>
          <p:spPr bwMode="auto">
            <a:xfrm>
              <a:off x="5062538" y="4327525"/>
              <a:ext cx="857250" cy="123825"/>
            </a:xfrm>
            <a:custGeom>
              <a:avLst/>
              <a:gdLst>
                <a:gd name="T0" fmla="*/ 1048 w 1048"/>
                <a:gd name="T1" fmla="*/ 0 h 151"/>
                <a:gd name="T2" fmla="*/ 0 w 1048"/>
                <a:gd name="T3" fmla="*/ 56 h 151"/>
              </a:gdLst>
              <a:ahLst/>
              <a:cxnLst>
                <a:cxn ang="0">
                  <a:pos x="T0" y="T1"/>
                </a:cxn>
                <a:cxn ang="0">
                  <a:pos x="T2" y="T3"/>
                </a:cxn>
              </a:cxnLst>
              <a:rect l="0" t="0" r="r" b="b"/>
              <a:pathLst>
                <a:path w="1048" h="151">
                  <a:moveTo>
                    <a:pt x="1048" y="0"/>
                  </a:moveTo>
                  <a:cubicBezTo>
                    <a:pt x="701" y="140"/>
                    <a:pt x="334" y="151"/>
                    <a:pt x="0" y="56"/>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9">
              <a:extLst>
                <a:ext uri="{FF2B5EF4-FFF2-40B4-BE49-F238E27FC236}">
                  <a16:creationId xmlns:a16="http://schemas.microsoft.com/office/drawing/2014/main" id="{2669420A-F4B7-7B85-BFF6-648CDDC9AAE1}"/>
                </a:ext>
              </a:extLst>
            </p:cNvPr>
            <p:cNvSpPr>
              <a:spLocks/>
            </p:cNvSpPr>
            <p:nvPr/>
          </p:nvSpPr>
          <p:spPr bwMode="auto">
            <a:xfrm>
              <a:off x="5926138" y="2178050"/>
              <a:ext cx="288925" cy="233363"/>
            </a:xfrm>
            <a:custGeom>
              <a:avLst/>
              <a:gdLst>
                <a:gd name="T0" fmla="*/ 0 w 354"/>
                <a:gd name="T1" fmla="*/ 0 h 285"/>
                <a:gd name="T2" fmla="*/ 354 w 354"/>
                <a:gd name="T3" fmla="*/ 285 h 285"/>
              </a:gdLst>
              <a:ahLst/>
              <a:cxnLst>
                <a:cxn ang="0">
                  <a:pos x="T0" y="T1"/>
                </a:cxn>
                <a:cxn ang="0">
                  <a:pos x="T2" y="T3"/>
                </a:cxn>
              </a:cxnLst>
              <a:rect l="0" t="0" r="r" b="b"/>
              <a:pathLst>
                <a:path w="354" h="285">
                  <a:moveTo>
                    <a:pt x="0" y="0"/>
                  </a:moveTo>
                  <a:cubicBezTo>
                    <a:pt x="133" y="72"/>
                    <a:pt x="253" y="168"/>
                    <a:pt x="354" y="285"/>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20">
              <a:extLst>
                <a:ext uri="{FF2B5EF4-FFF2-40B4-BE49-F238E27FC236}">
                  <a16:creationId xmlns:a16="http://schemas.microsoft.com/office/drawing/2014/main" id="{D2092B9F-3346-4F85-0DA3-9B374696E71D}"/>
                </a:ext>
              </a:extLst>
            </p:cNvPr>
            <p:cNvSpPr>
              <a:spLocks/>
            </p:cNvSpPr>
            <p:nvPr/>
          </p:nvSpPr>
          <p:spPr bwMode="auto">
            <a:xfrm>
              <a:off x="4352925" y="2465388"/>
              <a:ext cx="238125" cy="763588"/>
            </a:xfrm>
            <a:custGeom>
              <a:avLst/>
              <a:gdLst>
                <a:gd name="T0" fmla="*/ 43 w 291"/>
                <a:gd name="T1" fmla="*/ 931 h 931"/>
                <a:gd name="T2" fmla="*/ 291 w 291"/>
                <a:gd name="T3" fmla="*/ 0 h 931"/>
              </a:gdLst>
              <a:ahLst/>
              <a:cxnLst>
                <a:cxn ang="0">
                  <a:pos x="T0" y="T1"/>
                </a:cxn>
                <a:cxn ang="0">
                  <a:pos x="T2" y="T3"/>
                </a:cxn>
              </a:cxnLst>
              <a:rect l="0" t="0" r="r" b="b"/>
              <a:pathLst>
                <a:path w="291" h="931">
                  <a:moveTo>
                    <a:pt x="43" y="931"/>
                  </a:moveTo>
                  <a:cubicBezTo>
                    <a:pt x="0" y="596"/>
                    <a:pt x="93" y="263"/>
                    <a:pt x="291" y="0"/>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21">
              <a:extLst>
                <a:ext uri="{FF2B5EF4-FFF2-40B4-BE49-F238E27FC236}">
                  <a16:creationId xmlns:a16="http://schemas.microsoft.com/office/drawing/2014/main" id="{B0F31C32-42DA-E76A-3490-AF43BDBC569C}"/>
                </a:ext>
              </a:extLst>
            </p:cNvPr>
            <p:cNvSpPr>
              <a:spLocks/>
            </p:cNvSpPr>
            <p:nvPr/>
          </p:nvSpPr>
          <p:spPr bwMode="auto">
            <a:xfrm>
              <a:off x="5557838" y="3954463"/>
              <a:ext cx="468313" cy="180975"/>
            </a:xfrm>
            <a:custGeom>
              <a:avLst/>
              <a:gdLst>
                <a:gd name="T0" fmla="*/ 573 w 573"/>
                <a:gd name="T1" fmla="*/ 0 h 222"/>
                <a:gd name="T2" fmla="*/ 315 w 573"/>
                <a:gd name="T3" fmla="*/ 140 h 222"/>
                <a:gd name="T4" fmla="*/ 0 w 573"/>
                <a:gd name="T5" fmla="*/ 222 h 222"/>
              </a:gdLst>
              <a:ahLst/>
              <a:cxnLst>
                <a:cxn ang="0">
                  <a:pos x="T0" y="T1"/>
                </a:cxn>
                <a:cxn ang="0">
                  <a:pos x="T2" y="T3"/>
                </a:cxn>
                <a:cxn ang="0">
                  <a:pos x="T4" y="T5"/>
                </a:cxn>
              </a:cxnLst>
              <a:rect l="0" t="0" r="r" b="b"/>
              <a:pathLst>
                <a:path w="573" h="222">
                  <a:moveTo>
                    <a:pt x="573" y="0"/>
                  </a:moveTo>
                  <a:cubicBezTo>
                    <a:pt x="495" y="55"/>
                    <a:pt x="408" y="102"/>
                    <a:pt x="315" y="140"/>
                  </a:cubicBezTo>
                  <a:cubicBezTo>
                    <a:pt x="212" y="182"/>
                    <a:pt x="106" y="209"/>
                    <a:pt x="0" y="222"/>
                  </a:cubicBezTo>
                </a:path>
              </a:pathLst>
            </a:custGeom>
            <a:noFill/>
            <a:ln w="68263"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FEE0B3C5-140A-1457-8694-81C14FCDF5E4}"/>
              </a:ext>
            </a:extLst>
          </p:cNvPr>
          <p:cNvGrpSpPr/>
          <p:nvPr/>
        </p:nvGrpSpPr>
        <p:grpSpPr>
          <a:xfrm rot="900000">
            <a:off x="3631726" y="848811"/>
            <a:ext cx="3335338" cy="3201988"/>
            <a:chOff x="3676650" y="1527175"/>
            <a:chExt cx="3335338" cy="3201988"/>
          </a:xfrm>
        </p:grpSpPr>
        <p:sp>
          <p:nvSpPr>
            <p:cNvPr id="85" name="Freeform 13">
              <a:extLst>
                <a:ext uri="{FF2B5EF4-FFF2-40B4-BE49-F238E27FC236}">
                  <a16:creationId xmlns:a16="http://schemas.microsoft.com/office/drawing/2014/main" id="{58E740FF-E495-68C7-B1A5-A4EA49B86F34}"/>
                </a:ext>
              </a:extLst>
            </p:cNvPr>
            <p:cNvSpPr>
              <a:spLocks/>
            </p:cNvSpPr>
            <p:nvPr/>
          </p:nvSpPr>
          <p:spPr bwMode="auto">
            <a:xfrm>
              <a:off x="3676650" y="1819275"/>
              <a:ext cx="803275" cy="1871663"/>
            </a:xfrm>
            <a:custGeom>
              <a:avLst/>
              <a:gdLst>
                <a:gd name="T0" fmla="*/ 338 w 982"/>
                <a:gd name="T1" fmla="*/ 2283 h 2283"/>
                <a:gd name="T2" fmla="*/ 982 w 982"/>
                <a:gd name="T3" fmla="*/ 0 h 2283"/>
              </a:gdLst>
              <a:ahLst/>
              <a:cxnLst>
                <a:cxn ang="0">
                  <a:pos x="T0" y="T1"/>
                </a:cxn>
                <a:cxn ang="0">
                  <a:pos x="T2" y="T3"/>
                </a:cxn>
              </a:cxnLst>
              <a:rect l="0" t="0" r="r" b="b"/>
              <a:pathLst>
                <a:path w="982" h="2283">
                  <a:moveTo>
                    <a:pt x="338" y="2283"/>
                  </a:moveTo>
                  <a:cubicBezTo>
                    <a:pt x="0" y="1446"/>
                    <a:pt x="289" y="513"/>
                    <a:pt x="982" y="0"/>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4">
              <a:extLst>
                <a:ext uri="{FF2B5EF4-FFF2-40B4-BE49-F238E27FC236}">
                  <a16:creationId xmlns:a16="http://schemas.microsoft.com/office/drawing/2014/main" id="{285017E2-768E-0930-E42B-D6CD80F58A79}"/>
                </a:ext>
              </a:extLst>
            </p:cNvPr>
            <p:cNvSpPr>
              <a:spLocks/>
            </p:cNvSpPr>
            <p:nvPr/>
          </p:nvSpPr>
          <p:spPr bwMode="auto">
            <a:xfrm>
              <a:off x="4851400" y="4297363"/>
              <a:ext cx="1614488" cy="431800"/>
            </a:xfrm>
            <a:custGeom>
              <a:avLst/>
              <a:gdLst>
                <a:gd name="T0" fmla="*/ 1972 w 1972"/>
                <a:gd name="T1" fmla="*/ 0 h 526"/>
                <a:gd name="T2" fmla="*/ 1425 w 1972"/>
                <a:gd name="T3" fmla="*/ 335 h 526"/>
                <a:gd name="T4" fmla="*/ 0 w 1972"/>
                <a:gd name="T5" fmla="*/ 345 h 526"/>
              </a:gdLst>
              <a:ahLst/>
              <a:cxnLst>
                <a:cxn ang="0">
                  <a:pos x="T0" y="T1"/>
                </a:cxn>
                <a:cxn ang="0">
                  <a:pos x="T2" y="T3"/>
                </a:cxn>
                <a:cxn ang="0">
                  <a:pos x="T4" y="T5"/>
                </a:cxn>
              </a:cxnLst>
              <a:rect l="0" t="0" r="r" b="b"/>
              <a:pathLst>
                <a:path w="1972" h="526">
                  <a:moveTo>
                    <a:pt x="1972" y="0"/>
                  </a:moveTo>
                  <a:cubicBezTo>
                    <a:pt x="1814" y="138"/>
                    <a:pt x="1630" y="252"/>
                    <a:pt x="1425" y="335"/>
                  </a:cubicBezTo>
                  <a:cubicBezTo>
                    <a:pt x="949" y="526"/>
                    <a:pt x="443" y="516"/>
                    <a:pt x="0" y="345"/>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5">
              <a:extLst>
                <a:ext uri="{FF2B5EF4-FFF2-40B4-BE49-F238E27FC236}">
                  <a16:creationId xmlns:a16="http://schemas.microsoft.com/office/drawing/2014/main" id="{024B8EB8-9B3A-81AD-38DA-49CE27A41C8E}"/>
                </a:ext>
              </a:extLst>
            </p:cNvPr>
            <p:cNvSpPr>
              <a:spLocks/>
            </p:cNvSpPr>
            <p:nvPr/>
          </p:nvSpPr>
          <p:spPr bwMode="auto">
            <a:xfrm>
              <a:off x="5676900" y="1527175"/>
              <a:ext cx="1335088" cy="1566863"/>
            </a:xfrm>
            <a:custGeom>
              <a:avLst/>
              <a:gdLst>
                <a:gd name="T0" fmla="*/ 0 w 1632"/>
                <a:gd name="T1" fmla="*/ 0 h 1911"/>
                <a:gd name="T2" fmla="*/ 1491 w 1632"/>
                <a:gd name="T3" fmla="*/ 1190 h 1911"/>
                <a:gd name="T4" fmla="*/ 1632 w 1632"/>
                <a:gd name="T5" fmla="*/ 1911 h 1911"/>
              </a:gdLst>
              <a:ahLst/>
              <a:cxnLst>
                <a:cxn ang="0">
                  <a:pos x="T0" y="T1"/>
                </a:cxn>
                <a:cxn ang="0">
                  <a:pos x="T2" y="T3"/>
                </a:cxn>
                <a:cxn ang="0">
                  <a:pos x="T4" y="T5"/>
                </a:cxn>
              </a:cxnLst>
              <a:rect l="0" t="0" r="r" b="b"/>
              <a:pathLst>
                <a:path w="1632" h="1911">
                  <a:moveTo>
                    <a:pt x="0" y="0"/>
                  </a:moveTo>
                  <a:cubicBezTo>
                    <a:pt x="649" y="104"/>
                    <a:pt x="1228" y="536"/>
                    <a:pt x="1491" y="1190"/>
                  </a:cubicBezTo>
                  <a:cubicBezTo>
                    <a:pt x="1587" y="1426"/>
                    <a:pt x="1632" y="1671"/>
                    <a:pt x="1632" y="1911"/>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6">
              <a:extLst>
                <a:ext uri="{FF2B5EF4-FFF2-40B4-BE49-F238E27FC236}">
                  <a16:creationId xmlns:a16="http://schemas.microsoft.com/office/drawing/2014/main" id="{1ED1E589-C4A9-D6C2-33B5-E52694B902F6}"/>
                </a:ext>
              </a:extLst>
            </p:cNvPr>
            <p:cNvSpPr>
              <a:spLocks/>
            </p:cNvSpPr>
            <p:nvPr/>
          </p:nvSpPr>
          <p:spPr bwMode="auto">
            <a:xfrm>
              <a:off x="5886450" y="1854200"/>
              <a:ext cx="646113" cy="515938"/>
            </a:xfrm>
            <a:custGeom>
              <a:avLst/>
              <a:gdLst>
                <a:gd name="T0" fmla="*/ 0 w 790"/>
                <a:gd name="T1" fmla="*/ 0 h 630"/>
                <a:gd name="T2" fmla="*/ 632 w 790"/>
                <a:gd name="T3" fmla="*/ 425 h 630"/>
                <a:gd name="T4" fmla="*/ 790 w 790"/>
                <a:gd name="T5" fmla="*/ 630 h 630"/>
              </a:gdLst>
              <a:ahLst/>
              <a:cxnLst>
                <a:cxn ang="0">
                  <a:pos x="T0" y="T1"/>
                </a:cxn>
                <a:cxn ang="0">
                  <a:pos x="T2" y="T3"/>
                </a:cxn>
                <a:cxn ang="0">
                  <a:pos x="T4" y="T5"/>
                </a:cxn>
              </a:cxnLst>
              <a:rect l="0" t="0" r="r" b="b"/>
              <a:pathLst>
                <a:path w="790" h="630">
                  <a:moveTo>
                    <a:pt x="0" y="0"/>
                  </a:moveTo>
                  <a:cubicBezTo>
                    <a:pt x="239" y="88"/>
                    <a:pt x="457" y="233"/>
                    <a:pt x="632" y="425"/>
                  </a:cubicBezTo>
                  <a:cubicBezTo>
                    <a:pt x="689" y="488"/>
                    <a:pt x="743" y="557"/>
                    <a:pt x="790" y="630"/>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7">
              <a:extLst>
                <a:ext uri="{FF2B5EF4-FFF2-40B4-BE49-F238E27FC236}">
                  <a16:creationId xmlns:a16="http://schemas.microsoft.com/office/drawing/2014/main" id="{C48CA81C-E486-F092-A64A-619BEDCAEAB9}"/>
                </a:ext>
              </a:extLst>
            </p:cNvPr>
            <p:cNvSpPr>
              <a:spLocks/>
            </p:cNvSpPr>
            <p:nvPr/>
          </p:nvSpPr>
          <p:spPr bwMode="auto">
            <a:xfrm>
              <a:off x="4114800" y="2195513"/>
              <a:ext cx="338138" cy="703263"/>
            </a:xfrm>
            <a:custGeom>
              <a:avLst/>
              <a:gdLst>
                <a:gd name="T0" fmla="*/ 0 w 412"/>
                <a:gd name="T1" fmla="*/ 858 h 858"/>
                <a:gd name="T2" fmla="*/ 412 w 412"/>
                <a:gd name="T3" fmla="*/ 0 h 858"/>
              </a:gdLst>
              <a:ahLst/>
              <a:cxnLst>
                <a:cxn ang="0">
                  <a:pos x="T0" y="T1"/>
                </a:cxn>
                <a:cxn ang="0">
                  <a:pos x="T2" y="T3"/>
                </a:cxn>
              </a:cxnLst>
              <a:rect l="0" t="0" r="r" b="b"/>
              <a:pathLst>
                <a:path w="412" h="858">
                  <a:moveTo>
                    <a:pt x="0" y="858"/>
                  </a:moveTo>
                  <a:cubicBezTo>
                    <a:pt x="48" y="539"/>
                    <a:pt x="192" y="239"/>
                    <a:pt x="412" y="0"/>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8">
              <a:extLst>
                <a:ext uri="{FF2B5EF4-FFF2-40B4-BE49-F238E27FC236}">
                  <a16:creationId xmlns:a16="http://schemas.microsoft.com/office/drawing/2014/main" id="{57CD148D-4E8A-ABC4-2D95-D87E97B6E17D}"/>
                </a:ext>
              </a:extLst>
            </p:cNvPr>
            <p:cNvSpPr>
              <a:spLocks/>
            </p:cNvSpPr>
            <p:nvPr/>
          </p:nvSpPr>
          <p:spPr bwMode="auto">
            <a:xfrm>
              <a:off x="5062538" y="4327525"/>
              <a:ext cx="857250" cy="123825"/>
            </a:xfrm>
            <a:custGeom>
              <a:avLst/>
              <a:gdLst>
                <a:gd name="T0" fmla="*/ 1048 w 1048"/>
                <a:gd name="T1" fmla="*/ 0 h 151"/>
                <a:gd name="T2" fmla="*/ 0 w 1048"/>
                <a:gd name="T3" fmla="*/ 56 h 151"/>
              </a:gdLst>
              <a:ahLst/>
              <a:cxnLst>
                <a:cxn ang="0">
                  <a:pos x="T0" y="T1"/>
                </a:cxn>
                <a:cxn ang="0">
                  <a:pos x="T2" y="T3"/>
                </a:cxn>
              </a:cxnLst>
              <a:rect l="0" t="0" r="r" b="b"/>
              <a:pathLst>
                <a:path w="1048" h="151">
                  <a:moveTo>
                    <a:pt x="1048" y="0"/>
                  </a:moveTo>
                  <a:cubicBezTo>
                    <a:pt x="701" y="140"/>
                    <a:pt x="334" y="151"/>
                    <a:pt x="0" y="56"/>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19">
              <a:extLst>
                <a:ext uri="{FF2B5EF4-FFF2-40B4-BE49-F238E27FC236}">
                  <a16:creationId xmlns:a16="http://schemas.microsoft.com/office/drawing/2014/main" id="{AA8E5970-363A-24D6-DD37-84CE54D24ABF}"/>
                </a:ext>
              </a:extLst>
            </p:cNvPr>
            <p:cNvSpPr>
              <a:spLocks/>
            </p:cNvSpPr>
            <p:nvPr/>
          </p:nvSpPr>
          <p:spPr bwMode="auto">
            <a:xfrm>
              <a:off x="5926138" y="2178050"/>
              <a:ext cx="288925" cy="233363"/>
            </a:xfrm>
            <a:custGeom>
              <a:avLst/>
              <a:gdLst>
                <a:gd name="T0" fmla="*/ 0 w 354"/>
                <a:gd name="T1" fmla="*/ 0 h 285"/>
                <a:gd name="T2" fmla="*/ 354 w 354"/>
                <a:gd name="T3" fmla="*/ 285 h 285"/>
              </a:gdLst>
              <a:ahLst/>
              <a:cxnLst>
                <a:cxn ang="0">
                  <a:pos x="T0" y="T1"/>
                </a:cxn>
                <a:cxn ang="0">
                  <a:pos x="T2" y="T3"/>
                </a:cxn>
              </a:cxnLst>
              <a:rect l="0" t="0" r="r" b="b"/>
              <a:pathLst>
                <a:path w="354" h="285">
                  <a:moveTo>
                    <a:pt x="0" y="0"/>
                  </a:moveTo>
                  <a:cubicBezTo>
                    <a:pt x="133" y="72"/>
                    <a:pt x="253" y="168"/>
                    <a:pt x="354" y="285"/>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0">
              <a:extLst>
                <a:ext uri="{FF2B5EF4-FFF2-40B4-BE49-F238E27FC236}">
                  <a16:creationId xmlns:a16="http://schemas.microsoft.com/office/drawing/2014/main" id="{637C71CC-F2D7-811F-1463-3B77553AD773}"/>
                </a:ext>
              </a:extLst>
            </p:cNvPr>
            <p:cNvSpPr>
              <a:spLocks/>
            </p:cNvSpPr>
            <p:nvPr/>
          </p:nvSpPr>
          <p:spPr bwMode="auto">
            <a:xfrm>
              <a:off x="4352925" y="2465388"/>
              <a:ext cx="238125" cy="763588"/>
            </a:xfrm>
            <a:custGeom>
              <a:avLst/>
              <a:gdLst>
                <a:gd name="T0" fmla="*/ 43 w 291"/>
                <a:gd name="T1" fmla="*/ 931 h 931"/>
                <a:gd name="T2" fmla="*/ 291 w 291"/>
                <a:gd name="T3" fmla="*/ 0 h 931"/>
              </a:gdLst>
              <a:ahLst/>
              <a:cxnLst>
                <a:cxn ang="0">
                  <a:pos x="T0" y="T1"/>
                </a:cxn>
                <a:cxn ang="0">
                  <a:pos x="T2" y="T3"/>
                </a:cxn>
              </a:cxnLst>
              <a:rect l="0" t="0" r="r" b="b"/>
              <a:pathLst>
                <a:path w="291" h="931">
                  <a:moveTo>
                    <a:pt x="43" y="931"/>
                  </a:moveTo>
                  <a:cubicBezTo>
                    <a:pt x="0" y="596"/>
                    <a:pt x="93" y="263"/>
                    <a:pt x="291" y="0"/>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1">
              <a:extLst>
                <a:ext uri="{FF2B5EF4-FFF2-40B4-BE49-F238E27FC236}">
                  <a16:creationId xmlns:a16="http://schemas.microsoft.com/office/drawing/2014/main" id="{C457D598-AD67-E44D-F570-67285AE77593}"/>
                </a:ext>
              </a:extLst>
            </p:cNvPr>
            <p:cNvSpPr>
              <a:spLocks/>
            </p:cNvSpPr>
            <p:nvPr/>
          </p:nvSpPr>
          <p:spPr bwMode="auto">
            <a:xfrm>
              <a:off x="5557838" y="3954463"/>
              <a:ext cx="468313" cy="180975"/>
            </a:xfrm>
            <a:custGeom>
              <a:avLst/>
              <a:gdLst>
                <a:gd name="T0" fmla="*/ 573 w 573"/>
                <a:gd name="T1" fmla="*/ 0 h 222"/>
                <a:gd name="T2" fmla="*/ 315 w 573"/>
                <a:gd name="T3" fmla="*/ 140 h 222"/>
                <a:gd name="T4" fmla="*/ 0 w 573"/>
                <a:gd name="T5" fmla="*/ 222 h 222"/>
              </a:gdLst>
              <a:ahLst/>
              <a:cxnLst>
                <a:cxn ang="0">
                  <a:pos x="T0" y="T1"/>
                </a:cxn>
                <a:cxn ang="0">
                  <a:pos x="T2" y="T3"/>
                </a:cxn>
                <a:cxn ang="0">
                  <a:pos x="T4" y="T5"/>
                </a:cxn>
              </a:cxnLst>
              <a:rect l="0" t="0" r="r" b="b"/>
              <a:pathLst>
                <a:path w="573" h="222">
                  <a:moveTo>
                    <a:pt x="573" y="0"/>
                  </a:moveTo>
                  <a:cubicBezTo>
                    <a:pt x="495" y="55"/>
                    <a:pt x="408" y="102"/>
                    <a:pt x="315" y="140"/>
                  </a:cubicBezTo>
                  <a:cubicBezTo>
                    <a:pt x="212" y="182"/>
                    <a:pt x="106" y="209"/>
                    <a:pt x="0" y="222"/>
                  </a:cubicBezTo>
                </a:path>
              </a:pathLst>
            </a:custGeom>
            <a:noFill/>
            <a:ln w="41275"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4" name="TextBox 79">
            <a:extLst>
              <a:ext uri="{FF2B5EF4-FFF2-40B4-BE49-F238E27FC236}">
                <a16:creationId xmlns:a16="http://schemas.microsoft.com/office/drawing/2014/main" id="{65DF1DC5-9188-9F11-306B-8F652F92E9F2}"/>
              </a:ext>
            </a:extLst>
          </p:cNvPr>
          <p:cNvSpPr txBox="1"/>
          <p:nvPr/>
        </p:nvSpPr>
        <p:spPr>
          <a:xfrm>
            <a:off x="3398777" y="2218762"/>
            <a:ext cx="1553209"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t>Transform</a:t>
            </a:r>
          </a:p>
        </p:txBody>
      </p:sp>
      <p:grpSp>
        <p:nvGrpSpPr>
          <p:cNvPr id="95" name="Group 94">
            <a:extLst>
              <a:ext uri="{FF2B5EF4-FFF2-40B4-BE49-F238E27FC236}">
                <a16:creationId xmlns:a16="http://schemas.microsoft.com/office/drawing/2014/main" id="{D41AE8C2-BA37-E875-3989-1FFB5B8DFF35}"/>
              </a:ext>
            </a:extLst>
          </p:cNvPr>
          <p:cNvGrpSpPr/>
          <p:nvPr/>
        </p:nvGrpSpPr>
        <p:grpSpPr>
          <a:xfrm rot="18000000">
            <a:off x="7777085" y="331001"/>
            <a:ext cx="2088116" cy="2004632"/>
            <a:chOff x="3676650" y="1527175"/>
            <a:chExt cx="3335338" cy="3201988"/>
          </a:xfrm>
        </p:grpSpPr>
        <p:sp>
          <p:nvSpPr>
            <p:cNvPr id="96" name="Freeform 13">
              <a:extLst>
                <a:ext uri="{FF2B5EF4-FFF2-40B4-BE49-F238E27FC236}">
                  <a16:creationId xmlns:a16="http://schemas.microsoft.com/office/drawing/2014/main" id="{E4E9120D-7F2F-4D98-493F-E0D1DCF7947D}"/>
                </a:ext>
              </a:extLst>
            </p:cNvPr>
            <p:cNvSpPr>
              <a:spLocks/>
            </p:cNvSpPr>
            <p:nvPr/>
          </p:nvSpPr>
          <p:spPr bwMode="auto">
            <a:xfrm>
              <a:off x="3676650" y="1819275"/>
              <a:ext cx="803275" cy="1871663"/>
            </a:xfrm>
            <a:custGeom>
              <a:avLst/>
              <a:gdLst>
                <a:gd name="T0" fmla="*/ 338 w 982"/>
                <a:gd name="T1" fmla="*/ 2283 h 2283"/>
                <a:gd name="T2" fmla="*/ 982 w 982"/>
                <a:gd name="T3" fmla="*/ 0 h 2283"/>
              </a:gdLst>
              <a:ahLst/>
              <a:cxnLst>
                <a:cxn ang="0">
                  <a:pos x="T0" y="T1"/>
                </a:cxn>
                <a:cxn ang="0">
                  <a:pos x="T2" y="T3"/>
                </a:cxn>
              </a:cxnLst>
              <a:rect l="0" t="0" r="r" b="b"/>
              <a:pathLst>
                <a:path w="982" h="2283">
                  <a:moveTo>
                    <a:pt x="338" y="2283"/>
                  </a:moveTo>
                  <a:cubicBezTo>
                    <a:pt x="0" y="1446"/>
                    <a:pt x="289" y="513"/>
                    <a:pt x="982" y="0"/>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14">
              <a:extLst>
                <a:ext uri="{FF2B5EF4-FFF2-40B4-BE49-F238E27FC236}">
                  <a16:creationId xmlns:a16="http://schemas.microsoft.com/office/drawing/2014/main" id="{DC98ECFE-1D97-7BCD-F25C-4E39C7BE8A6F}"/>
                </a:ext>
              </a:extLst>
            </p:cNvPr>
            <p:cNvSpPr>
              <a:spLocks/>
            </p:cNvSpPr>
            <p:nvPr/>
          </p:nvSpPr>
          <p:spPr bwMode="auto">
            <a:xfrm>
              <a:off x="4851400" y="4297363"/>
              <a:ext cx="1614488" cy="431800"/>
            </a:xfrm>
            <a:custGeom>
              <a:avLst/>
              <a:gdLst>
                <a:gd name="T0" fmla="*/ 1972 w 1972"/>
                <a:gd name="T1" fmla="*/ 0 h 526"/>
                <a:gd name="T2" fmla="*/ 1425 w 1972"/>
                <a:gd name="T3" fmla="*/ 335 h 526"/>
                <a:gd name="T4" fmla="*/ 0 w 1972"/>
                <a:gd name="T5" fmla="*/ 345 h 526"/>
              </a:gdLst>
              <a:ahLst/>
              <a:cxnLst>
                <a:cxn ang="0">
                  <a:pos x="T0" y="T1"/>
                </a:cxn>
                <a:cxn ang="0">
                  <a:pos x="T2" y="T3"/>
                </a:cxn>
                <a:cxn ang="0">
                  <a:pos x="T4" y="T5"/>
                </a:cxn>
              </a:cxnLst>
              <a:rect l="0" t="0" r="r" b="b"/>
              <a:pathLst>
                <a:path w="1972" h="526">
                  <a:moveTo>
                    <a:pt x="1972" y="0"/>
                  </a:moveTo>
                  <a:cubicBezTo>
                    <a:pt x="1814" y="138"/>
                    <a:pt x="1630" y="252"/>
                    <a:pt x="1425" y="335"/>
                  </a:cubicBezTo>
                  <a:cubicBezTo>
                    <a:pt x="949" y="526"/>
                    <a:pt x="443" y="516"/>
                    <a:pt x="0" y="345"/>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15">
              <a:extLst>
                <a:ext uri="{FF2B5EF4-FFF2-40B4-BE49-F238E27FC236}">
                  <a16:creationId xmlns:a16="http://schemas.microsoft.com/office/drawing/2014/main" id="{23DBA136-680B-703E-84E4-AEBF598AA64C}"/>
                </a:ext>
              </a:extLst>
            </p:cNvPr>
            <p:cNvSpPr>
              <a:spLocks/>
            </p:cNvSpPr>
            <p:nvPr/>
          </p:nvSpPr>
          <p:spPr bwMode="auto">
            <a:xfrm>
              <a:off x="5676900" y="1527175"/>
              <a:ext cx="1335088" cy="1566863"/>
            </a:xfrm>
            <a:custGeom>
              <a:avLst/>
              <a:gdLst>
                <a:gd name="T0" fmla="*/ 0 w 1632"/>
                <a:gd name="T1" fmla="*/ 0 h 1911"/>
                <a:gd name="T2" fmla="*/ 1491 w 1632"/>
                <a:gd name="T3" fmla="*/ 1190 h 1911"/>
                <a:gd name="T4" fmla="*/ 1632 w 1632"/>
                <a:gd name="T5" fmla="*/ 1911 h 1911"/>
              </a:gdLst>
              <a:ahLst/>
              <a:cxnLst>
                <a:cxn ang="0">
                  <a:pos x="T0" y="T1"/>
                </a:cxn>
                <a:cxn ang="0">
                  <a:pos x="T2" y="T3"/>
                </a:cxn>
                <a:cxn ang="0">
                  <a:pos x="T4" y="T5"/>
                </a:cxn>
              </a:cxnLst>
              <a:rect l="0" t="0" r="r" b="b"/>
              <a:pathLst>
                <a:path w="1632" h="1911">
                  <a:moveTo>
                    <a:pt x="0" y="0"/>
                  </a:moveTo>
                  <a:cubicBezTo>
                    <a:pt x="649" y="104"/>
                    <a:pt x="1228" y="536"/>
                    <a:pt x="1491" y="1190"/>
                  </a:cubicBezTo>
                  <a:cubicBezTo>
                    <a:pt x="1587" y="1426"/>
                    <a:pt x="1632" y="1671"/>
                    <a:pt x="1632" y="1911"/>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16">
              <a:extLst>
                <a:ext uri="{FF2B5EF4-FFF2-40B4-BE49-F238E27FC236}">
                  <a16:creationId xmlns:a16="http://schemas.microsoft.com/office/drawing/2014/main" id="{8970624A-9D79-3A71-B8F1-548137A689B6}"/>
                </a:ext>
              </a:extLst>
            </p:cNvPr>
            <p:cNvSpPr>
              <a:spLocks/>
            </p:cNvSpPr>
            <p:nvPr/>
          </p:nvSpPr>
          <p:spPr bwMode="auto">
            <a:xfrm>
              <a:off x="5886450" y="1854200"/>
              <a:ext cx="646113" cy="515938"/>
            </a:xfrm>
            <a:custGeom>
              <a:avLst/>
              <a:gdLst>
                <a:gd name="T0" fmla="*/ 0 w 790"/>
                <a:gd name="T1" fmla="*/ 0 h 630"/>
                <a:gd name="T2" fmla="*/ 632 w 790"/>
                <a:gd name="T3" fmla="*/ 425 h 630"/>
                <a:gd name="T4" fmla="*/ 790 w 790"/>
                <a:gd name="T5" fmla="*/ 630 h 630"/>
              </a:gdLst>
              <a:ahLst/>
              <a:cxnLst>
                <a:cxn ang="0">
                  <a:pos x="T0" y="T1"/>
                </a:cxn>
                <a:cxn ang="0">
                  <a:pos x="T2" y="T3"/>
                </a:cxn>
                <a:cxn ang="0">
                  <a:pos x="T4" y="T5"/>
                </a:cxn>
              </a:cxnLst>
              <a:rect l="0" t="0" r="r" b="b"/>
              <a:pathLst>
                <a:path w="790" h="630">
                  <a:moveTo>
                    <a:pt x="0" y="0"/>
                  </a:moveTo>
                  <a:cubicBezTo>
                    <a:pt x="239" y="88"/>
                    <a:pt x="457" y="233"/>
                    <a:pt x="632" y="425"/>
                  </a:cubicBezTo>
                  <a:cubicBezTo>
                    <a:pt x="689" y="488"/>
                    <a:pt x="743" y="557"/>
                    <a:pt x="790" y="630"/>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17">
              <a:extLst>
                <a:ext uri="{FF2B5EF4-FFF2-40B4-BE49-F238E27FC236}">
                  <a16:creationId xmlns:a16="http://schemas.microsoft.com/office/drawing/2014/main" id="{CC37BF60-450A-846A-2607-CB2E60A2E13A}"/>
                </a:ext>
              </a:extLst>
            </p:cNvPr>
            <p:cNvSpPr>
              <a:spLocks/>
            </p:cNvSpPr>
            <p:nvPr/>
          </p:nvSpPr>
          <p:spPr bwMode="auto">
            <a:xfrm>
              <a:off x="4114800" y="2195513"/>
              <a:ext cx="338138" cy="703263"/>
            </a:xfrm>
            <a:custGeom>
              <a:avLst/>
              <a:gdLst>
                <a:gd name="T0" fmla="*/ 0 w 412"/>
                <a:gd name="T1" fmla="*/ 858 h 858"/>
                <a:gd name="T2" fmla="*/ 412 w 412"/>
                <a:gd name="T3" fmla="*/ 0 h 858"/>
              </a:gdLst>
              <a:ahLst/>
              <a:cxnLst>
                <a:cxn ang="0">
                  <a:pos x="T0" y="T1"/>
                </a:cxn>
                <a:cxn ang="0">
                  <a:pos x="T2" y="T3"/>
                </a:cxn>
              </a:cxnLst>
              <a:rect l="0" t="0" r="r" b="b"/>
              <a:pathLst>
                <a:path w="412" h="858">
                  <a:moveTo>
                    <a:pt x="0" y="858"/>
                  </a:moveTo>
                  <a:cubicBezTo>
                    <a:pt x="48" y="539"/>
                    <a:pt x="192" y="239"/>
                    <a:pt x="412" y="0"/>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8">
              <a:extLst>
                <a:ext uri="{FF2B5EF4-FFF2-40B4-BE49-F238E27FC236}">
                  <a16:creationId xmlns:a16="http://schemas.microsoft.com/office/drawing/2014/main" id="{89AF2756-EE38-C95E-F67A-5B9C528B3125}"/>
                </a:ext>
              </a:extLst>
            </p:cNvPr>
            <p:cNvSpPr>
              <a:spLocks/>
            </p:cNvSpPr>
            <p:nvPr/>
          </p:nvSpPr>
          <p:spPr bwMode="auto">
            <a:xfrm>
              <a:off x="5062538" y="4327525"/>
              <a:ext cx="857250" cy="123825"/>
            </a:xfrm>
            <a:custGeom>
              <a:avLst/>
              <a:gdLst>
                <a:gd name="T0" fmla="*/ 1048 w 1048"/>
                <a:gd name="T1" fmla="*/ 0 h 151"/>
                <a:gd name="T2" fmla="*/ 0 w 1048"/>
                <a:gd name="T3" fmla="*/ 56 h 151"/>
              </a:gdLst>
              <a:ahLst/>
              <a:cxnLst>
                <a:cxn ang="0">
                  <a:pos x="T0" y="T1"/>
                </a:cxn>
                <a:cxn ang="0">
                  <a:pos x="T2" y="T3"/>
                </a:cxn>
              </a:cxnLst>
              <a:rect l="0" t="0" r="r" b="b"/>
              <a:pathLst>
                <a:path w="1048" h="151">
                  <a:moveTo>
                    <a:pt x="1048" y="0"/>
                  </a:moveTo>
                  <a:cubicBezTo>
                    <a:pt x="701" y="140"/>
                    <a:pt x="334" y="151"/>
                    <a:pt x="0" y="56"/>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9">
              <a:extLst>
                <a:ext uri="{FF2B5EF4-FFF2-40B4-BE49-F238E27FC236}">
                  <a16:creationId xmlns:a16="http://schemas.microsoft.com/office/drawing/2014/main" id="{6F28303D-1E71-BA35-22E8-5C288AD5346D}"/>
                </a:ext>
              </a:extLst>
            </p:cNvPr>
            <p:cNvSpPr>
              <a:spLocks/>
            </p:cNvSpPr>
            <p:nvPr/>
          </p:nvSpPr>
          <p:spPr bwMode="auto">
            <a:xfrm>
              <a:off x="5926138" y="2178050"/>
              <a:ext cx="288925" cy="233363"/>
            </a:xfrm>
            <a:custGeom>
              <a:avLst/>
              <a:gdLst>
                <a:gd name="T0" fmla="*/ 0 w 354"/>
                <a:gd name="T1" fmla="*/ 0 h 285"/>
                <a:gd name="T2" fmla="*/ 354 w 354"/>
                <a:gd name="T3" fmla="*/ 285 h 285"/>
              </a:gdLst>
              <a:ahLst/>
              <a:cxnLst>
                <a:cxn ang="0">
                  <a:pos x="T0" y="T1"/>
                </a:cxn>
                <a:cxn ang="0">
                  <a:pos x="T2" y="T3"/>
                </a:cxn>
              </a:cxnLst>
              <a:rect l="0" t="0" r="r" b="b"/>
              <a:pathLst>
                <a:path w="354" h="285">
                  <a:moveTo>
                    <a:pt x="0" y="0"/>
                  </a:moveTo>
                  <a:cubicBezTo>
                    <a:pt x="133" y="72"/>
                    <a:pt x="253" y="168"/>
                    <a:pt x="354" y="285"/>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20">
              <a:extLst>
                <a:ext uri="{FF2B5EF4-FFF2-40B4-BE49-F238E27FC236}">
                  <a16:creationId xmlns:a16="http://schemas.microsoft.com/office/drawing/2014/main" id="{A5F5335B-3891-3D04-161A-C57EA6151B22}"/>
                </a:ext>
              </a:extLst>
            </p:cNvPr>
            <p:cNvSpPr>
              <a:spLocks/>
            </p:cNvSpPr>
            <p:nvPr/>
          </p:nvSpPr>
          <p:spPr bwMode="auto">
            <a:xfrm>
              <a:off x="4352925" y="2465388"/>
              <a:ext cx="238125" cy="763588"/>
            </a:xfrm>
            <a:custGeom>
              <a:avLst/>
              <a:gdLst>
                <a:gd name="T0" fmla="*/ 43 w 291"/>
                <a:gd name="T1" fmla="*/ 931 h 931"/>
                <a:gd name="T2" fmla="*/ 291 w 291"/>
                <a:gd name="T3" fmla="*/ 0 h 931"/>
              </a:gdLst>
              <a:ahLst/>
              <a:cxnLst>
                <a:cxn ang="0">
                  <a:pos x="T0" y="T1"/>
                </a:cxn>
                <a:cxn ang="0">
                  <a:pos x="T2" y="T3"/>
                </a:cxn>
              </a:cxnLst>
              <a:rect l="0" t="0" r="r" b="b"/>
              <a:pathLst>
                <a:path w="291" h="931">
                  <a:moveTo>
                    <a:pt x="43" y="931"/>
                  </a:moveTo>
                  <a:cubicBezTo>
                    <a:pt x="0" y="596"/>
                    <a:pt x="93" y="263"/>
                    <a:pt x="291" y="0"/>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21">
              <a:extLst>
                <a:ext uri="{FF2B5EF4-FFF2-40B4-BE49-F238E27FC236}">
                  <a16:creationId xmlns:a16="http://schemas.microsoft.com/office/drawing/2014/main" id="{21808331-0447-FF38-4634-6FB02FAEFDDC}"/>
                </a:ext>
              </a:extLst>
            </p:cNvPr>
            <p:cNvSpPr>
              <a:spLocks/>
            </p:cNvSpPr>
            <p:nvPr/>
          </p:nvSpPr>
          <p:spPr bwMode="auto">
            <a:xfrm>
              <a:off x="5557838" y="3954463"/>
              <a:ext cx="468313" cy="180975"/>
            </a:xfrm>
            <a:custGeom>
              <a:avLst/>
              <a:gdLst>
                <a:gd name="T0" fmla="*/ 573 w 573"/>
                <a:gd name="T1" fmla="*/ 0 h 222"/>
                <a:gd name="T2" fmla="*/ 315 w 573"/>
                <a:gd name="T3" fmla="*/ 140 h 222"/>
                <a:gd name="T4" fmla="*/ 0 w 573"/>
                <a:gd name="T5" fmla="*/ 222 h 222"/>
              </a:gdLst>
              <a:ahLst/>
              <a:cxnLst>
                <a:cxn ang="0">
                  <a:pos x="T0" y="T1"/>
                </a:cxn>
                <a:cxn ang="0">
                  <a:pos x="T2" y="T3"/>
                </a:cxn>
                <a:cxn ang="0">
                  <a:pos x="T4" y="T5"/>
                </a:cxn>
              </a:cxnLst>
              <a:rect l="0" t="0" r="r" b="b"/>
              <a:pathLst>
                <a:path w="573" h="222">
                  <a:moveTo>
                    <a:pt x="573" y="0"/>
                  </a:moveTo>
                  <a:cubicBezTo>
                    <a:pt x="495" y="55"/>
                    <a:pt x="408" y="102"/>
                    <a:pt x="315" y="140"/>
                  </a:cubicBezTo>
                  <a:cubicBezTo>
                    <a:pt x="212" y="182"/>
                    <a:pt x="106" y="209"/>
                    <a:pt x="0" y="222"/>
                  </a:cubicBezTo>
                </a:path>
              </a:pathLst>
            </a:custGeom>
            <a:noFill/>
            <a:ln w="19050" cap="rnd">
              <a:solidFill>
                <a:schemeClr val="tx2">
                  <a:lumMod val="25000"/>
                  <a:lumOff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5" name="TextBox 77">
            <a:extLst>
              <a:ext uri="{FF2B5EF4-FFF2-40B4-BE49-F238E27FC236}">
                <a16:creationId xmlns:a16="http://schemas.microsoft.com/office/drawing/2014/main" id="{E5DCCEE4-A1BE-2D96-D921-A5301D6DF136}"/>
              </a:ext>
            </a:extLst>
          </p:cNvPr>
          <p:cNvSpPr txBox="1"/>
          <p:nvPr/>
        </p:nvSpPr>
        <p:spPr>
          <a:xfrm>
            <a:off x="9710230" y="1169551"/>
            <a:ext cx="2064033" cy="2800767"/>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noProof="1">
                <a:solidFill>
                  <a:schemeClr val="tx1">
                    <a:lumMod val="65000"/>
                    <a:lumOff val="35000"/>
                  </a:schemeClr>
                </a:solidFill>
              </a:rPr>
              <a:t>Memory agents will reshape how organizations learn and adapt. Prior silo’d data is now unified where it can be analyzed and remembered. This will transform processes like KYC and wealth management.</a:t>
            </a:r>
          </a:p>
        </p:txBody>
      </p:sp>
    </p:spTree>
    <p:extLst>
      <p:ext uri="{BB962C8B-B14F-4D97-AF65-F5344CB8AC3E}">
        <p14:creationId xmlns:p14="http://schemas.microsoft.com/office/powerpoint/2010/main" val="3573497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6FE7-4FA5-B4F8-EB9A-372B5BE2419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5203676-1E84-F6F9-94E8-8C1416AF9F35}"/>
              </a:ext>
            </a:extLst>
          </p:cNvPr>
          <p:cNvSpPr/>
          <p:nvPr/>
        </p:nvSpPr>
        <p:spPr>
          <a:xfrm>
            <a:off x="0" y="0"/>
            <a:ext cx="12192000" cy="6858000"/>
          </a:xfrm>
          <a:prstGeom prst="rect">
            <a:avLst/>
          </a:prstGeom>
          <a:solidFill>
            <a:srgbClr val="EFE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7827124D-036C-1EE6-4872-3E0B78EC5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9" b="9452"/>
          <a:stretch>
            <a:fillRect/>
          </a:stretch>
        </p:blipFill>
        <p:spPr bwMode="auto">
          <a:xfrm>
            <a:off x="94835" y="92279"/>
            <a:ext cx="12002330" cy="66728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4B1054-24B9-B1A8-DB73-474D0B0E507B}"/>
              </a:ext>
            </a:extLst>
          </p:cNvPr>
          <p:cNvSpPr/>
          <p:nvPr/>
        </p:nvSpPr>
        <p:spPr>
          <a:xfrm>
            <a:off x="8219090" y="2557726"/>
            <a:ext cx="3233866"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a:solidFill>
                  <a:srgbClr val="E0D9CE"/>
                </a:solidFill>
                <a:latin typeface="Graphik" panose="020B0503030202060203" pitchFamily="34" charset="0"/>
              </a:rPr>
              <a:t>Break</a:t>
            </a:r>
          </a:p>
        </p:txBody>
      </p:sp>
      <p:sp>
        <p:nvSpPr>
          <p:cNvPr id="12" name="Rectangle 11">
            <a:extLst>
              <a:ext uri="{FF2B5EF4-FFF2-40B4-BE49-F238E27FC236}">
                <a16:creationId xmlns:a16="http://schemas.microsoft.com/office/drawing/2014/main" id="{DD76A2E2-2C83-2186-2C53-63B4E1A223D1}"/>
              </a:ext>
            </a:extLst>
          </p:cNvPr>
          <p:cNvSpPr/>
          <p:nvPr/>
        </p:nvSpPr>
        <p:spPr>
          <a:xfrm>
            <a:off x="8214930" y="5384833"/>
            <a:ext cx="3882235" cy="588578"/>
          </a:xfrm>
          <a:prstGeom prst="rect">
            <a:avLst/>
          </a:prstGeom>
          <a:solidFill>
            <a:srgbClr val="00CBA2"/>
          </a:solidFill>
          <a:ln w="28575">
            <a:solidFill>
              <a:srgbClr val="EFEA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EFEAE5"/>
                </a:solidFill>
                <a:latin typeface="Graphik" panose="020B0503030202060203" pitchFamily="34" charset="0"/>
              </a:rPr>
              <a:t>15 minutes</a:t>
            </a:r>
          </a:p>
        </p:txBody>
      </p:sp>
    </p:spTree>
    <p:extLst>
      <p:ext uri="{BB962C8B-B14F-4D97-AF65-F5344CB8AC3E}">
        <p14:creationId xmlns:p14="http://schemas.microsoft.com/office/powerpoint/2010/main" val="2190415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9D83-3E13-7448-D025-D1F77A2B2040}"/>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02C17E28-531C-A1BC-85F9-D821EABBC748}"/>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101CEE69-8D61-A297-A889-DEAF7080E430}"/>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5244DF9D-249C-0DB4-87A6-9334E8A76604}"/>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DED71270-FF4E-BBAB-7F4D-9DBC14BEF9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DED71270-FF4E-BBAB-7F4D-9DBC14BEF9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16FE2793-CFBF-B4AA-B0CE-52C6CBB75CE3}"/>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299CC685-4C7F-A0AE-7DEF-09C38E5E26EB}"/>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AC235061-826C-33C3-28E4-35E9A323DA8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C9B7E202-81A7-A188-B697-7BD07052D8D6}"/>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81F48011-9011-7F6B-5750-B73659AB1D0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C0BAAB4D-C225-2840-B176-4FEF3BC8C25D}"/>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 Planning Agentic Workflows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31819501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B3B1D-8AD8-5A48-5249-507C94141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FD7F5-B819-E4D9-5E58-26B0FBEE51A7}"/>
              </a:ext>
            </a:extLst>
          </p:cNvPr>
          <p:cNvSpPr>
            <a:spLocks noGrp="1"/>
          </p:cNvSpPr>
          <p:nvPr>
            <p:ph type="title"/>
          </p:nvPr>
        </p:nvSpPr>
        <p:spPr/>
        <p:txBody>
          <a:bodyPr/>
          <a:lstStyle/>
          <a:p>
            <a:r>
              <a:rPr lang="en-US" dirty="0"/>
              <a:t>You’re Agentic Learning Journey</a:t>
            </a:r>
          </a:p>
        </p:txBody>
      </p:sp>
      <p:sp>
        <p:nvSpPr>
          <p:cNvPr id="5" name="Freeform 4">
            <a:extLst>
              <a:ext uri="{FF2B5EF4-FFF2-40B4-BE49-F238E27FC236}">
                <a16:creationId xmlns:a16="http://schemas.microsoft.com/office/drawing/2014/main" id="{34FE496A-FFE2-FA8C-5973-B025A5962250}"/>
              </a:ext>
            </a:extLst>
          </p:cNvPr>
          <p:cNvSpPr/>
          <p:nvPr/>
        </p:nvSpPr>
        <p:spPr>
          <a:xfrm>
            <a:off x="3595950" y="1389352"/>
            <a:ext cx="5029237" cy="4937131"/>
          </a:xfrm>
          <a:custGeom>
            <a:avLst/>
            <a:gdLst>
              <a:gd name="connsiteX0" fmla="*/ 1318709 w 4317960"/>
              <a:gd name="connsiteY0" fmla="*/ 43160 h 4238882"/>
              <a:gd name="connsiteX1" fmla="*/ 1218800 w 4317960"/>
              <a:gd name="connsiteY1" fmla="*/ 135053 h 4238882"/>
              <a:gd name="connsiteX2" fmla="*/ 1151113 w 4317960"/>
              <a:gd name="connsiteY2" fmla="*/ 77433 h 4238882"/>
              <a:gd name="connsiteX3" fmla="*/ 1026178 w 4317960"/>
              <a:gd name="connsiteY3" fmla="*/ 145985 h 4238882"/>
              <a:gd name="connsiteX4" fmla="*/ 2012889 w 4317960"/>
              <a:gd name="connsiteY4" fmla="*/ 343557 h 4238882"/>
              <a:gd name="connsiteX5" fmla="*/ 2775064 w 4317960"/>
              <a:gd name="connsiteY5" fmla="*/ 473673 h 4238882"/>
              <a:gd name="connsiteX6" fmla="*/ 1953109 w 4317960"/>
              <a:gd name="connsiteY6" fmla="*/ 612428 h 4238882"/>
              <a:gd name="connsiteX7" fmla="*/ 1132833 w 4317960"/>
              <a:gd name="connsiteY7" fmla="*/ 686619 h 4238882"/>
              <a:gd name="connsiteX8" fmla="*/ 930933 w 4317960"/>
              <a:gd name="connsiteY8" fmla="*/ 909897 h 4238882"/>
              <a:gd name="connsiteX9" fmla="*/ 805011 w 4317960"/>
              <a:gd name="connsiteY9" fmla="*/ 795696 h 4238882"/>
              <a:gd name="connsiteX10" fmla="*/ 717971 w 4317960"/>
              <a:gd name="connsiteY10" fmla="*/ 902498 h 4238882"/>
              <a:gd name="connsiteX11" fmla="*/ 1942554 w 4317960"/>
              <a:gd name="connsiteY11" fmla="*/ 1264922 h 4238882"/>
              <a:gd name="connsiteX12" fmla="*/ 2990388 w 4317960"/>
              <a:gd name="connsiteY12" fmla="*/ 1487635 h 4238882"/>
              <a:gd name="connsiteX13" fmla="*/ 1953109 w 4317960"/>
              <a:gd name="connsiteY13" fmla="*/ 1745276 h 4238882"/>
              <a:gd name="connsiteX14" fmla="*/ 637372 w 4317960"/>
              <a:gd name="connsiteY14" fmla="*/ 1903219 h 4238882"/>
              <a:gd name="connsiteX15" fmla="*/ 681439 w 4317960"/>
              <a:gd name="connsiteY15" fmla="*/ 2073578 h 4238882"/>
              <a:gd name="connsiteX16" fmla="*/ 681450 w 4317960"/>
              <a:gd name="connsiteY16" fmla="*/ 2073578 h 4238882"/>
              <a:gd name="connsiteX17" fmla="*/ 336010 w 4317960"/>
              <a:gd name="connsiteY17" fmla="*/ 2569928 h 4238882"/>
              <a:gd name="connsiteX18" fmla="*/ 37690 w 4317960"/>
              <a:gd name="connsiteY18" fmla="*/ 2245809 h 4238882"/>
              <a:gd name="connsiteX19" fmla="*/ 6941 w 4317960"/>
              <a:gd name="connsiteY19" fmla="*/ 2333772 h 4238882"/>
              <a:gd name="connsiteX20" fmla="*/ 1895056 w 4317960"/>
              <a:gd name="connsiteY20" fmla="*/ 3165802 h 4238882"/>
              <a:gd name="connsiteX21" fmla="*/ 3418638 w 4317960"/>
              <a:gd name="connsiteY21" fmla="*/ 3684634 h 4238882"/>
              <a:gd name="connsiteX22" fmla="*/ 2754088 w 4317960"/>
              <a:gd name="connsiteY22" fmla="*/ 4239065 h 4238882"/>
              <a:gd name="connsiteX23" fmla="*/ 4127212 w 4317960"/>
              <a:gd name="connsiteY23" fmla="*/ 4239065 h 4238882"/>
              <a:gd name="connsiteX24" fmla="*/ 4306236 w 4317960"/>
              <a:gd name="connsiteY24" fmla="*/ 3665155 h 4238882"/>
              <a:gd name="connsiteX25" fmla="*/ 4142719 w 4317960"/>
              <a:gd name="connsiteY25" fmla="*/ 3328504 h 4238882"/>
              <a:gd name="connsiteX26" fmla="*/ 3886364 w 4317960"/>
              <a:gd name="connsiteY26" fmla="*/ 3567856 h 4238882"/>
              <a:gd name="connsiteX27" fmla="*/ 3483351 w 4317960"/>
              <a:gd name="connsiteY27" fmla="*/ 2992545 h 4238882"/>
              <a:gd name="connsiteX28" fmla="*/ 3483360 w 4317960"/>
              <a:gd name="connsiteY28" fmla="*/ 2992545 h 4238882"/>
              <a:gd name="connsiteX29" fmla="*/ 3485577 w 4317960"/>
              <a:gd name="connsiteY29" fmla="*/ 2949998 h 4238882"/>
              <a:gd name="connsiteX30" fmla="*/ 1911656 w 4317960"/>
              <a:gd name="connsiteY30" fmla="*/ 2719513 h 4238882"/>
              <a:gd name="connsiteX31" fmla="*/ 672968 w 4317960"/>
              <a:gd name="connsiteY31" fmla="*/ 2352675 h 4238882"/>
              <a:gd name="connsiteX32" fmla="*/ 1942554 w 4317960"/>
              <a:gd name="connsiteY32" fmla="*/ 1993993 h 4238882"/>
              <a:gd name="connsiteX33" fmla="*/ 3488302 w 4317960"/>
              <a:gd name="connsiteY33" fmla="*/ 1487443 h 4238882"/>
              <a:gd name="connsiteX34" fmla="*/ 3376552 w 4317960"/>
              <a:gd name="connsiteY34" fmla="*/ 1329798 h 4238882"/>
              <a:gd name="connsiteX35" fmla="*/ 3233866 w 4317960"/>
              <a:gd name="connsiteY35" fmla="*/ 1456834 h 4238882"/>
              <a:gd name="connsiteX36" fmla="*/ 2984075 w 4317960"/>
              <a:gd name="connsiteY36" fmla="*/ 1181950 h 4238882"/>
              <a:gd name="connsiteX37" fmla="*/ 1981416 w 4317960"/>
              <a:gd name="connsiteY37" fmla="*/ 1081743 h 4238882"/>
              <a:gd name="connsiteX38" fmla="*/ 1105534 w 4317960"/>
              <a:gd name="connsiteY38" fmla="*/ 902402 h 4238882"/>
              <a:gd name="connsiteX39" fmla="*/ 1996097 w 4317960"/>
              <a:gd name="connsiteY39" fmla="*/ 737359 h 4238882"/>
              <a:gd name="connsiteX40" fmla="*/ 3104192 w 4317960"/>
              <a:gd name="connsiteY40" fmla="*/ 473673 h 4238882"/>
              <a:gd name="connsiteX41" fmla="*/ 3033069 w 4317960"/>
              <a:gd name="connsiteY41" fmla="*/ 402960 h 4238882"/>
              <a:gd name="connsiteX42" fmla="*/ 2946000 w 4317960"/>
              <a:gd name="connsiteY42" fmla="*/ 480493 h 4238882"/>
              <a:gd name="connsiteX43" fmla="*/ 2803573 w 4317960"/>
              <a:gd name="connsiteY43" fmla="*/ 329767 h 4238882"/>
              <a:gd name="connsiteX44" fmla="*/ 2016632 w 4317960"/>
              <a:gd name="connsiteY44" fmla="*/ 256430 h 4238882"/>
              <a:gd name="connsiteX45" fmla="*/ 1357897 w 4317960"/>
              <a:gd name="connsiteY45" fmla="*/ 145985 h 4238882"/>
              <a:gd name="connsiteX46" fmla="*/ 2023377 w 4317960"/>
              <a:gd name="connsiteY46" fmla="*/ 182 h 4238882"/>
              <a:gd name="connsiteX47" fmla="*/ 1318709 w 4317960"/>
              <a:gd name="connsiteY47" fmla="*/ 43160 h 423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17960" h="4238882">
                <a:moveTo>
                  <a:pt x="1318709" y="43160"/>
                </a:moveTo>
                <a:cubicBezTo>
                  <a:pt x="1271518" y="97957"/>
                  <a:pt x="1218800" y="135053"/>
                  <a:pt x="1218800" y="135053"/>
                </a:cubicBezTo>
                <a:cubicBezTo>
                  <a:pt x="1218800" y="135053"/>
                  <a:pt x="1187250" y="112853"/>
                  <a:pt x="1151113" y="77433"/>
                </a:cubicBezTo>
                <a:cubicBezTo>
                  <a:pt x="1082082" y="96990"/>
                  <a:pt x="1037847" y="119958"/>
                  <a:pt x="1026178" y="145985"/>
                </a:cubicBezTo>
                <a:cubicBezTo>
                  <a:pt x="981559" y="245491"/>
                  <a:pt x="1332085" y="317745"/>
                  <a:pt x="2012889" y="343557"/>
                </a:cubicBezTo>
                <a:cubicBezTo>
                  <a:pt x="2405540" y="358430"/>
                  <a:pt x="2756929" y="394126"/>
                  <a:pt x="2775064" y="473673"/>
                </a:cubicBezTo>
                <a:cubicBezTo>
                  <a:pt x="2794255" y="558114"/>
                  <a:pt x="2392010" y="599953"/>
                  <a:pt x="1953109" y="612428"/>
                </a:cubicBezTo>
                <a:cubicBezTo>
                  <a:pt x="1592758" y="622669"/>
                  <a:pt x="1325138" y="649212"/>
                  <a:pt x="1132833" y="686619"/>
                </a:cubicBezTo>
                <a:cubicBezTo>
                  <a:pt x="1071258" y="811157"/>
                  <a:pt x="930933" y="909897"/>
                  <a:pt x="930933" y="909897"/>
                </a:cubicBezTo>
                <a:cubicBezTo>
                  <a:pt x="930933" y="909897"/>
                  <a:pt x="865942" y="864164"/>
                  <a:pt x="805011" y="795696"/>
                </a:cubicBezTo>
                <a:cubicBezTo>
                  <a:pt x="751796" y="829066"/>
                  <a:pt x="724371" y="865162"/>
                  <a:pt x="717971" y="902498"/>
                </a:cubicBezTo>
                <a:cubicBezTo>
                  <a:pt x="693743" y="1043841"/>
                  <a:pt x="851827" y="1213682"/>
                  <a:pt x="1942554" y="1264922"/>
                </a:cubicBezTo>
                <a:cubicBezTo>
                  <a:pt x="2485470" y="1290427"/>
                  <a:pt x="2966879" y="1374504"/>
                  <a:pt x="2990388" y="1487635"/>
                </a:cubicBezTo>
                <a:cubicBezTo>
                  <a:pt x="3034048" y="1614393"/>
                  <a:pt x="2655791" y="1717958"/>
                  <a:pt x="1953109" y="1745276"/>
                </a:cubicBezTo>
                <a:cubicBezTo>
                  <a:pt x="1386204" y="1767317"/>
                  <a:pt x="951199" y="1821474"/>
                  <a:pt x="637372" y="1903219"/>
                </a:cubicBezTo>
                <a:cubicBezTo>
                  <a:pt x="665434" y="1953576"/>
                  <a:pt x="681439" y="2011687"/>
                  <a:pt x="681439" y="2073578"/>
                </a:cubicBezTo>
                <a:lnTo>
                  <a:pt x="681450" y="2073578"/>
                </a:lnTo>
                <a:cubicBezTo>
                  <a:pt x="681450" y="2328235"/>
                  <a:pt x="336010" y="2569928"/>
                  <a:pt x="336010" y="2569928"/>
                </a:cubicBezTo>
                <a:cubicBezTo>
                  <a:pt x="336010" y="2569928"/>
                  <a:pt x="132215" y="2427338"/>
                  <a:pt x="37690" y="2245809"/>
                </a:cubicBezTo>
                <a:cubicBezTo>
                  <a:pt x="22604" y="2274135"/>
                  <a:pt x="12388" y="2303469"/>
                  <a:pt x="6941" y="2333772"/>
                </a:cubicBezTo>
                <a:cubicBezTo>
                  <a:pt x="-71735" y="2771425"/>
                  <a:pt x="537516" y="3040100"/>
                  <a:pt x="1895056" y="3165802"/>
                </a:cubicBezTo>
                <a:cubicBezTo>
                  <a:pt x="2638606" y="3234650"/>
                  <a:pt x="3350509" y="3385540"/>
                  <a:pt x="3418638" y="3684634"/>
                </a:cubicBezTo>
                <a:cubicBezTo>
                  <a:pt x="3473035" y="3923486"/>
                  <a:pt x="3216978" y="4115752"/>
                  <a:pt x="2754088" y="4239065"/>
                </a:cubicBezTo>
                <a:lnTo>
                  <a:pt x="4127212" y="4239065"/>
                </a:lnTo>
                <a:cubicBezTo>
                  <a:pt x="4282382" y="4067381"/>
                  <a:pt x="4346979" y="3873417"/>
                  <a:pt x="4306236" y="3665155"/>
                </a:cubicBezTo>
                <a:cubicBezTo>
                  <a:pt x="4282132" y="3541986"/>
                  <a:pt x="4229875" y="3429584"/>
                  <a:pt x="4142719" y="3328504"/>
                </a:cubicBezTo>
                <a:cubicBezTo>
                  <a:pt x="4027486" y="3469761"/>
                  <a:pt x="3886364" y="3567856"/>
                  <a:pt x="3886364" y="3567856"/>
                </a:cubicBezTo>
                <a:cubicBezTo>
                  <a:pt x="3886364" y="3567856"/>
                  <a:pt x="3483351" y="3287723"/>
                  <a:pt x="3483351" y="2992545"/>
                </a:cubicBezTo>
                <a:lnTo>
                  <a:pt x="3483360" y="2992545"/>
                </a:lnTo>
                <a:cubicBezTo>
                  <a:pt x="3483360" y="2978180"/>
                  <a:pt x="3484108" y="2963979"/>
                  <a:pt x="3485577" y="2949998"/>
                </a:cubicBezTo>
                <a:cubicBezTo>
                  <a:pt x="3115937" y="2833537"/>
                  <a:pt x="2603908" y="2755631"/>
                  <a:pt x="1911656" y="2719513"/>
                </a:cubicBezTo>
                <a:cubicBezTo>
                  <a:pt x="1152168" y="2679883"/>
                  <a:pt x="643385" y="2538445"/>
                  <a:pt x="672968" y="2352675"/>
                </a:cubicBezTo>
                <a:cubicBezTo>
                  <a:pt x="702551" y="2166905"/>
                  <a:pt x="1105534" y="2046960"/>
                  <a:pt x="1942554" y="1993993"/>
                </a:cubicBezTo>
                <a:cubicBezTo>
                  <a:pt x="3104192" y="1920481"/>
                  <a:pt x="3530349" y="1745276"/>
                  <a:pt x="3488302" y="1487443"/>
                </a:cubicBezTo>
                <a:cubicBezTo>
                  <a:pt x="3479109" y="1431031"/>
                  <a:pt x="3444220" y="1377929"/>
                  <a:pt x="3376552" y="1329798"/>
                </a:cubicBezTo>
                <a:cubicBezTo>
                  <a:pt x="3305008" y="1406620"/>
                  <a:pt x="3233866" y="1456834"/>
                  <a:pt x="3233866" y="1456834"/>
                </a:cubicBezTo>
                <a:cubicBezTo>
                  <a:pt x="3233866" y="1456834"/>
                  <a:pt x="3062307" y="1335719"/>
                  <a:pt x="2984075" y="1181950"/>
                </a:cubicBezTo>
                <a:cubicBezTo>
                  <a:pt x="2750557" y="1131026"/>
                  <a:pt x="2424318" y="1095753"/>
                  <a:pt x="1981416" y="1081743"/>
                </a:cubicBezTo>
                <a:cubicBezTo>
                  <a:pt x="1298222" y="1060134"/>
                  <a:pt x="1076651" y="990490"/>
                  <a:pt x="1105534" y="902402"/>
                </a:cubicBezTo>
                <a:cubicBezTo>
                  <a:pt x="1134224" y="817866"/>
                  <a:pt x="1521981" y="755782"/>
                  <a:pt x="1996097" y="737359"/>
                </a:cubicBezTo>
                <a:cubicBezTo>
                  <a:pt x="2783508" y="706749"/>
                  <a:pt x="3150922" y="602253"/>
                  <a:pt x="3104192" y="473673"/>
                </a:cubicBezTo>
                <a:cubicBezTo>
                  <a:pt x="3094846" y="447955"/>
                  <a:pt x="3071384" y="424380"/>
                  <a:pt x="3033069" y="402960"/>
                </a:cubicBezTo>
                <a:cubicBezTo>
                  <a:pt x="2989650" y="449777"/>
                  <a:pt x="2946000" y="480493"/>
                  <a:pt x="2946000" y="480493"/>
                </a:cubicBezTo>
                <a:cubicBezTo>
                  <a:pt x="2946000" y="480493"/>
                  <a:pt x="2853105" y="415130"/>
                  <a:pt x="2803573" y="329767"/>
                </a:cubicBezTo>
                <a:cubicBezTo>
                  <a:pt x="2625450" y="294124"/>
                  <a:pt x="2366044" y="269628"/>
                  <a:pt x="2016632" y="256430"/>
                </a:cubicBezTo>
                <a:cubicBezTo>
                  <a:pt x="1617073" y="241365"/>
                  <a:pt x="1337458" y="211426"/>
                  <a:pt x="1357897" y="145985"/>
                </a:cubicBezTo>
                <a:cubicBezTo>
                  <a:pt x="1377328" y="83964"/>
                  <a:pt x="1675145" y="605"/>
                  <a:pt x="2023377" y="182"/>
                </a:cubicBezTo>
                <a:cubicBezTo>
                  <a:pt x="1753685" y="362"/>
                  <a:pt x="1502108" y="15444"/>
                  <a:pt x="1318709" y="43160"/>
                </a:cubicBezTo>
                <a:close/>
              </a:path>
            </a:pathLst>
          </a:custGeom>
          <a:solidFill>
            <a:schemeClr val="tx1">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5">
            <a:extLst>
              <a:ext uri="{FF2B5EF4-FFF2-40B4-BE49-F238E27FC236}">
                <a16:creationId xmlns:a16="http://schemas.microsoft.com/office/drawing/2014/main" id="{C2173DA7-38CB-91EA-83F5-A44215ED6531}"/>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solidFill>
            <a:schemeClr val="accent1">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7DE7AC54-19F8-D090-0A71-E54644FE08B8}"/>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solidFill>
            <a:schemeClr val="accent1">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1C5AEAD1-7E2A-3FE8-0188-72A7735A9F6A}"/>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solidFill>
            <a:schemeClr val="accent6">
              <a:lumMod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C88422FB-0937-82CD-5ADD-72D1009748CC}"/>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solidFill>
            <a:schemeClr val="accent6">
              <a:lumMod val="75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2713EA0A-0D4B-8624-FEA4-BCEEE70AF964}"/>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solidFill>
            <a:schemeClr val="tx2">
              <a:lumMod val="50000"/>
              <a:lumOff val="5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0">
            <a:extLst>
              <a:ext uri="{FF2B5EF4-FFF2-40B4-BE49-F238E27FC236}">
                <a16:creationId xmlns:a16="http://schemas.microsoft.com/office/drawing/2014/main" id="{F38AEE72-86D2-FAAB-15B2-DF59D197AF67}"/>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solidFill>
            <a:schemeClr val="accent1">
              <a:lumMod val="40000"/>
              <a:lumOff val="60000"/>
            </a:schemeClr>
          </a:solidFill>
          <a:ln w="9588"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11DAE9E3-0DAE-939E-15C0-6753E39CC2F3}"/>
              </a:ext>
            </a:extLst>
          </p:cNvPr>
          <p:cNvSpPr txBox="1"/>
          <p:nvPr/>
        </p:nvSpPr>
        <p:spPr>
          <a:xfrm>
            <a:off x="7362278" y="1599933"/>
            <a:ext cx="3670877" cy="1692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Apply human + AI evaluation, guardrails, and observability.</a:t>
            </a:r>
          </a:p>
        </p:txBody>
      </p:sp>
      <p:sp>
        <p:nvSpPr>
          <p:cNvPr id="13" name="TextBox 12">
            <a:extLst>
              <a:ext uri="{FF2B5EF4-FFF2-40B4-BE49-F238E27FC236}">
                <a16:creationId xmlns:a16="http://schemas.microsoft.com/office/drawing/2014/main" id="{DD27D373-F50A-528F-50EF-9B5C3A3264BD}"/>
              </a:ext>
            </a:extLst>
          </p:cNvPr>
          <p:cNvSpPr txBox="1"/>
          <p:nvPr/>
        </p:nvSpPr>
        <p:spPr>
          <a:xfrm>
            <a:off x="1838580" y="1948434"/>
            <a:ext cx="237084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Process Reinvention</a:t>
            </a:r>
          </a:p>
        </p:txBody>
      </p:sp>
      <p:sp>
        <p:nvSpPr>
          <p:cNvPr id="14" name="TextBox 13">
            <a:extLst>
              <a:ext uri="{FF2B5EF4-FFF2-40B4-BE49-F238E27FC236}">
                <a16:creationId xmlns:a16="http://schemas.microsoft.com/office/drawing/2014/main" id="{AF4F1608-29F3-A619-C362-249946030043}"/>
              </a:ext>
            </a:extLst>
          </p:cNvPr>
          <p:cNvSpPr txBox="1"/>
          <p:nvPr/>
        </p:nvSpPr>
        <p:spPr>
          <a:xfrm>
            <a:off x="8776395" y="4855899"/>
            <a:ext cx="2660966"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Introduce the many ways to build an Agent via Bedrock</a:t>
            </a:r>
          </a:p>
        </p:txBody>
      </p:sp>
      <p:sp>
        <p:nvSpPr>
          <p:cNvPr id="15" name="TextBox 14">
            <a:extLst>
              <a:ext uri="{FF2B5EF4-FFF2-40B4-BE49-F238E27FC236}">
                <a16:creationId xmlns:a16="http://schemas.microsoft.com/office/drawing/2014/main" id="{AB477F62-A233-D00F-E11A-C219E91AA271}"/>
              </a:ext>
            </a:extLst>
          </p:cNvPr>
          <p:cNvSpPr txBox="1"/>
          <p:nvPr/>
        </p:nvSpPr>
        <p:spPr>
          <a:xfrm>
            <a:off x="7362278" y="1289795"/>
            <a:ext cx="3691716"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Evaluations of Agentic Software</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6" name="TextBox 15">
            <a:extLst>
              <a:ext uri="{FF2B5EF4-FFF2-40B4-BE49-F238E27FC236}">
                <a16:creationId xmlns:a16="http://schemas.microsoft.com/office/drawing/2014/main" id="{D80DB612-F5E4-CB96-DE27-1B19EE3D5BC1}"/>
              </a:ext>
            </a:extLst>
          </p:cNvPr>
          <p:cNvSpPr txBox="1"/>
          <p:nvPr/>
        </p:nvSpPr>
        <p:spPr>
          <a:xfrm>
            <a:off x="7869398" y="2324690"/>
            <a:ext cx="2388474"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Agents with </a:t>
            </a: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Memory</a:t>
            </a:r>
          </a:p>
        </p:txBody>
      </p:sp>
      <p:sp>
        <p:nvSpPr>
          <p:cNvPr id="17" name="TextBox 16">
            <a:extLst>
              <a:ext uri="{FF2B5EF4-FFF2-40B4-BE49-F238E27FC236}">
                <a16:creationId xmlns:a16="http://schemas.microsoft.com/office/drawing/2014/main" id="{2E727489-651B-4311-BFEC-DE522DE59325}"/>
              </a:ext>
            </a:extLst>
          </p:cNvPr>
          <p:cNvSpPr txBox="1"/>
          <p:nvPr/>
        </p:nvSpPr>
        <p:spPr>
          <a:xfrm>
            <a:off x="7869398" y="2626092"/>
            <a:ext cx="2699452" cy="33855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US" sz="1100" dirty="0">
                <a:ln/>
                <a:solidFill>
                  <a:srgbClr val="666666"/>
                </a:solidFill>
                <a:latin typeface="Arial"/>
                <a:cs typeface="Arial"/>
                <a:sym typeface="Arial"/>
                <a:rtl val="0"/>
              </a:rPr>
              <a:t>Use memory layers like short-term and long-term memory </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18" name="TextBox 17">
            <a:extLst>
              <a:ext uri="{FF2B5EF4-FFF2-40B4-BE49-F238E27FC236}">
                <a16:creationId xmlns:a16="http://schemas.microsoft.com/office/drawing/2014/main" id="{75A1BA2C-CD03-74AD-2A5A-FCDBB0BE9D21}"/>
              </a:ext>
            </a:extLst>
          </p:cNvPr>
          <p:cNvSpPr txBox="1"/>
          <p:nvPr/>
        </p:nvSpPr>
        <p:spPr>
          <a:xfrm>
            <a:off x="627959" y="3398894"/>
            <a:ext cx="2698389" cy="615553"/>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US" sz="2000" b="1" dirty="0">
                <a:ln/>
                <a:solidFill>
                  <a:srgbClr val="666666"/>
                </a:solidFill>
                <a:latin typeface="Roboto"/>
                <a:ea typeface="Roboto"/>
                <a:cs typeface="Roboto"/>
                <a:sym typeface="Roboto"/>
                <a:rtl val="0"/>
              </a:rPr>
              <a:t>Tools and Reasoning with Agents</a:t>
            </a:r>
            <a:endPar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endParaRPr>
          </a:p>
        </p:txBody>
      </p:sp>
      <p:sp>
        <p:nvSpPr>
          <p:cNvPr id="19" name="TextBox 18">
            <a:extLst>
              <a:ext uri="{FF2B5EF4-FFF2-40B4-BE49-F238E27FC236}">
                <a16:creationId xmlns:a16="http://schemas.microsoft.com/office/drawing/2014/main" id="{1D53CD10-2961-3CE9-8224-132E222B7160}"/>
              </a:ext>
            </a:extLst>
          </p:cNvPr>
          <p:cNvSpPr txBox="1"/>
          <p:nvPr/>
        </p:nvSpPr>
        <p:spPr>
          <a:xfrm>
            <a:off x="2188326" y="1337973"/>
            <a:ext cx="2370841"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Orchestrate multiple agents, introduce LangGraph workflows</a:t>
            </a:r>
          </a:p>
        </p:txBody>
      </p:sp>
      <p:sp>
        <p:nvSpPr>
          <p:cNvPr id="20" name="TextBox 19">
            <a:extLst>
              <a:ext uri="{FF2B5EF4-FFF2-40B4-BE49-F238E27FC236}">
                <a16:creationId xmlns:a16="http://schemas.microsoft.com/office/drawing/2014/main" id="{52DCC28C-10FF-6ECF-B0BE-20AB4CB64BC7}"/>
              </a:ext>
            </a:extLst>
          </p:cNvPr>
          <p:cNvSpPr txBox="1"/>
          <p:nvPr/>
        </p:nvSpPr>
        <p:spPr>
          <a:xfrm>
            <a:off x="859316" y="4043843"/>
            <a:ext cx="2467032"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See how tools, decision-making, and reasoning chains</a:t>
            </a:r>
            <a:r>
              <a:rPr lang="en-US" sz="1100" dirty="0">
                <a:ln/>
                <a:solidFill>
                  <a:srgbClr val="666666"/>
                </a:solidFill>
                <a:latin typeface="Arial"/>
                <a:cs typeface="Arial"/>
                <a:sym typeface="Arial"/>
                <a:rtl val="0"/>
              </a:rPr>
              <a:t> work</a:t>
            </a:r>
            <a:endParaRPr kumimoji="0" lang="en-US" sz="1100" b="0" i="0" u="none" strike="noStrike" kern="1200" cap="none" spc="0" normalizeH="0" baseline="0" noProof="0" dirty="0">
              <a:ln/>
              <a:solidFill>
                <a:srgbClr val="666666"/>
              </a:solidFill>
              <a:effectLst/>
              <a:uLnTx/>
              <a:uFillTx/>
              <a:latin typeface="Arial"/>
              <a:ea typeface="+mn-ea"/>
              <a:cs typeface="Arial"/>
              <a:sym typeface="Arial"/>
              <a:rtl val="0"/>
            </a:endParaRPr>
          </a:p>
        </p:txBody>
      </p:sp>
      <p:sp>
        <p:nvSpPr>
          <p:cNvPr id="21" name="TextBox 20">
            <a:extLst>
              <a:ext uri="{FF2B5EF4-FFF2-40B4-BE49-F238E27FC236}">
                <a16:creationId xmlns:a16="http://schemas.microsoft.com/office/drawing/2014/main" id="{4F6EA4E2-8377-A137-880E-DD696E4ABBD1}"/>
              </a:ext>
            </a:extLst>
          </p:cNvPr>
          <p:cNvSpPr txBox="1"/>
          <p:nvPr/>
        </p:nvSpPr>
        <p:spPr>
          <a:xfrm>
            <a:off x="2978606" y="1027543"/>
            <a:ext cx="1580562" cy="307777"/>
          </a:xfrm>
          <a:prstGeom prst="rect">
            <a:avLst/>
          </a:prstGeom>
          <a:noFill/>
        </p:spPr>
        <p:txBody>
          <a:bodyPr wrap="non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Orchestrating</a:t>
            </a:r>
          </a:p>
        </p:txBody>
      </p:sp>
      <p:sp>
        <p:nvSpPr>
          <p:cNvPr id="22" name="TextBox 21">
            <a:extLst>
              <a:ext uri="{FF2B5EF4-FFF2-40B4-BE49-F238E27FC236}">
                <a16:creationId xmlns:a16="http://schemas.microsoft.com/office/drawing/2014/main" id="{C702D986-7FDC-243E-3304-5A4396C289F8}"/>
              </a:ext>
            </a:extLst>
          </p:cNvPr>
          <p:cNvSpPr txBox="1"/>
          <p:nvPr/>
        </p:nvSpPr>
        <p:spPr>
          <a:xfrm>
            <a:off x="8768151" y="4570715"/>
            <a:ext cx="1723229" cy="307777"/>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solidFill>
                  <a:srgbClr val="666666"/>
                </a:solidFill>
                <a:effectLst/>
                <a:uLnTx/>
                <a:uFillTx/>
                <a:latin typeface="Roboto"/>
                <a:ea typeface="Roboto"/>
                <a:cs typeface="Roboto"/>
                <a:sym typeface="Roboto"/>
                <a:rtl val="0"/>
              </a:rPr>
              <a:t>Intro to Agents</a:t>
            </a:r>
          </a:p>
        </p:txBody>
      </p:sp>
      <p:sp>
        <p:nvSpPr>
          <p:cNvPr id="23" name="TextBox 22">
            <a:extLst>
              <a:ext uri="{FF2B5EF4-FFF2-40B4-BE49-F238E27FC236}">
                <a16:creationId xmlns:a16="http://schemas.microsoft.com/office/drawing/2014/main" id="{342E36BA-F447-33E1-E9FE-BC2E7AAD715A}"/>
              </a:ext>
            </a:extLst>
          </p:cNvPr>
          <p:cNvSpPr txBox="1"/>
          <p:nvPr/>
        </p:nvSpPr>
        <p:spPr>
          <a:xfrm>
            <a:off x="1834880" y="2255112"/>
            <a:ext cx="2320827" cy="338554"/>
          </a:xfrm>
          <a:prstGeom prst="rect">
            <a:avLst/>
          </a:prstGeom>
          <a:noFill/>
        </p:spPr>
        <p:txBody>
          <a:bodyPr wrap="square" lIns="0" tIns="0" rIns="0" bIns="0" rtlCol="0">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solidFill>
                  <a:srgbClr val="666666"/>
                </a:solidFill>
                <a:effectLst/>
                <a:uLnTx/>
                <a:uFillTx/>
                <a:latin typeface="Arial"/>
                <a:ea typeface="+mn-ea"/>
                <a:cs typeface="Arial"/>
                <a:sym typeface="Arial"/>
                <a:rtl val="0"/>
              </a:rPr>
              <a:t>Learn how to transform an as is to an agentic to-be.</a:t>
            </a:r>
          </a:p>
        </p:txBody>
      </p:sp>
      <p:sp>
        <p:nvSpPr>
          <p:cNvPr id="24" name="Freeform 23">
            <a:extLst>
              <a:ext uri="{FF2B5EF4-FFF2-40B4-BE49-F238E27FC236}">
                <a16:creationId xmlns:a16="http://schemas.microsoft.com/office/drawing/2014/main" id="{FB3A01F6-5551-8B1C-1D7F-809C90860EA3}"/>
              </a:ext>
            </a:extLst>
          </p:cNvPr>
          <p:cNvSpPr>
            <a:spLocks noChangeAspect="1"/>
          </p:cNvSpPr>
          <p:nvPr/>
        </p:nvSpPr>
        <p:spPr>
          <a:xfrm>
            <a:off x="3595950" y="1389350"/>
            <a:ext cx="5032937" cy="4941713"/>
          </a:xfrm>
          <a:custGeom>
            <a:avLst/>
            <a:gdLst>
              <a:gd name="connsiteX0" fmla="*/ 2754088 w 4317963"/>
              <a:gd name="connsiteY0" fmla="*/ 4239067 h 4239700"/>
              <a:gd name="connsiteX1" fmla="*/ 3418638 w 4317963"/>
              <a:gd name="connsiteY1" fmla="*/ 3684636 h 4239700"/>
              <a:gd name="connsiteX2" fmla="*/ 1895056 w 4317963"/>
              <a:gd name="connsiteY2" fmla="*/ 3165804 h 4239700"/>
              <a:gd name="connsiteX3" fmla="*/ 6941 w 4317963"/>
              <a:gd name="connsiteY3" fmla="*/ 2333774 h 4239700"/>
              <a:gd name="connsiteX4" fmla="*/ 37757 w 4317963"/>
              <a:gd name="connsiteY4" fmla="*/ 2245686 h 4239700"/>
              <a:gd name="connsiteX5" fmla="*/ 4127212 w 4317963"/>
              <a:gd name="connsiteY5" fmla="*/ 4239067 h 4239700"/>
              <a:gd name="connsiteX6" fmla="*/ 4306236 w 4317963"/>
              <a:gd name="connsiteY6" fmla="*/ 3665157 h 4239700"/>
              <a:gd name="connsiteX7" fmla="*/ 4142258 w 4317963"/>
              <a:gd name="connsiteY7" fmla="*/ 3327979 h 4239700"/>
              <a:gd name="connsiteX8" fmla="*/ 803859 w 4317963"/>
              <a:gd name="connsiteY8" fmla="*/ 796426 h 4239700"/>
              <a:gd name="connsiteX9" fmla="*/ 717971 w 4317963"/>
              <a:gd name="connsiteY9" fmla="*/ 902500 h 4239700"/>
              <a:gd name="connsiteX10" fmla="*/ 1942554 w 4317963"/>
              <a:gd name="connsiteY10" fmla="*/ 1264924 h 4239700"/>
              <a:gd name="connsiteX11" fmla="*/ 2990388 w 4317963"/>
              <a:gd name="connsiteY11" fmla="*/ 1487637 h 4239700"/>
              <a:gd name="connsiteX12" fmla="*/ 1953109 w 4317963"/>
              <a:gd name="connsiteY12" fmla="*/ 1745278 h 4239700"/>
              <a:gd name="connsiteX13" fmla="*/ 638269 w 4317963"/>
              <a:gd name="connsiteY13" fmla="*/ 1902990 h 4239700"/>
              <a:gd name="connsiteX14" fmla="*/ 1132440 w 4317963"/>
              <a:gd name="connsiteY14" fmla="*/ 686698 h 4239700"/>
              <a:gd name="connsiteX15" fmla="*/ 1953109 w 4317963"/>
              <a:gd name="connsiteY15" fmla="*/ 612429 h 4239700"/>
              <a:gd name="connsiteX16" fmla="*/ 2775064 w 4317963"/>
              <a:gd name="connsiteY16" fmla="*/ 473675 h 4239700"/>
              <a:gd name="connsiteX17" fmla="*/ 2012889 w 4317963"/>
              <a:gd name="connsiteY17" fmla="*/ 343559 h 4239700"/>
              <a:gd name="connsiteX18" fmla="*/ 1026178 w 4317963"/>
              <a:gd name="connsiteY18" fmla="*/ 145987 h 4239700"/>
              <a:gd name="connsiteX19" fmla="*/ 1151631 w 4317963"/>
              <a:gd name="connsiteY19" fmla="*/ 77289 h 4239700"/>
              <a:gd name="connsiteX20" fmla="*/ 1319553 w 4317963"/>
              <a:gd name="connsiteY20" fmla="*/ 43033 h 4239700"/>
              <a:gd name="connsiteX21" fmla="*/ 2028242 w 4317963"/>
              <a:gd name="connsiteY21" fmla="*/ 182 h 4239700"/>
              <a:gd name="connsiteX22" fmla="*/ 2026035 w 4317963"/>
              <a:gd name="connsiteY22" fmla="*/ 182 h 4239700"/>
              <a:gd name="connsiteX23" fmla="*/ 1357897 w 4317963"/>
              <a:gd name="connsiteY23" fmla="*/ 145987 h 4239700"/>
              <a:gd name="connsiteX24" fmla="*/ 2016632 w 4317963"/>
              <a:gd name="connsiteY24" fmla="*/ 256432 h 4239700"/>
              <a:gd name="connsiteX25" fmla="*/ 2804398 w 4317963"/>
              <a:gd name="connsiteY25" fmla="*/ 329933 h 4239700"/>
              <a:gd name="connsiteX26" fmla="*/ 3032359 w 4317963"/>
              <a:gd name="connsiteY26" fmla="*/ 402567 h 4239700"/>
              <a:gd name="connsiteX27" fmla="*/ 3104192 w 4317963"/>
              <a:gd name="connsiteY27" fmla="*/ 473675 h 4239700"/>
              <a:gd name="connsiteX28" fmla="*/ 1996097 w 4317963"/>
              <a:gd name="connsiteY28" fmla="*/ 737361 h 4239700"/>
              <a:gd name="connsiteX29" fmla="*/ 1105534 w 4317963"/>
              <a:gd name="connsiteY29" fmla="*/ 902404 h 4239700"/>
              <a:gd name="connsiteX30" fmla="*/ 1981416 w 4317963"/>
              <a:gd name="connsiteY30" fmla="*/ 1081745 h 4239700"/>
              <a:gd name="connsiteX31" fmla="*/ 2984382 w 4317963"/>
              <a:gd name="connsiteY31" fmla="*/ 1182028 h 4239700"/>
              <a:gd name="connsiteX32" fmla="*/ 3376312 w 4317963"/>
              <a:gd name="connsiteY32" fmla="*/ 1329627 h 4239700"/>
              <a:gd name="connsiteX33" fmla="*/ 3488302 w 4317963"/>
              <a:gd name="connsiteY33" fmla="*/ 1487445 h 4239700"/>
              <a:gd name="connsiteX34" fmla="*/ 1942554 w 4317963"/>
              <a:gd name="connsiteY34" fmla="*/ 1993995 h 4239700"/>
              <a:gd name="connsiteX35" fmla="*/ 672968 w 4317963"/>
              <a:gd name="connsiteY35" fmla="*/ 2352677 h 4239700"/>
              <a:gd name="connsiteX36" fmla="*/ 1911656 w 4317963"/>
              <a:gd name="connsiteY36" fmla="*/ 2719515 h 4239700"/>
              <a:gd name="connsiteX37" fmla="*/ 3485567 w 4317963"/>
              <a:gd name="connsiteY37" fmla="*/ 2950000 h 4239700"/>
              <a:gd name="connsiteX38" fmla="*/ 3860801 w 4317963"/>
              <a:gd name="connsiteY38" fmla="*/ 3919631 h 4239700"/>
              <a:gd name="connsiteX39" fmla="*/ 3793920 w 4317963"/>
              <a:gd name="connsiteY39" fmla="*/ 4037368 h 4239700"/>
              <a:gd name="connsiteX40" fmla="*/ 3879224 w 4317963"/>
              <a:gd name="connsiteY40" fmla="*/ 3685691 h 4239700"/>
              <a:gd name="connsiteX41" fmla="*/ 3888628 w 4317963"/>
              <a:gd name="connsiteY41" fmla="*/ 3801701 h 4239700"/>
              <a:gd name="connsiteX42" fmla="*/ 3759376 w 4317963"/>
              <a:gd name="connsiteY42" fmla="*/ 3467297 h 4239700"/>
              <a:gd name="connsiteX43" fmla="*/ 3835373 w 4317963"/>
              <a:gd name="connsiteY43" fmla="*/ 3573615 h 4239700"/>
              <a:gd name="connsiteX44" fmla="*/ 3521982 w 4317963"/>
              <a:gd name="connsiteY44" fmla="*/ 3286612 h 4239700"/>
              <a:gd name="connsiteX45" fmla="*/ 3653825 w 4317963"/>
              <a:gd name="connsiteY45" fmla="*/ 3377578 h 4239700"/>
              <a:gd name="connsiteX46" fmla="*/ 3192087 w 4317963"/>
              <a:gd name="connsiteY46" fmla="*/ 3142391 h 4239700"/>
              <a:gd name="connsiteX47" fmla="*/ 3367014 w 4317963"/>
              <a:gd name="connsiteY47" fmla="*/ 3214454 h 4239700"/>
              <a:gd name="connsiteX48" fmla="*/ 2794735 w 4317963"/>
              <a:gd name="connsiteY48" fmla="*/ 3029931 h 4239700"/>
              <a:gd name="connsiteX49" fmla="*/ 3000368 w 4317963"/>
              <a:gd name="connsiteY49" fmla="*/ 3080788 h 4239700"/>
              <a:gd name="connsiteX50" fmla="*/ 2352668 w 4317963"/>
              <a:gd name="connsiteY50" fmla="*/ 2963347 h 4239700"/>
              <a:gd name="connsiteX51" fmla="*/ 2577971 w 4317963"/>
              <a:gd name="connsiteY51" fmla="*/ 2990301 h 4239700"/>
              <a:gd name="connsiteX52" fmla="*/ 1888051 w 4317963"/>
              <a:gd name="connsiteY52" fmla="*/ 2924965 h 4239700"/>
              <a:gd name="connsiteX53" fmla="*/ 2121991 w 4317963"/>
              <a:gd name="connsiteY53" fmla="*/ 2937248 h 4239700"/>
              <a:gd name="connsiteX54" fmla="*/ 1421227 w 4317963"/>
              <a:gd name="connsiteY54" fmla="*/ 2886957 h 4239700"/>
              <a:gd name="connsiteX55" fmla="*/ 1651329 w 4317963"/>
              <a:gd name="connsiteY55" fmla="*/ 2905093 h 4239700"/>
              <a:gd name="connsiteX56" fmla="*/ 1012361 w 4317963"/>
              <a:gd name="connsiteY56" fmla="*/ 2818253 h 4239700"/>
              <a:gd name="connsiteX57" fmla="*/ 1212908 w 4317963"/>
              <a:gd name="connsiteY57" fmla="*/ 2857691 h 4239700"/>
              <a:gd name="connsiteX58" fmla="*/ 669412 w 4317963"/>
              <a:gd name="connsiteY58" fmla="*/ 2723449 h 4239700"/>
              <a:gd name="connsiteX59" fmla="*/ 823616 w 4317963"/>
              <a:gd name="connsiteY59" fmla="*/ 2779487 h 4239700"/>
              <a:gd name="connsiteX60" fmla="*/ 445068 w 4317963"/>
              <a:gd name="connsiteY60" fmla="*/ 2594677 h 4239700"/>
              <a:gd name="connsiteX61" fmla="*/ 542654 w 4317963"/>
              <a:gd name="connsiteY61" fmla="*/ 2661366 h 4239700"/>
              <a:gd name="connsiteX62" fmla="*/ 971963 w 4317963"/>
              <a:gd name="connsiteY62" fmla="*/ 1974324 h 4239700"/>
              <a:gd name="connsiteX63" fmla="*/ 822657 w 4317963"/>
              <a:gd name="connsiteY63" fmla="*/ 2017024 h 4239700"/>
              <a:gd name="connsiteX64" fmla="*/ 1306752 w 4317963"/>
              <a:gd name="connsiteY64" fmla="*/ 1908978 h 4239700"/>
              <a:gd name="connsiteX65" fmla="*/ 1134128 w 4317963"/>
              <a:gd name="connsiteY65" fmla="*/ 1938149 h 4239700"/>
              <a:gd name="connsiteX66" fmla="*/ 1673686 w 4317963"/>
              <a:gd name="connsiteY66" fmla="*/ 1872419 h 4239700"/>
              <a:gd name="connsiteX67" fmla="*/ 1487437 w 4317963"/>
              <a:gd name="connsiteY67" fmla="*/ 1887004 h 4239700"/>
              <a:gd name="connsiteX68" fmla="*/ 2050983 w 4317963"/>
              <a:gd name="connsiteY68" fmla="*/ 1853900 h 4239700"/>
              <a:gd name="connsiteX69" fmla="*/ 1862815 w 4317963"/>
              <a:gd name="connsiteY69" fmla="*/ 1865318 h 4239700"/>
              <a:gd name="connsiteX70" fmla="*/ 2414079 w 4317963"/>
              <a:gd name="connsiteY70" fmla="*/ 1831350 h 4239700"/>
              <a:gd name="connsiteX71" fmla="*/ 2235698 w 4317963"/>
              <a:gd name="connsiteY71" fmla="*/ 1846223 h 4239700"/>
              <a:gd name="connsiteX72" fmla="*/ 2736202 w 4317963"/>
              <a:gd name="connsiteY72" fmla="*/ 1782029 h 4239700"/>
              <a:gd name="connsiteX73" fmla="*/ 2582194 w 4317963"/>
              <a:gd name="connsiteY73" fmla="*/ 1809760 h 4239700"/>
              <a:gd name="connsiteX74" fmla="*/ 3000559 w 4317963"/>
              <a:gd name="connsiteY74" fmla="*/ 1711214 h 4239700"/>
              <a:gd name="connsiteX75" fmla="*/ 2873323 w 4317963"/>
              <a:gd name="connsiteY75" fmla="*/ 1748924 h 4239700"/>
              <a:gd name="connsiteX76" fmla="*/ 3160614 w 4317963"/>
              <a:gd name="connsiteY76" fmla="*/ 1635505 h 4239700"/>
              <a:gd name="connsiteX77" fmla="*/ 3087208 w 4317963"/>
              <a:gd name="connsiteY77" fmla="*/ 1679453 h 4239700"/>
              <a:gd name="connsiteX78" fmla="*/ 3236227 w 4317963"/>
              <a:gd name="connsiteY78" fmla="*/ 1543292 h 4239700"/>
              <a:gd name="connsiteX79" fmla="*/ 3210414 w 4317963"/>
              <a:gd name="connsiteY79" fmla="*/ 1589830 h 4239700"/>
              <a:gd name="connsiteX80" fmla="*/ 3218858 w 4317963"/>
              <a:gd name="connsiteY80" fmla="*/ 1451462 h 4239700"/>
              <a:gd name="connsiteX81" fmla="*/ 3236418 w 4317963"/>
              <a:gd name="connsiteY81" fmla="*/ 1487445 h 4239700"/>
              <a:gd name="connsiteX82" fmla="*/ 3238721 w 4317963"/>
              <a:gd name="connsiteY82" fmla="*/ 1496849 h 4239700"/>
              <a:gd name="connsiteX83" fmla="*/ 2940299 w 4317963"/>
              <a:gd name="connsiteY83" fmla="*/ 1293039 h 4239700"/>
              <a:gd name="connsiteX84" fmla="*/ 3036639 w 4317963"/>
              <a:gd name="connsiteY84" fmla="*/ 1327967 h 4239700"/>
              <a:gd name="connsiteX85" fmla="*/ 2705976 w 4317963"/>
              <a:gd name="connsiteY85" fmla="*/ 1235082 h 4239700"/>
              <a:gd name="connsiteX86" fmla="*/ 2829471 w 4317963"/>
              <a:gd name="connsiteY86" fmla="*/ 1261950 h 4239700"/>
              <a:gd name="connsiteX87" fmla="*/ 2429432 w 4317963"/>
              <a:gd name="connsiteY87" fmla="*/ 1195261 h 4239700"/>
              <a:gd name="connsiteX88" fmla="*/ 2571926 w 4317963"/>
              <a:gd name="connsiteY88" fmla="*/ 1212821 h 4239700"/>
              <a:gd name="connsiteX89" fmla="*/ 2127172 w 4317963"/>
              <a:gd name="connsiteY89" fmla="*/ 1175206 h 4239700"/>
              <a:gd name="connsiteX90" fmla="*/ 2280413 w 4317963"/>
              <a:gd name="connsiteY90" fmla="*/ 1182691 h 4239700"/>
              <a:gd name="connsiteX91" fmla="*/ 1813877 w 4317963"/>
              <a:gd name="connsiteY91" fmla="*/ 1170120 h 4239700"/>
              <a:gd name="connsiteX92" fmla="*/ 1971628 w 4317963"/>
              <a:gd name="connsiteY92" fmla="*/ 1172903 h 4239700"/>
              <a:gd name="connsiteX93" fmla="*/ 1513249 w 4317963"/>
              <a:gd name="connsiteY93" fmla="*/ 1149298 h 4239700"/>
              <a:gd name="connsiteX94" fmla="*/ 1659869 w 4317963"/>
              <a:gd name="connsiteY94" fmla="*/ 1162156 h 4239700"/>
              <a:gd name="connsiteX95" fmla="*/ 1254169 w 4317963"/>
              <a:gd name="connsiteY95" fmla="*/ 1110148 h 4239700"/>
              <a:gd name="connsiteX96" fmla="*/ 1377184 w 4317963"/>
              <a:gd name="connsiteY96" fmla="*/ 1131834 h 4239700"/>
              <a:gd name="connsiteX97" fmla="*/ 1056308 w 4317963"/>
              <a:gd name="connsiteY97" fmla="*/ 1056509 h 4239700"/>
              <a:gd name="connsiteX98" fmla="*/ 1146507 w 4317963"/>
              <a:gd name="connsiteY98" fmla="*/ 1084816 h 4239700"/>
              <a:gd name="connsiteX99" fmla="*/ 933197 w 4317963"/>
              <a:gd name="connsiteY99" fmla="*/ 993562 h 4239700"/>
              <a:gd name="connsiteX100" fmla="*/ 984918 w 4317963"/>
              <a:gd name="connsiteY100" fmla="*/ 1025899 h 4239700"/>
              <a:gd name="connsiteX101" fmla="*/ 890785 w 4317963"/>
              <a:gd name="connsiteY101" fmla="*/ 926489 h 4239700"/>
              <a:gd name="connsiteX102" fmla="*/ 901820 w 4317963"/>
              <a:gd name="connsiteY102" fmla="*/ 960170 h 4239700"/>
              <a:gd name="connsiteX103" fmla="*/ 1202737 w 4317963"/>
              <a:gd name="connsiteY103" fmla="*/ 748304 h 4239700"/>
              <a:gd name="connsiteX104" fmla="*/ 1111771 w 4317963"/>
              <a:gd name="connsiteY104" fmla="*/ 772676 h 4239700"/>
              <a:gd name="connsiteX105" fmla="*/ 1418541 w 4317963"/>
              <a:gd name="connsiteY105" fmla="*/ 708578 h 4239700"/>
              <a:gd name="connsiteX106" fmla="*/ 1305601 w 4317963"/>
              <a:gd name="connsiteY106" fmla="*/ 726810 h 4239700"/>
              <a:gd name="connsiteX107" fmla="*/ 1667449 w 4317963"/>
              <a:gd name="connsiteY107" fmla="*/ 682478 h 4239700"/>
              <a:gd name="connsiteX108" fmla="*/ 1539732 w 4317963"/>
              <a:gd name="connsiteY108" fmla="*/ 693705 h 4239700"/>
              <a:gd name="connsiteX109" fmla="*/ 1934685 w 4317963"/>
              <a:gd name="connsiteY109" fmla="*/ 671251 h 4239700"/>
              <a:gd name="connsiteX110" fmla="*/ 1799868 w 4317963"/>
              <a:gd name="connsiteY110" fmla="*/ 674994 h 4239700"/>
              <a:gd name="connsiteX111" fmla="*/ 2200962 w 4317963"/>
              <a:gd name="connsiteY111" fmla="*/ 666549 h 4239700"/>
              <a:gd name="connsiteX112" fmla="*/ 2069023 w 4317963"/>
              <a:gd name="connsiteY112" fmla="*/ 670388 h 4239700"/>
              <a:gd name="connsiteX113" fmla="*/ 2449583 w 4317963"/>
              <a:gd name="connsiteY113" fmla="*/ 648030 h 4239700"/>
              <a:gd name="connsiteX114" fmla="*/ 2328775 w 4317963"/>
              <a:gd name="connsiteY114" fmla="*/ 658969 h 4239700"/>
              <a:gd name="connsiteX115" fmla="*/ 2660973 w 4317963"/>
              <a:gd name="connsiteY115" fmla="*/ 616844 h 4239700"/>
              <a:gd name="connsiteX116" fmla="*/ 2561083 w 4317963"/>
              <a:gd name="connsiteY116" fmla="*/ 633829 h 4239700"/>
              <a:gd name="connsiteX117" fmla="*/ 2819300 w 4317963"/>
              <a:gd name="connsiteY117" fmla="*/ 575871 h 4239700"/>
              <a:gd name="connsiteX118" fmla="*/ 2747525 w 4317963"/>
              <a:gd name="connsiteY118" fmla="*/ 597365 h 4239700"/>
              <a:gd name="connsiteX119" fmla="*/ 2914104 w 4317963"/>
              <a:gd name="connsiteY119" fmla="*/ 528757 h 4239700"/>
              <a:gd name="connsiteX120" fmla="*/ 2875050 w 4317963"/>
              <a:gd name="connsiteY120" fmla="*/ 552842 h 4239700"/>
              <a:gd name="connsiteX121" fmla="*/ 2940875 w 4317963"/>
              <a:gd name="connsiteY121" fmla="*/ 479244 h 4239700"/>
              <a:gd name="connsiteX122" fmla="*/ 2935982 w 4317963"/>
              <a:gd name="connsiteY122" fmla="*/ 504001 h 4239700"/>
              <a:gd name="connsiteX123" fmla="*/ 2802507 w 4317963"/>
              <a:gd name="connsiteY123" fmla="*/ 387511 h 4239700"/>
              <a:gd name="connsiteX124" fmla="*/ 2859217 w 4317963"/>
              <a:gd name="connsiteY124" fmla="*/ 408621 h 4239700"/>
              <a:gd name="connsiteX125" fmla="*/ 2651953 w 4317963"/>
              <a:gd name="connsiteY125" fmla="*/ 350952 h 4239700"/>
              <a:gd name="connsiteX126" fmla="*/ 2732940 w 4317963"/>
              <a:gd name="connsiteY126" fmla="*/ 368224 h 4239700"/>
              <a:gd name="connsiteX127" fmla="*/ 2461865 w 4317963"/>
              <a:gd name="connsiteY127" fmla="*/ 323508 h 4239700"/>
              <a:gd name="connsiteX128" fmla="*/ 2561083 w 4317963"/>
              <a:gd name="connsiteY128" fmla="*/ 335983 h 4239700"/>
              <a:gd name="connsiteX129" fmla="*/ 2244526 w 4317963"/>
              <a:gd name="connsiteY129" fmla="*/ 306524 h 4239700"/>
              <a:gd name="connsiteX130" fmla="*/ 2355834 w 4317963"/>
              <a:gd name="connsiteY130" fmla="*/ 313625 h 4239700"/>
              <a:gd name="connsiteX131" fmla="*/ 2013273 w 4317963"/>
              <a:gd name="connsiteY131" fmla="*/ 300863 h 4239700"/>
              <a:gd name="connsiteX132" fmla="*/ 2014712 w 4317963"/>
              <a:gd name="connsiteY132" fmla="*/ 300863 h 4239700"/>
              <a:gd name="connsiteX133" fmla="*/ 2129763 w 4317963"/>
              <a:gd name="connsiteY133" fmla="*/ 302206 h 4239700"/>
              <a:gd name="connsiteX134" fmla="*/ 1779333 w 4317963"/>
              <a:gd name="connsiteY134" fmla="*/ 295009 h 4239700"/>
              <a:gd name="connsiteX135" fmla="*/ 1894960 w 4317963"/>
              <a:gd name="connsiteY135" fmla="*/ 299423 h 4239700"/>
              <a:gd name="connsiteX136" fmla="*/ 1565640 w 4317963"/>
              <a:gd name="connsiteY136" fmla="*/ 278025 h 4239700"/>
              <a:gd name="connsiteX137" fmla="*/ 1668793 w 4317963"/>
              <a:gd name="connsiteY137" fmla="*/ 287813 h 4239700"/>
              <a:gd name="connsiteX138" fmla="*/ 1389274 w 4317963"/>
              <a:gd name="connsiteY138" fmla="*/ 251446 h 4239700"/>
              <a:gd name="connsiteX139" fmla="*/ 1471892 w 4317963"/>
              <a:gd name="connsiteY139" fmla="*/ 265743 h 4239700"/>
              <a:gd name="connsiteX140" fmla="*/ 1262901 w 4317963"/>
              <a:gd name="connsiteY140" fmla="*/ 217861 h 4239700"/>
              <a:gd name="connsiteX141" fmla="*/ 1319227 w 4317963"/>
              <a:gd name="connsiteY141" fmla="*/ 235325 h 4239700"/>
              <a:gd name="connsiteX142" fmla="*/ 1194772 w 4317963"/>
              <a:gd name="connsiteY142" fmla="*/ 180055 h 4239700"/>
              <a:gd name="connsiteX143" fmla="*/ 1221256 w 4317963"/>
              <a:gd name="connsiteY143" fmla="*/ 199342 h 4239700"/>
              <a:gd name="connsiteX144" fmla="*/ 1187576 w 4317963"/>
              <a:gd name="connsiteY144" fmla="*/ 140905 h 4239700"/>
              <a:gd name="connsiteX145" fmla="*/ 1185177 w 4317963"/>
              <a:gd name="connsiteY145" fmla="*/ 145895 h 4239700"/>
              <a:gd name="connsiteX146" fmla="*/ 1183641 w 4317963"/>
              <a:gd name="connsiteY146" fmla="*/ 160480 h 4239700"/>
              <a:gd name="connsiteX147" fmla="*/ 1341680 w 4317963"/>
              <a:gd name="connsiteY147" fmla="*/ 69898 h 4239700"/>
              <a:gd name="connsiteX148" fmla="*/ 1283915 w 4317963"/>
              <a:gd name="connsiteY148" fmla="*/ 86018 h 4239700"/>
              <a:gd name="connsiteX149" fmla="*/ 1488684 w 4317963"/>
              <a:gd name="connsiteY149" fmla="*/ 42359 h 4239700"/>
              <a:gd name="connsiteX150" fmla="*/ 1410384 w 4317963"/>
              <a:gd name="connsiteY150" fmla="*/ 55217 h 4239700"/>
              <a:gd name="connsiteX151" fmla="*/ 1668505 w 4317963"/>
              <a:gd name="connsiteY151" fmla="*/ 22400 h 4239700"/>
              <a:gd name="connsiteX152" fmla="*/ 1575140 w 4317963"/>
              <a:gd name="connsiteY152" fmla="*/ 31420 h 4239700"/>
              <a:gd name="connsiteX153" fmla="*/ 3687409 w 4317963"/>
              <a:gd name="connsiteY153" fmla="*/ 4152323 h 4239700"/>
              <a:gd name="connsiteX154" fmla="*/ 3574508 w 4317963"/>
              <a:gd name="connsiteY154" fmla="*/ 4239883 h 42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17963" h="4239700">
                <a:moveTo>
                  <a:pt x="2754088" y="4239067"/>
                </a:moveTo>
                <a:cubicBezTo>
                  <a:pt x="3216978" y="4115764"/>
                  <a:pt x="3473035" y="3923488"/>
                  <a:pt x="3418638" y="3684636"/>
                </a:cubicBezTo>
                <a:cubicBezTo>
                  <a:pt x="3350509" y="3385542"/>
                  <a:pt x="2638606" y="3234652"/>
                  <a:pt x="1895056" y="3165804"/>
                </a:cubicBezTo>
                <a:cubicBezTo>
                  <a:pt x="537516" y="3040112"/>
                  <a:pt x="-71734" y="2771427"/>
                  <a:pt x="6941" y="2333774"/>
                </a:cubicBezTo>
                <a:cubicBezTo>
                  <a:pt x="12397" y="2303423"/>
                  <a:pt x="22635" y="2274051"/>
                  <a:pt x="37757" y="2245686"/>
                </a:cubicBezTo>
                <a:moveTo>
                  <a:pt x="4127212" y="4239067"/>
                </a:moveTo>
                <a:cubicBezTo>
                  <a:pt x="4282382" y="4067393"/>
                  <a:pt x="4346989" y="3873419"/>
                  <a:pt x="4306236" y="3665157"/>
                </a:cubicBezTo>
                <a:cubicBezTo>
                  <a:pt x="4282094" y="3541777"/>
                  <a:pt x="4229693" y="3429193"/>
                  <a:pt x="4142258" y="3327979"/>
                </a:cubicBezTo>
                <a:moveTo>
                  <a:pt x="803859" y="796426"/>
                </a:moveTo>
                <a:cubicBezTo>
                  <a:pt x="751398" y="829592"/>
                  <a:pt x="724324" y="865433"/>
                  <a:pt x="717971" y="902500"/>
                </a:cubicBezTo>
                <a:cubicBezTo>
                  <a:pt x="693744" y="1043843"/>
                  <a:pt x="851827" y="1213684"/>
                  <a:pt x="1942554" y="1264924"/>
                </a:cubicBezTo>
                <a:cubicBezTo>
                  <a:pt x="2485470" y="1290429"/>
                  <a:pt x="2966879" y="1374506"/>
                  <a:pt x="2990388" y="1487637"/>
                </a:cubicBezTo>
                <a:cubicBezTo>
                  <a:pt x="3034048" y="1614395"/>
                  <a:pt x="2655791" y="1717959"/>
                  <a:pt x="1953109" y="1745278"/>
                </a:cubicBezTo>
                <a:cubicBezTo>
                  <a:pt x="1386751" y="1767300"/>
                  <a:pt x="952034" y="1821371"/>
                  <a:pt x="638269" y="1902990"/>
                </a:cubicBezTo>
                <a:moveTo>
                  <a:pt x="1132440" y="686698"/>
                </a:moveTo>
                <a:cubicBezTo>
                  <a:pt x="1324773" y="649250"/>
                  <a:pt x="1592508" y="622678"/>
                  <a:pt x="1953109" y="612429"/>
                </a:cubicBezTo>
                <a:cubicBezTo>
                  <a:pt x="2392010" y="599954"/>
                  <a:pt x="2794255" y="558116"/>
                  <a:pt x="2775064" y="473675"/>
                </a:cubicBezTo>
                <a:cubicBezTo>
                  <a:pt x="2756928" y="394128"/>
                  <a:pt x="2405539" y="358432"/>
                  <a:pt x="2012889" y="343559"/>
                </a:cubicBezTo>
                <a:cubicBezTo>
                  <a:pt x="1332085" y="317747"/>
                  <a:pt x="981559" y="245493"/>
                  <a:pt x="1026178" y="145987"/>
                </a:cubicBezTo>
                <a:cubicBezTo>
                  <a:pt x="1037875" y="119895"/>
                  <a:pt x="1082303" y="96879"/>
                  <a:pt x="1151631" y="77289"/>
                </a:cubicBezTo>
                <a:moveTo>
                  <a:pt x="1319553" y="43033"/>
                </a:moveTo>
                <a:cubicBezTo>
                  <a:pt x="1503979" y="15233"/>
                  <a:pt x="1757129" y="182"/>
                  <a:pt x="2028242" y="182"/>
                </a:cubicBezTo>
                <a:lnTo>
                  <a:pt x="2026035" y="182"/>
                </a:lnTo>
                <a:cubicBezTo>
                  <a:pt x="1676661" y="182"/>
                  <a:pt x="1377376" y="83807"/>
                  <a:pt x="1357897" y="145987"/>
                </a:cubicBezTo>
                <a:cubicBezTo>
                  <a:pt x="1337458" y="211428"/>
                  <a:pt x="1617073" y="241366"/>
                  <a:pt x="2016632" y="256432"/>
                </a:cubicBezTo>
                <a:cubicBezTo>
                  <a:pt x="2366591" y="269649"/>
                  <a:pt x="2626256" y="294202"/>
                  <a:pt x="2804398" y="329933"/>
                </a:cubicBezTo>
                <a:moveTo>
                  <a:pt x="3032359" y="402567"/>
                </a:moveTo>
                <a:cubicBezTo>
                  <a:pt x="3071096" y="424092"/>
                  <a:pt x="3094788" y="447799"/>
                  <a:pt x="3104192" y="473675"/>
                </a:cubicBezTo>
                <a:cubicBezTo>
                  <a:pt x="3150922" y="602255"/>
                  <a:pt x="2783508" y="706751"/>
                  <a:pt x="1996097" y="737361"/>
                </a:cubicBezTo>
                <a:cubicBezTo>
                  <a:pt x="1521981" y="755784"/>
                  <a:pt x="1134224" y="817867"/>
                  <a:pt x="1105534" y="902404"/>
                </a:cubicBezTo>
                <a:cubicBezTo>
                  <a:pt x="1076651" y="990492"/>
                  <a:pt x="1298231" y="1060136"/>
                  <a:pt x="1981416" y="1081745"/>
                </a:cubicBezTo>
                <a:cubicBezTo>
                  <a:pt x="2424519" y="1095764"/>
                  <a:pt x="2750855" y="1131066"/>
                  <a:pt x="2984382" y="1182028"/>
                </a:cubicBezTo>
                <a:moveTo>
                  <a:pt x="3376312" y="1329627"/>
                </a:moveTo>
                <a:cubicBezTo>
                  <a:pt x="3444133" y="1377807"/>
                  <a:pt x="3479090" y="1430966"/>
                  <a:pt x="3488302" y="1487445"/>
                </a:cubicBezTo>
                <a:cubicBezTo>
                  <a:pt x="3530349" y="1745278"/>
                  <a:pt x="3104192" y="1920483"/>
                  <a:pt x="1942554" y="1993995"/>
                </a:cubicBezTo>
                <a:cubicBezTo>
                  <a:pt x="1105534" y="2046962"/>
                  <a:pt x="702551" y="2166907"/>
                  <a:pt x="672968" y="2352677"/>
                </a:cubicBezTo>
                <a:cubicBezTo>
                  <a:pt x="643385" y="2538447"/>
                  <a:pt x="1152168" y="2679885"/>
                  <a:pt x="1911656" y="2719515"/>
                </a:cubicBezTo>
                <a:cubicBezTo>
                  <a:pt x="2603908" y="2755632"/>
                  <a:pt x="3115937" y="2833539"/>
                  <a:pt x="3485567" y="2950000"/>
                </a:cubicBezTo>
                <a:moveTo>
                  <a:pt x="3860801" y="3919631"/>
                </a:moveTo>
                <a:cubicBezTo>
                  <a:pt x="3845064" y="3959261"/>
                  <a:pt x="3822611" y="3998890"/>
                  <a:pt x="3793920" y="4037368"/>
                </a:cubicBezTo>
                <a:moveTo>
                  <a:pt x="3879224" y="3685691"/>
                </a:moveTo>
                <a:cubicBezTo>
                  <a:pt x="3888340" y="3724073"/>
                  <a:pt x="3891507" y="3763031"/>
                  <a:pt x="3888628" y="3801701"/>
                </a:cubicBezTo>
                <a:moveTo>
                  <a:pt x="3759376" y="3467297"/>
                </a:moveTo>
                <a:cubicBezTo>
                  <a:pt x="3789794" y="3501649"/>
                  <a:pt x="3815414" y="3537440"/>
                  <a:pt x="3835373" y="3573615"/>
                </a:cubicBezTo>
                <a:moveTo>
                  <a:pt x="3521982" y="3286612"/>
                </a:moveTo>
                <a:cubicBezTo>
                  <a:pt x="3570056" y="3315495"/>
                  <a:pt x="3614483" y="3346105"/>
                  <a:pt x="3653825" y="3377578"/>
                </a:cubicBezTo>
                <a:moveTo>
                  <a:pt x="3192087" y="3142391"/>
                </a:moveTo>
                <a:cubicBezTo>
                  <a:pt x="3253498" y="3164749"/>
                  <a:pt x="3312319" y="3188929"/>
                  <a:pt x="3367014" y="3214454"/>
                </a:cubicBezTo>
                <a:moveTo>
                  <a:pt x="2794735" y="3029931"/>
                </a:moveTo>
                <a:cubicBezTo>
                  <a:pt x="2865262" y="3044996"/>
                  <a:pt x="2934446" y="3062076"/>
                  <a:pt x="3000368" y="3080788"/>
                </a:cubicBezTo>
                <a:moveTo>
                  <a:pt x="2352668" y="2963347"/>
                </a:moveTo>
                <a:cubicBezTo>
                  <a:pt x="2428760" y="2970832"/>
                  <a:pt x="2504470" y="2979075"/>
                  <a:pt x="2577971" y="2990301"/>
                </a:cubicBezTo>
                <a:moveTo>
                  <a:pt x="1888051" y="2924965"/>
                </a:moveTo>
                <a:cubicBezTo>
                  <a:pt x="1888051" y="2924965"/>
                  <a:pt x="2044046" y="2933611"/>
                  <a:pt x="2121991" y="2937248"/>
                </a:cubicBezTo>
                <a:moveTo>
                  <a:pt x="1421227" y="2886957"/>
                </a:moveTo>
                <a:cubicBezTo>
                  <a:pt x="1495785" y="2894826"/>
                  <a:pt x="1573221" y="2900967"/>
                  <a:pt x="1651329" y="2905093"/>
                </a:cubicBezTo>
                <a:moveTo>
                  <a:pt x="1012361" y="2818253"/>
                </a:moveTo>
                <a:cubicBezTo>
                  <a:pt x="1075883" y="2832934"/>
                  <a:pt x="1143340" y="2846272"/>
                  <a:pt x="1212908" y="2857691"/>
                </a:cubicBezTo>
                <a:moveTo>
                  <a:pt x="669412" y="2723449"/>
                </a:moveTo>
                <a:cubicBezTo>
                  <a:pt x="716429" y="2743216"/>
                  <a:pt x="768245" y="2762119"/>
                  <a:pt x="823616" y="2779487"/>
                </a:cubicBezTo>
                <a:moveTo>
                  <a:pt x="445068" y="2594677"/>
                </a:moveTo>
                <a:cubicBezTo>
                  <a:pt x="472510" y="2617514"/>
                  <a:pt x="505327" y="2639968"/>
                  <a:pt x="542654" y="2661366"/>
                </a:cubicBezTo>
                <a:moveTo>
                  <a:pt x="971963" y="1974324"/>
                </a:moveTo>
                <a:cubicBezTo>
                  <a:pt x="919860" y="1987470"/>
                  <a:pt x="869675" y="2001863"/>
                  <a:pt x="822657" y="2017024"/>
                </a:cubicBezTo>
                <a:moveTo>
                  <a:pt x="1306752" y="1908978"/>
                </a:moveTo>
                <a:cubicBezTo>
                  <a:pt x="1247836" y="1917518"/>
                  <a:pt x="1189783" y="1927306"/>
                  <a:pt x="1134128" y="1938149"/>
                </a:cubicBezTo>
                <a:moveTo>
                  <a:pt x="1673686" y="1872419"/>
                </a:moveTo>
                <a:cubicBezTo>
                  <a:pt x="1611027" y="1876065"/>
                  <a:pt x="1548368" y="1880959"/>
                  <a:pt x="1487437" y="1887004"/>
                </a:cubicBezTo>
                <a:moveTo>
                  <a:pt x="2050983" y="1853900"/>
                </a:moveTo>
                <a:lnTo>
                  <a:pt x="1862815" y="1865318"/>
                </a:lnTo>
                <a:moveTo>
                  <a:pt x="2414079" y="1831350"/>
                </a:moveTo>
                <a:cubicBezTo>
                  <a:pt x="2356218" y="1837491"/>
                  <a:pt x="2296150" y="1842481"/>
                  <a:pt x="2235698" y="1846223"/>
                </a:cubicBezTo>
                <a:moveTo>
                  <a:pt x="2736202" y="1782029"/>
                </a:moveTo>
                <a:cubicBezTo>
                  <a:pt x="2687457" y="1792200"/>
                  <a:pt x="2635641" y="1801604"/>
                  <a:pt x="2582194" y="1809760"/>
                </a:cubicBezTo>
                <a:moveTo>
                  <a:pt x="3000559" y="1711214"/>
                </a:moveTo>
                <a:cubicBezTo>
                  <a:pt x="2964768" y="1724456"/>
                  <a:pt x="2915639" y="1737122"/>
                  <a:pt x="2873323" y="1748924"/>
                </a:cubicBezTo>
                <a:moveTo>
                  <a:pt x="3160614" y="1635505"/>
                </a:moveTo>
                <a:cubicBezTo>
                  <a:pt x="3140079" y="1650474"/>
                  <a:pt x="3115418" y="1665347"/>
                  <a:pt x="3087208" y="1679453"/>
                </a:cubicBezTo>
                <a:moveTo>
                  <a:pt x="3236227" y="1543292"/>
                </a:moveTo>
                <a:cubicBezTo>
                  <a:pt x="3231525" y="1558836"/>
                  <a:pt x="3222889" y="1574477"/>
                  <a:pt x="3210414" y="1589830"/>
                </a:cubicBezTo>
                <a:moveTo>
                  <a:pt x="3218858" y="1451462"/>
                </a:moveTo>
                <a:cubicBezTo>
                  <a:pt x="3226919" y="1463265"/>
                  <a:pt x="3232868" y="1475355"/>
                  <a:pt x="3236418" y="1487445"/>
                </a:cubicBezTo>
                <a:cubicBezTo>
                  <a:pt x="3237378" y="1490612"/>
                  <a:pt x="3238145" y="1493778"/>
                  <a:pt x="3238721" y="1496849"/>
                </a:cubicBezTo>
                <a:moveTo>
                  <a:pt x="2940299" y="1293039"/>
                </a:moveTo>
                <a:cubicBezTo>
                  <a:pt x="2974939" y="1304074"/>
                  <a:pt x="3007373" y="1315781"/>
                  <a:pt x="3036639" y="1327967"/>
                </a:cubicBezTo>
                <a:moveTo>
                  <a:pt x="2705976" y="1235082"/>
                </a:moveTo>
                <a:cubicBezTo>
                  <a:pt x="2748964" y="1243238"/>
                  <a:pt x="2790513" y="1252258"/>
                  <a:pt x="2829471" y="1261950"/>
                </a:cubicBezTo>
                <a:moveTo>
                  <a:pt x="2429432" y="1195261"/>
                </a:moveTo>
                <a:cubicBezTo>
                  <a:pt x="2477986" y="1200250"/>
                  <a:pt x="2525963" y="1206200"/>
                  <a:pt x="2571926" y="1212821"/>
                </a:cubicBezTo>
                <a:moveTo>
                  <a:pt x="2127172" y="1175206"/>
                </a:moveTo>
                <a:cubicBezTo>
                  <a:pt x="2178700" y="1176837"/>
                  <a:pt x="2230229" y="1179332"/>
                  <a:pt x="2280413" y="1182691"/>
                </a:cubicBezTo>
                <a:moveTo>
                  <a:pt x="1813877" y="1170120"/>
                </a:moveTo>
                <a:cubicBezTo>
                  <a:pt x="1865693" y="1171944"/>
                  <a:pt x="1918757" y="1172807"/>
                  <a:pt x="1971628" y="1172903"/>
                </a:cubicBezTo>
                <a:moveTo>
                  <a:pt x="1513249" y="1149298"/>
                </a:moveTo>
                <a:cubicBezTo>
                  <a:pt x="1560555" y="1154384"/>
                  <a:pt x="1609876" y="1158702"/>
                  <a:pt x="1659869" y="1162156"/>
                </a:cubicBezTo>
                <a:moveTo>
                  <a:pt x="1254169" y="1110148"/>
                </a:moveTo>
                <a:cubicBezTo>
                  <a:pt x="1292647" y="1118017"/>
                  <a:pt x="1334100" y="1125309"/>
                  <a:pt x="1377184" y="1131834"/>
                </a:cubicBezTo>
                <a:moveTo>
                  <a:pt x="1056308" y="1056509"/>
                </a:moveTo>
                <a:cubicBezTo>
                  <a:pt x="1083272" y="1066392"/>
                  <a:pt x="1113690" y="1075892"/>
                  <a:pt x="1146507" y="1084816"/>
                </a:cubicBezTo>
                <a:moveTo>
                  <a:pt x="933197" y="993562"/>
                </a:moveTo>
                <a:cubicBezTo>
                  <a:pt x="947111" y="1004597"/>
                  <a:pt x="964479" y="1015440"/>
                  <a:pt x="984918" y="1025899"/>
                </a:cubicBezTo>
                <a:moveTo>
                  <a:pt x="890785" y="926489"/>
                </a:moveTo>
                <a:cubicBezTo>
                  <a:pt x="891169" y="937716"/>
                  <a:pt x="894815" y="949135"/>
                  <a:pt x="901820" y="960170"/>
                </a:cubicBezTo>
                <a:moveTo>
                  <a:pt x="1202737" y="748304"/>
                </a:moveTo>
                <a:cubicBezTo>
                  <a:pt x="1170400" y="755980"/>
                  <a:pt x="1139694" y="764136"/>
                  <a:pt x="1111771" y="772676"/>
                </a:cubicBezTo>
                <a:moveTo>
                  <a:pt x="1418541" y="708578"/>
                </a:moveTo>
                <a:cubicBezTo>
                  <a:pt x="1379583" y="714047"/>
                  <a:pt x="1341584" y="720285"/>
                  <a:pt x="1305601" y="726810"/>
                </a:cubicBezTo>
                <a:moveTo>
                  <a:pt x="1667449" y="682478"/>
                </a:moveTo>
                <a:cubicBezTo>
                  <a:pt x="1624077" y="685645"/>
                  <a:pt x="1581185" y="689387"/>
                  <a:pt x="1539732" y="693705"/>
                </a:cubicBezTo>
                <a:moveTo>
                  <a:pt x="1934685" y="671251"/>
                </a:moveTo>
                <a:cubicBezTo>
                  <a:pt x="1889586" y="671827"/>
                  <a:pt x="1844199" y="673074"/>
                  <a:pt x="1799868" y="674994"/>
                </a:cubicBezTo>
                <a:moveTo>
                  <a:pt x="2200962" y="666549"/>
                </a:moveTo>
                <a:cubicBezTo>
                  <a:pt x="2157686" y="668469"/>
                  <a:pt x="2113355" y="669716"/>
                  <a:pt x="2069023" y="670388"/>
                </a:cubicBezTo>
                <a:moveTo>
                  <a:pt x="2449583" y="648030"/>
                </a:moveTo>
                <a:cubicBezTo>
                  <a:pt x="2410817" y="652252"/>
                  <a:pt x="2370132" y="655898"/>
                  <a:pt x="2328775" y="658969"/>
                </a:cubicBezTo>
                <a:moveTo>
                  <a:pt x="2660973" y="616844"/>
                </a:moveTo>
                <a:cubicBezTo>
                  <a:pt x="2629787" y="622986"/>
                  <a:pt x="2596203" y="628647"/>
                  <a:pt x="2561083" y="633829"/>
                </a:cubicBezTo>
                <a:moveTo>
                  <a:pt x="2819300" y="575871"/>
                </a:moveTo>
                <a:cubicBezTo>
                  <a:pt x="2797997" y="583260"/>
                  <a:pt x="2773913" y="590553"/>
                  <a:pt x="2747525" y="597365"/>
                </a:cubicBezTo>
                <a:moveTo>
                  <a:pt x="2914104" y="528757"/>
                </a:moveTo>
                <a:cubicBezTo>
                  <a:pt x="2903932" y="536913"/>
                  <a:pt x="2890787" y="545070"/>
                  <a:pt x="2875050" y="552842"/>
                </a:cubicBezTo>
                <a:moveTo>
                  <a:pt x="2940875" y="479244"/>
                </a:moveTo>
                <a:cubicBezTo>
                  <a:pt x="2942027" y="487496"/>
                  <a:pt x="2940395" y="495844"/>
                  <a:pt x="2935982" y="504001"/>
                </a:cubicBezTo>
                <a:moveTo>
                  <a:pt x="2802507" y="387511"/>
                </a:moveTo>
                <a:cubicBezTo>
                  <a:pt x="2823618" y="394228"/>
                  <a:pt x="2842713" y="401328"/>
                  <a:pt x="2859217" y="408621"/>
                </a:cubicBezTo>
                <a:moveTo>
                  <a:pt x="2651953" y="350952"/>
                </a:moveTo>
                <a:cubicBezTo>
                  <a:pt x="2680644" y="356325"/>
                  <a:pt x="2707895" y="362082"/>
                  <a:pt x="2732940" y="368224"/>
                </a:cubicBezTo>
                <a:moveTo>
                  <a:pt x="2461865" y="323508"/>
                </a:moveTo>
                <a:cubicBezTo>
                  <a:pt x="2496025" y="327251"/>
                  <a:pt x="2529418" y="331473"/>
                  <a:pt x="2561083" y="335983"/>
                </a:cubicBezTo>
                <a:moveTo>
                  <a:pt x="2244526" y="306524"/>
                </a:moveTo>
                <a:cubicBezTo>
                  <a:pt x="2282236" y="308443"/>
                  <a:pt x="2319659" y="310842"/>
                  <a:pt x="2355834" y="313625"/>
                </a:cubicBezTo>
                <a:moveTo>
                  <a:pt x="2013273" y="300863"/>
                </a:moveTo>
                <a:lnTo>
                  <a:pt x="2014712" y="300863"/>
                </a:lnTo>
                <a:cubicBezTo>
                  <a:pt x="2053191" y="300863"/>
                  <a:pt x="2091861" y="301343"/>
                  <a:pt x="2129763" y="302206"/>
                </a:cubicBezTo>
                <a:moveTo>
                  <a:pt x="1779333" y="295009"/>
                </a:moveTo>
                <a:cubicBezTo>
                  <a:pt x="1817044" y="296929"/>
                  <a:pt x="1855906" y="298368"/>
                  <a:pt x="1894960" y="299423"/>
                </a:cubicBezTo>
                <a:moveTo>
                  <a:pt x="1565640" y="278025"/>
                </a:moveTo>
                <a:cubicBezTo>
                  <a:pt x="1598553" y="281672"/>
                  <a:pt x="1633193" y="285030"/>
                  <a:pt x="1668793" y="287813"/>
                </a:cubicBezTo>
                <a:moveTo>
                  <a:pt x="1389274" y="251446"/>
                </a:moveTo>
                <a:cubicBezTo>
                  <a:pt x="1414798" y="256531"/>
                  <a:pt x="1442530" y="261329"/>
                  <a:pt x="1471892" y="265743"/>
                </a:cubicBezTo>
                <a:moveTo>
                  <a:pt x="1262901" y="217861"/>
                </a:moveTo>
                <a:cubicBezTo>
                  <a:pt x="1279213" y="223906"/>
                  <a:pt x="1298212" y="229760"/>
                  <a:pt x="1319227" y="235325"/>
                </a:cubicBezTo>
                <a:moveTo>
                  <a:pt x="1194772" y="180055"/>
                </a:moveTo>
                <a:cubicBezTo>
                  <a:pt x="1201009" y="186580"/>
                  <a:pt x="1209933" y="193009"/>
                  <a:pt x="1221256" y="199342"/>
                </a:cubicBezTo>
                <a:moveTo>
                  <a:pt x="1187576" y="140905"/>
                </a:moveTo>
                <a:cubicBezTo>
                  <a:pt x="1186616" y="142536"/>
                  <a:pt x="1185848" y="144167"/>
                  <a:pt x="1185177" y="145895"/>
                </a:cubicBezTo>
                <a:cubicBezTo>
                  <a:pt x="1183354" y="150692"/>
                  <a:pt x="1182778" y="155586"/>
                  <a:pt x="1183641" y="160480"/>
                </a:cubicBezTo>
                <a:moveTo>
                  <a:pt x="1341680" y="69898"/>
                </a:moveTo>
                <a:cubicBezTo>
                  <a:pt x="1320474" y="75079"/>
                  <a:pt x="1301091" y="80453"/>
                  <a:pt x="1283915" y="86018"/>
                </a:cubicBezTo>
                <a:moveTo>
                  <a:pt x="1488684" y="42359"/>
                </a:moveTo>
                <a:cubicBezTo>
                  <a:pt x="1461241" y="46389"/>
                  <a:pt x="1434853" y="50707"/>
                  <a:pt x="1410384" y="55217"/>
                </a:cubicBezTo>
                <a:moveTo>
                  <a:pt x="1668505" y="22400"/>
                </a:moveTo>
                <a:cubicBezTo>
                  <a:pt x="1636552" y="24991"/>
                  <a:pt x="1605078" y="28061"/>
                  <a:pt x="1575140" y="31420"/>
                </a:cubicBezTo>
                <a:moveTo>
                  <a:pt x="3687409" y="4152323"/>
                </a:moveTo>
                <a:cubicBezTo>
                  <a:pt x="3653892" y="4182184"/>
                  <a:pt x="3616018" y="4211566"/>
                  <a:pt x="3574508" y="4239883"/>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98549FCC-2AF7-F61A-5A5E-5F302550DD23}"/>
              </a:ext>
            </a:extLst>
          </p:cNvPr>
          <p:cNvSpPr/>
          <p:nvPr/>
        </p:nvSpPr>
        <p:spPr>
          <a:xfrm>
            <a:off x="7652859" y="4404750"/>
            <a:ext cx="938799" cy="1139970"/>
          </a:xfrm>
          <a:custGeom>
            <a:avLst/>
            <a:gdLst>
              <a:gd name="connsiteX0" fmla="*/ 586 w 806026"/>
              <a:gd name="connsiteY0" fmla="*/ 403887 h 978746"/>
              <a:gd name="connsiteX1" fmla="*/ 402986 w 806026"/>
              <a:gd name="connsiteY1" fmla="*/ 452 h 978746"/>
              <a:gd name="connsiteX2" fmla="*/ 404189 w 806026"/>
              <a:gd name="connsiteY2" fmla="*/ 452 h 978746"/>
              <a:gd name="connsiteX3" fmla="*/ 806589 w 806026"/>
              <a:gd name="connsiteY3" fmla="*/ 403887 h 978746"/>
              <a:gd name="connsiteX4" fmla="*/ 806601 w 806026"/>
              <a:gd name="connsiteY4" fmla="*/ 403887 h 978746"/>
              <a:gd name="connsiteX5" fmla="*/ 403587 w 806026"/>
              <a:gd name="connsiteY5" fmla="*/ 979199 h 978746"/>
              <a:gd name="connsiteX6" fmla="*/ 574 w 806026"/>
              <a:gd name="connsiteY6" fmla="*/ 403887 h 978746"/>
              <a:gd name="connsiteX7" fmla="*/ 586 w 806026"/>
              <a:gd name="connsiteY7" fmla="*/ 403887 h 9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026" h="978746">
                <a:moveTo>
                  <a:pt x="586" y="403887"/>
                </a:moveTo>
                <a:cubicBezTo>
                  <a:pt x="586" y="181074"/>
                  <a:pt x="180744" y="452"/>
                  <a:pt x="402986" y="452"/>
                </a:cubicBezTo>
                <a:lnTo>
                  <a:pt x="404189" y="452"/>
                </a:lnTo>
                <a:cubicBezTo>
                  <a:pt x="626431" y="452"/>
                  <a:pt x="806589" y="181074"/>
                  <a:pt x="806589" y="403887"/>
                </a:cubicBezTo>
                <a:lnTo>
                  <a:pt x="806601" y="403887"/>
                </a:lnTo>
                <a:cubicBezTo>
                  <a:pt x="806601" y="699064"/>
                  <a:pt x="403587" y="979199"/>
                  <a:pt x="403587" y="979199"/>
                </a:cubicBezTo>
                <a:cubicBezTo>
                  <a:pt x="403587" y="979199"/>
                  <a:pt x="574" y="699064"/>
                  <a:pt x="574" y="403887"/>
                </a:cubicBezTo>
                <a:lnTo>
                  <a:pt x="586" y="40388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457C8678-F9CA-A576-9F23-8F89066AD6CB}"/>
              </a:ext>
            </a:extLst>
          </p:cNvPr>
          <p:cNvSpPr/>
          <p:nvPr/>
        </p:nvSpPr>
        <p:spPr>
          <a:xfrm>
            <a:off x="3584728" y="3398894"/>
            <a:ext cx="804684" cy="983503"/>
          </a:xfrm>
          <a:custGeom>
            <a:avLst/>
            <a:gdLst>
              <a:gd name="connsiteX0" fmla="*/ 221 w 690879"/>
              <a:gd name="connsiteY0" fmla="*/ 348424 h 844408"/>
              <a:gd name="connsiteX1" fmla="*/ 345135 w 690879"/>
              <a:gd name="connsiteY1" fmla="*/ 362 h 844408"/>
              <a:gd name="connsiteX2" fmla="*/ 346165 w 690879"/>
              <a:gd name="connsiteY2" fmla="*/ 362 h 844408"/>
              <a:gd name="connsiteX3" fmla="*/ 691079 w 690879"/>
              <a:gd name="connsiteY3" fmla="*/ 348424 h 844408"/>
              <a:gd name="connsiteX4" fmla="*/ 691090 w 690879"/>
              <a:gd name="connsiteY4" fmla="*/ 348424 h 844408"/>
              <a:gd name="connsiteX5" fmla="*/ 345650 w 690879"/>
              <a:gd name="connsiteY5" fmla="*/ 844771 h 844408"/>
              <a:gd name="connsiteX6" fmla="*/ 210 w 690879"/>
              <a:gd name="connsiteY6" fmla="*/ 348424 h 844408"/>
              <a:gd name="connsiteX7" fmla="*/ 221 w 690879"/>
              <a:gd name="connsiteY7" fmla="*/ 348424 h 8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79" h="844408">
                <a:moveTo>
                  <a:pt x="221" y="348424"/>
                </a:moveTo>
                <a:cubicBezTo>
                  <a:pt x="221" y="156193"/>
                  <a:pt x="154642" y="362"/>
                  <a:pt x="345135" y="362"/>
                </a:cubicBezTo>
                <a:lnTo>
                  <a:pt x="346165" y="362"/>
                </a:lnTo>
                <a:cubicBezTo>
                  <a:pt x="536658" y="362"/>
                  <a:pt x="691079" y="156193"/>
                  <a:pt x="691079" y="348424"/>
                </a:cubicBezTo>
                <a:lnTo>
                  <a:pt x="691090" y="348424"/>
                </a:lnTo>
                <a:cubicBezTo>
                  <a:pt x="691090" y="603087"/>
                  <a:pt x="345650" y="844771"/>
                  <a:pt x="345650" y="844771"/>
                </a:cubicBezTo>
                <a:cubicBezTo>
                  <a:pt x="345650" y="844771"/>
                  <a:pt x="210" y="603087"/>
                  <a:pt x="210" y="348424"/>
                </a:cubicBezTo>
                <a:lnTo>
                  <a:pt x="221" y="348424"/>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B4704548-AB57-A823-7253-CBCF7D04F5AF}"/>
              </a:ext>
            </a:extLst>
          </p:cNvPr>
          <p:cNvSpPr/>
          <p:nvPr/>
        </p:nvSpPr>
        <p:spPr>
          <a:xfrm>
            <a:off x="7026993" y="2258924"/>
            <a:ext cx="670571" cy="827037"/>
          </a:xfrm>
          <a:custGeom>
            <a:avLst/>
            <a:gdLst>
              <a:gd name="connsiteX0" fmla="*/ 527 w 575733"/>
              <a:gd name="connsiteY0" fmla="*/ 292947 h 710071"/>
              <a:gd name="connsiteX1" fmla="*/ 287955 w 575733"/>
              <a:gd name="connsiteY1" fmla="*/ 260 h 710071"/>
              <a:gd name="connsiteX2" fmla="*/ 288815 w 575733"/>
              <a:gd name="connsiteY2" fmla="*/ 260 h 710071"/>
              <a:gd name="connsiteX3" fmla="*/ 576243 w 575733"/>
              <a:gd name="connsiteY3" fmla="*/ 292947 h 710071"/>
              <a:gd name="connsiteX4" fmla="*/ 576251 w 575733"/>
              <a:gd name="connsiteY4" fmla="*/ 292947 h 710071"/>
              <a:gd name="connsiteX5" fmla="*/ 288385 w 575733"/>
              <a:gd name="connsiteY5" fmla="*/ 710331 h 710071"/>
              <a:gd name="connsiteX6" fmla="*/ 518 w 575733"/>
              <a:gd name="connsiteY6" fmla="*/ 292947 h 710071"/>
              <a:gd name="connsiteX7" fmla="*/ 527 w 575733"/>
              <a:gd name="connsiteY7" fmla="*/ 292947 h 7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33" h="710071">
                <a:moveTo>
                  <a:pt x="527" y="292947"/>
                </a:moveTo>
                <a:cubicBezTo>
                  <a:pt x="527" y="131299"/>
                  <a:pt x="129211" y="260"/>
                  <a:pt x="287955" y="260"/>
                </a:cubicBezTo>
                <a:lnTo>
                  <a:pt x="288815" y="260"/>
                </a:lnTo>
                <a:cubicBezTo>
                  <a:pt x="447559" y="260"/>
                  <a:pt x="576243" y="131299"/>
                  <a:pt x="576243" y="292947"/>
                </a:cubicBezTo>
                <a:lnTo>
                  <a:pt x="576251" y="292947"/>
                </a:lnTo>
                <a:cubicBezTo>
                  <a:pt x="576251" y="507096"/>
                  <a:pt x="288385" y="710331"/>
                  <a:pt x="288385" y="710331"/>
                </a:cubicBezTo>
                <a:cubicBezTo>
                  <a:pt x="288385" y="710331"/>
                  <a:pt x="518" y="507096"/>
                  <a:pt x="518" y="292947"/>
                </a:cubicBezTo>
                <a:lnTo>
                  <a:pt x="527" y="29294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FD7D8D53-A329-455C-81C5-3F619ECA596B}"/>
              </a:ext>
            </a:extLst>
          </p:cNvPr>
          <p:cNvSpPr/>
          <p:nvPr/>
        </p:nvSpPr>
        <p:spPr>
          <a:xfrm>
            <a:off x="4411766" y="1789523"/>
            <a:ext cx="536456" cy="659394"/>
          </a:xfrm>
          <a:custGeom>
            <a:avLst/>
            <a:gdLst>
              <a:gd name="connsiteX0" fmla="*/ 291 w 460586"/>
              <a:gd name="connsiteY0" fmla="*/ 233577 h 566137"/>
              <a:gd name="connsiteX1" fmla="*/ 230234 w 460586"/>
              <a:gd name="connsiteY1" fmla="*/ 218 h 566137"/>
              <a:gd name="connsiteX2" fmla="*/ 230921 w 460586"/>
              <a:gd name="connsiteY2" fmla="*/ 218 h 566137"/>
              <a:gd name="connsiteX3" fmla="*/ 460864 w 460586"/>
              <a:gd name="connsiteY3" fmla="*/ 233577 h 566137"/>
              <a:gd name="connsiteX4" fmla="*/ 460871 w 460586"/>
              <a:gd name="connsiteY4" fmla="*/ 233577 h 566137"/>
              <a:gd name="connsiteX5" fmla="*/ 230577 w 460586"/>
              <a:gd name="connsiteY5" fmla="*/ 566356 h 566137"/>
              <a:gd name="connsiteX6" fmla="*/ 284 w 460586"/>
              <a:gd name="connsiteY6" fmla="*/ 233577 h 566137"/>
              <a:gd name="connsiteX7" fmla="*/ 291 w 460586"/>
              <a:gd name="connsiteY7" fmla="*/ 233577 h 5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586" h="566137">
                <a:moveTo>
                  <a:pt x="291" y="233577"/>
                </a:moveTo>
                <a:cubicBezTo>
                  <a:pt x="291" y="104695"/>
                  <a:pt x="103239" y="218"/>
                  <a:pt x="230234" y="218"/>
                </a:cubicBezTo>
                <a:lnTo>
                  <a:pt x="230921" y="218"/>
                </a:lnTo>
                <a:cubicBezTo>
                  <a:pt x="357916" y="218"/>
                  <a:pt x="460864" y="104695"/>
                  <a:pt x="460864" y="233577"/>
                </a:cubicBezTo>
                <a:lnTo>
                  <a:pt x="460871" y="233577"/>
                </a:lnTo>
                <a:cubicBezTo>
                  <a:pt x="460871" y="404318"/>
                  <a:pt x="230577" y="566356"/>
                  <a:pt x="230577" y="566356"/>
                </a:cubicBezTo>
                <a:cubicBezTo>
                  <a:pt x="230577" y="566356"/>
                  <a:pt x="284" y="404318"/>
                  <a:pt x="284" y="233577"/>
                </a:cubicBezTo>
                <a:lnTo>
                  <a:pt x="291" y="23357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A6939BB7-C1EC-DF01-2659-F2827C5D46E9}"/>
              </a:ext>
            </a:extLst>
          </p:cNvPr>
          <p:cNvSpPr/>
          <p:nvPr/>
        </p:nvSpPr>
        <p:spPr>
          <a:xfrm>
            <a:off x="6825822" y="1454239"/>
            <a:ext cx="402341" cy="494546"/>
          </a:xfrm>
          <a:custGeom>
            <a:avLst/>
            <a:gdLst>
              <a:gd name="connsiteX0" fmla="*/ 505 w 345439"/>
              <a:gd name="connsiteY0" fmla="*/ 175207 h 424603"/>
              <a:gd name="connsiteX1" fmla="*/ 172962 w 345439"/>
              <a:gd name="connsiteY1" fmla="*/ 188 h 424603"/>
              <a:gd name="connsiteX2" fmla="*/ 173478 w 345439"/>
              <a:gd name="connsiteY2" fmla="*/ 188 h 424603"/>
              <a:gd name="connsiteX3" fmla="*/ 345935 w 345439"/>
              <a:gd name="connsiteY3" fmla="*/ 175207 h 424603"/>
              <a:gd name="connsiteX4" fmla="*/ 345940 w 345439"/>
              <a:gd name="connsiteY4" fmla="*/ 175207 h 424603"/>
              <a:gd name="connsiteX5" fmla="*/ 173220 w 345439"/>
              <a:gd name="connsiteY5" fmla="*/ 424791 h 424603"/>
              <a:gd name="connsiteX6" fmla="*/ 500 w 345439"/>
              <a:gd name="connsiteY6" fmla="*/ 175207 h 424603"/>
              <a:gd name="connsiteX7" fmla="*/ 505 w 345439"/>
              <a:gd name="connsiteY7" fmla="*/ 175207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505" y="175207"/>
                </a:moveTo>
                <a:cubicBezTo>
                  <a:pt x="505" y="78546"/>
                  <a:pt x="77715" y="188"/>
                  <a:pt x="172962" y="188"/>
                </a:cubicBezTo>
                <a:lnTo>
                  <a:pt x="173478" y="188"/>
                </a:lnTo>
                <a:cubicBezTo>
                  <a:pt x="268725" y="188"/>
                  <a:pt x="345935" y="78546"/>
                  <a:pt x="345935" y="175207"/>
                </a:cubicBezTo>
                <a:lnTo>
                  <a:pt x="345940" y="175207"/>
                </a:lnTo>
                <a:cubicBezTo>
                  <a:pt x="345940" y="303263"/>
                  <a:pt x="173220" y="424791"/>
                  <a:pt x="173220" y="424791"/>
                </a:cubicBezTo>
                <a:cubicBezTo>
                  <a:pt x="173220" y="424791"/>
                  <a:pt x="500" y="303263"/>
                  <a:pt x="500" y="175207"/>
                </a:cubicBezTo>
                <a:lnTo>
                  <a:pt x="505" y="175207"/>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836EF478-310A-969F-5995-2B6936AAFE5F}"/>
              </a:ext>
            </a:extLst>
          </p:cNvPr>
          <p:cNvSpPr/>
          <p:nvPr/>
        </p:nvSpPr>
        <p:spPr>
          <a:xfrm>
            <a:off x="4814108" y="1051895"/>
            <a:ext cx="402341" cy="494546"/>
          </a:xfrm>
          <a:custGeom>
            <a:avLst/>
            <a:gdLst>
              <a:gd name="connsiteX0" fmla="*/ 325 w 345439"/>
              <a:gd name="connsiteY0" fmla="*/ 175171 h 424603"/>
              <a:gd name="connsiteX1" fmla="*/ 172782 w 345439"/>
              <a:gd name="connsiteY1" fmla="*/ 152 h 424603"/>
              <a:gd name="connsiteX2" fmla="*/ 173298 w 345439"/>
              <a:gd name="connsiteY2" fmla="*/ 152 h 424603"/>
              <a:gd name="connsiteX3" fmla="*/ 345755 w 345439"/>
              <a:gd name="connsiteY3" fmla="*/ 175171 h 424603"/>
              <a:gd name="connsiteX4" fmla="*/ 345760 w 345439"/>
              <a:gd name="connsiteY4" fmla="*/ 175171 h 424603"/>
              <a:gd name="connsiteX5" fmla="*/ 173040 w 345439"/>
              <a:gd name="connsiteY5" fmla="*/ 424755 h 424603"/>
              <a:gd name="connsiteX6" fmla="*/ 320 w 345439"/>
              <a:gd name="connsiteY6" fmla="*/ 175171 h 424603"/>
              <a:gd name="connsiteX7" fmla="*/ 325 w 345439"/>
              <a:gd name="connsiteY7" fmla="*/ 175171 h 4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39" h="424603">
                <a:moveTo>
                  <a:pt x="325" y="175171"/>
                </a:moveTo>
                <a:cubicBezTo>
                  <a:pt x="325" y="78510"/>
                  <a:pt x="77535" y="152"/>
                  <a:pt x="172782" y="152"/>
                </a:cubicBezTo>
                <a:lnTo>
                  <a:pt x="173298" y="152"/>
                </a:lnTo>
                <a:cubicBezTo>
                  <a:pt x="268545" y="152"/>
                  <a:pt x="345755" y="78510"/>
                  <a:pt x="345755" y="175171"/>
                </a:cubicBezTo>
                <a:lnTo>
                  <a:pt x="345760" y="175171"/>
                </a:lnTo>
                <a:cubicBezTo>
                  <a:pt x="345760" y="303227"/>
                  <a:pt x="173040" y="424755"/>
                  <a:pt x="173040" y="424755"/>
                </a:cubicBezTo>
                <a:cubicBezTo>
                  <a:pt x="173040" y="424755"/>
                  <a:pt x="320" y="303227"/>
                  <a:pt x="320" y="175171"/>
                </a:cubicBezTo>
                <a:lnTo>
                  <a:pt x="325" y="175171"/>
                </a:lnTo>
                <a:close/>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8044C00F-2AAB-497C-7D6C-1FA58ECA3A26}"/>
              </a:ext>
            </a:extLst>
          </p:cNvPr>
          <p:cNvSpPr/>
          <p:nvPr/>
        </p:nvSpPr>
        <p:spPr>
          <a:xfrm>
            <a:off x="7869398" y="4618495"/>
            <a:ext cx="528074" cy="578366"/>
          </a:xfrm>
          <a:custGeom>
            <a:avLst/>
            <a:gdLst>
              <a:gd name="connsiteX0" fmla="*/ 205695 w 453389"/>
              <a:gd name="connsiteY0" fmla="*/ 259550 h 496569"/>
              <a:gd name="connsiteX1" fmla="*/ 76155 w 453389"/>
              <a:gd name="connsiteY1" fmla="*/ 130010 h 496569"/>
              <a:gd name="connsiteX2" fmla="*/ 205695 w 453389"/>
              <a:gd name="connsiteY2" fmla="*/ 470 h 496569"/>
              <a:gd name="connsiteX3" fmla="*/ 590 w 453389"/>
              <a:gd name="connsiteY3" fmla="*/ 497040 h 496569"/>
              <a:gd name="connsiteX4" fmla="*/ 205695 w 453389"/>
              <a:gd name="connsiteY4" fmla="*/ 291935 h 496569"/>
              <a:gd name="connsiteX5" fmla="*/ 205695 w 453389"/>
              <a:gd name="connsiteY5" fmla="*/ 497040 h 496569"/>
              <a:gd name="connsiteX6" fmla="*/ 248875 w 453389"/>
              <a:gd name="connsiteY6" fmla="*/ 259550 h 496569"/>
              <a:gd name="connsiteX7" fmla="*/ 270465 w 453389"/>
              <a:gd name="connsiteY7" fmla="*/ 257607 h 496569"/>
              <a:gd name="connsiteX8" fmla="*/ 270465 w 453389"/>
              <a:gd name="connsiteY8" fmla="*/ 224574 h 496569"/>
              <a:gd name="connsiteX9" fmla="*/ 300410 w 453389"/>
              <a:gd name="connsiteY9" fmla="*/ 212073 h 496569"/>
              <a:gd name="connsiteX10" fmla="*/ 323857 w 453389"/>
              <a:gd name="connsiteY10" fmla="*/ 235521 h 496569"/>
              <a:gd name="connsiteX11" fmla="*/ 354385 w 453389"/>
              <a:gd name="connsiteY11" fmla="*/ 204992 h 496569"/>
              <a:gd name="connsiteX12" fmla="*/ 330917 w 453389"/>
              <a:gd name="connsiteY12" fmla="*/ 181546 h 496569"/>
              <a:gd name="connsiteX13" fmla="*/ 343439 w 453389"/>
              <a:gd name="connsiteY13" fmla="*/ 151600 h 496569"/>
              <a:gd name="connsiteX14" fmla="*/ 376472 w 453389"/>
              <a:gd name="connsiteY14" fmla="*/ 151600 h 496569"/>
              <a:gd name="connsiteX15" fmla="*/ 378415 w 453389"/>
              <a:gd name="connsiteY15" fmla="*/ 130010 h 496569"/>
              <a:gd name="connsiteX16" fmla="*/ 376472 w 453389"/>
              <a:gd name="connsiteY16" fmla="*/ 108420 h 496569"/>
              <a:gd name="connsiteX17" fmla="*/ 343439 w 453389"/>
              <a:gd name="connsiteY17" fmla="*/ 108420 h 496569"/>
              <a:gd name="connsiteX18" fmla="*/ 330917 w 453389"/>
              <a:gd name="connsiteY18" fmla="*/ 78474 h 496569"/>
              <a:gd name="connsiteX19" fmla="*/ 354364 w 453389"/>
              <a:gd name="connsiteY19" fmla="*/ 55027 h 496569"/>
              <a:gd name="connsiteX20" fmla="*/ 323835 w 453389"/>
              <a:gd name="connsiteY20" fmla="*/ 24500 h 496569"/>
              <a:gd name="connsiteX21" fmla="*/ 300411 w 453389"/>
              <a:gd name="connsiteY21" fmla="*/ 47968 h 496569"/>
              <a:gd name="connsiteX22" fmla="*/ 270465 w 453389"/>
              <a:gd name="connsiteY22" fmla="*/ 35446 h 496569"/>
              <a:gd name="connsiteX23" fmla="*/ 270465 w 453389"/>
              <a:gd name="connsiteY23" fmla="*/ 2413 h 496569"/>
              <a:gd name="connsiteX24" fmla="*/ 248875 w 453389"/>
              <a:gd name="connsiteY24" fmla="*/ 470 h 496569"/>
              <a:gd name="connsiteX25" fmla="*/ 248875 w 453389"/>
              <a:gd name="connsiteY25" fmla="*/ 86830 h 496569"/>
              <a:gd name="connsiteX26" fmla="*/ 292055 w 453389"/>
              <a:gd name="connsiteY26" fmla="*/ 130010 h 496569"/>
              <a:gd name="connsiteX27" fmla="*/ 248875 w 453389"/>
              <a:gd name="connsiteY27" fmla="*/ 173190 h 496569"/>
              <a:gd name="connsiteX28" fmla="*/ 453980 w 453389"/>
              <a:gd name="connsiteY28" fmla="*/ 497040 h 496569"/>
              <a:gd name="connsiteX29" fmla="*/ 451173 w 453389"/>
              <a:gd name="connsiteY29" fmla="*/ 464655 h 496569"/>
              <a:gd name="connsiteX30" fmla="*/ 407540 w 453389"/>
              <a:gd name="connsiteY30" fmla="*/ 464655 h 496569"/>
              <a:gd name="connsiteX31" fmla="*/ 393420 w 453389"/>
              <a:gd name="connsiteY31" fmla="*/ 424347 h 496569"/>
              <a:gd name="connsiteX32" fmla="*/ 425179 w 453389"/>
              <a:gd name="connsiteY32" fmla="*/ 392609 h 496569"/>
              <a:gd name="connsiteX33" fmla="*/ 366476 w 453389"/>
              <a:gd name="connsiteY33" fmla="*/ 329156 h 496569"/>
              <a:gd name="connsiteX34" fmla="*/ 335342 w 453389"/>
              <a:gd name="connsiteY34" fmla="*/ 360310 h 496569"/>
              <a:gd name="connsiteX35" fmla="*/ 292162 w 453389"/>
              <a:gd name="connsiteY35" fmla="*/ 341117 h 496569"/>
              <a:gd name="connsiteX36" fmla="*/ 292162 w 453389"/>
              <a:gd name="connsiteY36" fmla="*/ 296576 h 496569"/>
              <a:gd name="connsiteX37" fmla="*/ 248875 w 453389"/>
              <a:gd name="connsiteY37" fmla="*/ 291935 h 496569"/>
              <a:gd name="connsiteX38" fmla="*/ 248875 w 453389"/>
              <a:gd name="connsiteY38" fmla="*/ 410680 h 496569"/>
              <a:gd name="connsiteX39" fmla="*/ 335235 w 453389"/>
              <a:gd name="connsiteY39" fmla="*/ 497040 h 4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3389" h="496569">
                <a:moveTo>
                  <a:pt x="205695" y="259550"/>
                </a:moveTo>
                <a:cubicBezTo>
                  <a:pt x="134152" y="259550"/>
                  <a:pt x="76155" y="201553"/>
                  <a:pt x="76155" y="130010"/>
                </a:cubicBezTo>
                <a:cubicBezTo>
                  <a:pt x="76155" y="58467"/>
                  <a:pt x="134152" y="470"/>
                  <a:pt x="205695" y="470"/>
                </a:cubicBezTo>
                <a:close/>
                <a:moveTo>
                  <a:pt x="590" y="497040"/>
                </a:moveTo>
                <a:cubicBezTo>
                  <a:pt x="590" y="383764"/>
                  <a:pt x="92418" y="291935"/>
                  <a:pt x="205695" y="291935"/>
                </a:cubicBezTo>
                <a:lnTo>
                  <a:pt x="205695" y="497040"/>
                </a:lnTo>
                <a:close/>
                <a:moveTo>
                  <a:pt x="248875" y="259550"/>
                </a:moveTo>
                <a:cubicBezTo>
                  <a:pt x="256113" y="259507"/>
                  <a:pt x="263335" y="258856"/>
                  <a:pt x="270465" y="257607"/>
                </a:cubicBezTo>
                <a:lnTo>
                  <a:pt x="270465" y="224574"/>
                </a:lnTo>
                <a:cubicBezTo>
                  <a:pt x="281084" y="222138"/>
                  <a:pt x="291211" y="217911"/>
                  <a:pt x="300410" y="212073"/>
                </a:cubicBezTo>
                <a:lnTo>
                  <a:pt x="323857" y="235521"/>
                </a:lnTo>
                <a:cubicBezTo>
                  <a:pt x="335668" y="227122"/>
                  <a:pt x="345987" y="216803"/>
                  <a:pt x="354385" y="204992"/>
                </a:cubicBezTo>
                <a:lnTo>
                  <a:pt x="330917" y="181546"/>
                </a:lnTo>
                <a:cubicBezTo>
                  <a:pt x="336762" y="172348"/>
                  <a:pt x="340996" y="162220"/>
                  <a:pt x="343439" y="151600"/>
                </a:cubicBezTo>
                <a:lnTo>
                  <a:pt x="376472" y="151600"/>
                </a:lnTo>
                <a:cubicBezTo>
                  <a:pt x="377721" y="144471"/>
                  <a:pt x="378372" y="137248"/>
                  <a:pt x="378415" y="130010"/>
                </a:cubicBezTo>
                <a:cubicBezTo>
                  <a:pt x="378372" y="122772"/>
                  <a:pt x="377721" y="115550"/>
                  <a:pt x="376472" y="108420"/>
                </a:cubicBezTo>
                <a:lnTo>
                  <a:pt x="343439" y="108420"/>
                </a:lnTo>
                <a:cubicBezTo>
                  <a:pt x="340996" y="97800"/>
                  <a:pt x="336762" y="87672"/>
                  <a:pt x="330917" y="78474"/>
                </a:cubicBezTo>
                <a:lnTo>
                  <a:pt x="354364" y="55027"/>
                </a:lnTo>
                <a:cubicBezTo>
                  <a:pt x="345965" y="43217"/>
                  <a:pt x="335646" y="32898"/>
                  <a:pt x="323835" y="24500"/>
                </a:cubicBezTo>
                <a:lnTo>
                  <a:pt x="300411" y="47968"/>
                </a:lnTo>
                <a:cubicBezTo>
                  <a:pt x="291212" y="42123"/>
                  <a:pt x="281085" y="37889"/>
                  <a:pt x="270465" y="35446"/>
                </a:cubicBezTo>
                <a:lnTo>
                  <a:pt x="270465" y="2413"/>
                </a:lnTo>
                <a:cubicBezTo>
                  <a:pt x="263335" y="1164"/>
                  <a:pt x="256113" y="513"/>
                  <a:pt x="248875" y="470"/>
                </a:cubicBezTo>
                <a:moveTo>
                  <a:pt x="248875" y="86830"/>
                </a:moveTo>
                <a:cubicBezTo>
                  <a:pt x="272723" y="86830"/>
                  <a:pt x="292055" y="106162"/>
                  <a:pt x="292055" y="130010"/>
                </a:cubicBezTo>
                <a:cubicBezTo>
                  <a:pt x="292055" y="153858"/>
                  <a:pt x="272723" y="173190"/>
                  <a:pt x="248875" y="173190"/>
                </a:cubicBezTo>
                <a:moveTo>
                  <a:pt x="453980" y="497040"/>
                </a:moveTo>
                <a:cubicBezTo>
                  <a:pt x="453902" y="486187"/>
                  <a:pt x="452964" y="475359"/>
                  <a:pt x="451173" y="464655"/>
                </a:cubicBezTo>
                <a:lnTo>
                  <a:pt x="407540" y="464655"/>
                </a:lnTo>
                <a:cubicBezTo>
                  <a:pt x="404655" y="450648"/>
                  <a:pt x="399906" y="437092"/>
                  <a:pt x="393420" y="424347"/>
                </a:cubicBezTo>
                <a:lnTo>
                  <a:pt x="425179" y="392609"/>
                </a:lnTo>
                <a:cubicBezTo>
                  <a:pt x="410322" y="367542"/>
                  <a:pt x="390313" y="345915"/>
                  <a:pt x="366476" y="329156"/>
                </a:cubicBezTo>
                <a:lnTo>
                  <a:pt x="335342" y="360310"/>
                </a:lnTo>
                <a:cubicBezTo>
                  <a:pt x="321980" y="351809"/>
                  <a:pt x="307427" y="345341"/>
                  <a:pt x="292162" y="341117"/>
                </a:cubicBezTo>
                <a:lnTo>
                  <a:pt x="292162" y="296576"/>
                </a:lnTo>
                <a:cubicBezTo>
                  <a:pt x="277938" y="293505"/>
                  <a:pt x="263428" y="291949"/>
                  <a:pt x="248875" y="291935"/>
                </a:cubicBezTo>
                <a:moveTo>
                  <a:pt x="248875" y="410680"/>
                </a:moveTo>
                <a:cubicBezTo>
                  <a:pt x="296571" y="410680"/>
                  <a:pt x="335235" y="449344"/>
                  <a:pt x="335235" y="497040"/>
                </a:cubicBezTo>
              </a:path>
            </a:pathLst>
          </a:custGeom>
          <a:noFill/>
          <a:ln w="191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 name="Graphic 37" descr="Flag with solid fill">
            <a:extLst>
              <a:ext uri="{FF2B5EF4-FFF2-40B4-BE49-F238E27FC236}">
                <a16:creationId xmlns:a16="http://schemas.microsoft.com/office/drawing/2014/main" id="{E5103AF0-C3E8-7DB0-1D3C-B4246B1C492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68565" y="1528890"/>
            <a:ext cx="1070183" cy="1070183"/>
          </a:xfrm>
          <a:prstGeom prst="rect">
            <a:avLst/>
          </a:prstGeom>
        </p:spPr>
      </p:pic>
      <p:sp>
        <p:nvSpPr>
          <p:cNvPr id="39" name="TextBox 38">
            <a:extLst>
              <a:ext uri="{FF2B5EF4-FFF2-40B4-BE49-F238E27FC236}">
                <a16:creationId xmlns:a16="http://schemas.microsoft.com/office/drawing/2014/main" id="{B1478CC6-20D9-C601-884C-F574D0C8EA62}"/>
              </a:ext>
            </a:extLst>
          </p:cNvPr>
          <p:cNvSpPr txBox="1"/>
          <p:nvPr/>
        </p:nvSpPr>
        <p:spPr>
          <a:xfrm>
            <a:off x="5175615" y="2252903"/>
            <a:ext cx="1514197" cy="369332"/>
          </a:xfrm>
          <a:prstGeom prst="rect">
            <a:avLst/>
          </a:prstGeom>
          <a:noFill/>
        </p:spPr>
        <p:txBody>
          <a:bodyPr wrap="square" rtlCol="0">
            <a:spAutoFit/>
          </a:bodyPr>
          <a:lstStyle/>
          <a:p>
            <a:r>
              <a:rPr lang="en-US" dirty="0"/>
              <a:t>We are here!</a:t>
            </a:r>
          </a:p>
        </p:txBody>
      </p:sp>
      <p:pic>
        <p:nvPicPr>
          <p:cNvPr id="41" name="Graphic 40" descr="Hammer with solid fill">
            <a:extLst>
              <a:ext uri="{FF2B5EF4-FFF2-40B4-BE49-F238E27FC236}">
                <a16:creationId xmlns:a16="http://schemas.microsoft.com/office/drawing/2014/main" id="{E5F6DF66-0968-381C-F740-2F3106873E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9636" y="3522634"/>
            <a:ext cx="574702" cy="574702"/>
          </a:xfrm>
          <a:prstGeom prst="rect">
            <a:avLst/>
          </a:prstGeom>
        </p:spPr>
      </p:pic>
      <p:pic>
        <p:nvPicPr>
          <p:cNvPr id="43" name="Graphic 42" descr="Polaroid Pictures with solid fill">
            <a:extLst>
              <a:ext uri="{FF2B5EF4-FFF2-40B4-BE49-F238E27FC236}">
                <a16:creationId xmlns:a16="http://schemas.microsoft.com/office/drawing/2014/main" id="{B3E8220A-27B6-9182-C32A-17D398E37E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20685" y="2386007"/>
            <a:ext cx="492920" cy="492920"/>
          </a:xfrm>
          <a:prstGeom prst="rect">
            <a:avLst/>
          </a:prstGeom>
        </p:spPr>
      </p:pic>
      <p:pic>
        <p:nvPicPr>
          <p:cNvPr id="45" name="Graphic 44" descr="Decision chart with solid fill">
            <a:extLst>
              <a:ext uri="{FF2B5EF4-FFF2-40B4-BE49-F238E27FC236}">
                <a16:creationId xmlns:a16="http://schemas.microsoft.com/office/drawing/2014/main" id="{29BB33F6-E437-982E-6E80-1883F9F33B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02645" y="1874270"/>
            <a:ext cx="354698" cy="354698"/>
          </a:xfrm>
          <a:prstGeom prst="rect">
            <a:avLst/>
          </a:prstGeom>
        </p:spPr>
      </p:pic>
      <p:pic>
        <p:nvPicPr>
          <p:cNvPr id="47" name="Graphic 46" descr="Checklist with solid fill">
            <a:extLst>
              <a:ext uri="{FF2B5EF4-FFF2-40B4-BE49-F238E27FC236}">
                <a16:creationId xmlns:a16="http://schemas.microsoft.com/office/drawing/2014/main" id="{13E00FB5-85AC-18D8-6CE0-414CE37B46A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89237" y="1535739"/>
            <a:ext cx="275510" cy="275510"/>
          </a:xfrm>
          <a:prstGeom prst="rect">
            <a:avLst/>
          </a:prstGeom>
        </p:spPr>
      </p:pic>
      <p:pic>
        <p:nvPicPr>
          <p:cNvPr id="50" name="Graphic 49" descr="Spinning Plates with solid fill">
            <a:extLst>
              <a:ext uri="{FF2B5EF4-FFF2-40B4-BE49-F238E27FC236}">
                <a16:creationId xmlns:a16="http://schemas.microsoft.com/office/drawing/2014/main" id="{CF893D00-A680-990D-C3D4-FF40A16F96C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54940" y="1140669"/>
            <a:ext cx="320675" cy="320675"/>
          </a:xfrm>
          <a:prstGeom prst="rect">
            <a:avLst/>
          </a:prstGeom>
        </p:spPr>
      </p:pic>
    </p:spTree>
    <p:extLst>
      <p:ext uri="{BB962C8B-B14F-4D97-AF65-F5344CB8AC3E}">
        <p14:creationId xmlns:p14="http://schemas.microsoft.com/office/powerpoint/2010/main" val="200350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061D0-FF5E-1FC4-A9C7-615C98D414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95E125-8C16-CA51-4318-078C8DFC25AB}"/>
              </a:ext>
            </a:extLst>
          </p:cNvPr>
          <p:cNvSpPr/>
          <p:nvPr/>
        </p:nvSpPr>
        <p:spPr>
          <a:xfrm>
            <a:off x="3125165" y="2744059"/>
            <a:ext cx="8569529" cy="13698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6600" b="1" dirty="0">
                <a:latin typeface="Graphik" panose="020B0503030202060203" pitchFamily="34" charset="0"/>
              </a:rPr>
              <a:t>Planning Agentic Workflows</a:t>
            </a:r>
          </a:p>
        </p:txBody>
      </p:sp>
    </p:spTree>
    <p:extLst>
      <p:ext uri="{BB962C8B-B14F-4D97-AF65-F5344CB8AC3E}">
        <p14:creationId xmlns:p14="http://schemas.microsoft.com/office/powerpoint/2010/main" val="388551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A210-B6AA-5F45-9373-D64B69707F30}"/>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527AF704-997E-C17A-66AA-9664249FF26D}"/>
              </a:ext>
            </a:extLst>
          </p:cNvPr>
          <p:cNvGrpSpPr/>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99FF1F8-1068-4200-807D-8D20693A386B}"/>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6ED9F7B5-4A65-3775-9ED3-5762986309BF}"/>
                </a:ext>
              </a:extLst>
            </p:cNvPr>
            <p:cNvPicPr>
              <a:picLocks noChangeAspect="1"/>
            </p:cNvPicPr>
            <p:nvPr/>
          </p:nvPicPr>
          <p:blipFill>
            <a:blip r:embed="rId4"/>
            <a:srcRect t="3857" b="4037"/>
            <a:stretch>
              <a:fillRect/>
            </a:stretch>
          </p:blipFill>
          <p:spPr>
            <a:xfrm>
              <a:off x="91439" y="84913"/>
              <a:ext cx="12006072" cy="6675121"/>
            </a:xfrm>
            <a:prstGeom prst="rect">
              <a:avLst/>
            </a:prstGeom>
          </p:spPr>
        </p:pic>
      </p:grpSp>
      <p:graphicFrame>
        <p:nvGraphicFramePr>
          <p:cNvPr id="199" name="think-cell data - do not delete" hidden="1">
            <a:extLst>
              <a:ext uri="{FF2B5EF4-FFF2-40B4-BE49-F238E27FC236}">
                <a16:creationId xmlns:a16="http://schemas.microsoft.com/office/drawing/2014/main" id="{AC32EC95-7D00-CBF7-9E29-BFEB067D0E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AC32EC95-7D00-CBF7-9E29-BFEB067D0E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2" name="Title 2">
            <a:extLst>
              <a:ext uri="{FF2B5EF4-FFF2-40B4-BE49-F238E27FC236}">
                <a16:creationId xmlns:a16="http://schemas.microsoft.com/office/drawing/2014/main" id="{F8D290C2-F6FC-5454-5B6A-9B101A27B31D}"/>
              </a:ext>
            </a:extLst>
          </p:cNvPr>
          <p:cNvSpPr txBox="1">
            <a:spLocks/>
          </p:cNvSpPr>
          <p:nvPr/>
        </p:nvSpPr>
        <p:spPr>
          <a:xfrm>
            <a:off x="655077" y="3598301"/>
            <a:ext cx="9994449" cy="600296"/>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48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Citizens AI Academy</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grpSp>
        <p:nvGrpSpPr>
          <p:cNvPr id="36" name="Group 35">
            <a:extLst>
              <a:ext uri="{FF2B5EF4-FFF2-40B4-BE49-F238E27FC236}">
                <a16:creationId xmlns:a16="http://schemas.microsoft.com/office/drawing/2014/main" id="{9FB67B90-2573-40BD-7E42-4CCF237288B3}"/>
              </a:ext>
            </a:extLst>
          </p:cNvPr>
          <p:cNvGrpSpPr/>
          <p:nvPr/>
        </p:nvGrpSpPr>
        <p:grpSpPr>
          <a:xfrm>
            <a:off x="384445" y="2767404"/>
            <a:ext cx="4788470" cy="661596"/>
            <a:chOff x="384445" y="2767404"/>
            <a:chExt cx="4788470" cy="661596"/>
          </a:xfrm>
        </p:grpSpPr>
        <p:pic>
          <p:nvPicPr>
            <p:cNvPr id="33" name="Picture 32" descr="A black background with a black square&#10;&#10;Description automatically generated with medium confidence">
              <a:extLst>
                <a:ext uri="{FF2B5EF4-FFF2-40B4-BE49-F238E27FC236}">
                  <a16:creationId xmlns:a16="http://schemas.microsoft.com/office/drawing/2014/main" id="{039AEE95-CCA2-F7A3-E81F-24BD5A3C620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8050" y="2767404"/>
              <a:ext cx="1774865" cy="468765"/>
            </a:xfrm>
            <a:prstGeom prst="rect">
              <a:avLst/>
            </a:prstGeom>
          </p:spPr>
        </p:pic>
        <p:cxnSp>
          <p:nvCxnSpPr>
            <p:cNvPr id="34" name="Straight Connector 33">
              <a:extLst>
                <a:ext uri="{FF2B5EF4-FFF2-40B4-BE49-F238E27FC236}">
                  <a16:creationId xmlns:a16="http://schemas.microsoft.com/office/drawing/2014/main" id="{5C7184AF-594E-640C-00BC-17E405D52B11}"/>
                </a:ext>
              </a:extLst>
            </p:cNvPr>
            <p:cNvCxnSpPr>
              <a:cxnSpLocks/>
            </p:cNvCxnSpPr>
            <p:nvPr/>
          </p:nvCxnSpPr>
          <p:spPr>
            <a:xfrm>
              <a:off x="3204099" y="2767404"/>
              <a:ext cx="0" cy="661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descr="A close up of a logo&#10;&#10;Description automatically generated">
              <a:extLst>
                <a:ext uri="{FF2B5EF4-FFF2-40B4-BE49-F238E27FC236}">
                  <a16:creationId xmlns:a16="http://schemas.microsoft.com/office/drawing/2014/main" id="{544BA519-8E5B-2CB5-64C5-924CA6887E2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384445" y="2798361"/>
              <a:ext cx="2721690" cy="565180"/>
            </a:xfrm>
            <a:prstGeom prst="rect">
              <a:avLst/>
            </a:prstGeom>
          </p:spPr>
        </p:pic>
      </p:grpSp>
      <p:sp>
        <p:nvSpPr>
          <p:cNvPr id="37" name="Title 2">
            <a:extLst>
              <a:ext uri="{FF2B5EF4-FFF2-40B4-BE49-F238E27FC236}">
                <a16:creationId xmlns:a16="http://schemas.microsoft.com/office/drawing/2014/main" id="{F08E3C34-215C-4DD9-E15B-E513645DE121}"/>
              </a:ext>
            </a:extLst>
          </p:cNvPr>
          <p:cNvSpPr txBox="1">
            <a:spLocks/>
          </p:cNvSpPr>
          <p:nvPr/>
        </p:nvSpPr>
        <p:spPr>
          <a:xfrm>
            <a:off x="732711" y="4253902"/>
            <a:ext cx="9994449" cy="1978353"/>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marL="0" marR="0" lvl="0" indent="0" algn="l" defTabSz="457192" rtl="0" eaLnBrk="1" fontAlgn="auto" latinLnBrk="0" hangingPunct="1">
              <a:lnSpc>
                <a:spcPct val="80000"/>
              </a:lnSpc>
              <a:spcBef>
                <a:spcPct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t>Track C / Memory for AI Agents</a:t>
            </a:r>
            <a:br>
              <a:rPr kumimoji="0" lang="en-US" sz="3600" b="1"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br>
              <a:rPr kumimoji="0" lang="en-US" sz="3200" i="0" u="none" strike="noStrike" kern="1200" cap="none" spc="0" normalizeH="0" baseline="0" noProof="0" dirty="0">
                <a:ln>
                  <a:noFill/>
                </a:ln>
                <a:solidFill>
                  <a:srgbClr val="FFFFFF"/>
                </a:solidFill>
                <a:effectLst/>
                <a:uLnTx/>
                <a:uFillTx/>
                <a:latin typeface="Graphik-Light" panose="020B0403030202060203" pitchFamily="34" charset="77"/>
                <a:ea typeface="+mj-ea"/>
                <a:cs typeface="Arial"/>
              </a:rPr>
            </a:br>
            <a:r>
              <a:rPr kumimoji="0" lang="en-US" sz="24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rPr>
              <a:t>September 2025</a:t>
            </a:r>
            <a:endParaRPr kumimoji="0" lang="en-US" sz="4800" i="0" u="none" strike="noStrike" kern="1200" cap="none" spc="0" normalizeH="0" baseline="0" noProof="0" dirty="0">
              <a:ln>
                <a:noFill/>
              </a:ln>
              <a:solidFill>
                <a:schemeClr val="bg1"/>
              </a:solidFill>
              <a:effectLst/>
              <a:uLnTx/>
              <a:uFillTx/>
              <a:latin typeface="Graphik-Medium" panose="020B0503030202060203" pitchFamily="34" charset="77"/>
              <a:ea typeface="+mj-ea"/>
              <a:cs typeface="Arial"/>
            </a:endParaRPr>
          </a:p>
        </p:txBody>
      </p:sp>
    </p:spTree>
    <p:extLst>
      <p:ext uri="{BB962C8B-B14F-4D97-AF65-F5344CB8AC3E}">
        <p14:creationId xmlns:p14="http://schemas.microsoft.com/office/powerpoint/2010/main" val="4135505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4C056-A22C-313B-9379-0EBC0B80DE34}"/>
            </a:ext>
          </a:extLst>
        </p:cNvPr>
        <p:cNvGrpSpPr/>
        <p:nvPr/>
      </p:nvGrpSpPr>
      <p:grpSpPr>
        <a:xfrm>
          <a:off x="0" y="0"/>
          <a:ext cx="0" cy="0"/>
          <a:chOff x="0" y="0"/>
          <a:chExt cx="0" cy="0"/>
        </a:xfrm>
      </p:grpSpPr>
      <p:sp>
        <p:nvSpPr>
          <p:cNvPr id="142" name="Title 1">
            <a:extLst>
              <a:ext uri="{FF2B5EF4-FFF2-40B4-BE49-F238E27FC236}">
                <a16:creationId xmlns:a16="http://schemas.microsoft.com/office/drawing/2014/main" id="{3CBEC632-8732-066A-11C5-33D321790BEF}"/>
              </a:ext>
            </a:extLst>
          </p:cNvPr>
          <p:cNvSpPr>
            <a:spLocks noGrp="1"/>
          </p:cNvSpPr>
          <p:nvPr>
            <p:ph type="title"/>
          </p:nvPr>
        </p:nvSpPr>
        <p:spPr>
          <a:prstGeom prst="rect">
            <a:avLst/>
          </a:prstGeom>
        </p:spPr>
        <p:txBody>
          <a:bodyPr vert="horz" wrap="square" lIns="0" tIns="0" rIns="0" bIns="0" rtlCol="0" anchor="t" anchorCtr="0">
            <a:noAutofit/>
          </a:bodyPr>
          <a:lstStyle/>
          <a:p>
            <a:pPr>
              <a:lnSpc>
                <a:spcPct val="80000"/>
              </a:lnSpc>
            </a:pPr>
            <a:r>
              <a:rPr lang="en-GB" sz="2800" b="0" dirty="0">
                <a:solidFill>
                  <a:srgbClr val="231F20"/>
                </a:solidFill>
                <a:latin typeface="Graphik-Light" panose="020B0403030202060203"/>
                <a:ea typeface="+mj-ea"/>
                <a:cs typeface="+mj-cs"/>
              </a:rPr>
              <a:t>Agenda and Learning Objectives</a:t>
            </a:r>
            <a:endParaRPr lang="en-GB" sz="2800" b="0" i="1" dirty="0">
              <a:solidFill>
                <a:schemeClr val="accent1"/>
              </a:solidFill>
              <a:latin typeface="Graphik-Light" panose="020B0403030202060203"/>
              <a:ea typeface="+mj-ea"/>
              <a:cs typeface="+mj-cs"/>
            </a:endParaRPr>
          </a:p>
        </p:txBody>
      </p:sp>
      <p:sp>
        <p:nvSpPr>
          <p:cNvPr id="2" name="Rectangle 1">
            <a:extLst>
              <a:ext uri="{FF2B5EF4-FFF2-40B4-BE49-F238E27FC236}">
                <a16:creationId xmlns:a16="http://schemas.microsoft.com/office/drawing/2014/main" id="{A987F266-3E06-BAA4-8A68-0723E9312CCD}"/>
              </a:ext>
            </a:extLst>
          </p:cNvPr>
          <p:cNvSpPr/>
          <p:nvPr/>
        </p:nvSpPr>
        <p:spPr>
          <a:xfrm>
            <a:off x="267327" y="2037376"/>
            <a:ext cx="4790136" cy="2912335"/>
          </a:xfrm>
          <a:prstGeom prst="rect">
            <a:avLst/>
          </a:prstGeom>
          <a:solidFill>
            <a:schemeClr val="tx2"/>
          </a:solidFill>
          <a:ln w="38100">
            <a:solidFill>
              <a:schemeClr val="bg1">
                <a:lumMod val="8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Recognize when a workflow is a good candidate for agentic automation</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Apply the Three Circles framework to evaluate effort, feasibility, and impact</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lang="en-US" sz="1400" dirty="0">
                <a:solidFill>
                  <a:srgbClr val="FFFFFF"/>
                </a:solidFill>
                <a:latin typeface="Graphik" panose="020B0503030202060203" pitchFamily="34" charset="0"/>
              </a:rPr>
              <a:t>Define clear agent roles, levels (L2 vs. L3), and responsibilities for target workflows</a:t>
            </a:r>
          </a:p>
          <a:p>
            <a:pPr marL="517525" marR="0" lvl="0" indent="-284163"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1400" i="0" u="none" strike="noStrike" kern="1200" cap="none" spc="0" normalizeH="0" baseline="0" noProof="0" dirty="0">
                <a:ln>
                  <a:noFill/>
                </a:ln>
                <a:solidFill>
                  <a:srgbClr val="FFFFFF"/>
                </a:solidFill>
                <a:effectLst/>
                <a:uLnTx/>
                <a:uFillTx/>
                <a:latin typeface="Graphik" panose="020B0503030202060203" pitchFamily="34" charset="0"/>
                <a:ea typeface="+mn-ea"/>
                <a:cs typeface="+mn-cs"/>
              </a:rPr>
              <a:t>Design multi-agent workflows using best practices in architecture, orchestration, and human-AI collaboration.</a:t>
            </a:r>
          </a:p>
        </p:txBody>
      </p:sp>
      <p:sp>
        <p:nvSpPr>
          <p:cNvPr id="3" name="Trapezoid 2">
            <a:extLst>
              <a:ext uri="{FF2B5EF4-FFF2-40B4-BE49-F238E27FC236}">
                <a16:creationId xmlns:a16="http://schemas.microsoft.com/office/drawing/2014/main" id="{CF479978-F474-59B6-7B18-05A1F4E7A610}"/>
              </a:ext>
            </a:extLst>
          </p:cNvPr>
          <p:cNvSpPr/>
          <p:nvPr/>
        </p:nvSpPr>
        <p:spPr>
          <a:xfrm rot="16200000">
            <a:off x="3212204" y="2685544"/>
            <a:ext cx="5276536" cy="1615998"/>
          </a:xfrm>
          <a:prstGeom prst="trapezoid">
            <a:avLst>
              <a:gd name="adj" fmla="val 82092"/>
            </a:avLst>
          </a:prstGeom>
          <a:gradFill>
            <a:gsLst>
              <a:gs pos="54000">
                <a:srgbClr val="E5E5E5"/>
              </a:gs>
              <a:gs pos="0">
                <a:schemeClr val="bg1">
                  <a:lumMod val="75000"/>
                </a:schemeClr>
              </a:gs>
              <a:gs pos="85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DADB9F2D-D6FA-53DB-D979-7B68BB57259B}"/>
              </a:ext>
            </a:extLst>
          </p:cNvPr>
          <p:cNvSpPr/>
          <p:nvPr/>
        </p:nvSpPr>
        <p:spPr>
          <a:xfrm>
            <a:off x="6329082" y="1038301"/>
            <a:ext cx="5505651" cy="4856813"/>
          </a:xfrm>
          <a:prstGeom prst="rect">
            <a:avLst/>
          </a:prstGeom>
          <a:noFill/>
          <a:ln w="19050">
            <a:solidFill>
              <a:srgbClr val="0064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kumimoji="0" lang="en-US" sz="1800" i="0" u="none" strike="noStrike" kern="1200" cap="none" spc="0" normalizeH="0" baseline="0" noProof="0" dirty="0">
                <a:ln>
                  <a:noFill/>
                </a:ln>
                <a:solidFill>
                  <a:srgbClr val="231F20"/>
                </a:solidFill>
                <a:effectLst/>
                <a:uLnTx/>
                <a:uFillTx/>
                <a:latin typeface="Graphik" panose="020B0503030202060203" pitchFamily="34" charset="0"/>
                <a:ea typeface="+mn-ea"/>
                <a:cs typeface="+mn-cs"/>
              </a:rPr>
              <a:t>Finding the Right Agentic Opportunities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When Not to Use Agents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The Three Circles of Agentic Opportunity</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Implementation Reality Check</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Practical Exercise: Finding Your Own Opportunities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Prioritizing Use Cases </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Defining Roles and Levels</a:t>
            </a:r>
          </a:p>
          <a:p>
            <a:pPr marL="688975" marR="0" lvl="0" indent="-342900" algn="l" defTabSz="914400" rtl="0" eaLnBrk="1" fontAlgn="auto" latinLnBrk="0" hangingPunct="1">
              <a:lnSpc>
                <a:spcPct val="100000"/>
              </a:lnSpc>
              <a:spcBef>
                <a:spcPts val="0"/>
              </a:spcBef>
              <a:spcAft>
                <a:spcPts val="1800"/>
              </a:spcAft>
              <a:buClr>
                <a:srgbClr val="008555"/>
              </a:buClr>
              <a:buSzTx/>
              <a:buFont typeface="+mj-lt"/>
              <a:buAutoNum type="arabicPeriod"/>
              <a:tabLst/>
              <a:defRPr/>
            </a:pPr>
            <a:r>
              <a:rPr lang="en-US" dirty="0">
                <a:solidFill>
                  <a:srgbClr val="231F20"/>
                </a:solidFill>
                <a:latin typeface="Graphik" panose="020B0503030202060203" pitchFamily="34" charset="0"/>
              </a:rPr>
              <a:t>Designing Agentic Workflows</a:t>
            </a:r>
            <a:endParaRPr lang="en-US" dirty="0"/>
          </a:p>
        </p:txBody>
      </p:sp>
      <p:sp>
        <p:nvSpPr>
          <p:cNvPr id="5" name="Title 1">
            <a:extLst>
              <a:ext uri="{FF2B5EF4-FFF2-40B4-BE49-F238E27FC236}">
                <a16:creationId xmlns:a16="http://schemas.microsoft.com/office/drawing/2014/main" id="{189D0593-C27D-2A2B-6A1E-AFC613A621BB}"/>
              </a:ext>
            </a:extLst>
          </p:cNvPr>
          <p:cNvSpPr txBox="1">
            <a:spLocks/>
          </p:cNvSpPr>
          <p:nvPr/>
        </p:nvSpPr>
        <p:spPr>
          <a:xfrm>
            <a:off x="796858" y="1370875"/>
            <a:ext cx="3716085" cy="666501"/>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Light" panose="020B0403030202060203" pitchFamily="34" charset="77"/>
                <a:ea typeface="+mj-ea"/>
                <a:cs typeface="Arial"/>
              </a:defRPr>
            </a:lvl1pPr>
          </a:lstStyle>
          <a:p>
            <a:pPr marL="0" marR="0" lvl="0" indent="0" algn="ctr" defTabSz="457192" rtl="0" eaLnBrk="1" fontAlgn="auto" latinLnBrk="0" hangingPunct="1">
              <a:lnSpc>
                <a:spcPct val="8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450"/>
                </a:solidFill>
                <a:effectLst/>
                <a:uLnTx/>
                <a:uFillTx/>
                <a:latin typeface="Graphik" panose="020B0503030202060203" pitchFamily="34" charset="0"/>
                <a:ea typeface="+mj-ea"/>
                <a:cs typeface="Arial"/>
              </a:rPr>
              <a:t>Learning Objectives</a:t>
            </a:r>
          </a:p>
        </p:txBody>
      </p:sp>
      <p:sp>
        <p:nvSpPr>
          <p:cNvPr id="6" name="Title 1">
            <a:extLst>
              <a:ext uri="{FF2B5EF4-FFF2-40B4-BE49-F238E27FC236}">
                <a16:creationId xmlns:a16="http://schemas.microsoft.com/office/drawing/2014/main" id="{39F82FF7-E6AB-B335-0A69-41F6EC1085C0}"/>
              </a:ext>
            </a:extLst>
          </p:cNvPr>
          <p:cNvSpPr txBox="1">
            <a:spLocks/>
          </p:cNvSpPr>
          <p:nvPr/>
        </p:nvSpPr>
        <p:spPr>
          <a:xfrm>
            <a:off x="6523661" y="844337"/>
            <a:ext cx="1615998" cy="387927"/>
          </a:xfrm>
          <a:prstGeom prst="rect">
            <a:avLst/>
          </a:prstGeom>
          <a:solidFill>
            <a:schemeClr val="bg1"/>
          </a:solidFill>
        </p:spPr>
        <p:txBody>
          <a:bodyPr vert="horz" wrap="square" lIns="0" tIns="0" rIns="0" bIns="0" anchor="ctr" anchorCtr="0">
            <a:noAutofit/>
          </a:bodyPr>
          <a:lstStyle>
            <a:lvl1pPr marL="0" indent="0" algn="l" defTabSz="457192" rtl="0" eaLnBrk="1" latinLnBrk="0" hangingPunct="1">
              <a:lnSpc>
                <a:spcPct val="80000"/>
              </a:lnSpc>
              <a:spcBef>
                <a:spcPct val="0"/>
              </a:spcBef>
              <a:spcAft>
                <a:spcPts val="0"/>
              </a:spcAft>
              <a:buFontTx/>
              <a:buNone/>
              <a:defRPr lang="en-US" sz="2800" b="0" i="0" kern="1200" cap="none">
                <a:solidFill>
                  <a:srgbClr val="231F20"/>
                </a:solidFill>
                <a:latin typeface="Graphik-Light" panose="020B0403030202060203"/>
                <a:ea typeface="+mj-ea"/>
                <a:cs typeface="Arial"/>
              </a:defRPr>
            </a:lvl1pPr>
          </a:lstStyle>
          <a:p>
            <a:pPr algn="ctr"/>
            <a:r>
              <a:rPr lang="en-US" b="1">
                <a:solidFill>
                  <a:schemeClr val="tx2"/>
                </a:solidFill>
                <a:latin typeface="Graphik" panose="020B0503030202060203" pitchFamily="34" charset="0"/>
              </a:rPr>
              <a:t>Agenda</a:t>
            </a:r>
          </a:p>
        </p:txBody>
      </p:sp>
    </p:spTree>
    <p:extLst>
      <p:ext uri="{BB962C8B-B14F-4D97-AF65-F5344CB8AC3E}">
        <p14:creationId xmlns:p14="http://schemas.microsoft.com/office/powerpoint/2010/main" val="1974101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6C92-828C-420F-4F5F-D18708602C80}"/>
              </a:ext>
            </a:extLst>
          </p:cNvPr>
          <p:cNvSpPr>
            <a:spLocks noGrp="1"/>
          </p:cNvSpPr>
          <p:nvPr>
            <p:ph type="title"/>
          </p:nvPr>
        </p:nvSpPr>
        <p:spPr/>
        <p:txBody>
          <a:bodyPr anchor="ctr">
            <a:normAutofit/>
          </a:bodyPr>
          <a:lstStyle/>
          <a:p>
            <a:r>
              <a:rPr lang="en-US" dirty="0"/>
              <a:t>The Ideal Workflow</a:t>
            </a:r>
          </a:p>
        </p:txBody>
      </p:sp>
      <p:sp>
        <p:nvSpPr>
          <p:cNvPr id="3" name="Text Placeholder 2">
            <a:extLst>
              <a:ext uri="{FF2B5EF4-FFF2-40B4-BE49-F238E27FC236}">
                <a16:creationId xmlns:a16="http://schemas.microsoft.com/office/drawing/2014/main" id="{76DA2481-717E-A81E-D55F-87E6B2E003BE}"/>
              </a:ext>
            </a:extLst>
          </p:cNvPr>
          <p:cNvSpPr>
            <a:spLocks noGrp="1"/>
          </p:cNvSpPr>
          <p:nvPr>
            <p:ph type="body" sz="quarter" idx="10"/>
          </p:nvPr>
        </p:nvSpPr>
        <p:spPr>
          <a:xfrm>
            <a:off x="384175" y="1231900"/>
            <a:ext cx="7696569" cy="4957763"/>
          </a:xfrm>
        </p:spPr>
        <p:txBody>
          <a:bodyPr>
            <a:normAutofit fontScale="92500"/>
          </a:bodyPr>
          <a:lstStyle/>
          <a:p>
            <a:pPr marL="0" indent="0">
              <a:buNone/>
            </a:pPr>
            <a:r>
              <a:rPr lang="en-US" dirty="0"/>
              <a:t>“Paper reviews are killing us” – Mo and Kevin</a:t>
            </a:r>
          </a:p>
          <a:p>
            <a:pPr marL="0" indent="0">
              <a:buNone/>
            </a:pPr>
            <a:endParaRPr lang="en-US" dirty="0"/>
          </a:p>
          <a:p>
            <a:r>
              <a:rPr lang="en-US" dirty="0"/>
              <a:t>Can we work on a tool to digest papers and score based on relevance, transformation and virality?</a:t>
            </a:r>
            <a:br>
              <a:rPr lang="en-US" dirty="0"/>
            </a:br>
            <a:endParaRPr lang="en-US" dirty="0"/>
          </a:p>
          <a:p>
            <a:r>
              <a:rPr lang="en-US" dirty="0"/>
              <a:t>Fast forward, we have an agentic system to handle the process, from reading the paper, providing key contributions, impact, and general reception.</a:t>
            </a:r>
            <a:br>
              <a:rPr lang="en-US" dirty="0"/>
            </a:br>
            <a:endParaRPr lang="en-US" dirty="0"/>
          </a:p>
          <a:p>
            <a:r>
              <a:rPr lang="en-US" dirty="0"/>
              <a:t>The best part? We could selectively pick papers to review by hand and maximize our time on these pinnacle works!</a:t>
            </a:r>
          </a:p>
        </p:txBody>
      </p:sp>
      <p:pic>
        <p:nvPicPr>
          <p:cNvPr id="4" name="Picture 3">
            <a:extLst>
              <a:ext uri="{FF2B5EF4-FFF2-40B4-BE49-F238E27FC236}">
                <a16:creationId xmlns:a16="http://schemas.microsoft.com/office/drawing/2014/main" id="{266159DD-7371-B69B-6E4B-36377DA7E761}"/>
              </a:ext>
            </a:extLst>
          </p:cNvPr>
          <p:cNvPicPr>
            <a:picLocks noChangeAspect="1"/>
          </p:cNvPicPr>
          <p:nvPr/>
        </p:nvPicPr>
        <p:blipFill>
          <a:blip r:embed="rId3"/>
          <a:srcRect l="44761" r="9680"/>
          <a:stretch>
            <a:fillRect/>
          </a:stretch>
        </p:blipFill>
        <p:spPr>
          <a:xfrm>
            <a:off x="8439151" y="1371601"/>
            <a:ext cx="3371849" cy="4940300"/>
          </a:xfrm>
          <a:prstGeom prst="rect">
            <a:avLst/>
          </a:prstGeom>
          <a:noFill/>
        </p:spPr>
      </p:pic>
    </p:spTree>
    <p:extLst>
      <p:ext uri="{BB962C8B-B14F-4D97-AF65-F5344CB8AC3E}">
        <p14:creationId xmlns:p14="http://schemas.microsoft.com/office/powerpoint/2010/main" val="547618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F699A-EDD8-3A30-676D-0FC933B13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E4072-63E8-B2A1-6ABC-68A722849009}"/>
              </a:ext>
            </a:extLst>
          </p:cNvPr>
          <p:cNvSpPr>
            <a:spLocks noGrp="1"/>
          </p:cNvSpPr>
          <p:nvPr>
            <p:ph type="title"/>
          </p:nvPr>
        </p:nvSpPr>
        <p:spPr/>
        <p:txBody>
          <a:bodyPr/>
          <a:lstStyle/>
          <a:p>
            <a:r>
              <a:rPr lang="en-US" dirty="0"/>
              <a:t>The Catch</a:t>
            </a:r>
          </a:p>
        </p:txBody>
      </p:sp>
      <p:sp>
        <p:nvSpPr>
          <p:cNvPr id="3" name="Text Placeholder 2">
            <a:extLst>
              <a:ext uri="{FF2B5EF4-FFF2-40B4-BE49-F238E27FC236}">
                <a16:creationId xmlns:a16="http://schemas.microsoft.com/office/drawing/2014/main" id="{D7336805-CBBE-0650-62E4-37E15E6631EE}"/>
              </a:ext>
            </a:extLst>
          </p:cNvPr>
          <p:cNvSpPr>
            <a:spLocks noGrp="1"/>
          </p:cNvSpPr>
          <p:nvPr>
            <p:ph type="body" sz="quarter" idx="10"/>
          </p:nvPr>
        </p:nvSpPr>
        <p:spPr/>
        <p:txBody>
          <a:bodyPr/>
          <a:lstStyle/>
          <a:p>
            <a:r>
              <a:rPr lang="en-US" dirty="0"/>
              <a:t>Building the agentic paper reader isn’t about having the biggest budget or the best technology! </a:t>
            </a:r>
            <a:br>
              <a:rPr lang="en-US" dirty="0"/>
            </a:br>
            <a:endParaRPr lang="en-US" dirty="0"/>
          </a:p>
          <a:p>
            <a:r>
              <a:rPr lang="en-US" dirty="0"/>
              <a:t>It’s about recognizing the opportunity to build reinvention in opportunities</a:t>
            </a:r>
            <a:br>
              <a:rPr lang="en-US" dirty="0"/>
            </a:br>
            <a:endParaRPr lang="en-US" dirty="0"/>
          </a:p>
          <a:p>
            <a:endParaRPr lang="en-US" dirty="0"/>
          </a:p>
        </p:txBody>
      </p:sp>
    </p:spTree>
    <p:extLst>
      <p:ext uri="{BB962C8B-B14F-4D97-AF65-F5344CB8AC3E}">
        <p14:creationId xmlns:p14="http://schemas.microsoft.com/office/powerpoint/2010/main" val="1074543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17B-3D31-7DDB-067D-714297FEB85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ECC1-57E0-6A59-D3E9-E5B4686611F6}"/>
              </a:ext>
            </a:extLst>
          </p:cNvPr>
          <p:cNvPicPr>
            <a:picLocks noGrp="1" noChangeAspect="1"/>
          </p:cNvPicPr>
          <p:nvPr>
            <p:ph sz="quarter" idx="11"/>
          </p:nvPr>
        </p:nvPicPr>
        <p:blipFill>
          <a:blip r:embed="rId2">
            <a:alphaModFix amt="17000"/>
          </a:blip>
          <a:stretch>
            <a:fillRect/>
          </a:stretch>
        </p:blipFill>
        <p:spPr>
          <a:xfrm>
            <a:off x="0" y="-17523"/>
            <a:ext cx="12191999" cy="6895795"/>
          </a:xfrm>
        </p:spPr>
      </p:pic>
      <p:sp>
        <p:nvSpPr>
          <p:cNvPr id="2" name="Text Placeholder 1">
            <a:extLst>
              <a:ext uri="{FF2B5EF4-FFF2-40B4-BE49-F238E27FC236}">
                <a16:creationId xmlns:a16="http://schemas.microsoft.com/office/drawing/2014/main" id="{E817F827-8EC9-81A4-3E03-060B84D39767}"/>
              </a:ext>
            </a:extLst>
          </p:cNvPr>
          <p:cNvSpPr>
            <a:spLocks noGrp="1"/>
          </p:cNvSpPr>
          <p:nvPr>
            <p:ph type="body" sz="quarter" idx="10"/>
          </p:nvPr>
        </p:nvSpPr>
        <p:spPr>
          <a:xfrm>
            <a:off x="422950" y="3126545"/>
            <a:ext cx="11346099" cy="604909"/>
          </a:xfrm>
        </p:spPr>
        <p:txBody>
          <a:bodyPr anchor="ctr"/>
          <a:lstStyle/>
          <a:p>
            <a:pPr marL="0" indent="0">
              <a:buNone/>
            </a:pPr>
            <a:r>
              <a:rPr lang="en-US" sz="4800" b="1" dirty="0"/>
              <a:t>Finding the Right Agentic Opportunity</a:t>
            </a:r>
          </a:p>
        </p:txBody>
      </p:sp>
    </p:spTree>
    <p:extLst>
      <p:ext uri="{BB962C8B-B14F-4D97-AF65-F5344CB8AC3E}">
        <p14:creationId xmlns:p14="http://schemas.microsoft.com/office/powerpoint/2010/main" val="1464202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05A9-78B7-081A-87B1-63FF1DA2C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DE323-709E-FC82-8140-39FAB5B11641}"/>
              </a:ext>
            </a:extLst>
          </p:cNvPr>
          <p:cNvSpPr>
            <a:spLocks noGrp="1"/>
          </p:cNvSpPr>
          <p:nvPr>
            <p:ph type="title"/>
          </p:nvPr>
        </p:nvSpPr>
        <p:spPr/>
        <p:txBody>
          <a:bodyPr anchor="ctr">
            <a:normAutofit/>
          </a:bodyPr>
          <a:lstStyle/>
          <a:p>
            <a:r>
              <a:rPr lang="en-US" dirty="0"/>
              <a:t>Finding the Right Agentic Opportunities </a:t>
            </a:r>
          </a:p>
        </p:txBody>
      </p:sp>
      <p:sp>
        <p:nvSpPr>
          <p:cNvPr id="3" name="Text Placeholder 2">
            <a:extLst>
              <a:ext uri="{FF2B5EF4-FFF2-40B4-BE49-F238E27FC236}">
                <a16:creationId xmlns:a16="http://schemas.microsoft.com/office/drawing/2014/main" id="{4D2E3BC1-2F0E-7D19-8195-CD365D5787C3}"/>
              </a:ext>
            </a:extLst>
          </p:cNvPr>
          <p:cNvSpPr>
            <a:spLocks noGrp="1"/>
          </p:cNvSpPr>
          <p:nvPr>
            <p:ph type="body" sz="quarter" idx="10"/>
          </p:nvPr>
        </p:nvSpPr>
        <p:spPr>
          <a:xfrm>
            <a:off x="384175" y="1231900"/>
            <a:ext cx="5711825" cy="4957763"/>
          </a:xfrm>
        </p:spPr>
        <p:txBody>
          <a:bodyPr>
            <a:normAutofit fontScale="92500" lnSpcReduction="20000"/>
          </a:bodyPr>
          <a:lstStyle/>
          <a:p>
            <a:pPr marL="338328" indent="-338328" algn="l" rtl="0" eaLnBrk="1" latinLnBrk="0" hangingPunct="1">
              <a:spcBef>
                <a:spcPts val="672"/>
              </a:spcBef>
              <a:buFont typeface="Arial" panose="020B0604020202020204" pitchFamily="34" charset="0"/>
              <a:buChar char="•"/>
            </a:pPr>
            <a:r>
              <a:rPr lang="en-US" sz="2800" dirty="0">
                <a:solidFill>
                  <a:srgbClr val="231F20"/>
                </a:solidFill>
                <a:effectLst/>
                <a:latin typeface="Trebuchet MS" panose="020B0703020202090204" pitchFamily="34" charset="0"/>
              </a:rPr>
              <a:t>Imagine researching multiple papers to gain expertise in Agentic Systems, Software Engineering, Product Design, and Solution Architecture.</a:t>
            </a:r>
            <a:br>
              <a:rPr lang="en-US" sz="2800" dirty="0">
                <a:solidFill>
                  <a:srgbClr val="231F20"/>
                </a:solidFill>
                <a:effectLst/>
                <a:latin typeface="Trebuchet MS" panose="020B0703020202090204" pitchFamily="34" charset="0"/>
              </a:rPr>
            </a:br>
            <a:endParaRPr lang="en-US" sz="2800" dirty="0">
              <a:solidFill>
                <a:srgbClr val="231F20"/>
              </a:solidFill>
              <a:effectLst/>
              <a:latin typeface="Trebuchet MS" panose="020B0703020202090204" pitchFamily="34" charset="0"/>
            </a:endParaRPr>
          </a:p>
          <a:p>
            <a:pPr marL="338328" indent="-338328" algn="l" rtl="0" eaLnBrk="1" latinLnBrk="0" hangingPunct="1">
              <a:spcBef>
                <a:spcPts val="672"/>
              </a:spcBef>
              <a:buFont typeface="Arial" panose="020B0604020202020204" pitchFamily="34" charset="0"/>
              <a:buChar char="•"/>
            </a:pPr>
            <a:r>
              <a:rPr lang="en-US" sz="2800" dirty="0">
                <a:solidFill>
                  <a:srgbClr val="231F20"/>
                </a:solidFill>
                <a:effectLst/>
                <a:latin typeface="Trebuchet MS" panose="020B0703020202090204" pitchFamily="34" charset="0"/>
              </a:rPr>
              <a:t>Your goal is to synthesize this knowledge to write a comprehensive paper.</a:t>
            </a:r>
            <a:br>
              <a:rPr lang="en-US" sz="2800" dirty="0">
                <a:solidFill>
                  <a:srgbClr val="231F20"/>
                </a:solidFill>
                <a:effectLst/>
                <a:latin typeface="Trebuchet MS" panose="020B0703020202090204" pitchFamily="34" charset="0"/>
              </a:rPr>
            </a:br>
            <a:endParaRPr lang="en-US" sz="2800" dirty="0">
              <a:solidFill>
                <a:srgbClr val="231F20"/>
              </a:solidFill>
              <a:effectLst/>
              <a:latin typeface="Trebuchet MS" panose="020B0703020202090204" pitchFamily="34" charset="0"/>
            </a:endParaRPr>
          </a:p>
          <a:p>
            <a:pPr marL="338328" indent="-338328" algn="l" rtl="0" eaLnBrk="1" latinLnBrk="0" hangingPunct="1">
              <a:spcBef>
                <a:spcPts val="672"/>
              </a:spcBef>
              <a:buFont typeface="Arial" panose="020B0604020202020204" pitchFamily="34" charset="0"/>
              <a:buChar char="•"/>
            </a:pPr>
            <a:r>
              <a:rPr lang="en-US" sz="2800" dirty="0">
                <a:solidFill>
                  <a:srgbClr val="231F20"/>
                </a:solidFill>
                <a:effectLst/>
                <a:latin typeface="Trebuchet MS" panose="020B0703020202090204" pitchFamily="34" charset="0"/>
              </a:rPr>
              <a:t>Keep in mind that agents aren't cure-alls; it's important to evaluate their suitability before applying them.</a:t>
            </a:r>
            <a:endParaRPr lang="en-US" sz="2800" dirty="0"/>
          </a:p>
        </p:txBody>
      </p:sp>
      <p:pic>
        <p:nvPicPr>
          <p:cNvPr id="7" name="Picture 6" descr="A desk with a computer and papers&#10;&#10;AI-generated content may be incorrect.">
            <a:extLst>
              <a:ext uri="{FF2B5EF4-FFF2-40B4-BE49-F238E27FC236}">
                <a16:creationId xmlns:a16="http://schemas.microsoft.com/office/drawing/2014/main" id="{C2171F23-1278-4652-B9F0-55378E55A987}"/>
              </a:ext>
            </a:extLst>
          </p:cNvPr>
          <p:cNvPicPr>
            <a:picLocks noChangeAspect="1"/>
          </p:cNvPicPr>
          <p:nvPr/>
        </p:nvPicPr>
        <p:blipFill>
          <a:blip r:embed="rId3"/>
          <a:srcRect r="24070"/>
          <a:stretch>
            <a:fillRect/>
          </a:stretch>
        </p:blipFill>
        <p:spPr>
          <a:xfrm>
            <a:off x="6191251" y="1371601"/>
            <a:ext cx="5619750" cy="4940300"/>
          </a:xfrm>
          <a:prstGeom prst="rect">
            <a:avLst/>
          </a:prstGeom>
          <a:noFill/>
        </p:spPr>
      </p:pic>
    </p:spTree>
    <p:extLst>
      <p:ext uri="{BB962C8B-B14F-4D97-AF65-F5344CB8AC3E}">
        <p14:creationId xmlns:p14="http://schemas.microsoft.com/office/powerpoint/2010/main" val="1078659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322B-0207-27AE-2D79-B9F346557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B10EE0-9F2F-165C-D6A8-C2031D58A08E}"/>
              </a:ext>
            </a:extLst>
          </p:cNvPr>
          <p:cNvSpPr>
            <a:spLocks noGrp="1"/>
          </p:cNvSpPr>
          <p:nvPr>
            <p:ph type="title"/>
          </p:nvPr>
        </p:nvSpPr>
        <p:spPr/>
        <p:txBody>
          <a:bodyPr/>
          <a:lstStyle/>
          <a:p>
            <a:r>
              <a:rPr lang="en-US" dirty="0"/>
              <a:t>When Not to Use Agents</a:t>
            </a:r>
          </a:p>
        </p:txBody>
      </p:sp>
      <p:grpSp>
        <p:nvGrpSpPr>
          <p:cNvPr id="4" name="Group 3">
            <a:extLst>
              <a:ext uri="{FF2B5EF4-FFF2-40B4-BE49-F238E27FC236}">
                <a16:creationId xmlns:a16="http://schemas.microsoft.com/office/drawing/2014/main" id="{FE12B45C-1742-F910-AAB0-BE3E4FAAA90F}"/>
              </a:ext>
            </a:extLst>
          </p:cNvPr>
          <p:cNvGrpSpPr/>
          <p:nvPr/>
        </p:nvGrpSpPr>
        <p:grpSpPr>
          <a:xfrm>
            <a:off x="8803556" y="4231126"/>
            <a:ext cx="2926080" cy="2275038"/>
            <a:chOff x="8921977" y="2208580"/>
            <a:chExt cx="2926080" cy="2275038"/>
          </a:xfrm>
        </p:grpSpPr>
        <p:sp>
          <p:nvSpPr>
            <p:cNvPr id="5" name="TextBox 4">
              <a:extLst>
                <a:ext uri="{FF2B5EF4-FFF2-40B4-BE49-F238E27FC236}">
                  <a16:creationId xmlns:a16="http://schemas.microsoft.com/office/drawing/2014/main" id="{CE66710B-B4C2-BEFC-040A-AC8E037EBEA5}"/>
                </a:ext>
              </a:extLst>
            </p:cNvPr>
            <p:cNvSpPr txBox="1"/>
            <p:nvPr/>
          </p:nvSpPr>
          <p:spPr>
            <a:xfrm>
              <a:off x="8921977" y="2208580"/>
              <a:ext cx="2926080" cy="1200329"/>
            </a:xfrm>
            <a:prstGeom prst="rect">
              <a:avLst/>
            </a:prstGeom>
            <a:noFill/>
          </p:spPr>
          <p:txBody>
            <a:bodyPr wrap="square" lIns="0" rIns="0" rtlCol="0" anchor="b">
              <a:spAutoFit/>
            </a:bodyPr>
            <a:lstStyle/>
            <a:p>
              <a:pPr algn="ctr"/>
              <a:r>
                <a:rPr lang="en-US" sz="2400" b="1" noProof="1">
                  <a:solidFill>
                    <a:schemeClr val="accent2">
                      <a:lumMod val="75000"/>
                    </a:schemeClr>
                  </a:solidFill>
                </a:rPr>
                <a:t>Highly Unique or Non-Repetitive Workflows</a:t>
              </a:r>
            </a:p>
          </p:txBody>
        </p:sp>
        <p:sp>
          <p:nvSpPr>
            <p:cNvPr id="6" name="TextBox 5">
              <a:extLst>
                <a:ext uri="{FF2B5EF4-FFF2-40B4-BE49-F238E27FC236}">
                  <a16:creationId xmlns:a16="http://schemas.microsoft.com/office/drawing/2014/main" id="{8091A3B9-E474-D514-F1EC-464654076DFA}"/>
                </a:ext>
              </a:extLst>
            </p:cNvPr>
            <p:cNvSpPr txBox="1"/>
            <p:nvPr/>
          </p:nvSpPr>
          <p:spPr>
            <a:xfrm>
              <a:off x="8921977" y="3406400"/>
              <a:ext cx="2926080" cy="1077218"/>
            </a:xfrm>
            <a:prstGeom prst="rect">
              <a:avLst/>
            </a:prstGeom>
            <a:noFill/>
          </p:spPr>
          <p:txBody>
            <a:bodyPr wrap="square" lIns="0" rIns="0" rtlCol="0" anchor="t">
              <a:spAutoFit/>
            </a:bodyPr>
            <a:lstStyle/>
            <a:p>
              <a:pPr marL="171450" indent="-171450">
                <a:buFont typeface="Arial" panose="020B0604020202020204" pitchFamily="34" charset="0"/>
                <a:buChar char="•"/>
              </a:pPr>
              <a:r>
                <a:rPr lang="en-US" sz="1600" noProof="1">
                  <a:solidFill>
                    <a:schemeClr val="tx1">
                      <a:lumMod val="65000"/>
                      <a:lumOff val="35000"/>
                    </a:schemeClr>
                  </a:solidFill>
                </a:rPr>
                <a:t>Processes with one-off scenarios or rare edge cases are likely unfit for agentic reinvention.</a:t>
              </a:r>
            </a:p>
          </p:txBody>
        </p:sp>
      </p:grpSp>
      <p:grpSp>
        <p:nvGrpSpPr>
          <p:cNvPr id="7" name="Group 6">
            <a:extLst>
              <a:ext uri="{FF2B5EF4-FFF2-40B4-BE49-F238E27FC236}">
                <a16:creationId xmlns:a16="http://schemas.microsoft.com/office/drawing/2014/main" id="{823F4C3D-2F28-BE1B-0E3B-16C75E8D502A}"/>
              </a:ext>
            </a:extLst>
          </p:cNvPr>
          <p:cNvGrpSpPr/>
          <p:nvPr/>
        </p:nvGrpSpPr>
        <p:grpSpPr>
          <a:xfrm>
            <a:off x="83438" y="4288522"/>
            <a:ext cx="3787520" cy="2050262"/>
            <a:chOff x="332936" y="2208580"/>
            <a:chExt cx="2926080" cy="2050262"/>
          </a:xfrm>
        </p:grpSpPr>
        <p:sp>
          <p:nvSpPr>
            <p:cNvPr id="8" name="TextBox 7">
              <a:extLst>
                <a:ext uri="{FF2B5EF4-FFF2-40B4-BE49-F238E27FC236}">
                  <a16:creationId xmlns:a16="http://schemas.microsoft.com/office/drawing/2014/main" id="{56D7296C-C2D8-5787-0F09-7F350694C4D7}"/>
                </a:ext>
              </a:extLst>
            </p:cNvPr>
            <p:cNvSpPr txBox="1"/>
            <p:nvPr/>
          </p:nvSpPr>
          <p:spPr>
            <a:xfrm>
              <a:off x="332936" y="2208580"/>
              <a:ext cx="2926080" cy="1200329"/>
            </a:xfrm>
            <a:prstGeom prst="rect">
              <a:avLst/>
            </a:prstGeom>
            <a:noFill/>
          </p:spPr>
          <p:txBody>
            <a:bodyPr wrap="square" lIns="0" rIns="0" rtlCol="0" anchor="b">
              <a:spAutoFit/>
            </a:bodyPr>
            <a:lstStyle/>
            <a:p>
              <a:pPr algn="ctr"/>
              <a:r>
                <a:rPr lang="en-US" sz="2400" b="1" dirty="0">
                  <a:solidFill>
                    <a:schemeClr val="accent4">
                      <a:lumMod val="75000"/>
                    </a:schemeClr>
                  </a:solidFill>
                </a:rPr>
                <a:t>Complex Judgement Under Uncertainty</a:t>
              </a:r>
            </a:p>
          </p:txBody>
        </p:sp>
        <p:sp>
          <p:nvSpPr>
            <p:cNvPr id="9" name="TextBox 8">
              <a:extLst>
                <a:ext uri="{FF2B5EF4-FFF2-40B4-BE49-F238E27FC236}">
                  <a16:creationId xmlns:a16="http://schemas.microsoft.com/office/drawing/2014/main" id="{6EEFC47A-17BD-0BDB-0792-D84465DB7DE5}"/>
                </a:ext>
              </a:extLst>
            </p:cNvPr>
            <p:cNvSpPr txBox="1"/>
            <p:nvPr/>
          </p:nvSpPr>
          <p:spPr>
            <a:xfrm>
              <a:off x="507469" y="3427845"/>
              <a:ext cx="2552461" cy="830997"/>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sz="1600" noProof="1">
                  <a:solidFill>
                    <a:schemeClr val="tx1">
                      <a:lumMod val="65000"/>
                      <a:lumOff val="35000"/>
                    </a:schemeClr>
                  </a:solidFill>
                </a:rPr>
                <a:t>Decisions based on incomplete or amniguous information are not suitable for agents.</a:t>
              </a:r>
            </a:p>
          </p:txBody>
        </p:sp>
      </p:grpSp>
      <p:grpSp>
        <p:nvGrpSpPr>
          <p:cNvPr id="10" name="Group 9">
            <a:extLst>
              <a:ext uri="{FF2B5EF4-FFF2-40B4-BE49-F238E27FC236}">
                <a16:creationId xmlns:a16="http://schemas.microsoft.com/office/drawing/2014/main" id="{7AB5ACA2-129A-2D42-7DF7-471CBC601028}"/>
              </a:ext>
            </a:extLst>
          </p:cNvPr>
          <p:cNvGrpSpPr/>
          <p:nvPr/>
        </p:nvGrpSpPr>
        <p:grpSpPr>
          <a:xfrm>
            <a:off x="8881872" y="803077"/>
            <a:ext cx="2926080" cy="2398148"/>
            <a:chOff x="8921977" y="872818"/>
            <a:chExt cx="2926080" cy="2398148"/>
          </a:xfrm>
        </p:grpSpPr>
        <p:sp>
          <p:nvSpPr>
            <p:cNvPr id="11" name="TextBox 10">
              <a:extLst>
                <a:ext uri="{FF2B5EF4-FFF2-40B4-BE49-F238E27FC236}">
                  <a16:creationId xmlns:a16="http://schemas.microsoft.com/office/drawing/2014/main" id="{C0468E67-3D25-DF6E-BB20-F4634A9929F3}"/>
                </a:ext>
              </a:extLst>
            </p:cNvPr>
            <p:cNvSpPr txBox="1"/>
            <p:nvPr/>
          </p:nvSpPr>
          <p:spPr>
            <a:xfrm>
              <a:off x="8921977" y="872818"/>
              <a:ext cx="2926080" cy="830997"/>
            </a:xfrm>
            <a:prstGeom prst="rect">
              <a:avLst/>
            </a:prstGeom>
            <a:noFill/>
          </p:spPr>
          <p:txBody>
            <a:bodyPr wrap="square" lIns="0" rIns="0" rtlCol="0" anchor="b">
              <a:spAutoFit/>
            </a:bodyPr>
            <a:lstStyle/>
            <a:p>
              <a:pPr algn="ctr"/>
              <a:r>
                <a:rPr lang="en-US" sz="2400" b="1" noProof="1">
                  <a:solidFill>
                    <a:schemeClr val="accent1">
                      <a:lumMod val="75000"/>
                    </a:schemeClr>
                  </a:solidFill>
                </a:rPr>
                <a:t>High Risk Critical Decisions</a:t>
              </a:r>
            </a:p>
          </p:txBody>
        </p:sp>
        <p:sp>
          <p:nvSpPr>
            <p:cNvPr id="12" name="TextBox 11">
              <a:extLst>
                <a:ext uri="{FF2B5EF4-FFF2-40B4-BE49-F238E27FC236}">
                  <a16:creationId xmlns:a16="http://schemas.microsoft.com/office/drawing/2014/main" id="{2B520360-4E15-3A58-54E3-2949844D606D}"/>
                </a:ext>
              </a:extLst>
            </p:cNvPr>
            <p:cNvSpPr txBox="1"/>
            <p:nvPr/>
          </p:nvSpPr>
          <p:spPr>
            <a:xfrm>
              <a:off x="8921977" y="1701306"/>
              <a:ext cx="2926080" cy="1569660"/>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sz="1600" noProof="1">
                  <a:solidFill>
                    <a:schemeClr val="tx1">
                      <a:lumMod val="65000"/>
                      <a:lumOff val="35000"/>
                    </a:schemeClr>
                  </a:solidFill>
                </a:rPr>
                <a:t>Decisions where errors have serious consequences should have static rules and explainbility built in. Typically use cases with high criticality are avoided for agents.</a:t>
              </a:r>
            </a:p>
          </p:txBody>
        </p:sp>
      </p:grpSp>
      <p:grpSp>
        <p:nvGrpSpPr>
          <p:cNvPr id="13" name="Group 12">
            <a:extLst>
              <a:ext uri="{FF2B5EF4-FFF2-40B4-BE49-F238E27FC236}">
                <a16:creationId xmlns:a16="http://schemas.microsoft.com/office/drawing/2014/main" id="{264B081F-C662-8351-FC4E-E942F995DEE8}"/>
              </a:ext>
            </a:extLst>
          </p:cNvPr>
          <p:cNvGrpSpPr/>
          <p:nvPr/>
        </p:nvGrpSpPr>
        <p:grpSpPr>
          <a:xfrm>
            <a:off x="287222" y="1288312"/>
            <a:ext cx="3379953" cy="2028817"/>
            <a:chOff x="332936" y="1889102"/>
            <a:chExt cx="2926080" cy="2028817"/>
          </a:xfrm>
        </p:grpSpPr>
        <p:sp>
          <p:nvSpPr>
            <p:cNvPr id="14" name="TextBox 13">
              <a:extLst>
                <a:ext uri="{FF2B5EF4-FFF2-40B4-BE49-F238E27FC236}">
                  <a16:creationId xmlns:a16="http://schemas.microsoft.com/office/drawing/2014/main" id="{31628043-519D-4FBE-1F7C-CA68A066988C}"/>
                </a:ext>
              </a:extLst>
            </p:cNvPr>
            <p:cNvSpPr txBox="1"/>
            <p:nvPr/>
          </p:nvSpPr>
          <p:spPr>
            <a:xfrm>
              <a:off x="332936" y="1889102"/>
              <a:ext cx="2926080" cy="1200329"/>
            </a:xfrm>
            <a:prstGeom prst="rect">
              <a:avLst/>
            </a:prstGeom>
            <a:noFill/>
          </p:spPr>
          <p:txBody>
            <a:bodyPr wrap="square" lIns="0" rIns="0" rtlCol="0" anchor="b">
              <a:spAutoFit/>
            </a:bodyPr>
            <a:lstStyle/>
            <a:p>
              <a:pPr algn="ctr"/>
              <a:r>
                <a:rPr lang="en-US" sz="2400" b="1" noProof="1">
                  <a:solidFill>
                    <a:schemeClr val="accent5">
                      <a:lumMod val="75000"/>
                    </a:schemeClr>
                  </a:solidFill>
                </a:rPr>
                <a:t>Human Creativity and Emotion Required</a:t>
              </a:r>
            </a:p>
          </p:txBody>
        </p:sp>
        <p:sp>
          <p:nvSpPr>
            <p:cNvPr id="15" name="TextBox 14">
              <a:extLst>
                <a:ext uri="{FF2B5EF4-FFF2-40B4-BE49-F238E27FC236}">
                  <a16:creationId xmlns:a16="http://schemas.microsoft.com/office/drawing/2014/main" id="{0431B63C-1A99-1E4E-9BCB-7A7C70EE486D}"/>
                </a:ext>
              </a:extLst>
            </p:cNvPr>
            <p:cNvSpPr txBox="1"/>
            <p:nvPr/>
          </p:nvSpPr>
          <p:spPr>
            <a:xfrm>
              <a:off x="332936" y="3086922"/>
              <a:ext cx="2926080" cy="830997"/>
            </a:xfrm>
            <a:prstGeom prst="rect">
              <a:avLst/>
            </a:prstGeom>
            <a:noFill/>
          </p:spPr>
          <p:txBody>
            <a:bodyPr wrap="square" lIns="0" rIns="0" rtlCol="0" anchor="t">
              <a:spAutoFit/>
            </a:bodyPr>
            <a:lstStyle/>
            <a:p>
              <a:pPr marL="171450" indent="-171450">
                <a:buFont typeface="Arial" panose="020B0604020202020204" pitchFamily="34" charset="0"/>
                <a:buChar char="•"/>
              </a:pPr>
              <a:r>
                <a:rPr lang="en-US" sz="1600" noProof="1">
                  <a:solidFill>
                    <a:schemeClr val="tx1">
                      <a:lumMod val="65000"/>
                      <a:lumOff val="35000"/>
                    </a:schemeClr>
                  </a:solidFill>
                </a:rPr>
                <a:t>Taks that need genuine human creativity intuition or emotional intelligence should not be agentic. </a:t>
              </a:r>
            </a:p>
          </p:txBody>
        </p:sp>
      </p:grpSp>
      <p:grpSp>
        <p:nvGrpSpPr>
          <p:cNvPr id="16" name="Group 15">
            <a:extLst>
              <a:ext uri="{FF2B5EF4-FFF2-40B4-BE49-F238E27FC236}">
                <a16:creationId xmlns:a16="http://schemas.microsoft.com/office/drawing/2014/main" id="{1B5DB32B-147A-008E-01DE-9A7CF9594A8A}"/>
              </a:ext>
            </a:extLst>
          </p:cNvPr>
          <p:cNvGrpSpPr/>
          <p:nvPr/>
        </p:nvGrpSpPr>
        <p:grpSpPr>
          <a:xfrm>
            <a:off x="3839180" y="1323768"/>
            <a:ext cx="4512541" cy="4512542"/>
            <a:chOff x="3671331" y="1004330"/>
            <a:chExt cx="4849339" cy="4849340"/>
          </a:xfrm>
        </p:grpSpPr>
        <p:sp>
          <p:nvSpPr>
            <p:cNvPr id="17" name="Freeform: Shape 3">
              <a:extLst>
                <a:ext uri="{FF2B5EF4-FFF2-40B4-BE49-F238E27FC236}">
                  <a16:creationId xmlns:a16="http://schemas.microsoft.com/office/drawing/2014/main" id="{17BFED7B-64A6-DDEF-679A-AA858103B680}"/>
                </a:ext>
              </a:extLst>
            </p:cNvPr>
            <p:cNvSpPr/>
            <p:nvPr/>
          </p:nvSpPr>
          <p:spPr>
            <a:xfrm>
              <a:off x="3671331" y="3247190"/>
              <a:ext cx="2424667" cy="2606477"/>
            </a:xfrm>
            <a:custGeom>
              <a:avLst/>
              <a:gdLst>
                <a:gd name="connsiteX0" fmla="*/ 802872 w 2424667"/>
                <a:gd name="connsiteY0" fmla="*/ 0 h 2424668"/>
                <a:gd name="connsiteX1" fmla="*/ 802872 w 2424667"/>
                <a:gd name="connsiteY1" fmla="*/ 1 h 2424668"/>
                <a:gd name="connsiteX2" fmla="*/ 2424667 w 2424667"/>
                <a:gd name="connsiteY2" fmla="*/ 1 h 2424668"/>
                <a:gd name="connsiteX3" fmla="*/ 0 w 2424667"/>
                <a:gd name="connsiteY3" fmla="*/ 2424668 h 2424668"/>
                <a:gd name="connsiteX4" fmla="*/ 802872 w 2424667"/>
                <a:gd name="connsiteY4" fmla="*/ 0 h 2424668"/>
                <a:gd name="connsiteX0" fmla="*/ 802872 w 2424667"/>
                <a:gd name="connsiteY0" fmla="*/ 0 h 2424668"/>
                <a:gd name="connsiteX1" fmla="*/ 802872 w 2424667"/>
                <a:gd name="connsiteY1" fmla="*/ 1 h 2424668"/>
                <a:gd name="connsiteX2" fmla="*/ 2424667 w 2424667"/>
                <a:gd name="connsiteY2" fmla="*/ 1 h 2424668"/>
                <a:gd name="connsiteX3" fmla="*/ 1255443 w 2424667"/>
                <a:gd name="connsiteY3" fmla="*/ 1182979 h 2424668"/>
                <a:gd name="connsiteX4" fmla="*/ 0 w 2424667"/>
                <a:gd name="connsiteY4" fmla="*/ 2424668 h 2424668"/>
                <a:gd name="connsiteX5" fmla="*/ 802872 w 2424667"/>
                <a:gd name="connsiteY5" fmla="*/ 0 h 2424668"/>
                <a:gd name="connsiteX0" fmla="*/ 802872 w 2424667"/>
                <a:gd name="connsiteY0" fmla="*/ 0 h 2424668"/>
                <a:gd name="connsiteX1" fmla="*/ 802872 w 2424667"/>
                <a:gd name="connsiteY1" fmla="*/ 1 h 2424668"/>
                <a:gd name="connsiteX2" fmla="*/ 2424667 w 2424667"/>
                <a:gd name="connsiteY2" fmla="*/ 1 h 2424668"/>
                <a:gd name="connsiteX3" fmla="*/ 1419218 w 2424667"/>
                <a:gd name="connsiteY3" fmla="*/ 1253169 h 2424668"/>
                <a:gd name="connsiteX4" fmla="*/ 0 w 2424667"/>
                <a:gd name="connsiteY4" fmla="*/ 2424668 h 2424668"/>
                <a:gd name="connsiteX5" fmla="*/ 802872 w 2424667"/>
                <a:gd name="connsiteY5" fmla="*/ 0 h 2424668"/>
                <a:gd name="connsiteX0" fmla="*/ 802872 w 2424667"/>
                <a:gd name="connsiteY0" fmla="*/ 10236 h 2434904"/>
                <a:gd name="connsiteX1" fmla="*/ 802872 w 2424667"/>
                <a:gd name="connsiteY1" fmla="*/ 10237 h 2434904"/>
                <a:gd name="connsiteX2" fmla="*/ 1356826 w 2424667"/>
                <a:gd name="connsiteY2" fmla="*/ 0 h 2434904"/>
                <a:gd name="connsiteX3" fmla="*/ 2424667 w 2424667"/>
                <a:gd name="connsiteY3" fmla="*/ 10237 h 2434904"/>
                <a:gd name="connsiteX4" fmla="*/ 1419218 w 2424667"/>
                <a:gd name="connsiteY4" fmla="*/ 1263405 h 2434904"/>
                <a:gd name="connsiteX5" fmla="*/ 0 w 2424667"/>
                <a:gd name="connsiteY5" fmla="*/ 2434904 h 2434904"/>
                <a:gd name="connsiteX6" fmla="*/ 802872 w 2424667"/>
                <a:gd name="connsiteY6" fmla="*/ 10236 h 2434904"/>
                <a:gd name="connsiteX0" fmla="*/ 802872 w 2424667"/>
                <a:gd name="connsiteY0" fmla="*/ 181809 h 2606477"/>
                <a:gd name="connsiteX1" fmla="*/ 802872 w 2424667"/>
                <a:gd name="connsiteY1" fmla="*/ 181810 h 2606477"/>
                <a:gd name="connsiteX2" fmla="*/ 1388020 w 2424667"/>
                <a:gd name="connsiteY2" fmla="*/ 0 h 2606477"/>
                <a:gd name="connsiteX3" fmla="*/ 2424667 w 2424667"/>
                <a:gd name="connsiteY3" fmla="*/ 181810 h 2606477"/>
                <a:gd name="connsiteX4" fmla="*/ 1419218 w 2424667"/>
                <a:gd name="connsiteY4" fmla="*/ 1434978 h 2606477"/>
                <a:gd name="connsiteX5" fmla="*/ 0 w 2424667"/>
                <a:gd name="connsiteY5" fmla="*/ 2606477 h 2606477"/>
                <a:gd name="connsiteX6" fmla="*/ 802872 w 2424667"/>
                <a:gd name="connsiteY6" fmla="*/ 181809 h 260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667" h="2606477">
                  <a:moveTo>
                    <a:pt x="802872" y="181809"/>
                  </a:moveTo>
                  <a:lnTo>
                    <a:pt x="802872" y="181810"/>
                  </a:lnTo>
                  <a:lnTo>
                    <a:pt x="1388020" y="0"/>
                  </a:lnTo>
                  <a:lnTo>
                    <a:pt x="2424667" y="181810"/>
                  </a:lnTo>
                  <a:lnTo>
                    <a:pt x="1419218" y="1434978"/>
                  </a:lnTo>
                  <a:lnTo>
                    <a:pt x="0" y="2606477"/>
                  </a:lnTo>
                  <a:lnTo>
                    <a:pt x="802872" y="181809"/>
                  </a:ln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4">
              <a:extLst>
                <a:ext uri="{FF2B5EF4-FFF2-40B4-BE49-F238E27FC236}">
                  <a16:creationId xmlns:a16="http://schemas.microsoft.com/office/drawing/2014/main" id="{211BF11B-BF41-5F42-98A0-77C91D4ED57B}"/>
                </a:ext>
              </a:extLst>
            </p:cNvPr>
            <p:cNvSpPr/>
            <p:nvPr/>
          </p:nvSpPr>
          <p:spPr>
            <a:xfrm>
              <a:off x="5839231" y="3429002"/>
              <a:ext cx="2681437" cy="2424668"/>
            </a:xfrm>
            <a:custGeom>
              <a:avLst/>
              <a:gdLst>
                <a:gd name="connsiteX0" fmla="*/ 0 w 2424668"/>
                <a:gd name="connsiteY0" fmla="*/ 0 h 2424668"/>
                <a:gd name="connsiteX1" fmla="*/ 2424668 w 2424668"/>
                <a:gd name="connsiteY1" fmla="*/ 2424668 h 2424668"/>
                <a:gd name="connsiteX2" fmla="*/ 32 w 2424668"/>
                <a:gd name="connsiteY2" fmla="*/ 1621830 h 2424668"/>
                <a:gd name="connsiteX3" fmla="*/ 32 w 2424668"/>
                <a:gd name="connsiteY3" fmla="*/ 1621830 h 2424668"/>
                <a:gd name="connsiteX4" fmla="*/ 33 w 2424668"/>
                <a:gd name="connsiteY4" fmla="*/ 1621829 h 2424668"/>
                <a:gd name="connsiteX5" fmla="*/ 0 w 2424668"/>
                <a:gd name="connsiteY5" fmla="*/ 0 h 2424668"/>
                <a:gd name="connsiteX0" fmla="*/ 0 w 2424668"/>
                <a:gd name="connsiteY0" fmla="*/ 0 h 2424668"/>
                <a:gd name="connsiteX1" fmla="*/ 1045628 w 2424668"/>
                <a:gd name="connsiteY1" fmla="*/ 1027001 h 2424668"/>
                <a:gd name="connsiteX2" fmla="*/ 2424668 w 2424668"/>
                <a:gd name="connsiteY2" fmla="*/ 2424668 h 2424668"/>
                <a:gd name="connsiteX3" fmla="*/ 32 w 2424668"/>
                <a:gd name="connsiteY3" fmla="*/ 1621830 h 2424668"/>
                <a:gd name="connsiteX4" fmla="*/ 32 w 2424668"/>
                <a:gd name="connsiteY4" fmla="*/ 1621830 h 2424668"/>
                <a:gd name="connsiteX5" fmla="*/ 33 w 2424668"/>
                <a:gd name="connsiteY5" fmla="*/ 1621829 h 2424668"/>
                <a:gd name="connsiteX6" fmla="*/ 0 w 2424668"/>
                <a:gd name="connsiteY6" fmla="*/ 0 h 2424668"/>
                <a:gd name="connsiteX0" fmla="*/ 0 w 2424668"/>
                <a:gd name="connsiteY0" fmla="*/ 0 h 2424668"/>
                <a:gd name="connsiteX1" fmla="*/ 1186007 w 2424668"/>
                <a:gd name="connsiteY1" fmla="*/ 925617 h 2424668"/>
                <a:gd name="connsiteX2" fmla="*/ 2424668 w 2424668"/>
                <a:gd name="connsiteY2" fmla="*/ 2424668 h 2424668"/>
                <a:gd name="connsiteX3" fmla="*/ 32 w 2424668"/>
                <a:gd name="connsiteY3" fmla="*/ 1621830 h 2424668"/>
                <a:gd name="connsiteX4" fmla="*/ 32 w 2424668"/>
                <a:gd name="connsiteY4" fmla="*/ 1621830 h 2424668"/>
                <a:gd name="connsiteX5" fmla="*/ 33 w 2424668"/>
                <a:gd name="connsiteY5" fmla="*/ 1621829 h 2424668"/>
                <a:gd name="connsiteX6" fmla="*/ 0 w 2424668"/>
                <a:gd name="connsiteY6" fmla="*/ 0 h 2424668"/>
                <a:gd name="connsiteX0" fmla="*/ 90295 w 2514963"/>
                <a:gd name="connsiteY0" fmla="*/ 0 h 2424668"/>
                <a:gd name="connsiteX1" fmla="*/ 1276302 w 2514963"/>
                <a:gd name="connsiteY1" fmla="*/ 925617 h 2424668"/>
                <a:gd name="connsiteX2" fmla="*/ 2514963 w 2514963"/>
                <a:gd name="connsiteY2" fmla="*/ 2424668 h 2424668"/>
                <a:gd name="connsiteX3" fmla="*/ 90327 w 2514963"/>
                <a:gd name="connsiteY3" fmla="*/ 1621830 h 2424668"/>
                <a:gd name="connsiteX4" fmla="*/ 90327 w 2514963"/>
                <a:gd name="connsiteY4" fmla="*/ 1621830 h 2424668"/>
                <a:gd name="connsiteX5" fmla="*/ 90328 w 2514963"/>
                <a:gd name="connsiteY5" fmla="*/ 1621829 h 2424668"/>
                <a:gd name="connsiteX6" fmla="*/ 83087 w 2514963"/>
                <a:gd name="connsiteY6" fmla="*/ 972409 h 2424668"/>
                <a:gd name="connsiteX7" fmla="*/ 90295 w 2514963"/>
                <a:gd name="connsiteY7" fmla="*/ 0 h 2424668"/>
                <a:gd name="connsiteX0" fmla="*/ 90295 w 2514963"/>
                <a:gd name="connsiteY0" fmla="*/ 0 h 2424668"/>
                <a:gd name="connsiteX1" fmla="*/ 1276302 w 2514963"/>
                <a:gd name="connsiteY1" fmla="*/ 925617 h 2424668"/>
                <a:gd name="connsiteX2" fmla="*/ 2514963 w 2514963"/>
                <a:gd name="connsiteY2" fmla="*/ 2424668 h 2424668"/>
                <a:gd name="connsiteX3" fmla="*/ 90327 w 2514963"/>
                <a:gd name="connsiteY3" fmla="*/ 1621830 h 2424668"/>
                <a:gd name="connsiteX4" fmla="*/ 90327 w 2514963"/>
                <a:gd name="connsiteY4" fmla="*/ 1621830 h 2424668"/>
                <a:gd name="connsiteX5" fmla="*/ 90328 w 2514963"/>
                <a:gd name="connsiteY5" fmla="*/ 1621829 h 2424668"/>
                <a:gd name="connsiteX6" fmla="*/ 83087 w 2514963"/>
                <a:gd name="connsiteY6" fmla="*/ 972409 h 2424668"/>
                <a:gd name="connsiteX7" fmla="*/ 90295 w 2514963"/>
                <a:gd name="connsiteY7" fmla="*/ 0 h 2424668"/>
                <a:gd name="connsiteX0" fmla="*/ 90295 w 2514963"/>
                <a:gd name="connsiteY0" fmla="*/ 0 h 2424668"/>
                <a:gd name="connsiteX1" fmla="*/ 1276302 w 2514963"/>
                <a:gd name="connsiteY1" fmla="*/ 925617 h 2424668"/>
                <a:gd name="connsiteX2" fmla="*/ 2514963 w 2514963"/>
                <a:gd name="connsiteY2" fmla="*/ 2424668 h 2424668"/>
                <a:gd name="connsiteX3" fmla="*/ 90327 w 2514963"/>
                <a:gd name="connsiteY3" fmla="*/ 1621830 h 2424668"/>
                <a:gd name="connsiteX4" fmla="*/ 90327 w 2514963"/>
                <a:gd name="connsiteY4" fmla="*/ 1621830 h 2424668"/>
                <a:gd name="connsiteX5" fmla="*/ 90328 w 2514963"/>
                <a:gd name="connsiteY5" fmla="*/ 1621829 h 2424668"/>
                <a:gd name="connsiteX6" fmla="*/ 83087 w 2514963"/>
                <a:gd name="connsiteY6" fmla="*/ 972409 h 2424668"/>
                <a:gd name="connsiteX7" fmla="*/ 90295 w 2514963"/>
                <a:gd name="connsiteY7" fmla="*/ 0 h 2424668"/>
                <a:gd name="connsiteX0" fmla="*/ 256769 w 2681437"/>
                <a:gd name="connsiteY0" fmla="*/ 0 h 2424668"/>
                <a:gd name="connsiteX1" fmla="*/ 1442776 w 2681437"/>
                <a:gd name="connsiteY1" fmla="*/ 925617 h 2424668"/>
                <a:gd name="connsiteX2" fmla="*/ 2681437 w 2681437"/>
                <a:gd name="connsiteY2" fmla="*/ 2424668 h 2424668"/>
                <a:gd name="connsiteX3" fmla="*/ 256801 w 2681437"/>
                <a:gd name="connsiteY3" fmla="*/ 1621830 h 2424668"/>
                <a:gd name="connsiteX4" fmla="*/ 256801 w 2681437"/>
                <a:gd name="connsiteY4" fmla="*/ 1621830 h 2424668"/>
                <a:gd name="connsiteX5" fmla="*/ 256802 w 2681437"/>
                <a:gd name="connsiteY5" fmla="*/ 1621829 h 2424668"/>
                <a:gd name="connsiteX6" fmla="*/ 0 w 2681437"/>
                <a:gd name="connsiteY6" fmla="*/ 972409 h 2424668"/>
                <a:gd name="connsiteX7" fmla="*/ 256769 w 2681437"/>
                <a:gd name="connsiteY7" fmla="*/ 0 h 2424668"/>
                <a:gd name="connsiteX0" fmla="*/ 256769 w 2681437"/>
                <a:gd name="connsiteY0" fmla="*/ 0 h 2424668"/>
                <a:gd name="connsiteX1" fmla="*/ 1442776 w 2681437"/>
                <a:gd name="connsiteY1" fmla="*/ 925617 h 2424668"/>
                <a:gd name="connsiteX2" fmla="*/ 2681437 w 2681437"/>
                <a:gd name="connsiteY2" fmla="*/ 2424668 h 2424668"/>
                <a:gd name="connsiteX3" fmla="*/ 256801 w 2681437"/>
                <a:gd name="connsiteY3" fmla="*/ 1621830 h 2424668"/>
                <a:gd name="connsiteX4" fmla="*/ 256801 w 2681437"/>
                <a:gd name="connsiteY4" fmla="*/ 1621830 h 2424668"/>
                <a:gd name="connsiteX5" fmla="*/ 256802 w 2681437"/>
                <a:gd name="connsiteY5" fmla="*/ 1621829 h 2424668"/>
                <a:gd name="connsiteX6" fmla="*/ 0 w 2681437"/>
                <a:gd name="connsiteY6" fmla="*/ 972409 h 2424668"/>
                <a:gd name="connsiteX7" fmla="*/ 256769 w 2681437"/>
                <a:gd name="connsiteY7" fmla="*/ 0 h 24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1437" h="2424668">
                  <a:moveTo>
                    <a:pt x="256769" y="0"/>
                  </a:moveTo>
                  <a:lnTo>
                    <a:pt x="1442776" y="925617"/>
                  </a:lnTo>
                  <a:lnTo>
                    <a:pt x="2681437" y="2424668"/>
                  </a:lnTo>
                  <a:lnTo>
                    <a:pt x="256801" y="1621830"/>
                  </a:lnTo>
                  <a:lnTo>
                    <a:pt x="256801" y="1621830"/>
                  </a:lnTo>
                  <a:lnTo>
                    <a:pt x="256802" y="1621829"/>
                  </a:lnTo>
                  <a:cubicBezTo>
                    <a:pt x="255595" y="1513592"/>
                    <a:pt x="3620" y="1297119"/>
                    <a:pt x="0" y="972409"/>
                  </a:cubicBezTo>
                  <a:cubicBezTo>
                    <a:pt x="-5" y="702104"/>
                    <a:pt x="42303" y="311951"/>
                    <a:pt x="256769" y="0"/>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5">
              <a:extLst>
                <a:ext uri="{FF2B5EF4-FFF2-40B4-BE49-F238E27FC236}">
                  <a16:creationId xmlns:a16="http://schemas.microsoft.com/office/drawing/2014/main" id="{F0820284-DE2E-459C-350B-08C5ACDE7629}"/>
                </a:ext>
              </a:extLst>
            </p:cNvPr>
            <p:cNvSpPr/>
            <p:nvPr/>
          </p:nvSpPr>
          <p:spPr>
            <a:xfrm>
              <a:off x="6096001" y="1004332"/>
              <a:ext cx="2424669" cy="2671792"/>
            </a:xfrm>
            <a:custGeom>
              <a:avLst/>
              <a:gdLst>
                <a:gd name="connsiteX0" fmla="*/ 2424669 w 2424669"/>
                <a:gd name="connsiteY0" fmla="*/ 0 h 2424669"/>
                <a:gd name="connsiteX1" fmla="*/ 1621897 w 2424669"/>
                <a:gd name="connsiteY1" fmla="*/ 2424637 h 2424669"/>
                <a:gd name="connsiteX2" fmla="*/ 1621897 w 2424669"/>
                <a:gd name="connsiteY2" fmla="*/ 2424637 h 2424669"/>
                <a:gd name="connsiteX3" fmla="*/ 1621896 w 2424669"/>
                <a:gd name="connsiteY3" fmla="*/ 2424636 h 2424669"/>
                <a:gd name="connsiteX4" fmla="*/ 0 w 2424669"/>
                <a:gd name="connsiteY4" fmla="*/ 2424669 h 2424669"/>
                <a:gd name="connsiteX5" fmla="*/ 2424669 w 2424669"/>
                <a:gd name="connsiteY5" fmla="*/ 0 h 2424669"/>
                <a:gd name="connsiteX0" fmla="*/ 2424669 w 2424669"/>
                <a:gd name="connsiteY0" fmla="*/ 0 h 2424669"/>
                <a:gd name="connsiteX1" fmla="*/ 1621897 w 2424669"/>
                <a:gd name="connsiteY1" fmla="*/ 2424637 h 2424669"/>
                <a:gd name="connsiteX2" fmla="*/ 1621897 w 2424669"/>
                <a:gd name="connsiteY2" fmla="*/ 2424637 h 2424669"/>
                <a:gd name="connsiteX3" fmla="*/ 1621896 w 2424669"/>
                <a:gd name="connsiteY3" fmla="*/ 2424636 h 2424669"/>
                <a:gd name="connsiteX4" fmla="*/ 0 w 2424669"/>
                <a:gd name="connsiteY4" fmla="*/ 2424669 h 2424669"/>
                <a:gd name="connsiteX5" fmla="*/ 1069024 w 2424669"/>
                <a:gd name="connsiteY5" fmla="*/ 1338200 h 2424669"/>
                <a:gd name="connsiteX6" fmla="*/ 2424669 w 2424669"/>
                <a:gd name="connsiteY6" fmla="*/ 0 h 2424669"/>
                <a:gd name="connsiteX0" fmla="*/ 2424669 w 2424669"/>
                <a:gd name="connsiteY0" fmla="*/ 0 h 2424669"/>
                <a:gd name="connsiteX1" fmla="*/ 1621897 w 2424669"/>
                <a:gd name="connsiteY1" fmla="*/ 2424637 h 2424669"/>
                <a:gd name="connsiteX2" fmla="*/ 1621897 w 2424669"/>
                <a:gd name="connsiteY2" fmla="*/ 2424637 h 2424669"/>
                <a:gd name="connsiteX3" fmla="*/ 1621896 w 2424669"/>
                <a:gd name="connsiteY3" fmla="*/ 2424636 h 2424669"/>
                <a:gd name="connsiteX4" fmla="*/ 0 w 2424669"/>
                <a:gd name="connsiteY4" fmla="*/ 2424669 h 2424669"/>
                <a:gd name="connsiteX5" fmla="*/ 835061 w 2424669"/>
                <a:gd name="connsiteY5" fmla="*/ 1275809 h 2424669"/>
                <a:gd name="connsiteX6" fmla="*/ 2424669 w 2424669"/>
                <a:gd name="connsiteY6" fmla="*/ 0 h 2424669"/>
                <a:gd name="connsiteX0" fmla="*/ 2424669 w 2424669"/>
                <a:gd name="connsiteY0" fmla="*/ 0 h 2424669"/>
                <a:gd name="connsiteX1" fmla="*/ 1621897 w 2424669"/>
                <a:gd name="connsiteY1" fmla="*/ 2424637 h 2424669"/>
                <a:gd name="connsiteX2" fmla="*/ 1621897 w 2424669"/>
                <a:gd name="connsiteY2" fmla="*/ 2424637 h 2424669"/>
                <a:gd name="connsiteX3" fmla="*/ 1621896 w 2424669"/>
                <a:gd name="connsiteY3" fmla="*/ 2424636 h 2424669"/>
                <a:gd name="connsiteX4" fmla="*/ 897450 w 2424669"/>
                <a:gd name="connsiteY4" fmla="*/ 2414432 h 2424669"/>
                <a:gd name="connsiteX5" fmla="*/ 0 w 2424669"/>
                <a:gd name="connsiteY5" fmla="*/ 2424669 h 2424669"/>
                <a:gd name="connsiteX6" fmla="*/ 835061 w 2424669"/>
                <a:gd name="connsiteY6" fmla="*/ 1275809 h 2424669"/>
                <a:gd name="connsiteX7" fmla="*/ 2424669 w 2424669"/>
                <a:gd name="connsiteY7" fmla="*/ 0 h 2424669"/>
                <a:gd name="connsiteX0" fmla="*/ 2424669 w 2424669"/>
                <a:gd name="connsiteY0" fmla="*/ 0 h 2671792"/>
                <a:gd name="connsiteX1" fmla="*/ 1621897 w 2424669"/>
                <a:gd name="connsiteY1" fmla="*/ 2424637 h 2671792"/>
                <a:gd name="connsiteX2" fmla="*/ 1621897 w 2424669"/>
                <a:gd name="connsiteY2" fmla="*/ 2424637 h 2671792"/>
                <a:gd name="connsiteX3" fmla="*/ 1621896 w 2424669"/>
                <a:gd name="connsiteY3" fmla="*/ 2424636 h 2671792"/>
                <a:gd name="connsiteX4" fmla="*/ 905249 w 2424669"/>
                <a:gd name="connsiteY4" fmla="*/ 2671792 h 2671792"/>
                <a:gd name="connsiteX5" fmla="*/ 0 w 2424669"/>
                <a:gd name="connsiteY5" fmla="*/ 2424669 h 2671792"/>
                <a:gd name="connsiteX6" fmla="*/ 835061 w 2424669"/>
                <a:gd name="connsiteY6" fmla="*/ 1275809 h 2671792"/>
                <a:gd name="connsiteX7" fmla="*/ 2424669 w 2424669"/>
                <a:gd name="connsiteY7" fmla="*/ 0 h 267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4669" h="2671792">
                  <a:moveTo>
                    <a:pt x="2424669" y="0"/>
                  </a:moveTo>
                  <a:lnTo>
                    <a:pt x="1621897" y="2424637"/>
                  </a:lnTo>
                  <a:lnTo>
                    <a:pt x="1621897" y="2424637"/>
                  </a:lnTo>
                  <a:lnTo>
                    <a:pt x="1621896" y="2424636"/>
                  </a:lnTo>
                  <a:lnTo>
                    <a:pt x="905249" y="2671792"/>
                  </a:lnTo>
                  <a:lnTo>
                    <a:pt x="0" y="2424669"/>
                  </a:lnTo>
                  <a:lnTo>
                    <a:pt x="835061" y="1275809"/>
                  </a:lnTo>
                  <a:lnTo>
                    <a:pt x="2424669" y="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6">
              <a:extLst>
                <a:ext uri="{FF2B5EF4-FFF2-40B4-BE49-F238E27FC236}">
                  <a16:creationId xmlns:a16="http://schemas.microsoft.com/office/drawing/2014/main" id="{A12CF569-5912-9AB4-80AA-30FFAA37FB2F}"/>
                </a:ext>
              </a:extLst>
            </p:cNvPr>
            <p:cNvSpPr/>
            <p:nvPr/>
          </p:nvSpPr>
          <p:spPr>
            <a:xfrm>
              <a:off x="3671332" y="1004331"/>
              <a:ext cx="2649564" cy="2424668"/>
            </a:xfrm>
            <a:custGeom>
              <a:avLst/>
              <a:gdLst>
                <a:gd name="connsiteX0" fmla="*/ 0 w 2424734"/>
                <a:gd name="connsiteY0" fmla="*/ 0 h 2424668"/>
                <a:gd name="connsiteX1" fmla="*/ 2424734 w 2424734"/>
                <a:gd name="connsiteY1" fmla="*/ 802806 h 2424668"/>
                <a:gd name="connsiteX2" fmla="*/ 2424668 w 2424734"/>
                <a:gd name="connsiteY2" fmla="*/ 2424668 h 2424668"/>
                <a:gd name="connsiteX3" fmla="*/ 0 w 2424734"/>
                <a:gd name="connsiteY3" fmla="*/ 0 h 2424668"/>
                <a:gd name="connsiteX0" fmla="*/ 0 w 2424734"/>
                <a:gd name="connsiteY0" fmla="*/ 0 h 2424668"/>
                <a:gd name="connsiteX1" fmla="*/ 2424734 w 2424734"/>
                <a:gd name="connsiteY1" fmla="*/ 802806 h 2424668"/>
                <a:gd name="connsiteX2" fmla="*/ 2424668 w 2424734"/>
                <a:gd name="connsiteY2" fmla="*/ 2424668 h 2424668"/>
                <a:gd name="connsiteX3" fmla="*/ 1317832 w 2424734"/>
                <a:gd name="connsiteY3" fmla="*/ 1322603 h 2424668"/>
                <a:gd name="connsiteX4" fmla="*/ 0 w 2424734"/>
                <a:gd name="connsiteY4" fmla="*/ 0 h 2424668"/>
                <a:gd name="connsiteX0" fmla="*/ 0 w 2424734"/>
                <a:gd name="connsiteY0" fmla="*/ 0 h 2424668"/>
                <a:gd name="connsiteX1" fmla="*/ 2424734 w 2424734"/>
                <a:gd name="connsiteY1" fmla="*/ 802806 h 2424668"/>
                <a:gd name="connsiteX2" fmla="*/ 2424668 w 2424734"/>
                <a:gd name="connsiteY2" fmla="*/ 2424668 h 2424668"/>
                <a:gd name="connsiteX3" fmla="*/ 1052673 w 2424734"/>
                <a:gd name="connsiteY3" fmla="*/ 1548768 h 2424668"/>
                <a:gd name="connsiteX4" fmla="*/ 0 w 2424734"/>
                <a:gd name="connsiteY4" fmla="*/ 0 h 2424668"/>
                <a:gd name="connsiteX0" fmla="*/ 0 w 2604521"/>
                <a:gd name="connsiteY0" fmla="*/ 0 h 2424668"/>
                <a:gd name="connsiteX1" fmla="*/ 2424734 w 2604521"/>
                <a:gd name="connsiteY1" fmla="*/ 802806 h 2424668"/>
                <a:gd name="connsiteX2" fmla="*/ 2425259 w 2604521"/>
                <a:gd name="connsiteY2" fmla="*/ 1439585 h 2424668"/>
                <a:gd name="connsiteX3" fmla="*/ 2424668 w 2604521"/>
                <a:gd name="connsiteY3" fmla="*/ 2424668 h 2424668"/>
                <a:gd name="connsiteX4" fmla="*/ 1052673 w 2604521"/>
                <a:gd name="connsiteY4" fmla="*/ 1548768 h 2424668"/>
                <a:gd name="connsiteX5" fmla="*/ 0 w 2604521"/>
                <a:gd name="connsiteY5" fmla="*/ 0 h 2424668"/>
                <a:gd name="connsiteX0" fmla="*/ 0 w 2526491"/>
                <a:gd name="connsiteY0" fmla="*/ 0 h 2424668"/>
                <a:gd name="connsiteX1" fmla="*/ 2424734 w 2526491"/>
                <a:gd name="connsiteY1" fmla="*/ 802806 h 2424668"/>
                <a:gd name="connsiteX2" fmla="*/ 2425259 w 2526491"/>
                <a:gd name="connsiteY2" fmla="*/ 1439585 h 2424668"/>
                <a:gd name="connsiteX3" fmla="*/ 2424668 w 2526491"/>
                <a:gd name="connsiteY3" fmla="*/ 2424668 h 2424668"/>
                <a:gd name="connsiteX4" fmla="*/ 1052673 w 2526491"/>
                <a:gd name="connsiteY4" fmla="*/ 1548768 h 2424668"/>
                <a:gd name="connsiteX5" fmla="*/ 0 w 2526491"/>
                <a:gd name="connsiteY5" fmla="*/ 0 h 2424668"/>
                <a:gd name="connsiteX0" fmla="*/ 0 w 2526491"/>
                <a:gd name="connsiteY0" fmla="*/ 0 h 2424668"/>
                <a:gd name="connsiteX1" fmla="*/ 2424734 w 2526491"/>
                <a:gd name="connsiteY1" fmla="*/ 802806 h 2424668"/>
                <a:gd name="connsiteX2" fmla="*/ 2425259 w 2526491"/>
                <a:gd name="connsiteY2" fmla="*/ 1439585 h 2424668"/>
                <a:gd name="connsiteX3" fmla="*/ 2424668 w 2526491"/>
                <a:gd name="connsiteY3" fmla="*/ 2424668 h 2424668"/>
                <a:gd name="connsiteX4" fmla="*/ 1052673 w 2526491"/>
                <a:gd name="connsiteY4" fmla="*/ 1548768 h 2424668"/>
                <a:gd name="connsiteX5" fmla="*/ 0 w 2526491"/>
                <a:gd name="connsiteY5" fmla="*/ 0 h 2424668"/>
                <a:gd name="connsiteX0" fmla="*/ 0 w 2526491"/>
                <a:gd name="connsiteY0" fmla="*/ 0 h 2424668"/>
                <a:gd name="connsiteX1" fmla="*/ 2424734 w 2526491"/>
                <a:gd name="connsiteY1" fmla="*/ 802806 h 2424668"/>
                <a:gd name="connsiteX2" fmla="*/ 2425259 w 2526491"/>
                <a:gd name="connsiteY2" fmla="*/ 1439585 h 2424668"/>
                <a:gd name="connsiteX3" fmla="*/ 2424668 w 2526491"/>
                <a:gd name="connsiteY3" fmla="*/ 2424668 h 2424668"/>
                <a:gd name="connsiteX4" fmla="*/ 1052673 w 2526491"/>
                <a:gd name="connsiteY4" fmla="*/ 1548768 h 2424668"/>
                <a:gd name="connsiteX5" fmla="*/ 0 w 2526491"/>
                <a:gd name="connsiteY5" fmla="*/ 0 h 2424668"/>
                <a:gd name="connsiteX0" fmla="*/ 0 w 2550754"/>
                <a:gd name="connsiteY0" fmla="*/ 0 h 2424668"/>
                <a:gd name="connsiteX1" fmla="*/ 2424734 w 2550754"/>
                <a:gd name="connsiteY1" fmla="*/ 802806 h 2424668"/>
                <a:gd name="connsiteX2" fmla="*/ 2425259 w 2550754"/>
                <a:gd name="connsiteY2" fmla="*/ 1439585 h 2424668"/>
                <a:gd name="connsiteX3" fmla="*/ 2424668 w 2550754"/>
                <a:gd name="connsiteY3" fmla="*/ 2424668 h 2424668"/>
                <a:gd name="connsiteX4" fmla="*/ 1052673 w 2550754"/>
                <a:gd name="connsiteY4" fmla="*/ 1548768 h 2424668"/>
                <a:gd name="connsiteX5" fmla="*/ 0 w 2550754"/>
                <a:gd name="connsiteY5" fmla="*/ 0 h 2424668"/>
                <a:gd name="connsiteX0" fmla="*/ 0 w 2587061"/>
                <a:gd name="connsiteY0" fmla="*/ 0 h 2424668"/>
                <a:gd name="connsiteX1" fmla="*/ 2424734 w 2587061"/>
                <a:gd name="connsiteY1" fmla="*/ 802806 h 2424668"/>
                <a:gd name="connsiteX2" fmla="*/ 2534442 w 2587061"/>
                <a:gd name="connsiteY2" fmla="*/ 1369396 h 2424668"/>
                <a:gd name="connsiteX3" fmla="*/ 2424668 w 2587061"/>
                <a:gd name="connsiteY3" fmla="*/ 2424668 h 2424668"/>
                <a:gd name="connsiteX4" fmla="*/ 1052673 w 2587061"/>
                <a:gd name="connsiteY4" fmla="*/ 1548768 h 2424668"/>
                <a:gd name="connsiteX5" fmla="*/ 0 w 2587061"/>
                <a:gd name="connsiteY5" fmla="*/ 0 h 2424668"/>
                <a:gd name="connsiteX0" fmla="*/ 0 w 2610485"/>
                <a:gd name="connsiteY0" fmla="*/ 0 h 2424668"/>
                <a:gd name="connsiteX1" fmla="*/ 2424734 w 2610485"/>
                <a:gd name="connsiteY1" fmla="*/ 802806 h 2424668"/>
                <a:gd name="connsiteX2" fmla="*/ 2455038 w 2610485"/>
                <a:gd name="connsiteY2" fmla="*/ 1019159 h 2424668"/>
                <a:gd name="connsiteX3" fmla="*/ 2534442 w 2610485"/>
                <a:gd name="connsiteY3" fmla="*/ 1369396 h 2424668"/>
                <a:gd name="connsiteX4" fmla="*/ 2424668 w 2610485"/>
                <a:gd name="connsiteY4" fmla="*/ 2424668 h 2424668"/>
                <a:gd name="connsiteX5" fmla="*/ 1052673 w 2610485"/>
                <a:gd name="connsiteY5" fmla="*/ 1548768 h 2424668"/>
                <a:gd name="connsiteX6" fmla="*/ 0 w 2610485"/>
                <a:gd name="connsiteY6" fmla="*/ 0 h 2424668"/>
                <a:gd name="connsiteX0" fmla="*/ 0 w 2649565"/>
                <a:gd name="connsiteY0" fmla="*/ 0 h 2424668"/>
                <a:gd name="connsiteX1" fmla="*/ 2424734 w 2649565"/>
                <a:gd name="connsiteY1" fmla="*/ 802806 h 2424668"/>
                <a:gd name="connsiteX2" fmla="*/ 2574146 w 2649565"/>
                <a:gd name="connsiteY2" fmla="*/ 1034048 h 2424668"/>
                <a:gd name="connsiteX3" fmla="*/ 2534442 w 2649565"/>
                <a:gd name="connsiteY3" fmla="*/ 1369396 h 2424668"/>
                <a:gd name="connsiteX4" fmla="*/ 2424668 w 2649565"/>
                <a:gd name="connsiteY4" fmla="*/ 2424668 h 2424668"/>
                <a:gd name="connsiteX5" fmla="*/ 1052673 w 2649565"/>
                <a:gd name="connsiteY5" fmla="*/ 1548768 h 2424668"/>
                <a:gd name="connsiteX6" fmla="*/ 0 w 2649565"/>
                <a:gd name="connsiteY6" fmla="*/ 0 h 24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565" h="2424668">
                  <a:moveTo>
                    <a:pt x="0" y="0"/>
                  </a:moveTo>
                  <a:lnTo>
                    <a:pt x="2424734" y="802806"/>
                  </a:lnTo>
                  <a:cubicBezTo>
                    <a:pt x="2833907" y="972666"/>
                    <a:pt x="2555861" y="939616"/>
                    <a:pt x="2574146" y="1034048"/>
                  </a:cubicBezTo>
                  <a:cubicBezTo>
                    <a:pt x="2592431" y="1128480"/>
                    <a:pt x="2539504" y="1135145"/>
                    <a:pt x="2534442" y="1369396"/>
                  </a:cubicBezTo>
                  <a:cubicBezTo>
                    <a:pt x="2534431" y="1639706"/>
                    <a:pt x="2708024" y="1790367"/>
                    <a:pt x="2424668" y="2424668"/>
                  </a:cubicBezTo>
                  <a:lnTo>
                    <a:pt x="1052673" y="1548768"/>
                  </a:lnTo>
                  <a:lnTo>
                    <a:pt x="0" y="0"/>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7">
              <a:extLst>
                <a:ext uri="{FF2B5EF4-FFF2-40B4-BE49-F238E27FC236}">
                  <a16:creationId xmlns:a16="http://schemas.microsoft.com/office/drawing/2014/main" id="{054D6447-8594-4BFD-0982-ED346A5F808B}"/>
                </a:ext>
              </a:extLst>
            </p:cNvPr>
            <p:cNvSpPr/>
            <p:nvPr/>
          </p:nvSpPr>
          <p:spPr>
            <a:xfrm>
              <a:off x="6096000" y="1004330"/>
              <a:ext cx="2424668" cy="2424668"/>
            </a:xfrm>
            <a:custGeom>
              <a:avLst/>
              <a:gdLst>
                <a:gd name="connsiteX0" fmla="*/ 2424668 w 2424668"/>
                <a:gd name="connsiteY0" fmla="*/ 0 h 2424668"/>
                <a:gd name="connsiteX1" fmla="*/ 0 w 2424668"/>
                <a:gd name="connsiteY1" fmla="*/ 2424668 h 2424668"/>
                <a:gd name="connsiteX2" fmla="*/ 66 w 2424668"/>
                <a:gd name="connsiteY2" fmla="*/ 802807 h 2424668"/>
                <a:gd name="connsiteX3" fmla="*/ 65 w 2424668"/>
                <a:gd name="connsiteY3" fmla="*/ 802807 h 2424668"/>
                <a:gd name="connsiteX4" fmla="*/ 65 w 2424668"/>
                <a:gd name="connsiteY4" fmla="*/ 802806 h 2424668"/>
                <a:gd name="connsiteX5" fmla="*/ 2424668 w 2424668"/>
                <a:gd name="connsiteY5" fmla="*/ 0 h 24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4668" h="2424668">
                  <a:moveTo>
                    <a:pt x="2424668" y="0"/>
                  </a:moveTo>
                  <a:lnTo>
                    <a:pt x="0" y="2424668"/>
                  </a:lnTo>
                  <a:lnTo>
                    <a:pt x="66" y="802807"/>
                  </a:lnTo>
                  <a:lnTo>
                    <a:pt x="65" y="802807"/>
                  </a:lnTo>
                  <a:lnTo>
                    <a:pt x="65" y="802806"/>
                  </a:lnTo>
                  <a:lnTo>
                    <a:pt x="2424668"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8">
              <a:extLst>
                <a:ext uri="{FF2B5EF4-FFF2-40B4-BE49-F238E27FC236}">
                  <a16:creationId xmlns:a16="http://schemas.microsoft.com/office/drawing/2014/main" id="{85EE0AB1-DCE7-451A-2B55-B9AC96E4F33C}"/>
                </a:ext>
              </a:extLst>
            </p:cNvPr>
            <p:cNvSpPr/>
            <p:nvPr/>
          </p:nvSpPr>
          <p:spPr>
            <a:xfrm>
              <a:off x="3671331" y="1004332"/>
              <a:ext cx="2424667" cy="2424668"/>
            </a:xfrm>
            <a:custGeom>
              <a:avLst/>
              <a:gdLst>
                <a:gd name="connsiteX0" fmla="*/ 0 w 2424667"/>
                <a:gd name="connsiteY0" fmla="*/ 0 h 2424668"/>
                <a:gd name="connsiteX1" fmla="*/ 2424667 w 2424667"/>
                <a:gd name="connsiteY1" fmla="*/ 2424667 h 2424668"/>
                <a:gd name="connsiteX2" fmla="*/ 802872 w 2424667"/>
                <a:gd name="connsiteY2" fmla="*/ 2424667 h 2424668"/>
                <a:gd name="connsiteX3" fmla="*/ 802872 w 2424667"/>
                <a:gd name="connsiteY3" fmla="*/ 2424668 h 2424668"/>
                <a:gd name="connsiteX4" fmla="*/ 0 w 2424667"/>
                <a:gd name="connsiteY4" fmla="*/ 0 h 242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667" h="2424668">
                  <a:moveTo>
                    <a:pt x="0" y="0"/>
                  </a:moveTo>
                  <a:lnTo>
                    <a:pt x="2424667" y="2424667"/>
                  </a:lnTo>
                  <a:lnTo>
                    <a:pt x="802872" y="2424667"/>
                  </a:lnTo>
                  <a:lnTo>
                    <a:pt x="802872" y="2424668"/>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1">
              <a:extLst>
                <a:ext uri="{FF2B5EF4-FFF2-40B4-BE49-F238E27FC236}">
                  <a16:creationId xmlns:a16="http://schemas.microsoft.com/office/drawing/2014/main" id="{B7C2A4CC-5E46-5759-A980-31CBF1FE357E}"/>
                </a:ext>
              </a:extLst>
            </p:cNvPr>
            <p:cNvSpPr/>
            <p:nvPr/>
          </p:nvSpPr>
          <p:spPr>
            <a:xfrm>
              <a:off x="6096001" y="3428969"/>
              <a:ext cx="2424669" cy="2424701"/>
            </a:xfrm>
            <a:custGeom>
              <a:avLst/>
              <a:gdLst>
                <a:gd name="connsiteX0" fmla="*/ 1621897 w 2424669"/>
                <a:gd name="connsiteY0" fmla="*/ 0 h 2424701"/>
                <a:gd name="connsiteX1" fmla="*/ 2424669 w 2424669"/>
                <a:gd name="connsiteY1" fmla="*/ 2424701 h 2424701"/>
                <a:gd name="connsiteX2" fmla="*/ 0 w 2424669"/>
                <a:gd name="connsiteY2" fmla="*/ 32 h 2424701"/>
                <a:gd name="connsiteX3" fmla="*/ 1621897 w 2424669"/>
                <a:gd name="connsiteY3" fmla="*/ 0 h 2424701"/>
              </a:gdLst>
              <a:ahLst/>
              <a:cxnLst>
                <a:cxn ang="0">
                  <a:pos x="connsiteX0" y="connsiteY0"/>
                </a:cxn>
                <a:cxn ang="0">
                  <a:pos x="connsiteX1" y="connsiteY1"/>
                </a:cxn>
                <a:cxn ang="0">
                  <a:pos x="connsiteX2" y="connsiteY2"/>
                </a:cxn>
                <a:cxn ang="0">
                  <a:pos x="connsiteX3" y="connsiteY3"/>
                </a:cxn>
              </a:cxnLst>
              <a:rect l="l" t="t" r="r" b="b"/>
              <a:pathLst>
                <a:path w="2424669" h="2424701">
                  <a:moveTo>
                    <a:pt x="1621897" y="0"/>
                  </a:moveTo>
                  <a:lnTo>
                    <a:pt x="2424669" y="2424701"/>
                  </a:lnTo>
                  <a:lnTo>
                    <a:pt x="0" y="32"/>
                  </a:lnTo>
                  <a:lnTo>
                    <a:pt x="162189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2">
              <a:extLst>
                <a:ext uri="{FF2B5EF4-FFF2-40B4-BE49-F238E27FC236}">
                  <a16:creationId xmlns:a16="http://schemas.microsoft.com/office/drawing/2014/main" id="{E821D755-BFE5-BD26-B928-586CA0F377DE}"/>
                </a:ext>
              </a:extLst>
            </p:cNvPr>
            <p:cNvSpPr/>
            <p:nvPr/>
          </p:nvSpPr>
          <p:spPr>
            <a:xfrm>
              <a:off x="3671332" y="3429001"/>
              <a:ext cx="2424701" cy="2424668"/>
            </a:xfrm>
            <a:custGeom>
              <a:avLst/>
              <a:gdLst>
                <a:gd name="connsiteX0" fmla="*/ 2424668 w 2424701"/>
                <a:gd name="connsiteY0" fmla="*/ 0 h 2424668"/>
                <a:gd name="connsiteX1" fmla="*/ 2424701 w 2424701"/>
                <a:gd name="connsiteY1" fmla="*/ 1621831 h 2424668"/>
                <a:gd name="connsiteX2" fmla="*/ 0 w 2424701"/>
                <a:gd name="connsiteY2" fmla="*/ 2424668 h 2424668"/>
                <a:gd name="connsiteX3" fmla="*/ 2424668 w 2424701"/>
                <a:gd name="connsiteY3" fmla="*/ 0 h 2424668"/>
              </a:gdLst>
              <a:ahLst/>
              <a:cxnLst>
                <a:cxn ang="0">
                  <a:pos x="connsiteX0" y="connsiteY0"/>
                </a:cxn>
                <a:cxn ang="0">
                  <a:pos x="connsiteX1" y="connsiteY1"/>
                </a:cxn>
                <a:cxn ang="0">
                  <a:pos x="connsiteX2" y="connsiteY2"/>
                </a:cxn>
                <a:cxn ang="0">
                  <a:pos x="connsiteX3" y="connsiteY3"/>
                </a:cxn>
              </a:cxnLst>
              <a:rect l="l" t="t" r="r" b="b"/>
              <a:pathLst>
                <a:path w="2424701" h="2424668">
                  <a:moveTo>
                    <a:pt x="2424668" y="0"/>
                  </a:moveTo>
                  <a:lnTo>
                    <a:pt x="2424701" y="1621831"/>
                  </a:lnTo>
                  <a:lnTo>
                    <a:pt x="0" y="2424668"/>
                  </a:lnTo>
                  <a:lnTo>
                    <a:pt x="2424668"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5" name="Graphic 24" descr="Lightbulb with solid fill">
            <a:extLst>
              <a:ext uri="{FF2B5EF4-FFF2-40B4-BE49-F238E27FC236}">
                <a16:creationId xmlns:a16="http://schemas.microsoft.com/office/drawing/2014/main" id="{55DAB30D-D38E-6722-1E7A-6D268F55EECE}"/>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284167" y="2180283"/>
            <a:ext cx="543214" cy="543214"/>
          </a:xfrm>
          <a:prstGeom prst="rect">
            <a:avLst/>
          </a:prstGeom>
        </p:spPr>
      </p:pic>
      <p:pic>
        <p:nvPicPr>
          <p:cNvPr id="26" name="Graphic 25" descr="Handshake with solid fill">
            <a:extLst>
              <a:ext uri="{FF2B5EF4-FFF2-40B4-BE49-F238E27FC236}">
                <a16:creationId xmlns:a16="http://schemas.microsoft.com/office/drawing/2014/main" id="{C26ED2C8-A9CC-E9E0-5FFE-D3A07415806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951977" y="3759016"/>
            <a:ext cx="543214" cy="543214"/>
          </a:xfrm>
          <a:prstGeom prst="rect">
            <a:avLst/>
          </a:prstGeom>
        </p:spPr>
      </p:pic>
      <p:pic>
        <p:nvPicPr>
          <p:cNvPr id="27" name="Graphic 26" descr="Hockey Stick Curve Graph with solid fill">
            <a:extLst>
              <a:ext uri="{FF2B5EF4-FFF2-40B4-BE49-F238E27FC236}">
                <a16:creationId xmlns:a16="http://schemas.microsoft.com/office/drawing/2014/main" id="{C5E526A6-587E-1A45-8313-777CFCC0D93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13298" y="4513182"/>
            <a:ext cx="543214" cy="543214"/>
          </a:xfrm>
          <a:prstGeom prst="rect">
            <a:avLst/>
          </a:prstGeom>
        </p:spPr>
      </p:pic>
      <p:pic>
        <p:nvPicPr>
          <p:cNvPr id="28" name="Graphic 27" descr="Unlock with solid fill">
            <a:extLst>
              <a:ext uri="{FF2B5EF4-FFF2-40B4-BE49-F238E27FC236}">
                <a16:creationId xmlns:a16="http://schemas.microsoft.com/office/drawing/2014/main" id="{D66A9BDD-3B1F-D80D-60AE-966ECD15750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695707" y="2765218"/>
            <a:ext cx="543214" cy="543214"/>
          </a:xfrm>
          <a:prstGeom prst="rect">
            <a:avLst/>
          </a:prstGeom>
        </p:spPr>
      </p:pic>
      <p:sp>
        <p:nvSpPr>
          <p:cNvPr id="29" name="Oval 28">
            <a:extLst>
              <a:ext uri="{FF2B5EF4-FFF2-40B4-BE49-F238E27FC236}">
                <a16:creationId xmlns:a16="http://schemas.microsoft.com/office/drawing/2014/main" id="{F25FBCCE-8712-6D2B-1657-A60B80A0E713}"/>
              </a:ext>
            </a:extLst>
          </p:cNvPr>
          <p:cNvSpPr/>
          <p:nvPr/>
        </p:nvSpPr>
        <p:spPr>
          <a:xfrm>
            <a:off x="5587313" y="3069466"/>
            <a:ext cx="1021087" cy="1021087"/>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Lightbulb with solid fill">
            <a:extLst>
              <a:ext uri="{FF2B5EF4-FFF2-40B4-BE49-F238E27FC236}">
                <a16:creationId xmlns:a16="http://schemas.microsoft.com/office/drawing/2014/main" id="{F8A52589-AC9D-A4DE-1FED-7AE242EB6428}"/>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461395" y="814635"/>
            <a:ext cx="543214" cy="543214"/>
          </a:xfrm>
          <a:prstGeom prst="rect">
            <a:avLst/>
          </a:prstGeom>
        </p:spPr>
      </p:pic>
      <p:pic>
        <p:nvPicPr>
          <p:cNvPr id="31" name="Graphic 30" descr="Handshake with solid fill">
            <a:extLst>
              <a:ext uri="{FF2B5EF4-FFF2-40B4-BE49-F238E27FC236}">
                <a16:creationId xmlns:a16="http://schemas.microsoft.com/office/drawing/2014/main" id="{7F70644D-019B-E7D0-C712-9EEDD01935F6}"/>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803556" y="3800651"/>
            <a:ext cx="543214" cy="543214"/>
          </a:xfrm>
          <a:prstGeom prst="rect">
            <a:avLst/>
          </a:prstGeom>
        </p:spPr>
      </p:pic>
      <p:pic>
        <p:nvPicPr>
          <p:cNvPr id="32" name="Graphic 31" descr="Hockey Stick Curve Graph with solid fill">
            <a:extLst>
              <a:ext uri="{FF2B5EF4-FFF2-40B4-BE49-F238E27FC236}">
                <a16:creationId xmlns:a16="http://schemas.microsoft.com/office/drawing/2014/main" id="{9B4B93EC-180B-9183-20F9-EEE4020BE6BE}"/>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287222" y="4165000"/>
            <a:ext cx="543214" cy="543214"/>
          </a:xfrm>
          <a:prstGeom prst="rect">
            <a:avLst/>
          </a:prstGeom>
        </p:spPr>
      </p:pic>
      <p:pic>
        <p:nvPicPr>
          <p:cNvPr id="33" name="Graphic 32" descr="Unlock with solid fill">
            <a:extLst>
              <a:ext uri="{FF2B5EF4-FFF2-40B4-BE49-F238E27FC236}">
                <a16:creationId xmlns:a16="http://schemas.microsoft.com/office/drawing/2014/main" id="{B2284680-BFC7-9CCA-42CA-16BBD44A7386}"/>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177546" y="1052161"/>
            <a:ext cx="543214" cy="543214"/>
          </a:xfrm>
          <a:prstGeom prst="rect">
            <a:avLst/>
          </a:prstGeom>
        </p:spPr>
      </p:pic>
    </p:spTree>
    <p:extLst>
      <p:ext uri="{BB962C8B-B14F-4D97-AF65-F5344CB8AC3E}">
        <p14:creationId xmlns:p14="http://schemas.microsoft.com/office/powerpoint/2010/main" val="18433930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0C00-CA16-D662-A2B9-2775635A9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D6B65-0DA0-3BD3-088A-90ECB4BE003A}"/>
              </a:ext>
            </a:extLst>
          </p:cNvPr>
          <p:cNvSpPr>
            <a:spLocks noGrp="1"/>
          </p:cNvSpPr>
          <p:nvPr>
            <p:ph type="title"/>
          </p:nvPr>
        </p:nvSpPr>
        <p:spPr/>
        <p:txBody>
          <a:bodyPr/>
          <a:lstStyle/>
          <a:p>
            <a:r>
              <a:rPr lang="en-US" dirty="0"/>
              <a:t>Knowledge Check</a:t>
            </a:r>
          </a:p>
        </p:txBody>
      </p:sp>
      <p:sp>
        <p:nvSpPr>
          <p:cNvPr id="5" name="Rectangle: Rounded Corners 59">
            <a:extLst>
              <a:ext uri="{FF2B5EF4-FFF2-40B4-BE49-F238E27FC236}">
                <a16:creationId xmlns:a16="http://schemas.microsoft.com/office/drawing/2014/main" id="{E4CCEEFC-C259-C818-A754-260A66F2D9D1}"/>
              </a:ext>
            </a:extLst>
          </p:cNvPr>
          <p:cNvSpPr/>
          <p:nvPr/>
        </p:nvSpPr>
        <p:spPr>
          <a:xfrm>
            <a:off x="1816100" y="2624581"/>
            <a:ext cx="8204200" cy="3354304"/>
          </a:xfrm>
          <a:prstGeom prst="roundRect">
            <a:avLst>
              <a:gd name="adj" fmla="val 4548"/>
            </a:avLst>
          </a:prstGeom>
          <a:solidFill>
            <a:schemeClr val="bg1"/>
          </a:solidFill>
          <a:ln w="9525">
            <a:solidFill>
              <a:schemeClr val="bg1">
                <a:lumMod val="75000"/>
                <a:alpha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6" name="TextBox 5">
            <a:extLst>
              <a:ext uri="{FF2B5EF4-FFF2-40B4-BE49-F238E27FC236}">
                <a16:creationId xmlns:a16="http://schemas.microsoft.com/office/drawing/2014/main" id="{D53BD1CB-8477-3064-7521-663CC6D1AE17}"/>
              </a:ext>
            </a:extLst>
          </p:cNvPr>
          <p:cNvSpPr txBox="1"/>
          <p:nvPr/>
        </p:nvSpPr>
        <p:spPr>
          <a:xfrm>
            <a:off x="4392950" y="3122327"/>
            <a:ext cx="3050500" cy="461665"/>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How to Respond</a:t>
            </a:r>
          </a:p>
        </p:txBody>
      </p:sp>
      <p:pic>
        <p:nvPicPr>
          <p:cNvPr id="7" name="Graphic 6">
            <a:extLst>
              <a:ext uri="{FF2B5EF4-FFF2-40B4-BE49-F238E27FC236}">
                <a16:creationId xmlns:a16="http://schemas.microsoft.com/office/drawing/2014/main" id="{BAEB45A9-735E-8015-64F8-A443D38A0EE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295693" y="3787651"/>
            <a:ext cx="1606294" cy="1160959"/>
          </a:xfrm>
          <a:prstGeom prst="rect">
            <a:avLst/>
          </a:prstGeom>
        </p:spPr>
      </p:pic>
      <p:sp>
        <p:nvSpPr>
          <p:cNvPr id="8" name="Oval 7">
            <a:extLst>
              <a:ext uri="{FF2B5EF4-FFF2-40B4-BE49-F238E27FC236}">
                <a16:creationId xmlns:a16="http://schemas.microsoft.com/office/drawing/2014/main" id="{0E251065-DCD6-D84E-D4C2-607E270A3191}"/>
              </a:ext>
            </a:extLst>
          </p:cNvPr>
          <p:cNvSpPr/>
          <p:nvPr/>
        </p:nvSpPr>
        <p:spPr>
          <a:xfrm>
            <a:off x="2460303" y="4999401"/>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1</a:t>
            </a:r>
          </a:p>
        </p:txBody>
      </p:sp>
      <p:grpSp>
        <p:nvGrpSpPr>
          <p:cNvPr id="9" name="Group 8">
            <a:extLst>
              <a:ext uri="{FF2B5EF4-FFF2-40B4-BE49-F238E27FC236}">
                <a16:creationId xmlns:a16="http://schemas.microsoft.com/office/drawing/2014/main" id="{C87C2C3C-8A90-47B4-06CB-34BF11FA18CF}"/>
              </a:ext>
            </a:extLst>
          </p:cNvPr>
          <p:cNvGrpSpPr/>
          <p:nvPr/>
        </p:nvGrpSpPr>
        <p:grpSpPr>
          <a:xfrm>
            <a:off x="4814636" y="3969002"/>
            <a:ext cx="1828800" cy="307777"/>
            <a:chOff x="7255294" y="3880953"/>
            <a:chExt cx="1828800" cy="307777"/>
          </a:xfrm>
        </p:grpSpPr>
        <p:grpSp>
          <p:nvGrpSpPr>
            <p:cNvPr id="10" name="Group 9">
              <a:extLst>
                <a:ext uri="{FF2B5EF4-FFF2-40B4-BE49-F238E27FC236}">
                  <a16:creationId xmlns:a16="http://schemas.microsoft.com/office/drawing/2014/main" id="{7FF071E3-FC2E-E0E5-B07B-4ED3FCC91D09}"/>
                </a:ext>
              </a:extLst>
            </p:cNvPr>
            <p:cNvGrpSpPr/>
            <p:nvPr/>
          </p:nvGrpSpPr>
          <p:grpSpPr>
            <a:xfrm>
              <a:off x="7255294" y="3904103"/>
              <a:ext cx="1828800" cy="274320"/>
              <a:chOff x="7438174" y="3962400"/>
              <a:chExt cx="2194560" cy="329184"/>
            </a:xfrm>
          </p:grpSpPr>
          <p:sp>
            <p:nvSpPr>
              <p:cNvPr id="13" name="Rectangle 12">
                <a:extLst>
                  <a:ext uri="{FF2B5EF4-FFF2-40B4-BE49-F238E27FC236}">
                    <a16:creationId xmlns:a16="http://schemas.microsoft.com/office/drawing/2014/main" id="{7FB06699-FE8E-EA29-BF2F-B130C333E643}"/>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14" name="Rectangle 13">
                <a:extLst>
                  <a:ext uri="{FF2B5EF4-FFF2-40B4-BE49-F238E27FC236}">
                    <a16:creationId xmlns:a16="http://schemas.microsoft.com/office/drawing/2014/main" id="{2436A8BF-B847-A621-2DDC-3BF3B1B2C5AB}"/>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pic>
          <p:nvPicPr>
            <p:cNvPr id="11" name="Graphic 10" descr="Play">
              <a:extLst>
                <a:ext uri="{FF2B5EF4-FFF2-40B4-BE49-F238E27FC236}">
                  <a16:creationId xmlns:a16="http://schemas.microsoft.com/office/drawing/2014/main" id="{1FA04E61-CFBB-6359-6C6D-27CD48D4D4D9}"/>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9851" y="3931152"/>
              <a:ext cx="220222" cy="220222"/>
            </a:xfrm>
            <a:prstGeom prst="rect">
              <a:avLst/>
            </a:prstGeom>
          </p:spPr>
        </p:pic>
        <p:sp>
          <p:nvSpPr>
            <p:cNvPr id="12" name="TextBox 11">
              <a:extLst>
                <a:ext uri="{FF2B5EF4-FFF2-40B4-BE49-F238E27FC236}">
                  <a16:creationId xmlns:a16="http://schemas.microsoft.com/office/drawing/2014/main" id="{438B3A18-DF1C-8348-D746-DD33ADFAF0D0}"/>
                </a:ext>
              </a:extLst>
            </p:cNvPr>
            <p:cNvSpPr txBox="1"/>
            <p:nvPr/>
          </p:nvSpPr>
          <p:spPr>
            <a:xfrm>
              <a:off x="7265888" y="3880953"/>
              <a:ext cx="1491114" cy="30777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4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endParaRPr>
            </a:p>
          </p:txBody>
        </p:sp>
      </p:grpSp>
      <p:sp>
        <p:nvSpPr>
          <p:cNvPr id="15" name="Oval 14">
            <a:extLst>
              <a:ext uri="{FF2B5EF4-FFF2-40B4-BE49-F238E27FC236}">
                <a16:creationId xmlns:a16="http://schemas.microsoft.com/office/drawing/2014/main" id="{EDCF8531-65D6-A0A4-CA1E-07B2F5A8CCD6}"/>
              </a:ext>
            </a:extLst>
          </p:cNvPr>
          <p:cNvSpPr/>
          <p:nvPr/>
        </p:nvSpPr>
        <p:spPr>
          <a:xfrm>
            <a:off x="4802801" y="4969019"/>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2</a:t>
            </a:r>
          </a:p>
        </p:txBody>
      </p:sp>
      <p:grpSp>
        <p:nvGrpSpPr>
          <p:cNvPr id="16" name="Group 15">
            <a:extLst>
              <a:ext uri="{FF2B5EF4-FFF2-40B4-BE49-F238E27FC236}">
                <a16:creationId xmlns:a16="http://schemas.microsoft.com/office/drawing/2014/main" id="{619BFD61-6F29-A485-EA1E-5FEB5615AA11}"/>
              </a:ext>
            </a:extLst>
          </p:cNvPr>
          <p:cNvGrpSpPr/>
          <p:nvPr/>
        </p:nvGrpSpPr>
        <p:grpSpPr>
          <a:xfrm>
            <a:off x="7544251" y="3503084"/>
            <a:ext cx="1908048" cy="1653119"/>
            <a:chOff x="9509760" y="3429000"/>
            <a:chExt cx="1908048" cy="1653119"/>
          </a:xfrm>
        </p:grpSpPr>
        <p:pic>
          <p:nvPicPr>
            <p:cNvPr id="17" name="Graphic 16">
              <a:extLst>
                <a:ext uri="{FF2B5EF4-FFF2-40B4-BE49-F238E27FC236}">
                  <a16:creationId xmlns:a16="http://schemas.microsoft.com/office/drawing/2014/main" id="{2E28EE5D-0DFA-1BC9-47F8-CBA598C3432D}"/>
                </a:ext>
              </a:extLst>
            </p:cNvPr>
            <p:cNvPicPr>
              <a:picLocks noChangeAspect="1"/>
            </p:cNvPicPr>
            <p:nvPr/>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50649"/>
            <a:stretch/>
          </p:blipFill>
          <p:spPr>
            <a:xfrm>
              <a:off x="9657944" y="3429000"/>
              <a:ext cx="1586401" cy="1589299"/>
            </a:xfrm>
            <a:prstGeom prst="rect">
              <a:avLst/>
            </a:prstGeom>
          </p:spPr>
        </p:pic>
        <p:sp>
          <p:nvSpPr>
            <p:cNvPr id="18" name="Rectangle 17">
              <a:extLst>
                <a:ext uri="{FF2B5EF4-FFF2-40B4-BE49-F238E27FC236}">
                  <a16:creationId xmlns:a16="http://schemas.microsoft.com/office/drawing/2014/main" id="{E0709189-C8BF-3612-CF37-A039BD84A390}"/>
                </a:ext>
              </a:extLst>
            </p:cNvPr>
            <p:cNvSpPr/>
            <p:nvPr/>
          </p:nvSpPr>
          <p:spPr>
            <a:xfrm>
              <a:off x="9509760" y="3734254"/>
              <a:ext cx="1908048" cy="1347865"/>
            </a:xfrm>
            <a:prstGeom prst="rect">
              <a:avLst/>
            </a:prstGeom>
            <a:gradFill flip="none" rotWithShape="1">
              <a:gsLst>
                <a:gs pos="26000">
                  <a:schemeClr val="bg1"/>
                </a:gs>
                <a:gs pos="85000">
                  <a:srgbClr val="F5F5F4">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19" name="TextBox 18">
            <a:extLst>
              <a:ext uri="{FF2B5EF4-FFF2-40B4-BE49-F238E27FC236}">
                <a16:creationId xmlns:a16="http://schemas.microsoft.com/office/drawing/2014/main" id="{8ED59A6E-EA2C-6815-6985-BFB804A2A513}"/>
              </a:ext>
            </a:extLst>
          </p:cNvPr>
          <p:cNvSpPr txBox="1"/>
          <p:nvPr/>
        </p:nvSpPr>
        <p:spPr>
          <a:xfrm>
            <a:off x="7829196" y="3808338"/>
            <a:ext cx="1314784" cy="230832"/>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65000"/>
                  </a:srgbClr>
                </a:solidFill>
                <a:effectLst/>
                <a:uLnTx/>
                <a:uFillTx/>
                <a:latin typeface="Helvetica Neue" panose="02000503040000020004" pitchFamily="2" charset="0"/>
                <a:ea typeface="+mn-ea"/>
                <a:cs typeface="Arial" panose="020B0604020202020204" pitchFamily="34" charset="0"/>
              </a:rPr>
              <a:t>Please enter the code</a:t>
            </a:r>
          </a:p>
        </p:txBody>
      </p:sp>
      <p:grpSp>
        <p:nvGrpSpPr>
          <p:cNvPr id="20" name="Group 19">
            <a:extLst>
              <a:ext uri="{FF2B5EF4-FFF2-40B4-BE49-F238E27FC236}">
                <a16:creationId xmlns:a16="http://schemas.microsoft.com/office/drawing/2014/main" id="{8A900FBA-0E4D-A1FD-90ED-BAD86627D1E9}"/>
              </a:ext>
            </a:extLst>
          </p:cNvPr>
          <p:cNvGrpSpPr/>
          <p:nvPr/>
        </p:nvGrpSpPr>
        <p:grpSpPr>
          <a:xfrm>
            <a:off x="7916568" y="4122891"/>
            <a:ext cx="1196144" cy="200055"/>
            <a:chOff x="7255294" y="3880953"/>
            <a:chExt cx="1828800" cy="305867"/>
          </a:xfrm>
        </p:grpSpPr>
        <p:grpSp>
          <p:nvGrpSpPr>
            <p:cNvPr id="21" name="Group 20">
              <a:extLst>
                <a:ext uri="{FF2B5EF4-FFF2-40B4-BE49-F238E27FC236}">
                  <a16:creationId xmlns:a16="http://schemas.microsoft.com/office/drawing/2014/main" id="{188F58E7-3DEF-7F6C-8C7C-DC60C86C309D}"/>
                </a:ext>
              </a:extLst>
            </p:cNvPr>
            <p:cNvGrpSpPr/>
            <p:nvPr/>
          </p:nvGrpSpPr>
          <p:grpSpPr>
            <a:xfrm>
              <a:off x="7255294" y="3904103"/>
              <a:ext cx="1828800" cy="274320"/>
              <a:chOff x="7438174" y="3962400"/>
              <a:chExt cx="2194560" cy="329184"/>
            </a:xfrm>
          </p:grpSpPr>
          <p:sp>
            <p:nvSpPr>
              <p:cNvPr id="23" name="Rectangle 22">
                <a:extLst>
                  <a:ext uri="{FF2B5EF4-FFF2-40B4-BE49-F238E27FC236}">
                    <a16:creationId xmlns:a16="http://schemas.microsoft.com/office/drawing/2014/main" id="{6D732D15-AA4D-D200-2A7C-E261B6CB07FD}"/>
                  </a:ext>
                </a:extLst>
              </p:cNvPr>
              <p:cNvSpPr/>
              <p:nvPr/>
            </p:nvSpPr>
            <p:spPr>
              <a:xfrm>
                <a:off x="7438174" y="3962400"/>
                <a:ext cx="1780032"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24" name="Rectangle 23">
                <a:extLst>
                  <a:ext uri="{FF2B5EF4-FFF2-40B4-BE49-F238E27FC236}">
                    <a16:creationId xmlns:a16="http://schemas.microsoft.com/office/drawing/2014/main" id="{1079AC6E-3C25-03A1-942C-F3178FFE1E95}"/>
                  </a:ext>
                </a:extLst>
              </p:cNvPr>
              <p:cNvSpPr/>
              <p:nvPr/>
            </p:nvSpPr>
            <p:spPr>
              <a:xfrm>
                <a:off x="9218206" y="3962400"/>
                <a:ext cx="414528" cy="3291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grpSp>
        <p:sp>
          <p:nvSpPr>
            <p:cNvPr id="22" name="TextBox 21">
              <a:extLst>
                <a:ext uri="{FF2B5EF4-FFF2-40B4-BE49-F238E27FC236}">
                  <a16:creationId xmlns:a16="http://schemas.microsoft.com/office/drawing/2014/main" id="{7C2CECCB-7D1D-AB42-5D88-9A1E249E268A}"/>
                </a:ext>
              </a:extLst>
            </p:cNvPr>
            <p:cNvSpPr txBox="1"/>
            <p:nvPr/>
          </p:nvSpPr>
          <p:spPr>
            <a:xfrm>
              <a:off x="7265888" y="3880953"/>
              <a:ext cx="929363" cy="305867"/>
            </a:xfrm>
            <a:prstGeom prst="rect">
              <a:avLst/>
            </a:prstGeom>
            <a:noFill/>
          </p:spPr>
          <p:txBody>
            <a:bodyPr wrap="non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2790 4530</a:t>
              </a:r>
            </a:p>
          </p:txBody>
        </p:sp>
      </p:grpSp>
      <p:sp>
        <p:nvSpPr>
          <p:cNvPr id="25" name="Rectangle: Rounded Corners 81">
            <a:extLst>
              <a:ext uri="{FF2B5EF4-FFF2-40B4-BE49-F238E27FC236}">
                <a16:creationId xmlns:a16="http://schemas.microsoft.com/office/drawing/2014/main" id="{E8F9373D-8B0A-5409-2D74-1E51E372DEAF}"/>
              </a:ext>
            </a:extLst>
          </p:cNvPr>
          <p:cNvSpPr/>
          <p:nvPr/>
        </p:nvSpPr>
        <p:spPr>
          <a:xfrm>
            <a:off x="8140063" y="4420727"/>
            <a:ext cx="749454" cy="200055"/>
          </a:xfrm>
          <a:prstGeom prst="roundRect">
            <a:avLst>
              <a:gd name="adj" fmla="val 5000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lumMod val="75000"/>
                  </a:srgbClr>
                </a:solidFill>
                <a:effectLst/>
                <a:uLnTx/>
                <a:uFillTx/>
                <a:latin typeface="Helvetica Neue" panose="02000503040000020004" pitchFamily="2" charset="0"/>
                <a:ea typeface="+mn-ea"/>
                <a:cs typeface="Arial" panose="020B0604020202020204" pitchFamily="34" charset="0"/>
              </a:rPr>
              <a:t>SUBMIT</a:t>
            </a:r>
          </a:p>
        </p:txBody>
      </p:sp>
      <p:sp>
        <p:nvSpPr>
          <p:cNvPr id="26" name="Oval 25">
            <a:extLst>
              <a:ext uri="{FF2B5EF4-FFF2-40B4-BE49-F238E27FC236}">
                <a16:creationId xmlns:a16="http://schemas.microsoft.com/office/drawing/2014/main" id="{37803512-F725-2D22-F764-7691A07B7CC9}"/>
              </a:ext>
            </a:extLst>
          </p:cNvPr>
          <p:cNvSpPr/>
          <p:nvPr/>
        </p:nvSpPr>
        <p:spPr>
          <a:xfrm>
            <a:off x="7673940" y="4978204"/>
            <a:ext cx="355998" cy="355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solidFill>
                <a:effectLst/>
                <a:uLnTx/>
                <a:uFillTx/>
                <a:latin typeface="Helvetica Neue" panose="02000503040000020004" pitchFamily="2" charset="0"/>
                <a:ea typeface="+mn-ea"/>
                <a:cs typeface="Arial" panose="020B0604020202020204" pitchFamily="34" charset="0"/>
              </a:rPr>
              <a:t>3</a:t>
            </a:r>
          </a:p>
        </p:txBody>
      </p:sp>
      <p:pic>
        <p:nvPicPr>
          <p:cNvPr id="27" name="Graphic 26" descr="Key">
            <a:extLst>
              <a:ext uri="{FF2B5EF4-FFF2-40B4-BE49-F238E27FC236}">
                <a16:creationId xmlns:a16="http://schemas.microsoft.com/office/drawing/2014/main" id="{B733BF18-77A7-3662-D67D-994CA6DCA89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610922">
            <a:off x="8906485" y="4138497"/>
            <a:ext cx="193830" cy="193830"/>
          </a:xfrm>
          <a:prstGeom prst="rect">
            <a:avLst/>
          </a:prstGeom>
        </p:spPr>
      </p:pic>
      <p:cxnSp>
        <p:nvCxnSpPr>
          <p:cNvPr id="28" name="Straight Connector 27">
            <a:extLst>
              <a:ext uri="{FF2B5EF4-FFF2-40B4-BE49-F238E27FC236}">
                <a16:creationId xmlns:a16="http://schemas.microsoft.com/office/drawing/2014/main" id="{3C9B6858-7F8B-E2AF-D496-B2A8563B55A0}"/>
              </a:ext>
            </a:extLst>
          </p:cNvPr>
          <p:cNvCxnSpPr>
            <a:cxnSpLocks/>
          </p:cNvCxnSpPr>
          <p:nvPr/>
        </p:nvCxnSpPr>
        <p:spPr>
          <a:xfrm>
            <a:off x="4352394"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D77983-C9C5-217D-97B3-A54FBB98B5DD}"/>
              </a:ext>
            </a:extLst>
          </p:cNvPr>
          <p:cNvCxnSpPr>
            <a:cxnSpLocks/>
          </p:cNvCxnSpPr>
          <p:nvPr/>
        </p:nvCxnSpPr>
        <p:spPr>
          <a:xfrm>
            <a:off x="7093843" y="3619878"/>
            <a:ext cx="0" cy="1465311"/>
          </a:xfrm>
          <a:prstGeom prst="line">
            <a:avLst/>
          </a:prstGeom>
          <a:ln w="12700">
            <a:solidFill>
              <a:schemeClr val="tx1">
                <a:alpha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3D2D5CE-7D97-92CF-9E40-D151D799A9D0}"/>
              </a:ext>
            </a:extLst>
          </p:cNvPr>
          <p:cNvGrpSpPr/>
          <p:nvPr/>
        </p:nvGrpSpPr>
        <p:grpSpPr>
          <a:xfrm>
            <a:off x="3022600" y="2028296"/>
            <a:ext cx="5791200" cy="1013926"/>
            <a:chOff x="3200400" y="1264716"/>
            <a:chExt cx="5791200" cy="1013926"/>
          </a:xfrm>
          <a:solidFill>
            <a:schemeClr val="accent1"/>
          </a:solidFill>
        </p:grpSpPr>
        <p:sp>
          <p:nvSpPr>
            <p:cNvPr id="31" name="Rectangle: Rounded Corners 87">
              <a:extLst>
                <a:ext uri="{FF2B5EF4-FFF2-40B4-BE49-F238E27FC236}">
                  <a16:creationId xmlns:a16="http://schemas.microsoft.com/office/drawing/2014/main" id="{19ECB3DC-CEB2-5A43-2240-507844FB9FC4}"/>
                </a:ext>
              </a:extLst>
            </p:cNvPr>
            <p:cNvSpPr/>
            <p:nvPr/>
          </p:nvSpPr>
          <p:spPr>
            <a:xfrm>
              <a:off x="3200400" y="1264716"/>
              <a:ext cx="5791200" cy="1013926"/>
            </a:xfrm>
            <a:prstGeom prst="roundRect">
              <a:avLst>
                <a:gd name="adj" fmla="val 50000"/>
              </a:avLst>
            </a:prstGeom>
            <a:grpFill/>
            <a:ln>
              <a:solidFill>
                <a:schemeClr val="bg1">
                  <a:lumMod val="8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panose="02000503040000020004" pitchFamily="2" charset="0"/>
                <a:ea typeface="+mn-ea"/>
                <a:cs typeface="+mn-cs"/>
              </a:endParaRPr>
            </a:p>
          </p:txBody>
        </p:sp>
        <p:sp>
          <p:nvSpPr>
            <p:cNvPr id="32" name="TextBox 31">
              <a:extLst>
                <a:ext uri="{FF2B5EF4-FFF2-40B4-BE49-F238E27FC236}">
                  <a16:creationId xmlns:a16="http://schemas.microsoft.com/office/drawing/2014/main" id="{623E1AA6-FA89-8254-2C6A-878F1BC112B5}"/>
                </a:ext>
              </a:extLst>
            </p:cNvPr>
            <p:cNvSpPr txBox="1"/>
            <p:nvPr/>
          </p:nvSpPr>
          <p:spPr>
            <a:xfrm>
              <a:off x="3453016" y="1417736"/>
              <a:ext cx="5285968" cy="707886"/>
            </a:xfrm>
            <a:prstGeom prst="rect">
              <a:avLst/>
            </a:prstGeom>
            <a:grpFill/>
          </p:spPr>
          <p:txBody>
            <a:bodyPr wrap="square" rtlCol="0">
              <a:spAutoFit/>
            </a:bodyPr>
            <a:lstStyle/>
            <a:p>
              <a:pPr algn="ctr" defTabSz="228600">
                <a:defRPr/>
              </a:pPr>
              <a:r>
                <a:rPr kumimoji="0" lang="en-US"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Arial" panose="020B0604020202020204" pitchFamily="34" charset="0"/>
                </a:rPr>
                <a:t>Code: 7500 0951 </a:t>
              </a:r>
              <a:endParaRPr kumimoji="0" lang="en-GB" sz="4000" b="1" i="0" u="none" strike="noStrike" kern="1200" cap="none" spc="0" normalizeH="0" baseline="0" noProof="0" dirty="0">
                <a:ln>
                  <a:noFill/>
                </a:ln>
                <a:solidFill>
                  <a:srgbClr val="FFFFFF"/>
                </a:solidFill>
                <a:effectLst/>
                <a:uLnTx/>
                <a:uFillTx/>
                <a:latin typeface="Helvetica Neue" panose="02000503040000020004" pitchFamily="2" charset="0"/>
                <a:ea typeface="+mn-ea"/>
                <a:cs typeface="+mn-cs"/>
              </a:endParaRPr>
            </a:p>
          </p:txBody>
        </p:sp>
      </p:grpSp>
      <p:sp>
        <p:nvSpPr>
          <p:cNvPr id="33" name="TextBox 32">
            <a:extLst>
              <a:ext uri="{FF2B5EF4-FFF2-40B4-BE49-F238E27FC236}">
                <a16:creationId xmlns:a16="http://schemas.microsoft.com/office/drawing/2014/main" id="{40DD7817-7EA8-6719-364C-2C29AF208E3A}"/>
              </a:ext>
            </a:extLst>
          </p:cNvPr>
          <p:cNvSpPr txBox="1"/>
          <p:nvPr/>
        </p:nvSpPr>
        <p:spPr>
          <a:xfrm>
            <a:off x="2449713" y="5421430"/>
            <a:ext cx="1163780"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panose="02000503040000020004" pitchFamily="2" charset="0"/>
                <a:ea typeface="+mn-ea"/>
                <a:cs typeface="Arial" panose="020B0604020202020204" pitchFamily="34" charset="0"/>
              </a:rPr>
              <a:t>Grab your phone</a:t>
            </a:r>
          </a:p>
        </p:txBody>
      </p:sp>
      <p:sp>
        <p:nvSpPr>
          <p:cNvPr id="34" name="TextBox 33">
            <a:extLst>
              <a:ext uri="{FF2B5EF4-FFF2-40B4-BE49-F238E27FC236}">
                <a16:creationId xmlns:a16="http://schemas.microsoft.com/office/drawing/2014/main" id="{E6FFE9C8-B5C5-F027-86D9-1BDD86C63FF6}"/>
              </a:ext>
            </a:extLst>
          </p:cNvPr>
          <p:cNvSpPr txBox="1"/>
          <p:nvPr/>
        </p:nvSpPr>
        <p:spPr>
          <a:xfrm>
            <a:off x="4789431" y="5391048"/>
            <a:ext cx="1550104" cy="184666"/>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Go to </a:t>
            </a:r>
            <a:r>
              <a:rPr kumimoji="0" lang="en-US" sz="1200" b="0" i="0" u="none" strike="noStrike" kern="1200" cap="none" spc="0" normalizeH="0" baseline="0" noProof="0" dirty="0" err="1">
                <a:ln>
                  <a:noFill/>
                </a:ln>
                <a:solidFill>
                  <a:srgbClr val="000000"/>
                </a:solidFill>
                <a:effectLst/>
                <a:uLnTx/>
                <a:uFillTx/>
                <a:latin typeface="Helvetica Neue" panose="02000503040000020004" pitchFamily="2" charset="0"/>
                <a:ea typeface="+mn-ea"/>
                <a:cs typeface="Arial" panose="020B0604020202020204" pitchFamily="34" charset="0"/>
              </a:rPr>
              <a:t>www.menti.com</a:t>
            </a:r>
            <a:endPar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8B7FD3EA-E3AF-7180-2920-3D5B7805C83C}"/>
              </a:ext>
            </a:extLst>
          </p:cNvPr>
          <p:cNvSpPr txBox="1"/>
          <p:nvPr/>
        </p:nvSpPr>
        <p:spPr>
          <a:xfrm>
            <a:off x="7646079" y="5400233"/>
            <a:ext cx="1806220" cy="369332"/>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Helvetica Neue" panose="02000503040000020004" pitchFamily="2" charset="0"/>
                <a:ea typeface="+mn-ea"/>
                <a:cs typeface="Arial" panose="020B0604020202020204" pitchFamily="34" charset="0"/>
              </a:rPr>
              <a:t>Enter the code provided above and respond!</a:t>
            </a:r>
          </a:p>
        </p:txBody>
      </p:sp>
      <p:sp>
        <p:nvSpPr>
          <p:cNvPr id="36" name="TextBox 35">
            <a:extLst>
              <a:ext uri="{FF2B5EF4-FFF2-40B4-BE49-F238E27FC236}">
                <a16:creationId xmlns:a16="http://schemas.microsoft.com/office/drawing/2014/main" id="{9E7099F7-2B2D-28AB-C289-2EE7E5EE5361}"/>
              </a:ext>
            </a:extLst>
          </p:cNvPr>
          <p:cNvSpPr txBox="1"/>
          <p:nvPr/>
        </p:nvSpPr>
        <p:spPr>
          <a:xfrm>
            <a:off x="507996" y="1038660"/>
            <a:ext cx="10721658" cy="815608"/>
          </a:xfrm>
          <a:prstGeom prst="rect">
            <a:avLst/>
          </a:prstGeom>
          <a:noFill/>
        </p:spPr>
        <p:txBody>
          <a:bodyPr wrap="square" lIns="0">
            <a:spAutoFit/>
          </a:bodyPr>
          <a:lstStyle/>
          <a:p>
            <a:pPr marL="0" marR="0" lvl="1" indent="0" algn="l" defTabSz="228600" rtl="0" eaLnBrk="1" fontAlgn="auto" latinLnBrk="0" hangingPunct="1">
              <a:lnSpc>
                <a:spcPct val="100000"/>
              </a:lnSpc>
              <a:spcBef>
                <a:spcPts val="600"/>
              </a:spcBef>
              <a:spcAft>
                <a:spcPts val="120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Visit </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hlinkClick r:id="rId6">
                  <a:extLst>
                    <a:ext uri="{A12FA001-AC4F-418D-AE19-62706E023703}">
                      <ahyp:hlinkClr xmlns:ahyp="http://schemas.microsoft.com/office/drawing/2018/hyperlinkcolor" val="tx"/>
                    </a:ext>
                  </a:extLst>
                </a:hlinkClick>
              </a:rPr>
              <a:t>www.menti.com</a:t>
            </a:r>
            <a:r>
              <a:rPr kumimoji="0" lang="en-GB"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 on your phone or computer and enter the code</a:t>
            </a:r>
            <a:r>
              <a:rPr kumimoji="0" lang="en-GB" sz="14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rPr>
              <a:t>.</a:t>
            </a:r>
          </a:p>
          <a:p>
            <a:pPr marL="342900" marR="0" lvl="1" indent="-342900" algn="l" defTabSz="914400" rtl="0" eaLnBrk="1" fontAlgn="auto" latinLnBrk="0" hangingPunct="1">
              <a:lnSpc>
                <a:spcPct val="100000"/>
              </a:lnSpc>
              <a:spcBef>
                <a:spcPts val="600"/>
              </a:spcBef>
              <a:spcAft>
                <a:spcPts val="1200"/>
              </a:spcAft>
              <a:buClrTx/>
              <a:buSzTx/>
              <a:buFont typeface="+mj-lt"/>
              <a:buAutoNum type="arabicPeriod"/>
              <a:tabLst/>
              <a:defRPr/>
            </a:pPr>
            <a:endParaRPr kumimoji="0" lang="en-US" sz="1600" b="1" i="0" u="none" strike="noStrike" kern="1200" cap="none" spc="0" normalizeH="0" baseline="0" noProof="0" dirty="0">
              <a:ln>
                <a:noFill/>
              </a:ln>
              <a:solidFill>
                <a:srgbClr val="000000"/>
              </a:solidFill>
              <a:effectLst/>
              <a:uLnTx/>
              <a:uFillTx/>
              <a:latin typeface="Helvetica Neue" panose="02000503040000020004" pitchFamily="2" charset="0"/>
              <a:ea typeface="+mn-ea"/>
              <a:cs typeface="+mn-cs"/>
            </a:endParaRPr>
          </a:p>
        </p:txBody>
      </p:sp>
    </p:spTree>
    <p:extLst>
      <p:ext uri="{BB962C8B-B14F-4D97-AF65-F5344CB8AC3E}">
        <p14:creationId xmlns:p14="http://schemas.microsoft.com/office/powerpoint/2010/main" val="3726883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1C98-3E99-4B89-5827-8E34C8A0D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4E71A-52B7-4682-DB9C-74B1A6CC3512}"/>
              </a:ext>
            </a:extLst>
          </p:cNvPr>
          <p:cNvSpPr>
            <a:spLocks noGrp="1"/>
          </p:cNvSpPr>
          <p:nvPr>
            <p:ph type="title"/>
          </p:nvPr>
        </p:nvSpPr>
        <p:spPr/>
        <p:txBody>
          <a:bodyPr/>
          <a:lstStyle/>
          <a:p>
            <a:r>
              <a:rPr lang="en-US" dirty="0"/>
              <a:t>The Three Circles of Agentic Opportunity</a:t>
            </a:r>
          </a:p>
        </p:txBody>
      </p:sp>
      <p:sp>
        <p:nvSpPr>
          <p:cNvPr id="4" name="Freeform: Shape 2">
            <a:extLst>
              <a:ext uri="{FF2B5EF4-FFF2-40B4-BE49-F238E27FC236}">
                <a16:creationId xmlns:a16="http://schemas.microsoft.com/office/drawing/2014/main" id="{54C004C8-4C71-1E46-EA46-A8A05C5161FD}"/>
              </a:ext>
            </a:extLst>
          </p:cNvPr>
          <p:cNvSpPr/>
          <p:nvPr/>
        </p:nvSpPr>
        <p:spPr>
          <a:xfrm>
            <a:off x="3698910" y="1246932"/>
            <a:ext cx="4794179" cy="4538935"/>
          </a:xfrm>
          <a:custGeom>
            <a:avLst/>
            <a:gdLst>
              <a:gd name="connsiteX0" fmla="*/ 2397090 w 4794179"/>
              <a:gd name="connsiteY0" fmla="*/ 0 h 4538935"/>
              <a:gd name="connsiteX1" fmla="*/ 3961791 w 4794179"/>
              <a:gd name="connsiteY1" fmla="*/ 1564701 h 4538935"/>
              <a:gd name="connsiteX2" fmla="*/ 3959967 w 4794179"/>
              <a:gd name="connsiteY2" fmla="*/ 1590994 h 4538935"/>
              <a:gd name="connsiteX3" fmla="*/ 3975308 w 4794179"/>
              <a:gd name="connsiteY3" fmla="*/ 1598384 h 4538935"/>
              <a:gd name="connsiteX4" fmla="*/ 4794179 w 4794179"/>
              <a:gd name="connsiteY4" fmla="*/ 2974234 h 4538935"/>
              <a:gd name="connsiteX5" fmla="*/ 3229478 w 4794179"/>
              <a:gd name="connsiteY5" fmla="*/ 4538935 h 4538935"/>
              <a:gd name="connsiteX6" fmla="*/ 2483649 w 4794179"/>
              <a:gd name="connsiteY6" fmla="*/ 4350084 h 4538935"/>
              <a:gd name="connsiteX7" fmla="*/ 2397090 w 4794179"/>
              <a:gd name="connsiteY7" fmla="*/ 4297499 h 4538935"/>
              <a:gd name="connsiteX8" fmla="*/ 2310531 w 4794179"/>
              <a:gd name="connsiteY8" fmla="*/ 4350084 h 4538935"/>
              <a:gd name="connsiteX9" fmla="*/ 1564701 w 4794179"/>
              <a:gd name="connsiteY9" fmla="*/ 4538935 h 4538935"/>
              <a:gd name="connsiteX10" fmla="*/ 0 w 4794179"/>
              <a:gd name="connsiteY10" fmla="*/ 2974234 h 4538935"/>
              <a:gd name="connsiteX11" fmla="*/ 818871 w 4794179"/>
              <a:gd name="connsiteY11" fmla="*/ 1598384 h 4538935"/>
              <a:gd name="connsiteX12" fmla="*/ 833729 w 4794179"/>
              <a:gd name="connsiteY12" fmla="*/ 1591227 h 4538935"/>
              <a:gd name="connsiteX13" fmla="*/ 832389 w 4794179"/>
              <a:gd name="connsiteY13" fmla="*/ 1564701 h 4538935"/>
              <a:gd name="connsiteX14" fmla="*/ 2397090 w 4794179"/>
              <a:gd name="connsiteY14" fmla="*/ 0 h 4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4179" h="4538935">
                <a:moveTo>
                  <a:pt x="2397090" y="0"/>
                </a:moveTo>
                <a:cubicBezTo>
                  <a:pt x="3261251" y="0"/>
                  <a:pt x="3961791" y="700540"/>
                  <a:pt x="3961791" y="1564701"/>
                </a:cubicBezTo>
                <a:lnTo>
                  <a:pt x="3959967" y="1590994"/>
                </a:lnTo>
                <a:lnTo>
                  <a:pt x="3975308" y="1598384"/>
                </a:lnTo>
                <a:cubicBezTo>
                  <a:pt x="4463065" y="1863349"/>
                  <a:pt x="4794179" y="2380123"/>
                  <a:pt x="4794179" y="2974234"/>
                </a:cubicBezTo>
                <a:cubicBezTo>
                  <a:pt x="4794179" y="3838395"/>
                  <a:pt x="4093639" y="4538935"/>
                  <a:pt x="3229478" y="4538935"/>
                </a:cubicBezTo>
                <a:cubicBezTo>
                  <a:pt x="2959428" y="4538935"/>
                  <a:pt x="2705356" y="4470523"/>
                  <a:pt x="2483649" y="4350084"/>
                </a:cubicBezTo>
                <a:lnTo>
                  <a:pt x="2397090" y="4297499"/>
                </a:lnTo>
                <a:lnTo>
                  <a:pt x="2310531" y="4350084"/>
                </a:lnTo>
                <a:cubicBezTo>
                  <a:pt x="2088823" y="4470523"/>
                  <a:pt x="1834752" y="4538935"/>
                  <a:pt x="1564701" y="4538935"/>
                </a:cubicBezTo>
                <a:cubicBezTo>
                  <a:pt x="700540" y="4538935"/>
                  <a:pt x="0" y="3838395"/>
                  <a:pt x="0" y="2974234"/>
                </a:cubicBezTo>
                <a:cubicBezTo>
                  <a:pt x="0" y="2380123"/>
                  <a:pt x="331115" y="1863349"/>
                  <a:pt x="818871" y="1598384"/>
                </a:cubicBezTo>
                <a:lnTo>
                  <a:pt x="833729" y="1591227"/>
                </a:lnTo>
                <a:lnTo>
                  <a:pt x="832389" y="1564701"/>
                </a:lnTo>
                <a:cubicBezTo>
                  <a:pt x="832389" y="700540"/>
                  <a:pt x="1532929" y="0"/>
                  <a:pt x="2397090" y="0"/>
                </a:cubicBezTo>
                <a:close/>
              </a:path>
            </a:pathLst>
          </a:custGeom>
          <a:solidFill>
            <a:schemeClr val="bg1"/>
          </a:solidFill>
          <a:ln>
            <a:noFill/>
          </a:ln>
          <a:effectLst>
            <a:outerShdw blurRad="381000" dist="2667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3">
            <a:extLst>
              <a:ext uri="{FF2B5EF4-FFF2-40B4-BE49-F238E27FC236}">
                <a16:creationId xmlns:a16="http://schemas.microsoft.com/office/drawing/2014/main" id="{ED497A14-BC1A-6577-34A1-8893971A2628}"/>
              </a:ext>
            </a:extLst>
          </p:cNvPr>
          <p:cNvSpPr/>
          <p:nvPr/>
        </p:nvSpPr>
        <p:spPr>
          <a:xfrm>
            <a:off x="4532639" y="2656465"/>
            <a:ext cx="1564590" cy="1537750"/>
          </a:xfrm>
          <a:custGeom>
            <a:avLst/>
            <a:gdLst>
              <a:gd name="connsiteX0" fmla="*/ 730972 w 1564590"/>
              <a:gd name="connsiteY0" fmla="*/ 0 h 1537750"/>
              <a:gd name="connsiteX1" fmla="*/ 1558393 w 1564590"/>
              <a:gd name="connsiteY1" fmla="*/ 236422 h 1537750"/>
              <a:gd name="connsiteX2" fmla="*/ 1564590 w 1564590"/>
              <a:gd name="connsiteY2" fmla="*/ 240690 h 1537750"/>
              <a:gd name="connsiteX3" fmla="*/ 1520910 w 1564590"/>
              <a:gd name="connsiteY3" fmla="*/ 267226 h 1537750"/>
              <a:gd name="connsiteX4" fmla="*/ 839127 w 1564590"/>
              <a:gd name="connsiteY4" fmla="*/ 1404719 h 1537750"/>
              <a:gd name="connsiteX5" fmla="*/ 832409 w 1564590"/>
              <a:gd name="connsiteY5" fmla="*/ 1537750 h 1537750"/>
              <a:gd name="connsiteX6" fmla="*/ 735940 w 1564590"/>
              <a:gd name="connsiteY6" fmla="*/ 1483447 h 1537750"/>
              <a:gd name="connsiteX7" fmla="*/ 6739 w 1564590"/>
              <a:gd name="connsiteY7" fmla="*/ 315150 h 1537750"/>
              <a:gd name="connsiteX8" fmla="*/ 0 w 1564590"/>
              <a:gd name="connsiteY8" fmla="*/ 181694 h 1537750"/>
              <a:gd name="connsiteX9" fmla="*/ 121920 w 1564590"/>
              <a:gd name="connsiteY9" fmla="*/ 122962 h 1537750"/>
              <a:gd name="connsiteX10" fmla="*/ 730972 w 1564590"/>
              <a:gd name="connsiteY10" fmla="*/ 0 h 153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590" h="1537750">
                <a:moveTo>
                  <a:pt x="730972" y="0"/>
                </a:moveTo>
                <a:cubicBezTo>
                  <a:pt x="1034779" y="0"/>
                  <a:pt x="1318363" y="86584"/>
                  <a:pt x="1558393" y="236422"/>
                </a:cubicBezTo>
                <a:lnTo>
                  <a:pt x="1564590" y="240690"/>
                </a:lnTo>
                <a:lnTo>
                  <a:pt x="1520910" y="267226"/>
                </a:lnTo>
                <a:cubicBezTo>
                  <a:pt x="1146318" y="520296"/>
                  <a:pt x="887204" y="931313"/>
                  <a:pt x="839127" y="1404719"/>
                </a:cubicBezTo>
                <a:lnTo>
                  <a:pt x="832409" y="1537750"/>
                </a:lnTo>
                <a:lnTo>
                  <a:pt x="735940" y="1483447"/>
                </a:lnTo>
                <a:cubicBezTo>
                  <a:pt x="335890" y="1233717"/>
                  <a:pt x="56819" y="808281"/>
                  <a:pt x="6739" y="315150"/>
                </a:cubicBezTo>
                <a:lnTo>
                  <a:pt x="0" y="181694"/>
                </a:lnTo>
                <a:lnTo>
                  <a:pt x="121920" y="122962"/>
                </a:lnTo>
                <a:cubicBezTo>
                  <a:pt x="309118" y="43784"/>
                  <a:pt x="514932" y="0"/>
                  <a:pt x="730972" y="0"/>
                </a:cubicBezTo>
                <a:close/>
              </a:path>
            </a:pathLst>
          </a:cu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4">
            <a:extLst>
              <a:ext uri="{FF2B5EF4-FFF2-40B4-BE49-F238E27FC236}">
                <a16:creationId xmlns:a16="http://schemas.microsoft.com/office/drawing/2014/main" id="{D90EA380-102A-28BA-DBC5-5267E0750D5E}"/>
              </a:ext>
            </a:extLst>
          </p:cNvPr>
          <p:cNvSpPr/>
          <p:nvPr/>
        </p:nvSpPr>
        <p:spPr>
          <a:xfrm>
            <a:off x="6094771" y="2656465"/>
            <a:ext cx="1564592" cy="1537751"/>
          </a:xfrm>
          <a:custGeom>
            <a:avLst/>
            <a:gdLst>
              <a:gd name="connsiteX0" fmla="*/ 833618 w 1564592"/>
              <a:gd name="connsiteY0" fmla="*/ 0 h 1537751"/>
              <a:gd name="connsiteX1" fmla="*/ 1442671 w 1564592"/>
              <a:gd name="connsiteY1" fmla="*/ 122962 h 1537751"/>
              <a:gd name="connsiteX2" fmla="*/ 1564592 w 1564592"/>
              <a:gd name="connsiteY2" fmla="*/ 181695 h 1537751"/>
              <a:gd name="connsiteX3" fmla="*/ 1557853 w 1564592"/>
              <a:gd name="connsiteY3" fmla="*/ 315150 h 1537751"/>
              <a:gd name="connsiteX4" fmla="*/ 828651 w 1564592"/>
              <a:gd name="connsiteY4" fmla="*/ 1483447 h 1537751"/>
              <a:gd name="connsiteX5" fmla="*/ 732180 w 1564592"/>
              <a:gd name="connsiteY5" fmla="*/ 1537751 h 1537751"/>
              <a:gd name="connsiteX6" fmla="*/ 725463 w 1564592"/>
              <a:gd name="connsiteY6" fmla="*/ 1404719 h 1537751"/>
              <a:gd name="connsiteX7" fmla="*/ 43680 w 1564592"/>
              <a:gd name="connsiteY7" fmla="*/ 267226 h 1537751"/>
              <a:gd name="connsiteX8" fmla="*/ 0 w 1564592"/>
              <a:gd name="connsiteY8" fmla="*/ 240690 h 1537751"/>
              <a:gd name="connsiteX9" fmla="*/ 6197 w 1564592"/>
              <a:gd name="connsiteY9" fmla="*/ 236422 h 1537751"/>
              <a:gd name="connsiteX10" fmla="*/ 833618 w 1564592"/>
              <a:gd name="connsiteY10" fmla="*/ 0 h 153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592" h="1537751">
                <a:moveTo>
                  <a:pt x="833618" y="0"/>
                </a:moveTo>
                <a:cubicBezTo>
                  <a:pt x="1049659" y="0"/>
                  <a:pt x="1255472" y="43784"/>
                  <a:pt x="1442671" y="122962"/>
                </a:cubicBezTo>
                <a:lnTo>
                  <a:pt x="1564592" y="181695"/>
                </a:lnTo>
                <a:lnTo>
                  <a:pt x="1557853" y="315150"/>
                </a:lnTo>
                <a:cubicBezTo>
                  <a:pt x="1507773" y="808281"/>
                  <a:pt x="1228703" y="1233717"/>
                  <a:pt x="828651" y="1483447"/>
                </a:cubicBezTo>
                <a:lnTo>
                  <a:pt x="732180" y="1537751"/>
                </a:lnTo>
                <a:lnTo>
                  <a:pt x="725463" y="1404719"/>
                </a:lnTo>
                <a:cubicBezTo>
                  <a:pt x="677386" y="931313"/>
                  <a:pt x="418272" y="520296"/>
                  <a:pt x="43680" y="267226"/>
                </a:cubicBezTo>
                <a:lnTo>
                  <a:pt x="0" y="240690"/>
                </a:lnTo>
                <a:lnTo>
                  <a:pt x="6197" y="236422"/>
                </a:lnTo>
                <a:cubicBezTo>
                  <a:pt x="246228" y="86584"/>
                  <a:pt x="529812" y="0"/>
                  <a:pt x="833618" y="0"/>
                </a:cubicBezTo>
                <a:close/>
              </a:path>
            </a:pathLst>
          </a:cu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5">
            <a:extLst>
              <a:ext uri="{FF2B5EF4-FFF2-40B4-BE49-F238E27FC236}">
                <a16:creationId xmlns:a16="http://schemas.microsoft.com/office/drawing/2014/main" id="{D2B282A8-D1CA-CC8A-64F9-58B877077A54}"/>
              </a:ext>
            </a:extLst>
          </p:cNvPr>
          <p:cNvSpPr/>
          <p:nvPr/>
        </p:nvSpPr>
        <p:spPr>
          <a:xfrm>
            <a:off x="5363688" y="4194796"/>
            <a:ext cx="1464625" cy="1349635"/>
          </a:xfrm>
          <a:custGeom>
            <a:avLst/>
            <a:gdLst>
              <a:gd name="connsiteX0" fmla="*/ 1462962 w 1464625"/>
              <a:gd name="connsiteY0" fmla="*/ 0 h 1349635"/>
              <a:gd name="connsiteX1" fmla="*/ 1464625 w 1464625"/>
              <a:gd name="connsiteY1" fmla="*/ 26370 h 1349635"/>
              <a:gd name="connsiteX2" fmla="*/ 774764 w 1464625"/>
              <a:gd name="connsiteY2" fmla="*/ 1323845 h 1349635"/>
              <a:gd name="connsiteX3" fmla="*/ 732313 w 1464625"/>
              <a:gd name="connsiteY3" fmla="*/ 1349635 h 1349635"/>
              <a:gd name="connsiteX4" fmla="*/ 689862 w 1464625"/>
              <a:gd name="connsiteY4" fmla="*/ 1323845 h 1349635"/>
              <a:gd name="connsiteX5" fmla="*/ 0 w 1464625"/>
              <a:gd name="connsiteY5" fmla="*/ 26370 h 1349635"/>
              <a:gd name="connsiteX6" fmla="*/ 1664 w 1464625"/>
              <a:gd name="connsiteY6" fmla="*/ 1 h 1349635"/>
              <a:gd name="connsiteX7" fmla="*/ 123260 w 1464625"/>
              <a:gd name="connsiteY7" fmla="*/ 58576 h 1349635"/>
              <a:gd name="connsiteX8" fmla="*/ 732312 w 1464625"/>
              <a:gd name="connsiteY8" fmla="*/ 181538 h 1349635"/>
              <a:gd name="connsiteX9" fmla="*/ 1341365 w 1464625"/>
              <a:gd name="connsiteY9" fmla="*/ 58576 h 134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625" h="1349635">
                <a:moveTo>
                  <a:pt x="1462962" y="0"/>
                </a:moveTo>
                <a:lnTo>
                  <a:pt x="1464625" y="26370"/>
                </a:lnTo>
                <a:cubicBezTo>
                  <a:pt x="1464625" y="566471"/>
                  <a:pt x="1190977" y="1042657"/>
                  <a:pt x="774764" y="1323845"/>
                </a:cubicBezTo>
                <a:lnTo>
                  <a:pt x="732313" y="1349635"/>
                </a:lnTo>
                <a:lnTo>
                  <a:pt x="689862" y="1323845"/>
                </a:lnTo>
                <a:cubicBezTo>
                  <a:pt x="273649" y="1042657"/>
                  <a:pt x="0" y="566471"/>
                  <a:pt x="0" y="26370"/>
                </a:cubicBezTo>
                <a:lnTo>
                  <a:pt x="1664" y="1"/>
                </a:lnTo>
                <a:lnTo>
                  <a:pt x="123260" y="58576"/>
                </a:lnTo>
                <a:cubicBezTo>
                  <a:pt x="310458" y="137754"/>
                  <a:pt x="516272" y="181538"/>
                  <a:pt x="732312" y="181538"/>
                </a:cubicBezTo>
                <a:cubicBezTo>
                  <a:pt x="948353" y="181538"/>
                  <a:pt x="1154166" y="137754"/>
                  <a:pt x="1341365" y="58576"/>
                </a:cubicBezTo>
                <a:close/>
              </a:path>
            </a:pathLst>
          </a:cu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6">
            <a:extLst>
              <a:ext uri="{FF2B5EF4-FFF2-40B4-BE49-F238E27FC236}">
                <a16:creationId xmlns:a16="http://schemas.microsoft.com/office/drawing/2014/main" id="{D7FE3D2A-2E9B-A234-E0A7-CD690DF390EB}"/>
              </a:ext>
            </a:extLst>
          </p:cNvPr>
          <p:cNvSpPr/>
          <p:nvPr/>
        </p:nvSpPr>
        <p:spPr>
          <a:xfrm>
            <a:off x="5365352" y="2897902"/>
            <a:ext cx="1461298" cy="1478432"/>
          </a:xfrm>
          <a:custGeom>
            <a:avLst/>
            <a:gdLst>
              <a:gd name="connsiteX0" fmla="*/ 730649 w 1461298"/>
              <a:gd name="connsiteY0" fmla="*/ 0 h 1478432"/>
              <a:gd name="connsiteX1" fmla="*/ 773100 w 1461298"/>
              <a:gd name="connsiteY1" fmla="*/ 25789 h 1478432"/>
              <a:gd name="connsiteX2" fmla="*/ 1450390 w 1461298"/>
              <a:gd name="connsiteY2" fmla="*/ 1123979 h 1478432"/>
              <a:gd name="connsiteX3" fmla="*/ 1461298 w 1461298"/>
              <a:gd name="connsiteY3" fmla="*/ 1296894 h 1478432"/>
              <a:gd name="connsiteX4" fmla="*/ 1339701 w 1461298"/>
              <a:gd name="connsiteY4" fmla="*/ 1355470 h 1478432"/>
              <a:gd name="connsiteX5" fmla="*/ 730648 w 1461298"/>
              <a:gd name="connsiteY5" fmla="*/ 1478432 h 1478432"/>
              <a:gd name="connsiteX6" fmla="*/ 121596 w 1461298"/>
              <a:gd name="connsiteY6" fmla="*/ 1355470 h 1478432"/>
              <a:gd name="connsiteX7" fmla="*/ 0 w 1461298"/>
              <a:gd name="connsiteY7" fmla="*/ 1296895 h 1478432"/>
              <a:gd name="connsiteX8" fmla="*/ 10908 w 1461298"/>
              <a:gd name="connsiteY8" fmla="*/ 1123979 h 1478432"/>
              <a:gd name="connsiteX9" fmla="*/ 688198 w 1461298"/>
              <a:gd name="connsiteY9" fmla="*/ 25789 h 14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298" h="1478432">
                <a:moveTo>
                  <a:pt x="730649" y="0"/>
                </a:moveTo>
                <a:lnTo>
                  <a:pt x="773100" y="25789"/>
                </a:lnTo>
                <a:cubicBezTo>
                  <a:pt x="1137287" y="271829"/>
                  <a:pt x="1392322" y="667164"/>
                  <a:pt x="1450390" y="1123979"/>
                </a:cubicBezTo>
                <a:lnTo>
                  <a:pt x="1461298" y="1296894"/>
                </a:lnTo>
                <a:lnTo>
                  <a:pt x="1339701" y="1355470"/>
                </a:lnTo>
                <a:cubicBezTo>
                  <a:pt x="1152502" y="1434648"/>
                  <a:pt x="946689" y="1478432"/>
                  <a:pt x="730648" y="1478432"/>
                </a:cubicBezTo>
                <a:cubicBezTo>
                  <a:pt x="514608" y="1478432"/>
                  <a:pt x="308794" y="1434648"/>
                  <a:pt x="121596" y="1355470"/>
                </a:cubicBezTo>
                <a:lnTo>
                  <a:pt x="0" y="1296895"/>
                </a:lnTo>
                <a:lnTo>
                  <a:pt x="10908" y="1123979"/>
                </a:lnTo>
                <a:cubicBezTo>
                  <a:pt x="68976" y="667164"/>
                  <a:pt x="324012" y="271829"/>
                  <a:pt x="688198" y="25789"/>
                </a:cubicBezTo>
                <a:close/>
              </a:path>
            </a:pathLst>
          </a:custGeom>
          <a:solidFill>
            <a:schemeClr val="accent6">
              <a:lumMod val="75000"/>
            </a:schemeClr>
          </a:solidFill>
          <a:ln w="381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Brain with solid fill">
            <a:extLst>
              <a:ext uri="{FF2B5EF4-FFF2-40B4-BE49-F238E27FC236}">
                <a16:creationId xmlns:a16="http://schemas.microsoft.com/office/drawing/2014/main" id="{901D1975-B8E0-1DFD-B900-E4E660B24C5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96988" y="1552687"/>
            <a:ext cx="798022" cy="798022"/>
          </a:xfrm>
          <a:prstGeom prst="rect">
            <a:avLst/>
          </a:prstGeom>
        </p:spPr>
      </p:pic>
      <p:pic>
        <p:nvPicPr>
          <p:cNvPr id="10" name="Graphic 9" descr="Chat with solid fill">
            <a:extLst>
              <a:ext uri="{FF2B5EF4-FFF2-40B4-BE49-F238E27FC236}">
                <a16:creationId xmlns:a16="http://schemas.microsoft.com/office/drawing/2014/main" id="{04FFB23C-466D-1302-FE3E-3B33C5F1456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260027" y="4221165"/>
            <a:ext cx="798022" cy="798022"/>
          </a:xfrm>
          <a:prstGeom prst="rect">
            <a:avLst/>
          </a:prstGeom>
        </p:spPr>
      </p:pic>
      <p:pic>
        <p:nvPicPr>
          <p:cNvPr id="11" name="Graphic 10" descr="Tools with solid fill">
            <a:extLst>
              <a:ext uri="{FF2B5EF4-FFF2-40B4-BE49-F238E27FC236}">
                <a16:creationId xmlns:a16="http://schemas.microsoft.com/office/drawing/2014/main" id="{5C7A9DBE-4EF5-BFD1-77A2-A8E14250C40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130625" y="4221165"/>
            <a:ext cx="798022" cy="798022"/>
          </a:xfrm>
          <a:prstGeom prst="rect">
            <a:avLst/>
          </a:prstGeom>
        </p:spPr>
      </p:pic>
      <p:pic>
        <p:nvPicPr>
          <p:cNvPr id="15" name="Graphic 14" descr="Handshake with solid fill">
            <a:extLst>
              <a:ext uri="{FF2B5EF4-FFF2-40B4-BE49-F238E27FC236}">
                <a16:creationId xmlns:a16="http://schemas.microsoft.com/office/drawing/2014/main" id="{0EAEA414-89F8-7515-A9E0-4F03AD3D65B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696990" y="3332178"/>
            <a:ext cx="798022" cy="798022"/>
          </a:xfrm>
          <a:prstGeom prst="rect">
            <a:avLst/>
          </a:prstGeom>
        </p:spPr>
      </p:pic>
      <p:grpSp>
        <p:nvGrpSpPr>
          <p:cNvPr id="16" name="Group 15">
            <a:extLst>
              <a:ext uri="{FF2B5EF4-FFF2-40B4-BE49-F238E27FC236}">
                <a16:creationId xmlns:a16="http://schemas.microsoft.com/office/drawing/2014/main" id="{885FD379-6ED9-A363-3473-95C0DFFF1CA5}"/>
              </a:ext>
            </a:extLst>
          </p:cNvPr>
          <p:cNvGrpSpPr/>
          <p:nvPr/>
        </p:nvGrpSpPr>
        <p:grpSpPr>
          <a:xfrm>
            <a:off x="8824727" y="3980579"/>
            <a:ext cx="3154146" cy="2428926"/>
            <a:chOff x="8921977" y="2577912"/>
            <a:chExt cx="3154146" cy="2428926"/>
          </a:xfrm>
        </p:grpSpPr>
        <p:sp>
          <p:nvSpPr>
            <p:cNvPr id="17" name="TextBox 16">
              <a:extLst>
                <a:ext uri="{FF2B5EF4-FFF2-40B4-BE49-F238E27FC236}">
                  <a16:creationId xmlns:a16="http://schemas.microsoft.com/office/drawing/2014/main" id="{F0BE346D-5D83-CEF5-85C9-ECC0520D0FA2}"/>
                </a:ext>
              </a:extLst>
            </p:cNvPr>
            <p:cNvSpPr txBox="1"/>
            <p:nvPr/>
          </p:nvSpPr>
          <p:spPr>
            <a:xfrm>
              <a:off x="8921977" y="2577912"/>
              <a:ext cx="2926080" cy="830997"/>
            </a:xfrm>
            <a:prstGeom prst="rect">
              <a:avLst/>
            </a:prstGeom>
            <a:noFill/>
          </p:spPr>
          <p:txBody>
            <a:bodyPr wrap="square" lIns="0" rIns="0" rtlCol="0" anchor="b">
              <a:spAutoFit/>
            </a:bodyPr>
            <a:lstStyle/>
            <a:p>
              <a:r>
                <a:rPr lang="en-US" sz="2400" b="1" noProof="1">
                  <a:solidFill>
                    <a:schemeClr val="accent2">
                      <a:lumMod val="75000"/>
                    </a:schemeClr>
                  </a:solidFill>
                </a:rPr>
                <a:t>Effort – Is it worth it?</a:t>
              </a:r>
            </a:p>
          </p:txBody>
        </p:sp>
        <p:sp>
          <p:nvSpPr>
            <p:cNvPr id="18" name="TextBox 17">
              <a:extLst>
                <a:ext uri="{FF2B5EF4-FFF2-40B4-BE49-F238E27FC236}">
                  <a16:creationId xmlns:a16="http://schemas.microsoft.com/office/drawing/2014/main" id="{4D44903D-8DBA-25AD-6866-83C80611394B}"/>
                </a:ext>
              </a:extLst>
            </p:cNvPr>
            <p:cNvSpPr txBox="1"/>
            <p:nvPr/>
          </p:nvSpPr>
          <p:spPr>
            <a:xfrm>
              <a:off x="8921977" y="3406400"/>
              <a:ext cx="3154146" cy="1600438"/>
            </a:xfrm>
            <a:prstGeom prst="rect">
              <a:avLst/>
            </a:prstGeom>
            <a:noFill/>
          </p:spPr>
          <p:txBody>
            <a:bodyPr wrap="square" lIns="0" rIns="0" rtlCol="0" anchor="t">
              <a:spAutoFit/>
            </a:bodyPr>
            <a:lstStyle/>
            <a:p>
              <a:pPr marL="274320" indent="-274320" rtl="0" eaLnBrk="1" latinLnBrk="0" hangingPunct="1">
                <a:buFont typeface="+mj-lt"/>
                <a:buAutoNum type="arabicPeriod"/>
              </a:pPr>
              <a:r>
                <a:rPr lang="en-US" sz="1400" dirty="0">
                  <a:solidFill>
                    <a:srgbClr val="75686B"/>
                  </a:solidFill>
                  <a:effectLst/>
                  <a:latin typeface="Arial" panose="020B0604020202020204" pitchFamily="34" charset="0"/>
                </a:rPr>
                <a:t>Utilize a practical, straightforward process</a:t>
              </a:r>
            </a:p>
            <a:p>
              <a:pPr marL="274320" indent="-274320" rtl="0" eaLnBrk="1" latinLnBrk="0" hangingPunct="1">
                <a:buFont typeface="+mj-lt"/>
                <a:buAutoNum type="arabicPeriod"/>
              </a:pPr>
              <a:r>
                <a:rPr lang="en-US" sz="1400" dirty="0">
                  <a:solidFill>
                    <a:srgbClr val="75686B"/>
                  </a:solidFill>
                  <a:effectLst/>
                  <a:latin typeface="Arial" panose="020B0604020202020204" pitchFamily="34" charset="0"/>
                </a:rPr>
                <a:t>Team is ready and willing to adapt</a:t>
              </a:r>
            </a:p>
            <a:p>
              <a:pPr marL="274320" indent="-274320" rtl="0" eaLnBrk="1" latinLnBrk="0" hangingPunct="1">
                <a:buFont typeface="+mj-lt"/>
                <a:buAutoNum type="arabicPeriod"/>
              </a:pPr>
              <a:r>
                <a:rPr lang="en-US" sz="1400" noProof="1">
                  <a:solidFill>
                    <a:srgbClr val="75686B"/>
                  </a:solidFill>
                  <a:latin typeface="Arial" panose="020B0604020202020204" pitchFamily="34" charset="0"/>
                </a:rPr>
                <a:t>You can start small and scale up.</a:t>
              </a:r>
            </a:p>
            <a:p>
              <a:pPr marL="274320" indent="-274320" rtl="0" eaLnBrk="1" latinLnBrk="0" hangingPunct="1">
                <a:buFont typeface="+mj-lt"/>
                <a:buAutoNum type="arabicPeriod"/>
              </a:pPr>
              <a:r>
                <a:rPr lang="en-US" sz="1400" noProof="1">
                  <a:solidFill>
                    <a:srgbClr val="75686B"/>
                  </a:solidFill>
                  <a:latin typeface="Arial" panose="020B0604020202020204" pitchFamily="34" charset="0"/>
                </a:rPr>
                <a:t>Potential benefits justify investment</a:t>
              </a:r>
            </a:p>
            <a:p>
              <a:pPr marL="274320" indent="-274320" rtl="0" eaLnBrk="1" latinLnBrk="0" hangingPunct="1">
                <a:buFont typeface="+mj-lt"/>
                <a:buAutoNum type="arabicPeriod"/>
              </a:pPr>
              <a:r>
                <a:rPr lang="en-US" sz="1400" noProof="1">
                  <a:solidFill>
                    <a:srgbClr val="75686B"/>
                  </a:solidFill>
                  <a:latin typeface="Arial" panose="020B0604020202020204" pitchFamily="34" charset="0"/>
                </a:rPr>
                <a:t>Implement without disrupting core operations</a:t>
              </a:r>
              <a:endParaRPr lang="en-US" sz="1400" noProof="1">
                <a:solidFill>
                  <a:schemeClr val="tx1">
                    <a:lumMod val="65000"/>
                    <a:lumOff val="35000"/>
                  </a:schemeClr>
                </a:solidFill>
              </a:endParaRPr>
            </a:p>
          </p:txBody>
        </p:sp>
      </p:grpSp>
      <p:grpSp>
        <p:nvGrpSpPr>
          <p:cNvPr id="19" name="Group 18">
            <a:extLst>
              <a:ext uri="{FF2B5EF4-FFF2-40B4-BE49-F238E27FC236}">
                <a16:creationId xmlns:a16="http://schemas.microsoft.com/office/drawing/2014/main" id="{0A68AB7D-2AAC-2922-BEEB-5381C817DDC6}"/>
              </a:ext>
            </a:extLst>
          </p:cNvPr>
          <p:cNvGrpSpPr/>
          <p:nvPr/>
        </p:nvGrpSpPr>
        <p:grpSpPr>
          <a:xfrm>
            <a:off x="213126" y="3980579"/>
            <a:ext cx="3671653" cy="2213483"/>
            <a:chOff x="332936" y="4283006"/>
            <a:chExt cx="2926080" cy="2213483"/>
          </a:xfrm>
        </p:grpSpPr>
        <p:sp>
          <p:nvSpPr>
            <p:cNvPr id="20" name="TextBox 19">
              <a:extLst>
                <a:ext uri="{FF2B5EF4-FFF2-40B4-BE49-F238E27FC236}">
                  <a16:creationId xmlns:a16="http://schemas.microsoft.com/office/drawing/2014/main" id="{CED44B56-2815-50CD-EB8A-92032BB9F190}"/>
                </a:ext>
              </a:extLst>
            </p:cNvPr>
            <p:cNvSpPr txBox="1"/>
            <p:nvPr/>
          </p:nvSpPr>
          <p:spPr>
            <a:xfrm>
              <a:off x="332937" y="4283006"/>
              <a:ext cx="1877079" cy="830997"/>
            </a:xfrm>
            <a:prstGeom prst="rect">
              <a:avLst/>
            </a:prstGeom>
            <a:noFill/>
          </p:spPr>
          <p:txBody>
            <a:bodyPr wrap="square" lIns="0" rIns="0" rtlCol="0" anchor="b">
              <a:spAutoFit/>
            </a:bodyPr>
            <a:lstStyle/>
            <a:p>
              <a:pPr algn="r"/>
              <a:r>
                <a:rPr lang="en-US" sz="2400" b="1" dirty="0">
                  <a:solidFill>
                    <a:schemeClr val="accent5">
                      <a:lumMod val="75000"/>
                    </a:schemeClr>
                  </a:solidFill>
                </a:rPr>
                <a:t>Feasibility – Can it Be Done?</a:t>
              </a:r>
            </a:p>
          </p:txBody>
        </p:sp>
        <p:sp>
          <p:nvSpPr>
            <p:cNvPr id="21" name="TextBox 20">
              <a:extLst>
                <a:ext uri="{FF2B5EF4-FFF2-40B4-BE49-F238E27FC236}">
                  <a16:creationId xmlns:a16="http://schemas.microsoft.com/office/drawing/2014/main" id="{9EFECBEA-FBE5-2802-2AB7-7ADA36F740BC}"/>
                </a:ext>
              </a:extLst>
            </p:cNvPr>
            <p:cNvSpPr txBox="1"/>
            <p:nvPr/>
          </p:nvSpPr>
          <p:spPr>
            <a:xfrm>
              <a:off x="332936" y="5111494"/>
              <a:ext cx="2926080" cy="1384995"/>
            </a:xfrm>
            <a:prstGeom prst="rect">
              <a:avLst/>
            </a:prstGeom>
            <a:noFill/>
          </p:spPr>
          <p:txBody>
            <a:bodyPr wrap="square" lIns="0" rIns="0" rtlCol="0" anchor="t">
              <a:spAutoFit/>
            </a:bodyPr>
            <a:lstStyle/>
            <a:p>
              <a:pPr marL="173736" indent="-173736" rtl="0" eaLnBrk="1" latinLnBrk="0" hangingPunct="1">
                <a:buFont typeface="Arial" panose="020B0604020202020204" pitchFamily="34" charset="0"/>
                <a:buChar char="•"/>
              </a:pPr>
              <a:r>
                <a:rPr lang="en-US" sz="1400" dirty="0">
                  <a:solidFill>
                    <a:srgbClr val="75686B"/>
                  </a:solidFill>
                  <a:effectLst/>
                  <a:latin typeface="Arial" panose="020B0604020202020204" pitchFamily="34" charset="0"/>
                </a:rPr>
                <a:t>Tasks follow clear, consistent rules and repeatable steps</a:t>
              </a:r>
            </a:p>
            <a:p>
              <a:pPr marL="173736" indent="-173736" rtl="0" eaLnBrk="1" latinLnBrk="0" hangingPunct="1">
                <a:buFont typeface="Arial" panose="020B0604020202020204" pitchFamily="34" charset="0"/>
                <a:buChar char="•"/>
              </a:pPr>
              <a:r>
                <a:rPr lang="en-US" sz="1400" dirty="0">
                  <a:solidFill>
                    <a:srgbClr val="75686B"/>
                  </a:solidFill>
                  <a:effectLst/>
                  <a:latin typeface="Arial" panose="020B0604020202020204" pitchFamily="34" charset="0"/>
                </a:rPr>
                <a:t>Data and processes are organized and accessible</a:t>
              </a:r>
            </a:p>
            <a:p>
              <a:pPr marL="173736" indent="-173736" rtl="0" eaLnBrk="1" latinLnBrk="0" hangingPunct="1">
                <a:buFont typeface="Arial" panose="020B0604020202020204" pitchFamily="34" charset="0"/>
                <a:buChar char="•"/>
              </a:pPr>
              <a:r>
                <a:rPr lang="en-US" sz="1400" dirty="0">
                  <a:solidFill>
                    <a:srgbClr val="75686B"/>
                  </a:solidFill>
                  <a:effectLst/>
                  <a:latin typeface="Arial" panose="020B0604020202020204" pitchFamily="34" charset="0"/>
                </a:rPr>
                <a:t>AI can produce reliable, verifiable outcomes before human review</a:t>
              </a:r>
              <a:endParaRPr lang="en-US" sz="1400" dirty="0">
                <a:solidFill>
                  <a:schemeClr val="tx1">
                    <a:lumMod val="65000"/>
                    <a:lumOff val="35000"/>
                  </a:schemeClr>
                </a:solidFill>
              </a:endParaRPr>
            </a:p>
          </p:txBody>
        </p:sp>
      </p:grpSp>
      <p:grpSp>
        <p:nvGrpSpPr>
          <p:cNvPr id="22" name="Group 21">
            <a:extLst>
              <a:ext uri="{FF2B5EF4-FFF2-40B4-BE49-F238E27FC236}">
                <a16:creationId xmlns:a16="http://schemas.microsoft.com/office/drawing/2014/main" id="{5F3DA89C-5673-5813-7849-710C5BDCE4F3}"/>
              </a:ext>
            </a:extLst>
          </p:cNvPr>
          <p:cNvGrpSpPr/>
          <p:nvPr/>
        </p:nvGrpSpPr>
        <p:grpSpPr>
          <a:xfrm>
            <a:off x="8195738" y="1041950"/>
            <a:ext cx="3612086" cy="2644370"/>
            <a:chOff x="332936" y="2258434"/>
            <a:chExt cx="2926080" cy="2644370"/>
          </a:xfrm>
        </p:grpSpPr>
        <p:sp>
          <p:nvSpPr>
            <p:cNvPr id="23" name="TextBox 22">
              <a:extLst>
                <a:ext uri="{FF2B5EF4-FFF2-40B4-BE49-F238E27FC236}">
                  <a16:creationId xmlns:a16="http://schemas.microsoft.com/office/drawing/2014/main" id="{A7B5AB98-4073-4AE1-4D23-4C787D466690}"/>
                </a:ext>
              </a:extLst>
            </p:cNvPr>
            <p:cNvSpPr txBox="1"/>
            <p:nvPr/>
          </p:nvSpPr>
          <p:spPr>
            <a:xfrm>
              <a:off x="332936" y="2258434"/>
              <a:ext cx="2926080" cy="830997"/>
            </a:xfrm>
            <a:prstGeom prst="rect">
              <a:avLst/>
            </a:prstGeom>
            <a:noFill/>
          </p:spPr>
          <p:txBody>
            <a:bodyPr wrap="square" lIns="0" rIns="0" rtlCol="0" anchor="b">
              <a:spAutoFit/>
            </a:bodyPr>
            <a:lstStyle/>
            <a:p>
              <a:r>
                <a:rPr lang="en-US" sz="2400" b="1" noProof="1">
                  <a:solidFill>
                    <a:schemeClr val="accent1">
                      <a:lumMod val="75000"/>
                    </a:schemeClr>
                  </a:solidFill>
                </a:rPr>
                <a:t>High Impact – Will It Matter?</a:t>
              </a:r>
            </a:p>
          </p:txBody>
        </p:sp>
        <p:sp>
          <p:nvSpPr>
            <p:cNvPr id="24" name="TextBox 23">
              <a:extLst>
                <a:ext uri="{FF2B5EF4-FFF2-40B4-BE49-F238E27FC236}">
                  <a16:creationId xmlns:a16="http://schemas.microsoft.com/office/drawing/2014/main" id="{7C7BD0E4-4073-5D97-D851-040962DAE58A}"/>
                </a:ext>
              </a:extLst>
            </p:cNvPr>
            <p:cNvSpPr txBox="1"/>
            <p:nvPr/>
          </p:nvSpPr>
          <p:spPr>
            <a:xfrm>
              <a:off x="332936" y="3086922"/>
              <a:ext cx="2926080" cy="1815882"/>
            </a:xfrm>
            <a:prstGeom prst="rect">
              <a:avLst/>
            </a:prstGeom>
            <a:noFill/>
          </p:spPr>
          <p:txBody>
            <a:bodyPr wrap="square" lIns="0" rIns="0" rtlCol="0" anchor="t">
              <a:spAutoFit/>
            </a:bodyPr>
            <a:lstStyle/>
            <a:p>
              <a:pPr marL="173736" indent="-173736" algn="just" rtl="0" eaLnBrk="1" latinLnBrk="0" hangingPunct="1">
                <a:buFont typeface="Arial" panose="020B0604020202020204" pitchFamily="34" charset="0"/>
                <a:buChar char="•"/>
              </a:pPr>
              <a:r>
                <a:rPr lang="en-US" sz="1400">
                  <a:solidFill>
                    <a:srgbClr val="75686B"/>
                  </a:solidFill>
                  <a:effectLst/>
                  <a:latin typeface="Arial" panose="020B0604020202020204" pitchFamily="34" charset="0"/>
                </a:rPr>
                <a:t>Automating tasks boosts efficiency and frees up skilled workers.</a:t>
              </a:r>
            </a:p>
            <a:p>
              <a:pPr marL="173736" indent="-173736" algn="just" rtl="0" eaLnBrk="1" latinLnBrk="0" hangingPunct="1">
                <a:buFont typeface="Arial" panose="020B0604020202020204" pitchFamily="34" charset="0"/>
                <a:buChar char="•"/>
              </a:pPr>
              <a:r>
                <a:rPr lang="en-US" sz="1400">
                  <a:solidFill>
                    <a:srgbClr val="75686B"/>
                  </a:solidFill>
                  <a:effectLst/>
                  <a:latin typeface="Arial" panose="020B0604020202020204" pitchFamily="34" charset="0"/>
                </a:rPr>
                <a:t>Prioritize repetitive, time-consuming tasks like data entry and reporting.</a:t>
              </a:r>
            </a:p>
            <a:p>
              <a:pPr marL="173736" indent="-173736" algn="just" rtl="0" eaLnBrk="1" latinLnBrk="0" hangingPunct="1">
                <a:buFont typeface="Arial" panose="020B0604020202020204" pitchFamily="34" charset="0"/>
                <a:buChar char="•"/>
              </a:pPr>
              <a:r>
                <a:rPr lang="en-US" sz="1400">
                  <a:solidFill>
                    <a:srgbClr val="75686B"/>
                  </a:solidFill>
                  <a:effectLst/>
                  <a:latin typeface="Arial" panose="020B0604020202020204" pitchFamily="34" charset="0"/>
                </a:rPr>
                <a:t>Automation should align with strategic goals, not just convenience.</a:t>
              </a:r>
              <a:endParaRPr lang="en-US" sz="1400" noProof="1">
                <a:solidFill>
                  <a:schemeClr val="tx1">
                    <a:lumMod val="65000"/>
                    <a:lumOff val="35000"/>
                  </a:schemeClr>
                </a:solidFill>
              </a:endParaRPr>
            </a:p>
          </p:txBody>
        </p:sp>
      </p:grpSp>
      <p:grpSp>
        <p:nvGrpSpPr>
          <p:cNvPr id="32" name="Group 31">
            <a:extLst>
              <a:ext uri="{FF2B5EF4-FFF2-40B4-BE49-F238E27FC236}">
                <a16:creationId xmlns:a16="http://schemas.microsoft.com/office/drawing/2014/main" id="{C7D689B4-D4AC-1C13-CF32-EC1EA56622C3}"/>
              </a:ext>
            </a:extLst>
          </p:cNvPr>
          <p:cNvGrpSpPr/>
          <p:nvPr/>
        </p:nvGrpSpPr>
        <p:grpSpPr>
          <a:xfrm>
            <a:off x="-185543" y="1308718"/>
            <a:ext cx="6396315" cy="4470244"/>
            <a:chOff x="-185543" y="1308718"/>
            <a:chExt cx="6396315" cy="4470244"/>
          </a:xfrm>
        </p:grpSpPr>
        <p:sp>
          <p:nvSpPr>
            <p:cNvPr id="27" name="Arc 26">
              <a:extLst>
                <a:ext uri="{FF2B5EF4-FFF2-40B4-BE49-F238E27FC236}">
                  <a16:creationId xmlns:a16="http://schemas.microsoft.com/office/drawing/2014/main" id="{49BC38C4-F280-4F0B-4008-F3478E9EE76A}"/>
                </a:ext>
              </a:extLst>
            </p:cNvPr>
            <p:cNvSpPr/>
            <p:nvPr/>
          </p:nvSpPr>
          <p:spPr>
            <a:xfrm>
              <a:off x="-185543" y="2840333"/>
              <a:ext cx="6396315" cy="2938629"/>
            </a:xfrm>
            <a:prstGeom prst="arc">
              <a:avLst>
                <a:gd name="adj1" fmla="val 16635023"/>
                <a:gd name="adj2" fmla="val 20487421"/>
              </a:avLst>
            </a:prstGeom>
            <a:ln>
              <a:solidFill>
                <a:schemeClr val="tx1"/>
              </a:solidFill>
              <a:tailEnd type="triangle" w="lg" len="lg"/>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9" name="Group 28">
              <a:extLst>
                <a:ext uri="{FF2B5EF4-FFF2-40B4-BE49-F238E27FC236}">
                  <a16:creationId xmlns:a16="http://schemas.microsoft.com/office/drawing/2014/main" id="{7FD84A9A-018F-A341-8E74-70BEA89A6443}"/>
                </a:ext>
              </a:extLst>
            </p:cNvPr>
            <p:cNvGrpSpPr/>
            <p:nvPr/>
          </p:nvGrpSpPr>
          <p:grpSpPr>
            <a:xfrm>
              <a:off x="282443" y="1308718"/>
              <a:ext cx="3671653" cy="2490481"/>
              <a:chOff x="332936" y="4652338"/>
              <a:chExt cx="2926080" cy="2490481"/>
            </a:xfrm>
          </p:grpSpPr>
          <p:sp>
            <p:nvSpPr>
              <p:cNvPr id="30" name="TextBox 29">
                <a:extLst>
                  <a:ext uri="{FF2B5EF4-FFF2-40B4-BE49-F238E27FC236}">
                    <a16:creationId xmlns:a16="http://schemas.microsoft.com/office/drawing/2014/main" id="{8A279E9C-E82E-BEA2-5E91-DD9127711DB4}"/>
                  </a:ext>
                </a:extLst>
              </p:cNvPr>
              <p:cNvSpPr txBox="1"/>
              <p:nvPr/>
            </p:nvSpPr>
            <p:spPr>
              <a:xfrm>
                <a:off x="332937" y="4652338"/>
                <a:ext cx="1877079" cy="461665"/>
              </a:xfrm>
              <a:prstGeom prst="rect">
                <a:avLst/>
              </a:prstGeom>
              <a:noFill/>
            </p:spPr>
            <p:txBody>
              <a:bodyPr wrap="square" lIns="0" rIns="0" rtlCol="0" anchor="b">
                <a:spAutoFit/>
              </a:bodyPr>
              <a:lstStyle/>
              <a:p>
                <a:pPr algn="r"/>
                <a:r>
                  <a:rPr lang="en-US" sz="2400" b="1" dirty="0">
                    <a:solidFill>
                      <a:schemeClr val="accent5">
                        <a:lumMod val="75000"/>
                      </a:schemeClr>
                    </a:solidFill>
                  </a:rPr>
                  <a:t>The Sweet Spot</a:t>
                </a:r>
              </a:p>
            </p:txBody>
          </p:sp>
          <p:sp>
            <p:nvSpPr>
              <p:cNvPr id="31" name="TextBox 30">
                <a:extLst>
                  <a:ext uri="{FF2B5EF4-FFF2-40B4-BE49-F238E27FC236}">
                    <a16:creationId xmlns:a16="http://schemas.microsoft.com/office/drawing/2014/main" id="{5F58C69E-A9AD-4A65-B4D7-8524C518082C}"/>
                  </a:ext>
                </a:extLst>
              </p:cNvPr>
              <p:cNvSpPr txBox="1"/>
              <p:nvPr/>
            </p:nvSpPr>
            <p:spPr>
              <a:xfrm>
                <a:off x="332936" y="5111494"/>
                <a:ext cx="2926080" cy="2031325"/>
              </a:xfrm>
              <a:prstGeom prst="rect">
                <a:avLst/>
              </a:prstGeom>
              <a:noFill/>
            </p:spPr>
            <p:txBody>
              <a:bodyPr wrap="square" lIns="0" rIns="0" rtlCol="0" anchor="t">
                <a:spAutoFit/>
              </a:bodyPr>
              <a:lstStyle/>
              <a:p>
                <a:pPr marL="173736" indent="-173736" rtl="0" eaLnBrk="1" latinLnBrk="0" hangingPunct="1">
                  <a:buFont typeface="Arial" panose="020B0604020202020204" pitchFamily="34" charset="0"/>
                  <a:buChar char="•"/>
                </a:pPr>
                <a:r>
                  <a:rPr lang="en-US" sz="1400" dirty="0">
                    <a:solidFill>
                      <a:srgbClr val="75686B"/>
                    </a:solidFill>
                    <a:effectLst/>
                    <a:latin typeface="Arial" panose="020B0604020202020204" pitchFamily="34" charset="0"/>
                  </a:rPr>
                  <a:t>Tasks are all high-value, feasible and efficient to automate</a:t>
                </a:r>
                <a:r>
                  <a:rPr lang="en-US" sz="1400" dirty="0">
                    <a:solidFill>
                      <a:schemeClr val="tx1">
                        <a:lumMod val="65000"/>
                        <a:lumOff val="35000"/>
                      </a:schemeClr>
                    </a:solidFill>
                    <a:effectLst/>
                    <a:latin typeface="Arial" panose="020B0604020202020204" pitchFamily="34" charset="0"/>
                  </a:rPr>
                  <a:t>.</a:t>
                </a:r>
              </a:p>
              <a:p>
                <a:pPr marL="173736" indent="-173736" rtl="0" eaLnBrk="1" latinLnBrk="0" hangingPunct="1">
                  <a:buFont typeface="Arial" panose="020B0604020202020204" pitchFamily="34" charset="0"/>
                  <a:buChar char="•"/>
                </a:pPr>
                <a:r>
                  <a:rPr lang="en-US" sz="1400" dirty="0">
                    <a:solidFill>
                      <a:schemeClr val="tx1">
                        <a:lumMod val="65000"/>
                        <a:lumOff val="35000"/>
                      </a:schemeClr>
                    </a:solidFill>
                    <a:effectLst/>
                    <a:latin typeface="Arial" panose="020B0604020202020204" pitchFamily="34" charset="0"/>
                  </a:rPr>
                  <a:t>The agentic use case maps into these three circles and tasks are ones that teams frequently complain about.</a:t>
                </a:r>
              </a:p>
              <a:p>
                <a:pPr marL="173736" indent="-173736" rtl="0" eaLnBrk="1" latinLnBrk="0" hangingPunct="1">
                  <a:buFont typeface="Arial" panose="020B0604020202020204" pitchFamily="34" charset="0"/>
                  <a:buChar char="•"/>
                </a:pPr>
                <a:r>
                  <a:rPr lang="en-US" sz="1400" dirty="0">
                    <a:solidFill>
                      <a:schemeClr val="tx1">
                        <a:lumMod val="65000"/>
                        <a:lumOff val="35000"/>
                      </a:schemeClr>
                    </a:solidFill>
                    <a:latin typeface="Arial" panose="020B0604020202020204" pitchFamily="34" charset="0"/>
                  </a:rPr>
                  <a:t>Evaluate that tasks have clear rules and accessible data.</a:t>
                </a:r>
              </a:p>
              <a:p>
                <a:pPr marL="173736" indent="-173736" rtl="0" eaLnBrk="1" latinLnBrk="0" hangingPunct="1">
                  <a:buFont typeface="Arial" panose="020B0604020202020204" pitchFamily="34" charset="0"/>
                  <a:buChar char="•"/>
                </a:pPr>
                <a:r>
                  <a:rPr lang="en-US" sz="1400" dirty="0">
                    <a:solidFill>
                      <a:schemeClr val="tx1">
                        <a:lumMod val="65000"/>
                        <a:lumOff val="35000"/>
                      </a:schemeClr>
                    </a:solidFill>
                    <a:effectLst/>
                    <a:latin typeface="Arial" panose="020B0604020202020204" pitchFamily="34" charset="0"/>
                  </a:rPr>
                  <a:t>Consider if you have the readiness and resources.</a:t>
                </a:r>
                <a:endParaRPr lang="en-US" sz="1400" dirty="0">
                  <a:solidFill>
                    <a:srgbClr val="75686B"/>
                  </a:solidFill>
                  <a:effectLst/>
                  <a:latin typeface="Arial" panose="020B0604020202020204" pitchFamily="34" charset="0"/>
                </a:endParaRPr>
              </a:p>
            </p:txBody>
          </p:sp>
        </p:grpSp>
      </p:grpSp>
    </p:spTree>
    <p:extLst>
      <p:ext uri="{BB962C8B-B14F-4D97-AF65-F5344CB8AC3E}">
        <p14:creationId xmlns:p14="http://schemas.microsoft.com/office/powerpoint/2010/main" val="42887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17984-F805-AABB-ED29-A1B0D7592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5F26F-8C4D-8A5C-8C03-AEC8CA58E1CA}"/>
              </a:ext>
            </a:extLst>
          </p:cNvPr>
          <p:cNvSpPr>
            <a:spLocks noGrp="1"/>
          </p:cNvSpPr>
          <p:nvPr>
            <p:ph type="title"/>
          </p:nvPr>
        </p:nvSpPr>
        <p:spPr/>
        <p:txBody>
          <a:bodyPr/>
          <a:lstStyle/>
          <a:p>
            <a:r>
              <a:rPr lang="en-US" dirty="0"/>
              <a:t>Implementation Reality Check</a:t>
            </a:r>
          </a:p>
        </p:txBody>
      </p:sp>
      <p:grpSp>
        <p:nvGrpSpPr>
          <p:cNvPr id="46" name="Group 45">
            <a:extLst>
              <a:ext uri="{FF2B5EF4-FFF2-40B4-BE49-F238E27FC236}">
                <a16:creationId xmlns:a16="http://schemas.microsoft.com/office/drawing/2014/main" id="{6864B53E-5D56-701D-AD8C-18D68670BB2E}"/>
              </a:ext>
            </a:extLst>
          </p:cNvPr>
          <p:cNvGrpSpPr/>
          <p:nvPr/>
        </p:nvGrpSpPr>
        <p:grpSpPr>
          <a:xfrm>
            <a:off x="340730" y="503486"/>
            <a:ext cx="4311207" cy="2367371"/>
            <a:chOff x="332936" y="1889102"/>
            <a:chExt cx="2937088" cy="2367371"/>
          </a:xfrm>
        </p:grpSpPr>
        <p:sp>
          <p:nvSpPr>
            <p:cNvPr id="47" name="TextBox 46">
              <a:extLst>
                <a:ext uri="{FF2B5EF4-FFF2-40B4-BE49-F238E27FC236}">
                  <a16:creationId xmlns:a16="http://schemas.microsoft.com/office/drawing/2014/main" id="{916CD1B9-0D54-9B05-8456-E758C0D99BDC}"/>
                </a:ext>
              </a:extLst>
            </p:cNvPr>
            <p:cNvSpPr txBox="1"/>
            <p:nvPr/>
          </p:nvSpPr>
          <p:spPr>
            <a:xfrm>
              <a:off x="332936" y="1889102"/>
              <a:ext cx="2937088" cy="1200329"/>
            </a:xfrm>
            <a:prstGeom prst="rect">
              <a:avLst/>
            </a:prstGeom>
            <a:noFill/>
          </p:spPr>
          <p:txBody>
            <a:bodyPr wrap="square" lIns="0" rIns="0" rtlCol="0" anchor="b">
              <a:spAutoFit/>
            </a:bodyPr>
            <a:lstStyle/>
            <a:p>
              <a:pPr algn="r"/>
              <a:r>
                <a:rPr lang="en-US" sz="2400" b="1" cap="all" dirty="0">
                  <a:solidFill>
                    <a:prstClr val="black"/>
                  </a:solidFill>
                  <a:latin typeface="Calibri" panose="020F0502020204030204"/>
                </a:rPr>
                <a:t>Companies Rarely Know what to Automate</a:t>
              </a:r>
            </a:p>
          </p:txBody>
        </p:sp>
        <p:sp>
          <p:nvSpPr>
            <p:cNvPr id="48" name="TextBox 47">
              <a:extLst>
                <a:ext uri="{FF2B5EF4-FFF2-40B4-BE49-F238E27FC236}">
                  <a16:creationId xmlns:a16="http://schemas.microsoft.com/office/drawing/2014/main" id="{5F845AB8-B8B8-13E4-3F5A-5F6329EF719B}"/>
                </a:ext>
              </a:extLst>
            </p:cNvPr>
            <p:cNvSpPr txBox="1"/>
            <p:nvPr/>
          </p:nvSpPr>
          <p:spPr>
            <a:xfrm>
              <a:off x="340731" y="3086922"/>
              <a:ext cx="2610297" cy="1169551"/>
            </a:xfrm>
            <a:prstGeom prst="rect">
              <a:avLst/>
            </a:prstGeom>
            <a:noFill/>
          </p:spPr>
          <p:txBody>
            <a:bodyPr wrap="square" lIns="0" rIns="0" rtlCol="0" anchor="t">
              <a:spAutoFit/>
            </a:bodyPr>
            <a:lstStyle/>
            <a:p>
              <a:pPr marL="173736" indent="-173736"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cs typeface="Arial" panose="020B0604020202020204" pitchFamily="34" charset="0"/>
                </a:rPr>
                <a:t>Early agent ideas often overlook top-value opportunities</a:t>
              </a:r>
            </a:p>
            <a:p>
              <a:pPr marL="173736" indent="-173736" rtl="0" eaLnBrk="1" latinLnBrk="0" hangingPunct="1">
                <a:buFont typeface="Arial" panose="020B0604020202020204" pitchFamily="34" charset="0"/>
                <a:buChar char="•"/>
              </a:pPr>
              <a:endParaRPr lang="en-US" sz="1400" dirty="0">
                <a:solidFill>
                  <a:srgbClr val="231F20"/>
                </a:solidFill>
                <a:effectLst/>
                <a:latin typeface="Arial" panose="020B0604020202020204" pitchFamily="34" charset="0"/>
                <a:cs typeface="Arial" panose="020B0604020202020204" pitchFamily="34" charset="0"/>
              </a:endParaRPr>
            </a:p>
            <a:p>
              <a:pPr marL="173736" indent="-173736"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cs typeface="Arial" panose="020B0604020202020204" pitchFamily="34" charset="0"/>
                </a:rPr>
                <a:t>The Three Circles framework pinpoints key priorities</a:t>
              </a:r>
              <a:endParaRPr lang="en-US" sz="1400" dirty="0">
                <a:solidFill>
                  <a:srgbClr val="231F20"/>
                </a:solidFill>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91A4ADE4-8DD0-9814-8C7F-F56D14C88A43}"/>
              </a:ext>
            </a:extLst>
          </p:cNvPr>
          <p:cNvGrpSpPr/>
          <p:nvPr/>
        </p:nvGrpSpPr>
        <p:grpSpPr>
          <a:xfrm>
            <a:off x="3231348" y="1677682"/>
            <a:ext cx="5641057" cy="2989434"/>
            <a:chOff x="3231348" y="1823418"/>
            <a:chExt cx="5641057" cy="2989434"/>
          </a:xfrm>
        </p:grpSpPr>
        <p:sp>
          <p:nvSpPr>
            <p:cNvPr id="56" name="Shape">
              <a:extLst>
                <a:ext uri="{FF2B5EF4-FFF2-40B4-BE49-F238E27FC236}">
                  <a16:creationId xmlns:a16="http://schemas.microsoft.com/office/drawing/2014/main" id="{A2182C5E-2656-12A2-7241-9FD0FB395348}"/>
                </a:ext>
              </a:extLst>
            </p:cNvPr>
            <p:cNvSpPr/>
            <p:nvPr/>
          </p:nvSpPr>
          <p:spPr>
            <a:xfrm>
              <a:off x="3231348" y="1823418"/>
              <a:ext cx="5641057" cy="29848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9670"/>
                    <a:pt x="0" y="21600"/>
                  </a:cubicBezTo>
                  <a:lnTo>
                    <a:pt x="1273" y="21600"/>
                  </a:lnTo>
                  <a:cubicBezTo>
                    <a:pt x="1273" y="11076"/>
                    <a:pt x="5538" y="2546"/>
                    <a:pt x="10800" y="2546"/>
                  </a:cubicBezTo>
                  <a:cubicBezTo>
                    <a:pt x="16062" y="2546"/>
                    <a:pt x="20327" y="11076"/>
                    <a:pt x="20327" y="21600"/>
                  </a:cubicBezTo>
                  <a:lnTo>
                    <a:pt x="21600" y="21600"/>
                  </a:lnTo>
                  <a:cubicBezTo>
                    <a:pt x="21600" y="9670"/>
                    <a:pt x="16765" y="0"/>
                    <a:pt x="10800" y="0"/>
                  </a:cubicBezTo>
                </a:path>
              </a:pathLst>
            </a:custGeom>
            <a:solidFill>
              <a:srgbClr val="C13018"/>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7" name="Shape">
              <a:extLst>
                <a:ext uri="{FF2B5EF4-FFF2-40B4-BE49-F238E27FC236}">
                  <a16:creationId xmlns:a16="http://schemas.microsoft.com/office/drawing/2014/main" id="{0EEA8957-D4A0-E649-5408-67828A5C4146}"/>
                </a:ext>
              </a:extLst>
            </p:cNvPr>
            <p:cNvSpPr/>
            <p:nvPr/>
          </p:nvSpPr>
          <p:spPr>
            <a:xfrm>
              <a:off x="3231350" y="1823418"/>
              <a:ext cx="5610958" cy="2984813"/>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cubicBezTo>
                    <a:pt x="4861" y="0"/>
                    <a:pt x="0" y="9670"/>
                    <a:pt x="0" y="21600"/>
                  </a:cubicBezTo>
                  <a:lnTo>
                    <a:pt x="3" y="21600"/>
                  </a:lnTo>
                  <a:cubicBezTo>
                    <a:pt x="105" y="9848"/>
                    <a:pt x="4926" y="382"/>
                    <a:pt x="10858" y="382"/>
                  </a:cubicBezTo>
                  <a:cubicBezTo>
                    <a:pt x="16241" y="382"/>
                    <a:pt x="20708" y="8173"/>
                    <a:pt x="21566" y="18398"/>
                  </a:cubicBezTo>
                  <a:cubicBezTo>
                    <a:pt x="21578" y="18410"/>
                    <a:pt x="21588" y="18422"/>
                    <a:pt x="21600" y="18435"/>
                  </a:cubicBezTo>
                  <a:cubicBezTo>
                    <a:pt x="20830" y="8006"/>
                    <a:pt x="16314" y="0"/>
                    <a:pt x="10858" y="0"/>
                  </a:cubicBezTo>
                </a:path>
              </a:pathLst>
            </a:custGeom>
            <a:solidFill>
              <a:srgbClr val="C13018">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8" name="Shape">
              <a:extLst>
                <a:ext uri="{FF2B5EF4-FFF2-40B4-BE49-F238E27FC236}">
                  <a16:creationId xmlns:a16="http://schemas.microsoft.com/office/drawing/2014/main" id="{55AAFE62-0E26-9FF0-6878-27934347483F}"/>
                </a:ext>
              </a:extLst>
            </p:cNvPr>
            <p:cNvSpPr/>
            <p:nvPr/>
          </p:nvSpPr>
          <p:spPr>
            <a:xfrm>
              <a:off x="3553013" y="2163819"/>
              <a:ext cx="4976133" cy="2632986"/>
            </a:xfrm>
            <a:custGeom>
              <a:avLst/>
              <a:gdLst/>
              <a:ahLst/>
              <a:cxnLst>
                <a:cxn ang="0">
                  <a:pos x="wd2" y="hd2"/>
                </a:cxn>
                <a:cxn ang="5400000">
                  <a:pos x="wd2" y="hd2"/>
                </a:cxn>
                <a:cxn ang="10800000">
                  <a:pos x="wd2" y="hd2"/>
                </a:cxn>
                <a:cxn ang="16200000">
                  <a:pos x="wd2" y="hd2"/>
                </a:cxn>
              </a:cxnLst>
              <a:rect l="0" t="0" r="r" b="b"/>
              <a:pathLst>
                <a:path w="21600" h="21600" extrusionOk="0">
                  <a:moveTo>
                    <a:pt x="10800" y="2886"/>
                  </a:moveTo>
                  <a:cubicBezTo>
                    <a:pt x="15968" y="2886"/>
                    <a:pt x="20157" y="11264"/>
                    <a:pt x="20157" y="21600"/>
                  </a:cubicBezTo>
                  <a:lnTo>
                    <a:pt x="21600" y="21600"/>
                  </a:lnTo>
                  <a:cubicBezTo>
                    <a:pt x="21600" y="9670"/>
                    <a:pt x="16765" y="0"/>
                    <a:pt x="10800" y="0"/>
                  </a:cubicBezTo>
                  <a:cubicBezTo>
                    <a:pt x="4835" y="0"/>
                    <a:pt x="0" y="9670"/>
                    <a:pt x="0" y="21600"/>
                  </a:cubicBezTo>
                  <a:lnTo>
                    <a:pt x="1443" y="21600"/>
                  </a:lnTo>
                  <a:cubicBezTo>
                    <a:pt x="1443" y="11264"/>
                    <a:pt x="5633" y="2886"/>
                    <a:pt x="10800" y="2886"/>
                  </a:cubicBezTo>
                </a:path>
              </a:pathLst>
            </a:custGeom>
            <a:solidFill>
              <a:srgbClr val="F7931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9" name="Shape">
              <a:extLst>
                <a:ext uri="{FF2B5EF4-FFF2-40B4-BE49-F238E27FC236}">
                  <a16:creationId xmlns:a16="http://schemas.microsoft.com/office/drawing/2014/main" id="{EC39A110-6C8D-B0A7-B78D-5B822C11CE0E}"/>
                </a:ext>
              </a:extLst>
            </p:cNvPr>
            <p:cNvSpPr/>
            <p:nvPr/>
          </p:nvSpPr>
          <p:spPr>
            <a:xfrm>
              <a:off x="3575987" y="2163819"/>
              <a:ext cx="4917544" cy="2384736"/>
            </a:xfrm>
            <a:custGeom>
              <a:avLst/>
              <a:gdLst/>
              <a:ahLst/>
              <a:cxnLst>
                <a:cxn ang="0">
                  <a:pos x="wd2" y="hd2"/>
                </a:cxn>
                <a:cxn ang="5400000">
                  <a:pos x="wd2" y="hd2"/>
                </a:cxn>
                <a:cxn ang="10800000">
                  <a:pos x="wd2" y="hd2"/>
                </a:cxn>
                <a:cxn ang="16200000">
                  <a:pos x="wd2" y="hd2"/>
                </a:cxn>
              </a:cxnLst>
              <a:rect l="0" t="0" r="r" b="b"/>
              <a:pathLst>
                <a:path w="21600" h="21600" extrusionOk="0">
                  <a:moveTo>
                    <a:pt x="10880" y="0"/>
                  </a:moveTo>
                  <a:cubicBezTo>
                    <a:pt x="5192" y="0"/>
                    <a:pt x="519" y="9483"/>
                    <a:pt x="0" y="21600"/>
                  </a:cubicBezTo>
                  <a:cubicBezTo>
                    <a:pt x="9" y="21591"/>
                    <a:pt x="17" y="21582"/>
                    <a:pt x="26" y="21571"/>
                  </a:cubicBezTo>
                  <a:cubicBezTo>
                    <a:pt x="657" y="9710"/>
                    <a:pt x="5276" y="502"/>
                    <a:pt x="10881" y="502"/>
                  </a:cubicBezTo>
                  <a:cubicBezTo>
                    <a:pt x="16104" y="502"/>
                    <a:pt x="20471" y="8496"/>
                    <a:pt x="21553" y="19184"/>
                  </a:cubicBezTo>
                  <a:cubicBezTo>
                    <a:pt x="21569" y="19180"/>
                    <a:pt x="21585" y="19175"/>
                    <a:pt x="21600" y="19173"/>
                  </a:cubicBezTo>
                  <a:cubicBezTo>
                    <a:pt x="20604" y="8241"/>
                    <a:pt x="16184" y="0"/>
                    <a:pt x="10880" y="0"/>
                  </a:cubicBezTo>
                </a:path>
              </a:pathLst>
            </a:custGeom>
            <a:solidFill>
              <a:srgbClr val="F7931F">
                <a:lumMod val="60000"/>
                <a:lumOff val="4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0" name="Shape">
              <a:extLst>
                <a:ext uri="{FF2B5EF4-FFF2-40B4-BE49-F238E27FC236}">
                  <a16:creationId xmlns:a16="http://schemas.microsoft.com/office/drawing/2014/main" id="{7A67B6A2-E909-AFD2-035E-A8D0899D6C1E}"/>
                </a:ext>
              </a:extLst>
            </p:cNvPr>
            <p:cNvSpPr/>
            <p:nvPr/>
          </p:nvSpPr>
          <p:spPr>
            <a:xfrm>
              <a:off x="3897652" y="2528532"/>
              <a:ext cx="4311207" cy="22811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9670"/>
                    <a:pt x="0" y="21600"/>
                  </a:cubicBezTo>
                  <a:lnTo>
                    <a:pt x="1666" y="21600"/>
                  </a:lnTo>
                  <a:cubicBezTo>
                    <a:pt x="1666" y="11509"/>
                    <a:pt x="5756" y="3331"/>
                    <a:pt x="10800" y="3331"/>
                  </a:cubicBezTo>
                  <a:cubicBezTo>
                    <a:pt x="15844" y="3331"/>
                    <a:pt x="19934" y="11511"/>
                    <a:pt x="19934" y="21600"/>
                  </a:cubicBezTo>
                  <a:lnTo>
                    <a:pt x="21600" y="21600"/>
                  </a:lnTo>
                  <a:cubicBezTo>
                    <a:pt x="21600" y="9670"/>
                    <a:pt x="16765" y="0"/>
                    <a:pt x="10800" y="0"/>
                  </a:cubicBezTo>
                </a:path>
              </a:pathLst>
            </a:custGeom>
            <a:solidFill>
              <a:srgbClr val="FFCC4C"/>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1" name="Shape">
              <a:extLst>
                <a:ext uri="{FF2B5EF4-FFF2-40B4-BE49-F238E27FC236}">
                  <a16:creationId xmlns:a16="http://schemas.microsoft.com/office/drawing/2014/main" id="{22F62CA9-0747-DDEF-3C5D-EE66219C5A2C}"/>
                </a:ext>
              </a:extLst>
            </p:cNvPr>
            <p:cNvSpPr/>
            <p:nvPr/>
          </p:nvSpPr>
          <p:spPr>
            <a:xfrm>
              <a:off x="3920626" y="2528532"/>
              <a:ext cx="4225279" cy="2011759"/>
            </a:xfrm>
            <a:custGeom>
              <a:avLst/>
              <a:gdLst/>
              <a:ahLst/>
              <a:cxnLst>
                <a:cxn ang="0">
                  <a:pos x="wd2" y="hd2"/>
                </a:cxn>
                <a:cxn ang="5400000">
                  <a:pos x="wd2" y="hd2"/>
                </a:cxn>
                <a:cxn ang="10800000">
                  <a:pos x="wd2" y="hd2"/>
                </a:cxn>
                <a:cxn ang="16200000">
                  <a:pos x="wd2" y="hd2"/>
                </a:cxn>
              </a:cxnLst>
              <a:rect l="0" t="0" r="r" b="b"/>
              <a:pathLst>
                <a:path w="21600" h="21600" extrusionOk="0">
                  <a:moveTo>
                    <a:pt x="10942" y="0"/>
                  </a:moveTo>
                  <a:cubicBezTo>
                    <a:pt x="5301" y="0"/>
                    <a:pt x="648" y="9422"/>
                    <a:pt x="0" y="21574"/>
                  </a:cubicBezTo>
                  <a:cubicBezTo>
                    <a:pt x="11" y="21582"/>
                    <a:pt x="21" y="21590"/>
                    <a:pt x="32" y="21600"/>
                  </a:cubicBezTo>
                  <a:cubicBezTo>
                    <a:pt x="788" y="9711"/>
                    <a:pt x="5384" y="566"/>
                    <a:pt x="10942" y="566"/>
                  </a:cubicBezTo>
                  <a:cubicBezTo>
                    <a:pt x="15947" y="566"/>
                    <a:pt x="20171" y="7981"/>
                    <a:pt x="21515" y="18136"/>
                  </a:cubicBezTo>
                  <a:cubicBezTo>
                    <a:pt x="21544" y="18170"/>
                    <a:pt x="21572" y="18206"/>
                    <a:pt x="21600" y="18245"/>
                  </a:cubicBezTo>
                  <a:cubicBezTo>
                    <a:pt x="20357" y="7743"/>
                    <a:pt x="16057" y="0"/>
                    <a:pt x="10942" y="0"/>
                  </a:cubicBezTo>
                </a:path>
              </a:pathLst>
            </a:custGeom>
            <a:solidFill>
              <a:srgbClr val="FFCC4C">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2" name="Shape">
              <a:extLst>
                <a:ext uri="{FF2B5EF4-FFF2-40B4-BE49-F238E27FC236}">
                  <a16:creationId xmlns:a16="http://schemas.microsoft.com/office/drawing/2014/main" id="{AD74AAEC-8C5E-C78A-E7F8-89F96953EBD8}"/>
                </a:ext>
              </a:extLst>
            </p:cNvPr>
            <p:cNvSpPr/>
            <p:nvPr/>
          </p:nvSpPr>
          <p:spPr>
            <a:xfrm>
              <a:off x="4219314" y="2868928"/>
              <a:ext cx="3646285" cy="1929578"/>
            </a:xfrm>
            <a:custGeom>
              <a:avLst/>
              <a:gdLst/>
              <a:ahLst/>
              <a:cxnLst>
                <a:cxn ang="0">
                  <a:pos x="wd2" y="hd2"/>
                </a:cxn>
                <a:cxn ang="5400000">
                  <a:pos x="wd2" y="hd2"/>
                </a:cxn>
                <a:cxn ang="10800000">
                  <a:pos x="wd2" y="hd2"/>
                </a:cxn>
                <a:cxn ang="16200000">
                  <a:pos x="wd2" y="hd2"/>
                </a:cxn>
              </a:cxnLst>
              <a:rect l="0" t="0" r="r" b="b"/>
              <a:pathLst>
                <a:path w="21600" h="21600" extrusionOk="0">
                  <a:moveTo>
                    <a:pt x="10800" y="3938"/>
                  </a:moveTo>
                  <a:cubicBezTo>
                    <a:pt x="15677" y="3938"/>
                    <a:pt x="19631" y="11845"/>
                    <a:pt x="19631" y="21597"/>
                  </a:cubicBezTo>
                  <a:lnTo>
                    <a:pt x="21600" y="21597"/>
                  </a:lnTo>
                  <a:cubicBezTo>
                    <a:pt x="21600" y="9668"/>
                    <a:pt x="16764" y="0"/>
                    <a:pt x="10800" y="0"/>
                  </a:cubicBezTo>
                  <a:cubicBezTo>
                    <a:pt x="4836" y="0"/>
                    <a:pt x="0" y="9670"/>
                    <a:pt x="0" y="21600"/>
                  </a:cubicBezTo>
                  <a:lnTo>
                    <a:pt x="1969" y="21600"/>
                  </a:lnTo>
                  <a:cubicBezTo>
                    <a:pt x="1969" y="11845"/>
                    <a:pt x="5923" y="3938"/>
                    <a:pt x="10800" y="3938"/>
                  </a:cubicBezTo>
                </a:path>
              </a:pathLst>
            </a:custGeom>
            <a:solidFill>
              <a:srgbClr val="A2B969"/>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3" name="Shape">
              <a:extLst>
                <a:ext uri="{FF2B5EF4-FFF2-40B4-BE49-F238E27FC236}">
                  <a16:creationId xmlns:a16="http://schemas.microsoft.com/office/drawing/2014/main" id="{FCD8E5F4-D6DF-9559-AF5D-CC361B33F9D5}"/>
                </a:ext>
              </a:extLst>
            </p:cNvPr>
            <p:cNvSpPr/>
            <p:nvPr/>
          </p:nvSpPr>
          <p:spPr>
            <a:xfrm>
              <a:off x="4288243" y="2868930"/>
              <a:ext cx="3476950" cy="1412900"/>
            </a:xfrm>
            <a:custGeom>
              <a:avLst/>
              <a:gdLst/>
              <a:ahLst/>
              <a:cxnLst>
                <a:cxn ang="0">
                  <a:pos x="wd2" y="hd2"/>
                </a:cxn>
                <a:cxn ang="5400000">
                  <a:pos x="wd2" y="hd2"/>
                </a:cxn>
                <a:cxn ang="10800000">
                  <a:pos x="wd2" y="hd2"/>
                </a:cxn>
                <a:cxn ang="16200000">
                  <a:pos x="wd2" y="hd2"/>
                </a:cxn>
              </a:cxnLst>
              <a:rect l="0" t="0" r="r" b="b"/>
              <a:pathLst>
                <a:path w="21600" h="21600" extrusionOk="0">
                  <a:moveTo>
                    <a:pt x="10916" y="0"/>
                  </a:moveTo>
                  <a:cubicBezTo>
                    <a:pt x="5711" y="0"/>
                    <a:pt x="1326" y="9144"/>
                    <a:pt x="0" y="21600"/>
                  </a:cubicBezTo>
                  <a:cubicBezTo>
                    <a:pt x="29" y="21585"/>
                    <a:pt x="57" y="21574"/>
                    <a:pt x="86" y="21563"/>
                  </a:cubicBezTo>
                  <a:cubicBezTo>
                    <a:pt x="1506" y="9497"/>
                    <a:pt x="5818" y="721"/>
                    <a:pt x="10916" y="721"/>
                  </a:cubicBezTo>
                  <a:cubicBezTo>
                    <a:pt x="15755" y="721"/>
                    <a:pt x="19884" y="8620"/>
                    <a:pt x="21507" y="19738"/>
                  </a:cubicBezTo>
                  <a:cubicBezTo>
                    <a:pt x="21539" y="19715"/>
                    <a:pt x="21569" y="19697"/>
                    <a:pt x="21600" y="19678"/>
                  </a:cubicBezTo>
                  <a:cubicBezTo>
                    <a:pt x="20047" y="8215"/>
                    <a:pt x="15851" y="0"/>
                    <a:pt x="10916" y="0"/>
                  </a:cubicBezTo>
                </a:path>
              </a:pathLst>
            </a:custGeom>
            <a:solidFill>
              <a:srgbClr val="A2B969">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4" name="Shape">
              <a:extLst>
                <a:ext uri="{FF2B5EF4-FFF2-40B4-BE49-F238E27FC236}">
                  <a16:creationId xmlns:a16="http://schemas.microsoft.com/office/drawing/2014/main" id="{A8534FE6-2C53-1B7B-1B8F-F1967563C942}"/>
                </a:ext>
              </a:extLst>
            </p:cNvPr>
            <p:cNvSpPr/>
            <p:nvPr/>
          </p:nvSpPr>
          <p:spPr>
            <a:xfrm>
              <a:off x="4563953" y="3233643"/>
              <a:ext cx="2981361" cy="1577505"/>
            </a:xfrm>
            <a:custGeom>
              <a:avLst/>
              <a:gdLst/>
              <a:ahLst/>
              <a:cxnLst>
                <a:cxn ang="0">
                  <a:pos x="wd2" y="hd2"/>
                </a:cxn>
                <a:cxn ang="5400000">
                  <a:pos x="wd2" y="hd2"/>
                </a:cxn>
                <a:cxn ang="10800000">
                  <a:pos x="wd2" y="hd2"/>
                </a:cxn>
                <a:cxn ang="16200000">
                  <a:pos x="wd2" y="hd2"/>
                </a:cxn>
              </a:cxnLst>
              <a:rect l="0" t="0" r="r" b="b"/>
              <a:pathLst>
                <a:path w="21598" h="21600" extrusionOk="0">
                  <a:moveTo>
                    <a:pt x="10799" y="0"/>
                  </a:moveTo>
                  <a:cubicBezTo>
                    <a:pt x="4835" y="0"/>
                    <a:pt x="0" y="9671"/>
                    <a:pt x="0" y="21600"/>
                  </a:cubicBezTo>
                  <a:lnTo>
                    <a:pt x="2409" y="21600"/>
                  </a:lnTo>
                  <a:cubicBezTo>
                    <a:pt x="2409" y="12331"/>
                    <a:pt x="6165" y="4817"/>
                    <a:pt x="10799" y="4817"/>
                  </a:cubicBezTo>
                  <a:cubicBezTo>
                    <a:pt x="15433" y="4817"/>
                    <a:pt x="19190" y="12331"/>
                    <a:pt x="19190" y="21600"/>
                  </a:cubicBezTo>
                  <a:lnTo>
                    <a:pt x="21598" y="21600"/>
                  </a:lnTo>
                  <a:cubicBezTo>
                    <a:pt x="21600" y="9671"/>
                    <a:pt x="16765" y="0"/>
                    <a:pt x="10799" y="0"/>
                  </a:cubicBezTo>
                </a:path>
              </a:pathLst>
            </a:custGeom>
            <a:solidFill>
              <a:srgbClr val="3A5C84"/>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5" name="Shape">
              <a:extLst>
                <a:ext uri="{FF2B5EF4-FFF2-40B4-BE49-F238E27FC236}">
                  <a16:creationId xmlns:a16="http://schemas.microsoft.com/office/drawing/2014/main" id="{0CB5313C-3645-EF7F-A1F7-6D014EFD44C8}"/>
                </a:ext>
              </a:extLst>
            </p:cNvPr>
            <p:cNvSpPr/>
            <p:nvPr/>
          </p:nvSpPr>
          <p:spPr>
            <a:xfrm>
              <a:off x="4609907" y="3233643"/>
              <a:ext cx="2863954" cy="115687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5680" y="0"/>
                    <a:pt x="1364" y="8943"/>
                    <a:pt x="0" y="21191"/>
                  </a:cubicBezTo>
                  <a:cubicBezTo>
                    <a:pt x="33" y="21250"/>
                    <a:pt x="66" y="21309"/>
                    <a:pt x="97" y="21373"/>
                  </a:cubicBezTo>
                  <a:cubicBezTo>
                    <a:pt x="1556" y="9542"/>
                    <a:pt x="5793" y="985"/>
                    <a:pt x="10794" y="985"/>
                  </a:cubicBezTo>
                  <a:cubicBezTo>
                    <a:pt x="15828" y="985"/>
                    <a:pt x="20085" y="9651"/>
                    <a:pt x="21519" y="21600"/>
                  </a:cubicBezTo>
                  <a:cubicBezTo>
                    <a:pt x="21545" y="21496"/>
                    <a:pt x="21572" y="21391"/>
                    <a:pt x="21600" y="21291"/>
                  </a:cubicBezTo>
                  <a:cubicBezTo>
                    <a:pt x="20250" y="8993"/>
                    <a:pt x="15925" y="0"/>
                    <a:pt x="10796" y="0"/>
                  </a:cubicBezTo>
                </a:path>
              </a:pathLst>
            </a:custGeom>
            <a:solidFill>
              <a:srgbClr val="3A5C84">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6" name="Shape">
              <a:extLst>
                <a:ext uri="{FF2B5EF4-FFF2-40B4-BE49-F238E27FC236}">
                  <a16:creationId xmlns:a16="http://schemas.microsoft.com/office/drawing/2014/main" id="{D2348B2A-CBD3-BF22-45AF-50A4AE9F24BA}"/>
                </a:ext>
              </a:extLst>
            </p:cNvPr>
            <p:cNvSpPr/>
            <p:nvPr/>
          </p:nvSpPr>
          <p:spPr>
            <a:xfrm>
              <a:off x="4885618" y="3574042"/>
              <a:ext cx="2316437" cy="1225681"/>
            </a:xfrm>
            <a:custGeom>
              <a:avLst/>
              <a:gdLst/>
              <a:ahLst/>
              <a:cxnLst>
                <a:cxn ang="0">
                  <a:pos x="wd2" y="hd2"/>
                </a:cxn>
                <a:cxn ang="5400000">
                  <a:pos x="wd2" y="hd2"/>
                </a:cxn>
                <a:cxn ang="10800000">
                  <a:pos x="wd2" y="hd2"/>
                </a:cxn>
                <a:cxn ang="16200000">
                  <a:pos x="wd2" y="hd2"/>
                </a:cxn>
              </a:cxnLst>
              <a:rect l="0" t="0" r="r" b="b"/>
              <a:pathLst>
                <a:path w="21600" h="21600" extrusionOk="0">
                  <a:moveTo>
                    <a:pt x="3098" y="21600"/>
                  </a:moveTo>
                  <a:cubicBezTo>
                    <a:pt x="3098" y="13095"/>
                    <a:pt x="6545" y="6196"/>
                    <a:pt x="10800" y="6196"/>
                  </a:cubicBezTo>
                  <a:cubicBezTo>
                    <a:pt x="15053" y="6196"/>
                    <a:pt x="18500" y="13090"/>
                    <a:pt x="18500" y="21600"/>
                  </a:cubicBezTo>
                  <a:lnTo>
                    <a:pt x="18500" y="21600"/>
                  </a:lnTo>
                  <a:lnTo>
                    <a:pt x="21600" y="21600"/>
                  </a:lnTo>
                  <a:cubicBezTo>
                    <a:pt x="21600" y="9671"/>
                    <a:pt x="16765" y="0"/>
                    <a:pt x="10800" y="0"/>
                  </a:cubicBezTo>
                  <a:cubicBezTo>
                    <a:pt x="4835" y="0"/>
                    <a:pt x="0" y="9671"/>
                    <a:pt x="0" y="21600"/>
                  </a:cubicBezTo>
                  <a:lnTo>
                    <a:pt x="3098" y="21600"/>
                  </a:lnTo>
                  <a:lnTo>
                    <a:pt x="3098" y="21600"/>
                  </a:lnTo>
                </a:path>
              </a:pathLst>
            </a:custGeom>
            <a:solidFill>
              <a:srgbClr val="4CC1E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7" name="Shape">
              <a:extLst>
                <a:ext uri="{FF2B5EF4-FFF2-40B4-BE49-F238E27FC236}">
                  <a16:creationId xmlns:a16="http://schemas.microsoft.com/office/drawing/2014/main" id="{4F9B64BB-252F-4183-E609-012F1C598767}"/>
                </a:ext>
              </a:extLst>
            </p:cNvPr>
            <p:cNvSpPr/>
            <p:nvPr/>
          </p:nvSpPr>
          <p:spPr>
            <a:xfrm>
              <a:off x="4954546" y="3574040"/>
              <a:ext cx="2190529" cy="830575"/>
            </a:xfrm>
            <a:custGeom>
              <a:avLst/>
              <a:gdLst/>
              <a:ahLst/>
              <a:cxnLst>
                <a:cxn ang="0">
                  <a:pos x="wd2" y="hd2"/>
                </a:cxn>
                <a:cxn ang="5400000">
                  <a:pos x="wd2" y="hd2"/>
                </a:cxn>
                <a:cxn ang="10800000">
                  <a:pos x="wd2" y="hd2"/>
                </a:cxn>
                <a:cxn ang="16200000">
                  <a:pos x="wd2" y="hd2"/>
                </a:cxn>
              </a:cxnLst>
              <a:rect l="0" t="0" r="r" b="b"/>
              <a:pathLst>
                <a:path w="21600" h="21600" extrusionOk="0">
                  <a:moveTo>
                    <a:pt x="10795" y="0"/>
                  </a:moveTo>
                  <a:cubicBezTo>
                    <a:pt x="5798" y="0"/>
                    <a:pt x="1550" y="8960"/>
                    <a:pt x="0" y="21436"/>
                  </a:cubicBezTo>
                  <a:cubicBezTo>
                    <a:pt x="34" y="21436"/>
                    <a:pt x="68" y="21436"/>
                    <a:pt x="102" y="21436"/>
                  </a:cubicBezTo>
                  <a:cubicBezTo>
                    <a:pt x="122" y="21436"/>
                    <a:pt x="145" y="21436"/>
                    <a:pt x="165" y="21436"/>
                  </a:cubicBezTo>
                  <a:cubicBezTo>
                    <a:pt x="1835" y="9605"/>
                    <a:pt x="5963" y="1233"/>
                    <a:pt x="10793" y="1233"/>
                  </a:cubicBezTo>
                  <a:cubicBezTo>
                    <a:pt x="15646" y="1233"/>
                    <a:pt x="19792" y="9681"/>
                    <a:pt x="21444" y="21600"/>
                  </a:cubicBezTo>
                  <a:cubicBezTo>
                    <a:pt x="21496" y="21575"/>
                    <a:pt x="21548" y="21556"/>
                    <a:pt x="21600" y="21537"/>
                  </a:cubicBezTo>
                  <a:cubicBezTo>
                    <a:pt x="20066" y="9011"/>
                    <a:pt x="15807" y="0"/>
                    <a:pt x="10795" y="0"/>
                  </a:cubicBezTo>
                </a:path>
              </a:pathLst>
            </a:custGeom>
            <a:solidFill>
              <a:srgbClr val="4CC1EF">
                <a:lumMod val="75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8" name="Shape">
              <a:extLst>
                <a:ext uri="{FF2B5EF4-FFF2-40B4-BE49-F238E27FC236}">
                  <a16:creationId xmlns:a16="http://schemas.microsoft.com/office/drawing/2014/main" id="{665114A7-2D72-0E65-C99E-8B425F13B265}"/>
                </a:ext>
              </a:extLst>
            </p:cNvPr>
            <p:cNvSpPr/>
            <p:nvPr/>
          </p:nvSpPr>
          <p:spPr>
            <a:xfrm>
              <a:off x="5230256" y="3938753"/>
              <a:ext cx="1651974" cy="8740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9667"/>
                    <a:pt x="0" y="21600"/>
                  </a:cubicBezTo>
                  <a:lnTo>
                    <a:pt x="0" y="21600"/>
                  </a:lnTo>
                  <a:lnTo>
                    <a:pt x="4347" y="21600"/>
                  </a:lnTo>
                  <a:lnTo>
                    <a:pt x="4347" y="21600"/>
                  </a:lnTo>
                  <a:cubicBezTo>
                    <a:pt x="4347" y="14474"/>
                    <a:pt x="7237" y="8694"/>
                    <a:pt x="10800" y="8694"/>
                  </a:cubicBezTo>
                  <a:cubicBezTo>
                    <a:pt x="14363" y="8694"/>
                    <a:pt x="17253" y="14468"/>
                    <a:pt x="17253" y="21600"/>
                  </a:cubicBezTo>
                  <a:lnTo>
                    <a:pt x="17253" y="21600"/>
                  </a:lnTo>
                  <a:lnTo>
                    <a:pt x="21600" y="21600"/>
                  </a:lnTo>
                  <a:lnTo>
                    <a:pt x="21600" y="21600"/>
                  </a:lnTo>
                  <a:cubicBezTo>
                    <a:pt x="21600" y="9667"/>
                    <a:pt x="16766" y="0"/>
                    <a:pt x="10800" y="0"/>
                  </a:cubicBezTo>
                </a:path>
              </a:pathLst>
            </a:custGeom>
            <a:solidFill>
              <a:srgbClr val="9A4A9D"/>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9" name="Shape">
              <a:extLst>
                <a:ext uri="{FF2B5EF4-FFF2-40B4-BE49-F238E27FC236}">
                  <a16:creationId xmlns:a16="http://schemas.microsoft.com/office/drawing/2014/main" id="{285CEB5E-9E69-8071-0AE5-834553C164F2}"/>
                </a:ext>
              </a:extLst>
            </p:cNvPr>
            <p:cNvSpPr/>
            <p:nvPr/>
          </p:nvSpPr>
          <p:spPr>
            <a:xfrm>
              <a:off x="5276207" y="3938755"/>
              <a:ext cx="1572935" cy="654052"/>
            </a:xfrm>
            <a:custGeom>
              <a:avLst/>
              <a:gdLst/>
              <a:ahLst/>
              <a:cxnLst>
                <a:cxn ang="0">
                  <a:pos x="wd2" y="hd2"/>
                </a:cxn>
                <a:cxn ang="5400000">
                  <a:pos x="wd2" y="hd2"/>
                </a:cxn>
                <a:cxn ang="10800000">
                  <a:pos x="wd2" y="hd2"/>
                </a:cxn>
                <a:cxn ang="16200000">
                  <a:pos x="wd2" y="hd2"/>
                </a:cxn>
              </a:cxnLst>
              <a:rect l="0" t="0" r="r" b="b"/>
              <a:pathLst>
                <a:path w="21600" h="21600" extrusionOk="0">
                  <a:moveTo>
                    <a:pt x="10671" y="0"/>
                  </a:moveTo>
                  <a:cubicBezTo>
                    <a:pt x="5761" y="0"/>
                    <a:pt x="1581" y="7941"/>
                    <a:pt x="0" y="19047"/>
                  </a:cubicBezTo>
                  <a:cubicBezTo>
                    <a:pt x="69" y="19175"/>
                    <a:pt x="139" y="19304"/>
                    <a:pt x="208" y="19440"/>
                  </a:cubicBezTo>
                  <a:cubicBezTo>
                    <a:pt x="1921" y="9041"/>
                    <a:pt x="5960" y="1734"/>
                    <a:pt x="10667" y="1734"/>
                  </a:cubicBezTo>
                  <a:cubicBezTo>
                    <a:pt x="15697" y="1734"/>
                    <a:pt x="19959" y="10069"/>
                    <a:pt x="21445" y="21600"/>
                  </a:cubicBezTo>
                  <a:cubicBezTo>
                    <a:pt x="21496" y="21447"/>
                    <a:pt x="21550" y="21303"/>
                    <a:pt x="21600" y="21150"/>
                  </a:cubicBezTo>
                  <a:cubicBezTo>
                    <a:pt x="20281" y="8961"/>
                    <a:pt x="15886" y="0"/>
                    <a:pt x="10671" y="0"/>
                  </a:cubicBezTo>
                </a:path>
              </a:pathLst>
            </a:custGeom>
            <a:solidFill>
              <a:srgbClr val="4C1D67"/>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0" name="Group 69">
            <a:extLst>
              <a:ext uri="{FF2B5EF4-FFF2-40B4-BE49-F238E27FC236}">
                <a16:creationId xmlns:a16="http://schemas.microsoft.com/office/drawing/2014/main" id="{EF4CF310-D647-FA10-E0A4-6CB677E2D29A}"/>
              </a:ext>
            </a:extLst>
          </p:cNvPr>
          <p:cNvGrpSpPr/>
          <p:nvPr/>
        </p:nvGrpSpPr>
        <p:grpSpPr>
          <a:xfrm>
            <a:off x="2794805" y="4084787"/>
            <a:ext cx="2978146" cy="1811408"/>
            <a:chOff x="2794805" y="4230523"/>
            <a:chExt cx="2978146" cy="1811408"/>
          </a:xfrm>
        </p:grpSpPr>
        <p:sp>
          <p:nvSpPr>
            <p:cNvPr id="71" name="Shape">
              <a:extLst>
                <a:ext uri="{FF2B5EF4-FFF2-40B4-BE49-F238E27FC236}">
                  <a16:creationId xmlns:a16="http://schemas.microsoft.com/office/drawing/2014/main" id="{B963418F-19AD-5639-2271-30710AD49915}"/>
                </a:ext>
              </a:extLst>
            </p:cNvPr>
            <p:cNvSpPr/>
            <p:nvPr/>
          </p:nvSpPr>
          <p:spPr>
            <a:xfrm>
              <a:off x="2817783" y="4789750"/>
              <a:ext cx="2955168" cy="1252181"/>
            </a:xfrm>
            <a:custGeom>
              <a:avLst/>
              <a:gdLst/>
              <a:ahLst/>
              <a:cxnLst>
                <a:cxn ang="0">
                  <a:pos x="wd2" y="hd2"/>
                </a:cxn>
                <a:cxn ang="5400000">
                  <a:pos x="wd2" y="hd2"/>
                </a:cxn>
                <a:cxn ang="10800000">
                  <a:pos x="wd2" y="hd2"/>
                </a:cxn>
                <a:cxn ang="16200000">
                  <a:pos x="wd2" y="hd2"/>
                </a:cxn>
              </a:cxnLst>
              <a:rect l="0" t="0" r="r" b="b"/>
              <a:pathLst>
                <a:path w="21600" h="21600" extrusionOk="0">
                  <a:moveTo>
                    <a:pt x="19956" y="0"/>
                  </a:moveTo>
                  <a:cubicBezTo>
                    <a:pt x="19954" y="109"/>
                    <a:pt x="19954" y="214"/>
                    <a:pt x="19954" y="323"/>
                  </a:cubicBezTo>
                  <a:lnTo>
                    <a:pt x="19954" y="323"/>
                  </a:lnTo>
                  <a:lnTo>
                    <a:pt x="17524" y="323"/>
                  </a:lnTo>
                  <a:lnTo>
                    <a:pt x="17524" y="323"/>
                  </a:lnTo>
                  <a:lnTo>
                    <a:pt x="17524" y="323"/>
                  </a:lnTo>
                  <a:lnTo>
                    <a:pt x="17524" y="323"/>
                  </a:lnTo>
                  <a:lnTo>
                    <a:pt x="15094" y="323"/>
                  </a:lnTo>
                  <a:lnTo>
                    <a:pt x="15094" y="323"/>
                  </a:lnTo>
                  <a:lnTo>
                    <a:pt x="12664" y="323"/>
                  </a:lnTo>
                  <a:lnTo>
                    <a:pt x="12664" y="323"/>
                  </a:lnTo>
                  <a:lnTo>
                    <a:pt x="10234" y="323"/>
                  </a:lnTo>
                  <a:lnTo>
                    <a:pt x="10234" y="323"/>
                  </a:lnTo>
                  <a:lnTo>
                    <a:pt x="7804" y="323"/>
                  </a:lnTo>
                  <a:lnTo>
                    <a:pt x="7804" y="323"/>
                  </a:lnTo>
                  <a:lnTo>
                    <a:pt x="5374" y="323"/>
                  </a:lnTo>
                  <a:lnTo>
                    <a:pt x="5374" y="323"/>
                  </a:lnTo>
                  <a:lnTo>
                    <a:pt x="3896" y="323"/>
                  </a:lnTo>
                  <a:cubicBezTo>
                    <a:pt x="3879" y="432"/>
                    <a:pt x="3864" y="537"/>
                    <a:pt x="3849" y="646"/>
                  </a:cubicBezTo>
                  <a:cubicBezTo>
                    <a:pt x="3639" y="537"/>
                    <a:pt x="3423" y="482"/>
                    <a:pt x="3199" y="482"/>
                  </a:cubicBezTo>
                  <a:cubicBezTo>
                    <a:pt x="1432" y="482"/>
                    <a:pt x="0" y="4060"/>
                    <a:pt x="0" y="8472"/>
                  </a:cubicBezTo>
                  <a:cubicBezTo>
                    <a:pt x="0" y="12885"/>
                    <a:pt x="1432" y="16462"/>
                    <a:pt x="3199" y="16462"/>
                  </a:cubicBezTo>
                  <a:cubicBezTo>
                    <a:pt x="3836" y="16462"/>
                    <a:pt x="4427" y="15997"/>
                    <a:pt x="4926" y="15200"/>
                  </a:cubicBezTo>
                  <a:cubicBezTo>
                    <a:pt x="5471" y="17662"/>
                    <a:pt x="6521" y="19327"/>
                    <a:pt x="7727" y="19327"/>
                  </a:cubicBezTo>
                  <a:cubicBezTo>
                    <a:pt x="8486" y="19327"/>
                    <a:pt x="9181" y="18668"/>
                    <a:pt x="9730" y="17565"/>
                  </a:cubicBezTo>
                  <a:cubicBezTo>
                    <a:pt x="10573" y="20036"/>
                    <a:pt x="11826" y="21600"/>
                    <a:pt x="13227" y="21600"/>
                  </a:cubicBezTo>
                  <a:cubicBezTo>
                    <a:pt x="15329" y="21600"/>
                    <a:pt x="17101" y="18068"/>
                    <a:pt x="17645" y="13258"/>
                  </a:cubicBezTo>
                  <a:cubicBezTo>
                    <a:pt x="17973" y="13581"/>
                    <a:pt x="18330" y="13757"/>
                    <a:pt x="18703" y="13757"/>
                  </a:cubicBezTo>
                  <a:cubicBezTo>
                    <a:pt x="20304" y="13757"/>
                    <a:pt x="21600" y="10519"/>
                    <a:pt x="21600" y="6522"/>
                  </a:cubicBezTo>
                  <a:cubicBezTo>
                    <a:pt x="21600" y="3649"/>
                    <a:pt x="20928" y="1170"/>
                    <a:pt x="19956" y="0"/>
                  </a:cubicBezTo>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2" name="Shape">
              <a:extLst>
                <a:ext uri="{FF2B5EF4-FFF2-40B4-BE49-F238E27FC236}">
                  <a16:creationId xmlns:a16="http://schemas.microsoft.com/office/drawing/2014/main" id="{8B02E4E0-AB43-597F-2FC9-9A44AE2F65C0}"/>
                </a:ext>
              </a:extLst>
            </p:cNvPr>
            <p:cNvSpPr/>
            <p:nvPr/>
          </p:nvSpPr>
          <p:spPr>
            <a:xfrm>
              <a:off x="2794805" y="4230523"/>
              <a:ext cx="2955398" cy="1757432"/>
            </a:xfrm>
            <a:custGeom>
              <a:avLst/>
              <a:gdLst/>
              <a:ahLst/>
              <a:cxnLst>
                <a:cxn ang="0">
                  <a:pos x="wd2" y="hd2"/>
                </a:cxn>
                <a:cxn ang="5400000">
                  <a:pos x="wd2" y="hd2"/>
                </a:cxn>
                <a:cxn ang="10800000">
                  <a:pos x="wd2" y="hd2"/>
                </a:cxn>
                <a:cxn ang="16200000">
                  <a:pos x="wd2" y="hd2"/>
                </a:cxn>
              </a:cxnLst>
              <a:rect l="0" t="0" r="r" b="b"/>
              <a:pathLst>
                <a:path w="21600" h="21600" extrusionOk="0">
                  <a:moveTo>
                    <a:pt x="19212" y="5786"/>
                  </a:moveTo>
                  <a:cubicBezTo>
                    <a:pt x="18636" y="3275"/>
                    <a:pt x="17252" y="1506"/>
                    <a:pt x="15635" y="1506"/>
                  </a:cubicBezTo>
                  <a:cubicBezTo>
                    <a:pt x="14991" y="1506"/>
                    <a:pt x="14384" y="1787"/>
                    <a:pt x="13850" y="2283"/>
                  </a:cubicBezTo>
                  <a:cubicBezTo>
                    <a:pt x="13266" y="897"/>
                    <a:pt x="12337" y="0"/>
                    <a:pt x="11289" y="0"/>
                  </a:cubicBezTo>
                  <a:cubicBezTo>
                    <a:pt x="9975" y="0"/>
                    <a:pt x="8845" y="1414"/>
                    <a:pt x="8353" y="3431"/>
                  </a:cubicBezTo>
                  <a:cubicBezTo>
                    <a:pt x="7913" y="3024"/>
                    <a:pt x="7412" y="2794"/>
                    <a:pt x="6882" y="2794"/>
                  </a:cubicBezTo>
                  <a:cubicBezTo>
                    <a:pt x="5471" y="2794"/>
                    <a:pt x="4275" y="4420"/>
                    <a:pt x="3849" y="6673"/>
                  </a:cubicBezTo>
                  <a:cubicBezTo>
                    <a:pt x="3639" y="6595"/>
                    <a:pt x="3421" y="6554"/>
                    <a:pt x="3199" y="6554"/>
                  </a:cubicBezTo>
                  <a:cubicBezTo>
                    <a:pt x="1432" y="6554"/>
                    <a:pt x="0" y="9103"/>
                    <a:pt x="0" y="12246"/>
                  </a:cubicBezTo>
                  <a:cubicBezTo>
                    <a:pt x="0" y="15390"/>
                    <a:pt x="1432" y="17939"/>
                    <a:pt x="3199" y="17939"/>
                  </a:cubicBezTo>
                  <a:cubicBezTo>
                    <a:pt x="3835" y="17939"/>
                    <a:pt x="4426" y="17608"/>
                    <a:pt x="4925" y="17040"/>
                  </a:cubicBezTo>
                  <a:cubicBezTo>
                    <a:pt x="5471" y="18794"/>
                    <a:pt x="6520" y="19980"/>
                    <a:pt x="7726" y="19980"/>
                  </a:cubicBezTo>
                  <a:cubicBezTo>
                    <a:pt x="8485" y="19980"/>
                    <a:pt x="9180" y="19511"/>
                    <a:pt x="9729" y="18725"/>
                  </a:cubicBezTo>
                  <a:cubicBezTo>
                    <a:pt x="10572" y="20485"/>
                    <a:pt x="11825" y="21600"/>
                    <a:pt x="13226" y="21600"/>
                  </a:cubicBezTo>
                  <a:cubicBezTo>
                    <a:pt x="15328" y="21600"/>
                    <a:pt x="17100" y="19087"/>
                    <a:pt x="17644" y="15656"/>
                  </a:cubicBezTo>
                  <a:cubicBezTo>
                    <a:pt x="17971" y="15883"/>
                    <a:pt x="18327" y="16012"/>
                    <a:pt x="18702" y="16012"/>
                  </a:cubicBezTo>
                  <a:cubicBezTo>
                    <a:pt x="20302" y="16012"/>
                    <a:pt x="21600" y="13702"/>
                    <a:pt x="21600" y="10857"/>
                  </a:cubicBezTo>
                  <a:cubicBezTo>
                    <a:pt x="21600" y="8323"/>
                    <a:pt x="20569" y="6216"/>
                    <a:pt x="19212" y="5786"/>
                  </a:cubicBezTo>
                  <a:close/>
                </a:path>
              </a:pathLst>
            </a:cu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1" i="0" u="none" strike="noStrike" kern="0" cap="none" spc="0" normalizeH="0" baseline="0" noProof="0" dirty="0">
                <a:ln>
                  <a:noFill/>
                </a:ln>
                <a:solidFill>
                  <a:srgbClr val="2B323B"/>
                </a:solidFill>
                <a:effectLst>
                  <a:outerShdw blurRad="38100" dist="12700" dir="5400000" rotWithShape="0">
                    <a:srgbClr val="000000">
                      <a:alpha val="50000"/>
                    </a:srgbClr>
                  </a:outerShdw>
                </a:effectLst>
                <a:uLnTx/>
                <a:uFillTx/>
                <a:latin typeface="Calibri" panose="020F0502020204030204"/>
              </a:endParaRPr>
            </a:p>
          </p:txBody>
        </p:sp>
        <p:sp>
          <p:nvSpPr>
            <p:cNvPr id="73" name="Shape">
              <a:extLst>
                <a:ext uri="{FF2B5EF4-FFF2-40B4-BE49-F238E27FC236}">
                  <a16:creationId xmlns:a16="http://schemas.microsoft.com/office/drawing/2014/main" id="{EA5B711E-D11A-BDDE-12DE-9829466C8190}"/>
                </a:ext>
              </a:extLst>
            </p:cNvPr>
            <p:cNvSpPr/>
            <p:nvPr/>
          </p:nvSpPr>
          <p:spPr>
            <a:xfrm>
              <a:off x="2794805" y="4230525"/>
              <a:ext cx="2955398" cy="1020224"/>
            </a:xfrm>
            <a:custGeom>
              <a:avLst/>
              <a:gdLst/>
              <a:ahLst/>
              <a:cxnLst>
                <a:cxn ang="0">
                  <a:pos x="wd2" y="hd2"/>
                </a:cxn>
                <a:cxn ang="5400000">
                  <a:pos x="wd2" y="hd2"/>
                </a:cxn>
                <a:cxn ang="10800000">
                  <a:pos x="wd2" y="hd2"/>
                </a:cxn>
                <a:cxn ang="16200000">
                  <a:pos x="wd2" y="hd2"/>
                </a:cxn>
              </a:cxnLst>
              <a:rect l="0" t="0" r="r" b="b"/>
              <a:pathLst>
                <a:path w="21600" h="21600" extrusionOk="0">
                  <a:moveTo>
                    <a:pt x="3199" y="12303"/>
                  </a:moveTo>
                  <a:cubicBezTo>
                    <a:pt x="3422" y="12303"/>
                    <a:pt x="3639" y="12375"/>
                    <a:pt x="3849" y="12509"/>
                  </a:cubicBezTo>
                  <a:cubicBezTo>
                    <a:pt x="4275" y="8628"/>
                    <a:pt x="5471" y="5827"/>
                    <a:pt x="6882" y="5827"/>
                  </a:cubicBezTo>
                  <a:cubicBezTo>
                    <a:pt x="7412" y="5827"/>
                    <a:pt x="7911" y="6224"/>
                    <a:pt x="8353" y="6924"/>
                  </a:cubicBezTo>
                  <a:cubicBezTo>
                    <a:pt x="8845" y="3449"/>
                    <a:pt x="9973" y="1014"/>
                    <a:pt x="11289" y="1014"/>
                  </a:cubicBezTo>
                  <a:cubicBezTo>
                    <a:pt x="12337" y="1014"/>
                    <a:pt x="13268" y="2558"/>
                    <a:pt x="13850" y="4947"/>
                  </a:cubicBezTo>
                  <a:cubicBezTo>
                    <a:pt x="14384" y="4092"/>
                    <a:pt x="14991" y="3609"/>
                    <a:pt x="15635" y="3609"/>
                  </a:cubicBezTo>
                  <a:cubicBezTo>
                    <a:pt x="17252" y="3609"/>
                    <a:pt x="18636" y="6656"/>
                    <a:pt x="19212" y="10975"/>
                  </a:cubicBezTo>
                  <a:cubicBezTo>
                    <a:pt x="20517" y="11685"/>
                    <a:pt x="21519" y="15073"/>
                    <a:pt x="21595" y="19217"/>
                  </a:cubicBezTo>
                  <a:cubicBezTo>
                    <a:pt x="21598" y="19047"/>
                    <a:pt x="21600" y="18877"/>
                    <a:pt x="21600" y="18707"/>
                  </a:cubicBezTo>
                  <a:cubicBezTo>
                    <a:pt x="21600" y="14337"/>
                    <a:pt x="20569" y="10702"/>
                    <a:pt x="19212" y="9966"/>
                  </a:cubicBezTo>
                  <a:cubicBezTo>
                    <a:pt x="18636" y="5642"/>
                    <a:pt x="17252" y="2594"/>
                    <a:pt x="15635" y="2594"/>
                  </a:cubicBezTo>
                  <a:cubicBezTo>
                    <a:pt x="14991" y="2594"/>
                    <a:pt x="14384" y="3078"/>
                    <a:pt x="13850" y="3933"/>
                  </a:cubicBezTo>
                  <a:cubicBezTo>
                    <a:pt x="13266" y="1544"/>
                    <a:pt x="12337" y="0"/>
                    <a:pt x="11289" y="0"/>
                  </a:cubicBezTo>
                  <a:cubicBezTo>
                    <a:pt x="9975" y="0"/>
                    <a:pt x="8845" y="2435"/>
                    <a:pt x="8353" y="5910"/>
                  </a:cubicBezTo>
                  <a:cubicBezTo>
                    <a:pt x="7913" y="5210"/>
                    <a:pt x="7412" y="4813"/>
                    <a:pt x="6882" y="4813"/>
                  </a:cubicBezTo>
                  <a:cubicBezTo>
                    <a:pt x="5471" y="4813"/>
                    <a:pt x="4275" y="7614"/>
                    <a:pt x="3849" y="11495"/>
                  </a:cubicBezTo>
                  <a:cubicBezTo>
                    <a:pt x="3639" y="11361"/>
                    <a:pt x="3421" y="11289"/>
                    <a:pt x="3199" y="11289"/>
                  </a:cubicBezTo>
                  <a:cubicBezTo>
                    <a:pt x="1432" y="11289"/>
                    <a:pt x="0" y="15680"/>
                    <a:pt x="0" y="21096"/>
                  </a:cubicBezTo>
                  <a:cubicBezTo>
                    <a:pt x="0" y="21265"/>
                    <a:pt x="2" y="21430"/>
                    <a:pt x="3" y="21600"/>
                  </a:cubicBezTo>
                  <a:cubicBezTo>
                    <a:pt x="89" y="16421"/>
                    <a:pt x="1488" y="12303"/>
                    <a:pt x="3199" y="12303"/>
                  </a:cubicBezTo>
                  <a:close/>
                </a:path>
              </a:pathLst>
            </a:custGeom>
            <a:solidFill>
              <a:sysClr val="window" lastClr="FFFFF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5" name="Group 74">
            <a:extLst>
              <a:ext uri="{FF2B5EF4-FFF2-40B4-BE49-F238E27FC236}">
                <a16:creationId xmlns:a16="http://schemas.microsoft.com/office/drawing/2014/main" id="{91CCE481-3624-6786-EE92-49A5F751DD75}"/>
              </a:ext>
            </a:extLst>
          </p:cNvPr>
          <p:cNvGrpSpPr/>
          <p:nvPr/>
        </p:nvGrpSpPr>
        <p:grpSpPr>
          <a:xfrm>
            <a:off x="6126318" y="3963216"/>
            <a:ext cx="3331514" cy="2016865"/>
            <a:chOff x="6126318" y="4108952"/>
            <a:chExt cx="3331514" cy="2016865"/>
          </a:xfrm>
        </p:grpSpPr>
        <p:sp>
          <p:nvSpPr>
            <p:cNvPr id="76" name="Shape">
              <a:extLst>
                <a:ext uri="{FF2B5EF4-FFF2-40B4-BE49-F238E27FC236}">
                  <a16:creationId xmlns:a16="http://schemas.microsoft.com/office/drawing/2014/main" id="{585F4127-4C8F-BE7D-693A-10B248ECD31B}"/>
                </a:ext>
              </a:extLst>
            </p:cNvPr>
            <p:cNvSpPr/>
            <p:nvPr/>
          </p:nvSpPr>
          <p:spPr>
            <a:xfrm>
              <a:off x="6149294" y="4376411"/>
              <a:ext cx="3308538" cy="1749406"/>
            </a:xfrm>
            <a:custGeom>
              <a:avLst/>
              <a:gdLst/>
              <a:ahLst/>
              <a:cxnLst>
                <a:cxn ang="0">
                  <a:pos x="wd2" y="hd2"/>
                </a:cxn>
                <a:cxn ang="5400000">
                  <a:pos x="wd2" y="hd2"/>
                </a:cxn>
                <a:cxn ang="10800000">
                  <a:pos x="wd2" y="hd2"/>
                </a:cxn>
                <a:cxn ang="16200000">
                  <a:pos x="wd2" y="hd2"/>
                </a:cxn>
              </a:cxnLst>
              <a:rect l="0" t="0" r="r" b="b"/>
              <a:pathLst>
                <a:path w="21600" h="21600" extrusionOk="0">
                  <a:moveTo>
                    <a:pt x="17544" y="0"/>
                  </a:moveTo>
                  <a:cubicBezTo>
                    <a:pt x="17673" y="1762"/>
                    <a:pt x="17741" y="3566"/>
                    <a:pt x="17741" y="5401"/>
                  </a:cubicBezTo>
                  <a:lnTo>
                    <a:pt x="17741" y="5401"/>
                  </a:lnTo>
                  <a:lnTo>
                    <a:pt x="17741" y="5401"/>
                  </a:lnTo>
                  <a:lnTo>
                    <a:pt x="15570" y="5401"/>
                  </a:lnTo>
                  <a:lnTo>
                    <a:pt x="15570" y="5401"/>
                  </a:lnTo>
                  <a:lnTo>
                    <a:pt x="13400" y="5401"/>
                  </a:lnTo>
                  <a:lnTo>
                    <a:pt x="13400" y="5401"/>
                  </a:lnTo>
                  <a:lnTo>
                    <a:pt x="11229" y="5401"/>
                  </a:lnTo>
                  <a:lnTo>
                    <a:pt x="11229" y="5401"/>
                  </a:lnTo>
                  <a:lnTo>
                    <a:pt x="9059" y="5401"/>
                  </a:lnTo>
                  <a:lnTo>
                    <a:pt x="9059" y="5401"/>
                  </a:lnTo>
                  <a:lnTo>
                    <a:pt x="6888" y="5401"/>
                  </a:lnTo>
                  <a:lnTo>
                    <a:pt x="6888" y="5401"/>
                  </a:lnTo>
                  <a:lnTo>
                    <a:pt x="4719" y="5401"/>
                  </a:lnTo>
                  <a:lnTo>
                    <a:pt x="2548" y="5401"/>
                  </a:lnTo>
                  <a:lnTo>
                    <a:pt x="2548" y="5401"/>
                  </a:lnTo>
                  <a:cubicBezTo>
                    <a:pt x="2548" y="5203"/>
                    <a:pt x="2544" y="5004"/>
                    <a:pt x="2535" y="4809"/>
                  </a:cubicBezTo>
                  <a:cubicBezTo>
                    <a:pt x="1087" y="5422"/>
                    <a:pt x="0" y="7995"/>
                    <a:pt x="0" y="11075"/>
                  </a:cubicBezTo>
                  <a:cubicBezTo>
                    <a:pt x="0" y="14611"/>
                    <a:pt x="1433" y="17478"/>
                    <a:pt x="3200" y="17478"/>
                  </a:cubicBezTo>
                  <a:cubicBezTo>
                    <a:pt x="3836" y="17478"/>
                    <a:pt x="4428" y="17106"/>
                    <a:pt x="4926" y="16466"/>
                  </a:cubicBezTo>
                  <a:cubicBezTo>
                    <a:pt x="5471" y="18439"/>
                    <a:pt x="6521" y="19775"/>
                    <a:pt x="7727" y="19775"/>
                  </a:cubicBezTo>
                  <a:cubicBezTo>
                    <a:pt x="8486" y="19775"/>
                    <a:pt x="9181" y="19246"/>
                    <a:pt x="9729" y="18364"/>
                  </a:cubicBezTo>
                  <a:cubicBezTo>
                    <a:pt x="10572" y="20342"/>
                    <a:pt x="11825" y="21600"/>
                    <a:pt x="13226" y="21600"/>
                  </a:cubicBezTo>
                  <a:cubicBezTo>
                    <a:pt x="15329" y="21600"/>
                    <a:pt x="17100" y="18772"/>
                    <a:pt x="17645" y="14914"/>
                  </a:cubicBezTo>
                  <a:cubicBezTo>
                    <a:pt x="17973" y="15173"/>
                    <a:pt x="18329" y="15314"/>
                    <a:pt x="18702" y="15314"/>
                  </a:cubicBezTo>
                  <a:cubicBezTo>
                    <a:pt x="20303" y="15314"/>
                    <a:pt x="21600" y="12717"/>
                    <a:pt x="21600" y="9514"/>
                  </a:cubicBezTo>
                  <a:cubicBezTo>
                    <a:pt x="21600" y="6659"/>
                    <a:pt x="20570" y="4287"/>
                    <a:pt x="19212" y="3804"/>
                  </a:cubicBezTo>
                  <a:cubicBezTo>
                    <a:pt x="18885" y="2192"/>
                    <a:pt x="18293" y="853"/>
                    <a:pt x="17544" y="0"/>
                  </a:cubicBezTo>
                </a:path>
              </a:pathLst>
            </a:custGeom>
            <a:solidFill>
              <a:srgbClr val="D3D3D3">
                <a:lumMod val="90000"/>
              </a:srgb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7" name="Shape">
              <a:extLst>
                <a:ext uri="{FF2B5EF4-FFF2-40B4-BE49-F238E27FC236}">
                  <a16:creationId xmlns:a16="http://schemas.microsoft.com/office/drawing/2014/main" id="{FD8F8D25-04C6-7B40-74AE-084B7AC95C20}"/>
                </a:ext>
              </a:extLst>
            </p:cNvPr>
            <p:cNvSpPr/>
            <p:nvPr/>
          </p:nvSpPr>
          <p:spPr>
            <a:xfrm>
              <a:off x="6126318" y="4108952"/>
              <a:ext cx="3308540" cy="1967752"/>
            </a:xfrm>
            <a:custGeom>
              <a:avLst/>
              <a:gdLst/>
              <a:ahLst/>
              <a:cxnLst>
                <a:cxn ang="0">
                  <a:pos x="wd2" y="hd2"/>
                </a:cxn>
                <a:cxn ang="5400000">
                  <a:pos x="wd2" y="hd2"/>
                </a:cxn>
                <a:cxn ang="10800000">
                  <a:pos x="wd2" y="hd2"/>
                </a:cxn>
                <a:cxn ang="16200000">
                  <a:pos x="wd2" y="hd2"/>
                </a:cxn>
              </a:cxnLst>
              <a:rect l="0" t="0" r="r" b="b"/>
              <a:pathLst>
                <a:path w="21597" h="21600" extrusionOk="0">
                  <a:moveTo>
                    <a:pt x="19212" y="5781"/>
                  </a:moveTo>
                  <a:cubicBezTo>
                    <a:pt x="18636" y="3272"/>
                    <a:pt x="17252" y="1503"/>
                    <a:pt x="15635" y="1503"/>
                  </a:cubicBezTo>
                  <a:cubicBezTo>
                    <a:pt x="14992" y="1503"/>
                    <a:pt x="14384" y="1786"/>
                    <a:pt x="13851" y="2282"/>
                  </a:cubicBezTo>
                  <a:cubicBezTo>
                    <a:pt x="13267" y="897"/>
                    <a:pt x="12337" y="0"/>
                    <a:pt x="11289" y="0"/>
                  </a:cubicBezTo>
                  <a:cubicBezTo>
                    <a:pt x="9974" y="0"/>
                    <a:pt x="8844" y="1412"/>
                    <a:pt x="8352" y="3430"/>
                  </a:cubicBezTo>
                  <a:cubicBezTo>
                    <a:pt x="7911" y="3024"/>
                    <a:pt x="7412" y="2792"/>
                    <a:pt x="6883" y="2792"/>
                  </a:cubicBezTo>
                  <a:cubicBezTo>
                    <a:pt x="5473" y="2792"/>
                    <a:pt x="4276" y="4414"/>
                    <a:pt x="3850" y="6670"/>
                  </a:cubicBezTo>
                  <a:cubicBezTo>
                    <a:pt x="3640" y="6592"/>
                    <a:pt x="3423" y="6552"/>
                    <a:pt x="3199" y="6552"/>
                  </a:cubicBezTo>
                  <a:cubicBezTo>
                    <a:pt x="1432" y="6552"/>
                    <a:pt x="0" y="9101"/>
                    <a:pt x="0" y="12245"/>
                  </a:cubicBezTo>
                  <a:cubicBezTo>
                    <a:pt x="0" y="15389"/>
                    <a:pt x="1432" y="17938"/>
                    <a:pt x="3199" y="17938"/>
                  </a:cubicBezTo>
                  <a:cubicBezTo>
                    <a:pt x="3835" y="17938"/>
                    <a:pt x="4427" y="17607"/>
                    <a:pt x="4925" y="17039"/>
                  </a:cubicBezTo>
                  <a:cubicBezTo>
                    <a:pt x="5470" y="18792"/>
                    <a:pt x="6520" y="19980"/>
                    <a:pt x="7725" y="19980"/>
                  </a:cubicBezTo>
                  <a:cubicBezTo>
                    <a:pt x="8483" y="19980"/>
                    <a:pt x="9180" y="19510"/>
                    <a:pt x="9728" y="18726"/>
                  </a:cubicBezTo>
                  <a:cubicBezTo>
                    <a:pt x="10571" y="20484"/>
                    <a:pt x="11823" y="21600"/>
                    <a:pt x="13224" y="21600"/>
                  </a:cubicBezTo>
                  <a:cubicBezTo>
                    <a:pt x="15326" y="21600"/>
                    <a:pt x="17098" y="19086"/>
                    <a:pt x="17642" y="15656"/>
                  </a:cubicBezTo>
                  <a:cubicBezTo>
                    <a:pt x="17971" y="15883"/>
                    <a:pt x="18326" y="16011"/>
                    <a:pt x="18699" y="16011"/>
                  </a:cubicBezTo>
                  <a:cubicBezTo>
                    <a:pt x="20300" y="16011"/>
                    <a:pt x="21597" y="13703"/>
                    <a:pt x="21597" y="10855"/>
                  </a:cubicBezTo>
                  <a:cubicBezTo>
                    <a:pt x="21600" y="8319"/>
                    <a:pt x="20570" y="6211"/>
                    <a:pt x="19212" y="5781"/>
                  </a:cubicBezTo>
                  <a:close/>
                </a:path>
              </a:pathLst>
            </a:custGeom>
            <a:solidFill>
              <a:sysClr val="window" lastClr="FFFFFF">
                <a:lumMod val="95000"/>
              </a:sysClr>
            </a:solidFill>
            <a:ln w="12700">
              <a:miter lim="400000"/>
            </a:ln>
          </p:spPr>
          <p:txBody>
            <a:bodyPr lIns="38100" tIns="38100" rIns="38100" bIns="38100" anchor="ctr"/>
            <a:lstStyle/>
            <a:p>
              <a:pPr marL="0" marR="0" lvl="0" indent="0" algn="ctr"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1" i="0" u="none" strike="noStrike" kern="0" cap="none" spc="0" normalizeH="0" baseline="0" noProof="0" dirty="0">
                <a:ln>
                  <a:noFill/>
                </a:ln>
                <a:solidFill>
                  <a:srgbClr val="2B323B"/>
                </a:solidFill>
                <a:effectLst>
                  <a:outerShdw blurRad="38100" dist="12700" dir="5400000" rotWithShape="0">
                    <a:srgbClr val="000000">
                      <a:alpha val="50000"/>
                    </a:srgbClr>
                  </a:outerShdw>
                </a:effectLst>
                <a:uLnTx/>
                <a:uFillTx/>
                <a:latin typeface="Calibri" panose="020F0502020204030204"/>
              </a:endParaRPr>
            </a:p>
          </p:txBody>
        </p:sp>
        <p:sp>
          <p:nvSpPr>
            <p:cNvPr id="78" name="Shape">
              <a:extLst>
                <a:ext uri="{FF2B5EF4-FFF2-40B4-BE49-F238E27FC236}">
                  <a16:creationId xmlns:a16="http://schemas.microsoft.com/office/drawing/2014/main" id="{CCBB1392-DB35-E824-CEED-04D3DA09A206}"/>
                </a:ext>
              </a:extLst>
            </p:cNvPr>
            <p:cNvSpPr/>
            <p:nvPr/>
          </p:nvSpPr>
          <p:spPr>
            <a:xfrm>
              <a:off x="6126318" y="4108954"/>
              <a:ext cx="3309000" cy="1142040"/>
            </a:xfrm>
            <a:custGeom>
              <a:avLst/>
              <a:gdLst/>
              <a:ahLst/>
              <a:cxnLst>
                <a:cxn ang="0">
                  <a:pos x="wd2" y="hd2"/>
                </a:cxn>
                <a:cxn ang="5400000">
                  <a:pos x="wd2" y="hd2"/>
                </a:cxn>
                <a:cxn ang="10800000">
                  <a:pos x="wd2" y="hd2"/>
                </a:cxn>
                <a:cxn ang="16200000">
                  <a:pos x="wd2" y="hd2"/>
                </a:cxn>
              </a:cxnLst>
              <a:rect l="0" t="0" r="r" b="b"/>
              <a:pathLst>
                <a:path w="21600" h="21600" extrusionOk="0">
                  <a:moveTo>
                    <a:pt x="3199" y="12301"/>
                  </a:moveTo>
                  <a:cubicBezTo>
                    <a:pt x="3423" y="12301"/>
                    <a:pt x="3638" y="12370"/>
                    <a:pt x="3850" y="12504"/>
                  </a:cubicBezTo>
                  <a:cubicBezTo>
                    <a:pt x="4276" y="8618"/>
                    <a:pt x="5471" y="5822"/>
                    <a:pt x="6883" y="5822"/>
                  </a:cubicBezTo>
                  <a:cubicBezTo>
                    <a:pt x="7413" y="5822"/>
                    <a:pt x="7913" y="6222"/>
                    <a:pt x="8352" y="6921"/>
                  </a:cubicBezTo>
                  <a:cubicBezTo>
                    <a:pt x="8844" y="3444"/>
                    <a:pt x="9974" y="1007"/>
                    <a:pt x="11289" y="1007"/>
                  </a:cubicBezTo>
                  <a:cubicBezTo>
                    <a:pt x="12337" y="1007"/>
                    <a:pt x="13267" y="2552"/>
                    <a:pt x="13851" y="4939"/>
                  </a:cubicBezTo>
                  <a:cubicBezTo>
                    <a:pt x="14385" y="4084"/>
                    <a:pt x="14990" y="3596"/>
                    <a:pt x="15635" y="3596"/>
                  </a:cubicBezTo>
                  <a:cubicBezTo>
                    <a:pt x="17252" y="3596"/>
                    <a:pt x="18636" y="6645"/>
                    <a:pt x="19212" y="10968"/>
                  </a:cubicBezTo>
                  <a:cubicBezTo>
                    <a:pt x="20517" y="11676"/>
                    <a:pt x="21521" y="15065"/>
                    <a:pt x="21596" y="19213"/>
                  </a:cubicBezTo>
                  <a:cubicBezTo>
                    <a:pt x="21598" y="19043"/>
                    <a:pt x="21600" y="18878"/>
                    <a:pt x="21600" y="18707"/>
                  </a:cubicBezTo>
                  <a:cubicBezTo>
                    <a:pt x="21600" y="14334"/>
                    <a:pt x="20570" y="10701"/>
                    <a:pt x="19212" y="9961"/>
                  </a:cubicBezTo>
                  <a:cubicBezTo>
                    <a:pt x="18636" y="5638"/>
                    <a:pt x="17252" y="2589"/>
                    <a:pt x="15635" y="2589"/>
                  </a:cubicBezTo>
                  <a:cubicBezTo>
                    <a:pt x="14992" y="2589"/>
                    <a:pt x="14385" y="3077"/>
                    <a:pt x="13851" y="3932"/>
                  </a:cubicBezTo>
                  <a:cubicBezTo>
                    <a:pt x="13267" y="1545"/>
                    <a:pt x="12337" y="0"/>
                    <a:pt x="11289" y="0"/>
                  </a:cubicBezTo>
                  <a:cubicBezTo>
                    <a:pt x="9974" y="0"/>
                    <a:pt x="8844" y="2433"/>
                    <a:pt x="8352" y="5909"/>
                  </a:cubicBezTo>
                  <a:cubicBezTo>
                    <a:pt x="7911" y="5210"/>
                    <a:pt x="7412" y="4810"/>
                    <a:pt x="6883" y="4810"/>
                  </a:cubicBezTo>
                  <a:cubicBezTo>
                    <a:pt x="5473" y="4810"/>
                    <a:pt x="4276" y="7606"/>
                    <a:pt x="3850" y="11492"/>
                  </a:cubicBezTo>
                  <a:cubicBezTo>
                    <a:pt x="3640" y="11359"/>
                    <a:pt x="3423" y="11290"/>
                    <a:pt x="3199" y="11290"/>
                  </a:cubicBezTo>
                  <a:cubicBezTo>
                    <a:pt x="1432" y="11290"/>
                    <a:pt x="0" y="15681"/>
                    <a:pt x="0" y="21099"/>
                  </a:cubicBezTo>
                  <a:cubicBezTo>
                    <a:pt x="0" y="21269"/>
                    <a:pt x="1" y="21434"/>
                    <a:pt x="4" y="21600"/>
                  </a:cubicBezTo>
                  <a:cubicBezTo>
                    <a:pt x="90" y="16426"/>
                    <a:pt x="1488" y="12301"/>
                    <a:pt x="3199" y="12301"/>
                  </a:cubicBezTo>
                  <a:close/>
                </a:path>
              </a:pathLst>
            </a:custGeom>
            <a:solidFill>
              <a:sysClr val="window" lastClr="FFFFFF"/>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52" name="Group 51">
            <a:extLst>
              <a:ext uri="{FF2B5EF4-FFF2-40B4-BE49-F238E27FC236}">
                <a16:creationId xmlns:a16="http://schemas.microsoft.com/office/drawing/2014/main" id="{D477A503-ECA6-2F22-E112-D441CEA39FD3}"/>
              </a:ext>
            </a:extLst>
          </p:cNvPr>
          <p:cNvGrpSpPr/>
          <p:nvPr/>
        </p:nvGrpSpPr>
        <p:grpSpPr>
          <a:xfrm>
            <a:off x="384048" y="4859438"/>
            <a:ext cx="5014539" cy="1628707"/>
            <a:chOff x="332935" y="4652338"/>
            <a:chExt cx="4383355" cy="1628707"/>
          </a:xfrm>
        </p:grpSpPr>
        <p:sp>
          <p:nvSpPr>
            <p:cNvPr id="53" name="TextBox 52">
              <a:extLst>
                <a:ext uri="{FF2B5EF4-FFF2-40B4-BE49-F238E27FC236}">
                  <a16:creationId xmlns:a16="http://schemas.microsoft.com/office/drawing/2014/main" id="{9F6FCD16-9557-0D07-B222-54853A2C284E}"/>
                </a:ext>
              </a:extLst>
            </p:cNvPr>
            <p:cNvSpPr txBox="1"/>
            <p:nvPr/>
          </p:nvSpPr>
          <p:spPr>
            <a:xfrm>
              <a:off x="332935" y="4652338"/>
              <a:ext cx="3769968" cy="461665"/>
            </a:xfrm>
            <a:prstGeom prst="rect">
              <a:avLst/>
            </a:prstGeom>
            <a:noFill/>
          </p:spPr>
          <p:txBody>
            <a:bodyPr wrap="square" lIns="0" rIns="0" rtlCol="0" anchor="b">
              <a:spAutoFit/>
            </a:bodyPr>
            <a:lstStyle/>
            <a:p>
              <a:pPr algn="r"/>
              <a:r>
                <a:rPr lang="en-US" sz="2400" b="1" cap="all" dirty="0">
                  <a:solidFill>
                    <a:prstClr val="black"/>
                  </a:solidFill>
                  <a:latin typeface="Calibri" panose="020F0502020204030204"/>
                </a:rPr>
                <a:t>Misunderstanding AI’s Role</a:t>
              </a:r>
            </a:p>
          </p:txBody>
        </p:sp>
        <p:sp>
          <p:nvSpPr>
            <p:cNvPr id="54" name="TextBox 53">
              <a:extLst>
                <a:ext uri="{FF2B5EF4-FFF2-40B4-BE49-F238E27FC236}">
                  <a16:creationId xmlns:a16="http://schemas.microsoft.com/office/drawing/2014/main" id="{0C8D3FA9-8C3E-AE22-318A-41B513A4BFC3}"/>
                </a:ext>
              </a:extLst>
            </p:cNvPr>
            <p:cNvSpPr txBox="1"/>
            <p:nvPr/>
          </p:nvSpPr>
          <p:spPr>
            <a:xfrm>
              <a:off x="340730" y="5111494"/>
              <a:ext cx="4375560" cy="1169551"/>
            </a:xfrm>
            <a:prstGeom prst="rect">
              <a:avLst/>
            </a:prstGeom>
            <a:noFill/>
          </p:spPr>
          <p:txBody>
            <a:bodyPr wrap="square" lIns="0" rIns="0" rtlCol="0" anchor="t">
              <a:spAutoFit/>
            </a:bodyPr>
            <a:lstStyle/>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AI agents do not replace entire jobs</a:t>
              </a:r>
              <a:br>
                <a:rPr lang="en-US" sz="1400" dirty="0">
                  <a:solidFill>
                    <a:srgbClr val="231F20"/>
                  </a:solidFill>
                  <a:effectLst/>
                  <a:latin typeface="Arial" panose="020B0604020202020204" pitchFamily="34" charset="0"/>
                </a:rPr>
              </a:br>
              <a:endParaRPr lang="en-US" sz="1400" dirty="0">
                <a:solidFill>
                  <a:srgbClr val="231F20"/>
                </a:solidFill>
                <a:effectLst/>
                <a:latin typeface="Arial" panose="020B0604020202020204" pitchFamily="34" charset="0"/>
              </a:endParaRPr>
            </a:p>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They do not have human flexibility or judgment</a:t>
              </a:r>
              <a:br>
                <a:rPr lang="en-US" sz="1400" dirty="0">
                  <a:solidFill>
                    <a:srgbClr val="231F20"/>
                  </a:solidFill>
                  <a:effectLst/>
                  <a:latin typeface="Arial" panose="020B0604020202020204" pitchFamily="34" charset="0"/>
                </a:rPr>
              </a:br>
              <a:endParaRPr lang="en-US" sz="1400" dirty="0">
                <a:solidFill>
                  <a:srgbClr val="231F20"/>
                </a:solidFill>
                <a:effectLst/>
                <a:latin typeface="Arial" panose="020B0604020202020204" pitchFamily="34" charset="0"/>
              </a:endParaRPr>
            </a:p>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Automation should target tasks, not whole roles</a:t>
              </a:r>
              <a:endParaRPr lang="en-US" sz="1400" dirty="0"/>
            </a:p>
          </p:txBody>
        </p:sp>
      </p:grpSp>
      <p:grpSp>
        <p:nvGrpSpPr>
          <p:cNvPr id="49" name="Group 48">
            <a:extLst>
              <a:ext uri="{FF2B5EF4-FFF2-40B4-BE49-F238E27FC236}">
                <a16:creationId xmlns:a16="http://schemas.microsoft.com/office/drawing/2014/main" id="{6ABA2AB0-7C87-7D97-1916-335633E3DF11}"/>
              </a:ext>
            </a:extLst>
          </p:cNvPr>
          <p:cNvGrpSpPr/>
          <p:nvPr/>
        </p:nvGrpSpPr>
        <p:grpSpPr>
          <a:xfrm>
            <a:off x="9010404" y="689193"/>
            <a:ext cx="2797548" cy="3383033"/>
            <a:chOff x="8921977" y="2965391"/>
            <a:chExt cx="2937088" cy="3383033"/>
          </a:xfrm>
        </p:grpSpPr>
        <p:sp>
          <p:nvSpPr>
            <p:cNvPr id="50" name="TextBox 49">
              <a:extLst>
                <a:ext uri="{FF2B5EF4-FFF2-40B4-BE49-F238E27FC236}">
                  <a16:creationId xmlns:a16="http://schemas.microsoft.com/office/drawing/2014/main" id="{F9A62BC6-20B6-C25B-97E8-D47792AB345C}"/>
                </a:ext>
              </a:extLst>
            </p:cNvPr>
            <p:cNvSpPr txBox="1"/>
            <p:nvPr/>
          </p:nvSpPr>
          <p:spPr>
            <a:xfrm>
              <a:off x="8921977" y="2965391"/>
              <a:ext cx="2937088" cy="1569660"/>
            </a:xfrm>
            <a:prstGeom prst="rect">
              <a:avLst/>
            </a:prstGeom>
            <a:noFill/>
          </p:spPr>
          <p:txBody>
            <a:bodyPr wrap="square" lIns="0" rIns="0" rtlCol="0" anchor="b">
              <a:spAutoFit/>
            </a:bodyPr>
            <a:lstStyle/>
            <a:p>
              <a:r>
                <a:rPr lang="en-US" sz="2400" b="1" cap="all" dirty="0">
                  <a:solidFill>
                    <a:prstClr val="black"/>
                  </a:solidFill>
                  <a:latin typeface="Calibri" panose="020F0502020204030204"/>
                </a:rPr>
                <a:t>Importance of Well-Documented Processes</a:t>
              </a:r>
            </a:p>
          </p:txBody>
        </p:sp>
        <p:sp>
          <p:nvSpPr>
            <p:cNvPr id="51" name="TextBox 50">
              <a:extLst>
                <a:ext uri="{FF2B5EF4-FFF2-40B4-BE49-F238E27FC236}">
                  <a16:creationId xmlns:a16="http://schemas.microsoft.com/office/drawing/2014/main" id="{D7A8C61A-4E60-B49E-E8D8-323276916B36}"/>
                </a:ext>
              </a:extLst>
            </p:cNvPr>
            <p:cNvSpPr txBox="1"/>
            <p:nvPr/>
          </p:nvSpPr>
          <p:spPr>
            <a:xfrm>
              <a:off x="8929771" y="4532542"/>
              <a:ext cx="2929294" cy="1815882"/>
            </a:xfrm>
            <a:prstGeom prst="rect">
              <a:avLst/>
            </a:prstGeom>
            <a:noFill/>
          </p:spPr>
          <p:txBody>
            <a:bodyPr wrap="square" lIns="0" rIns="0" rtlCol="0" anchor="t">
              <a:spAutoFit/>
            </a:bodyPr>
            <a:lstStyle/>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SOPs reduce deployment time</a:t>
              </a:r>
              <a:br>
                <a:rPr lang="en-US" sz="1400" dirty="0">
                  <a:solidFill>
                    <a:srgbClr val="231F20"/>
                  </a:solidFill>
                  <a:effectLst/>
                  <a:latin typeface="Arial" panose="020B0604020202020204" pitchFamily="34" charset="0"/>
                </a:rPr>
              </a:br>
              <a:endParaRPr lang="en-US" sz="1400" dirty="0">
                <a:solidFill>
                  <a:srgbClr val="231F20"/>
                </a:solidFill>
                <a:effectLst/>
                <a:latin typeface="Arial" panose="020B0604020202020204" pitchFamily="34" charset="0"/>
              </a:endParaRPr>
            </a:p>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Boost reliability and success rates</a:t>
              </a:r>
              <a:br>
                <a:rPr lang="en-US" sz="1400" dirty="0">
                  <a:solidFill>
                    <a:srgbClr val="231F20"/>
                  </a:solidFill>
                  <a:effectLst/>
                  <a:latin typeface="Arial" panose="020B0604020202020204" pitchFamily="34" charset="0"/>
                </a:rPr>
              </a:br>
              <a:endParaRPr lang="en-US" sz="1400" dirty="0">
                <a:solidFill>
                  <a:srgbClr val="231F20"/>
                </a:solidFill>
                <a:effectLst/>
                <a:latin typeface="Arial" panose="020B0604020202020204" pitchFamily="34" charset="0"/>
              </a:endParaRPr>
            </a:p>
            <a:p>
              <a:pPr marL="173736" indent="-173736" algn="l" rtl="0" eaLnBrk="1" latinLnBrk="0" hangingPunct="1">
                <a:buFont typeface="Arial" panose="020B0604020202020204" pitchFamily="34" charset="0"/>
                <a:buChar char="•"/>
              </a:pPr>
              <a:r>
                <a:rPr lang="en-US" sz="1400" dirty="0">
                  <a:solidFill>
                    <a:srgbClr val="231F20"/>
                  </a:solidFill>
                  <a:effectLst/>
                  <a:latin typeface="Arial" panose="020B0604020202020204" pitchFamily="34" charset="0"/>
                </a:rPr>
                <a:t>Example: Customer onboarding automated in half the usual time using SOPs</a:t>
              </a:r>
              <a:endParaRPr lang="en-US" sz="1400" dirty="0"/>
            </a:p>
          </p:txBody>
        </p:sp>
      </p:grpSp>
    </p:spTree>
    <p:extLst>
      <p:ext uri="{BB962C8B-B14F-4D97-AF65-F5344CB8AC3E}">
        <p14:creationId xmlns:p14="http://schemas.microsoft.com/office/powerpoint/2010/main" val="3292879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251F-FAB9-40C0-CB87-B8B23752C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9B806-61DB-AF9F-2C2C-FB37DE5DB319}"/>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C80B9CD2-9270-F9AF-BAFD-5E51F57969FE}"/>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6E0B6112-1A44-79C3-D299-21F8439E7332}"/>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C7870C79-C4C2-5A4A-688B-46E3C845F068}"/>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159FA50F-8819-D73E-63A0-42E7D43BF3F1}"/>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C3736726-E43E-EADE-4BBB-50C9A011BF50}"/>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073FD5A7-A38B-737C-EB20-3A9331B592B2}"/>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7DBB520B-9AED-6E14-C8F8-36C1258F1A44}"/>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FD9D1572-17A2-BFAD-0AE7-963A3D234268}"/>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265A1687-BB5D-C2D9-5AB3-8744A9750700}"/>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A2E0ED39-A539-A84A-6524-376BB0FA0B7C}"/>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B653F799-DB72-62DB-E5E3-807760B134C7}"/>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2C28B3C2-6DE3-C400-23AF-F04893D4110A}"/>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25E3E7AF-2607-FB1F-AB1F-F00CC3D9BF3E}"/>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169807F6-C129-0E41-80BB-C9958D7F896B}"/>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6CF51525-99C9-F547-D138-5DB56BB90335}"/>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43D81364-5581-E5EB-3F4E-BC2D06057974}"/>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F87A12EC-0C23-0523-9260-EB3C626AA8AE}"/>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7C948BDE-9D1A-466E-3529-B34D9A0017A5}"/>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01E45216-5E1E-F1A2-BDF1-560FC2BFE6D3}"/>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38FEDB34-C415-4A9D-38F9-51F4D225869D}"/>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728C656A-3DCF-A956-1ADC-DB7DB45E6AB4}"/>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49DAC52C-040E-C706-35D5-4327024F7C89}"/>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37BF5C5F-7192-04EB-6BD4-5DAADBFE9F1F}"/>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3108F409-D0A9-C663-2F6E-B28C43B1ADBF}"/>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09EA3359-DE77-542F-16DD-17A6BA8B34D6}"/>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7A6173B9-BBD9-B744-1E2F-63BB633C0BDE}"/>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8AAE13FE-3EBE-A288-CC03-6E52BC82BDD3}"/>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CDFA9B96-DEA4-EDBA-C6D6-C92D5837E163}"/>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8534A782-83FE-7F50-1D9D-1B57A9DC9336}"/>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196F4237-7EF3-74ED-56ED-EC033C9D1F23}"/>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761DEA26-D52A-D8AE-2F8B-E06BE8C25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199663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D543-3AED-AFEB-D8D3-567C71D67A44}"/>
              </a:ext>
            </a:extLst>
          </p:cNvPr>
          <p:cNvSpPr>
            <a:spLocks noGrp="1"/>
          </p:cNvSpPr>
          <p:nvPr>
            <p:ph type="title"/>
          </p:nvPr>
        </p:nvSpPr>
        <p:spPr/>
        <p:txBody>
          <a:bodyPr/>
          <a:lstStyle/>
          <a:p>
            <a:r>
              <a:rPr lang="en-US" dirty="0"/>
              <a:t>House Keeping Rules and Guidelines</a:t>
            </a:r>
          </a:p>
        </p:txBody>
      </p:sp>
      <p:sp>
        <p:nvSpPr>
          <p:cNvPr id="3" name="Text Placeholder 2">
            <a:extLst>
              <a:ext uri="{FF2B5EF4-FFF2-40B4-BE49-F238E27FC236}">
                <a16:creationId xmlns:a16="http://schemas.microsoft.com/office/drawing/2014/main" id="{DA874A82-1B81-B789-7DD2-B3F5AEC7BAD2}"/>
              </a:ext>
            </a:extLst>
          </p:cNvPr>
          <p:cNvSpPr>
            <a:spLocks noGrp="1"/>
          </p:cNvSpPr>
          <p:nvPr>
            <p:ph type="body" sz="quarter" idx="10"/>
          </p:nvPr>
        </p:nvSpPr>
        <p:spPr/>
        <p:txBody>
          <a:bodyPr/>
          <a:lstStyle/>
          <a:p>
            <a:pPr marL="457200" indent="-457200">
              <a:buFont typeface="+mj-lt"/>
              <a:buAutoNum type="arabicPeriod"/>
            </a:pPr>
            <a:r>
              <a:rPr lang="en-US" dirty="0"/>
              <a:t>Please limit distractions!</a:t>
            </a:r>
            <a:br>
              <a:rPr lang="en-US" dirty="0"/>
            </a:br>
            <a:endParaRPr lang="en-US" dirty="0"/>
          </a:p>
          <a:p>
            <a:pPr marL="457200" indent="-457200">
              <a:buFont typeface="+mj-lt"/>
              <a:buAutoNum type="arabicPeriod"/>
            </a:pPr>
            <a:r>
              <a:rPr lang="en-US" dirty="0"/>
              <a:t>Camera and audio on to be present.</a:t>
            </a:r>
            <a:br>
              <a:rPr lang="en-US" dirty="0"/>
            </a:br>
            <a:endParaRPr lang="en-US" dirty="0"/>
          </a:p>
          <a:p>
            <a:pPr marL="457200" indent="-457200">
              <a:buFont typeface="+mj-lt"/>
              <a:buAutoNum type="arabicPeriod"/>
            </a:pPr>
            <a:r>
              <a:rPr lang="en-US" dirty="0"/>
              <a:t>Please ask questions and be actively engaged!</a:t>
            </a:r>
            <a:br>
              <a:rPr lang="en-US" dirty="0"/>
            </a:br>
            <a:endParaRPr lang="en-US" dirty="0"/>
          </a:p>
          <a:p>
            <a:pPr marL="457200" indent="-457200">
              <a:buFont typeface="+mj-lt"/>
              <a:buAutoNum type="arabicPeriod"/>
            </a:pPr>
            <a:r>
              <a:rPr lang="en-US" dirty="0"/>
              <a:t>Do your best, be interactive, most importantly let’s have fun!</a:t>
            </a:r>
          </a:p>
          <a:p>
            <a:pPr marL="0" indent="0">
              <a:buNone/>
            </a:pPr>
            <a:endParaRPr lang="en-US" dirty="0"/>
          </a:p>
        </p:txBody>
      </p:sp>
    </p:spTree>
    <p:extLst>
      <p:ext uri="{BB962C8B-B14F-4D97-AF65-F5344CB8AC3E}">
        <p14:creationId xmlns:p14="http://schemas.microsoft.com/office/powerpoint/2010/main" val="861663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49D30-A11C-EDEC-5D29-7313885A3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BACF7-A0CB-7ADF-C360-869141BB2B80}"/>
              </a:ext>
            </a:extLst>
          </p:cNvPr>
          <p:cNvSpPr>
            <a:spLocks noGrp="1"/>
          </p:cNvSpPr>
          <p:nvPr>
            <p:ph type="title"/>
          </p:nvPr>
        </p:nvSpPr>
        <p:spPr/>
        <p:txBody>
          <a:bodyPr/>
          <a:lstStyle/>
          <a:p>
            <a:r>
              <a:rPr lang="en-US" dirty="0"/>
              <a:t>Practical Exercise: Finding Your Own Opportunities</a:t>
            </a:r>
          </a:p>
        </p:txBody>
      </p:sp>
      <p:sp>
        <p:nvSpPr>
          <p:cNvPr id="3" name="Text Placeholder 2">
            <a:extLst>
              <a:ext uri="{FF2B5EF4-FFF2-40B4-BE49-F238E27FC236}">
                <a16:creationId xmlns:a16="http://schemas.microsoft.com/office/drawing/2014/main" id="{07DA404E-0FD2-7282-6675-B0866C713FB0}"/>
              </a:ext>
            </a:extLst>
          </p:cNvPr>
          <p:cNvSpPr>
            <a:spLocks noGrp="1"/>
          </p:cNvSpPr>
          <p:nvPr>
            <p:ph type="body" sz="quarter" idx="10"/>
          </p:nvPr>
        </p:nvSpPr>
        <p:spPr/>
        <p:txBody>
          <a:bodyPr/>
          <a:lstStyle/>
          <a:p>
            <a:r>
              <a:rPr lang="en-US" dirty="0"/>
              <a:t>Turbo Break</a:t>
            </a:r>
          </a:p>
          <a:p>
            <a:pPr lvl="1"/>
            <a:r>
              <a:rPr lang="en-US" dirty="0"/>
              <a:t>Use the Finding Agentic Opportunities Work Sheet</a:t>
            </a:r>
          </a:p>
          <a:p>
            <a:pPr lvl="1"/>
            <a:r>
              <a:rPr lang="en-US" dirty="0"/>
              <a:t>Meet with your Turbo Group and address (log) all of your answers across these steps</a:t>
            </a:r>
          </a:p>
          <a:p>
            <a:pPr marL="1257284" lvl="2" indent="-342900">
              <a:buFont typeface="+mj-lt"/>
              <a:buAutoNum type="arabicPeriod"/>
            </a:pPr>
            <a:r>
              <a:rPr lang="en-US" dirty="0"/>
              <a:t>Task Inventory</a:t>
            </a:r>
          </a:p>
          <a:p>
            <a:pPr marL="1257284" lvl="2" indent="-342900">
              <a:buFont typeface="+mj-lt"/>
              <a:buAutoNum type="arabicPeriod"/>
            </a:pPr>
            <a:r>
              <a:rPr lang="en-US" dirty="0"/>
              <a:t>Impact Assessment</a:t>
            </a:r>
          </a:p>
          <a:p>
            <a:pPr marL="1257284" lvl="2" indent="-342900">
              <a:buFont typeface="+mj-lt"/>
              <a:buAutoNum type="arabicPeriod"/>
            </a:pPr>
            <a:r>
              <a:rPr lang="en-US" dirty="0"/>
              <a:t>Feasibility Assessment</a:t>
            </a:r>
          </a:p>
          <a:p>
            <a:pPr marL="1257284" lvl="2" indent="-342900">
              <a:buFont typeface="+mj-lt"/>
              <a:buAutoNum type="arabicPeriod"/>
            </a:pPr>
            <a:r>
              <a:rPr lang="en-US" dirty="0"/>
              <a:t>Implementation Effort</a:t>
            </a:r>
          </a:p>
          <a:p>
            <a:pPr marL="1257284" lvl="2" indent="-342900">
              <a:buFont typeface="+mj-lt"/>
              <a:buAutoNum type="arabicPeriod"/>
            </a:pPr>
            <a:r>
              <a:rPr lang="en-US" dirty="0"/>
              <a:t>A Final Analysis</a:t>
            </a:r>
          </a:p>
        </p:txBody>
      </p:sp>
    </p:spTree>
    <p:extLst>
      <p:ext uri="{BB962C8B-B14F-4D97-AF65-F5344CB8AC3E}">
        <p14:creationId xmlns:p14="http://schemas.microsoft.com/office/powerpoint/2010/main" val="16553956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90F74-7582-098F-E0D7-20E7175C2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A1859-99F1-0539-D632-DAAB1FB44F06}"/>
              </a:ext>
            </a:extLst>
          </p:cNvPr>
          <p:cNvSpPr>
            <a:spLocks noGrp="1"/>
          </p:cNvSpPr>
          <p:nvPr>
            <p:ph type="title"/>
          </p:nvPr>
        </p:nvSpPr>
        <p:spPr/>
        <p:txBody>
          <a:bodyPr/>
          <a:lstStyle/>
          <a:p>
            <a:r>
              <a:rPr lang="en-US" dirty="0"/>
              <a:t>The Agentic AI Prioritization Metric</a:t>
            </a:r>
          </a:p>
        </p:txBody>
      </p:sp>
      <p:sp>
        <p:nvSpPr>
          <p:cNvPr id="27" name="Text Placeholder 2">
            <a:extLst>
              <a:ext uri="{FF2B5EF4-FFF2-40B4-BE49-F238E27FC236}">
                <a16:creationId xmlns:a16="http://schemas.microsoft.com/office/drawing/2014/main" id="{50C110BC-C27A-06C9-5DD0-D90408C4030B}"/>
              </a:ext>
            </a:extLst>
          </p:cNvPr>
          <p:cNvSpPr>
            <a:spLocks noGrp="1"/>
          </p:cNvSpPr>
          <p:nvPr>
            <p:ph type="body" sz="quarter" idx="10"/>
          </p:nvPr>
        </p:nvSpPr>
        <p:spPr/>
        <p:txBody>
          <a:bodyPr/>
          <a:lstStyle/>
          <a:p>
            <a:r>
              <a:rPr lang="en-US" dirty="0"/>
              <a:t>Where does your proposed use case fall?</a:t>
            </a:r>
            <a:br>
              <a:rPr lang="en-US" dirty="0"/>
            </a:br>
            <a:endParaRPr lang="en-US" dirty="0"/>
          </a:p>
          <a:p>
            <a:r>
              <a:rPr lang="en-US" dirty="0"/>
              <a:t>Let’s vote!</a:t>
            </a:r>
          </a:p>
        </p:txBody>
      </p:sp>
      <p:graphicFrame>
        <p:nvGraphicFramePr>
          <p:cNvPr id="15" name="Table 14">
            <a:extLst>
              <a:ext uri="{FF2B5EF4-FFF2-40B4-BE49-F238E27FC236}">
                <a16:creationId xmlns:a16="http://schemas.microsoft.com/office/drawing/2014/main" id="{5BC3E2B6-F182-0FA1-B9FD-0CE23EB6B999}"/>
              </a:ext>
            </a:extLst>
          </p:cNvPr>
          <p:cNvGraphicFramePr>
            <a:graphicFrameLocks noGrp="1"/>
          </p:cNvGraphicFramePr>
          <p:nvPr>
            <p:extLst>
              <p:ext uri="{D42A27DB-BD31-4B8C-83A1-F6EECF244321}">
                <p14:modId xmlns:p14="http://schemas.microsoft.com/office/powerpoint/2010/main" val="4187872886"/>
              </p:ext>
            </p:extLst>
          </p:nvPr>
        </p:nvGraphicFramePr>
        <p:xfrm>
          <a:off x="4938484" y="2245085"/>
          <a:ext cx="6642102" cy="3604172"/>
        </p:xfrm>
        <a:graphic>
          <a:graphicData uri="http://schemas.openxmlformats.org/drawingml/2006/table">
            <a:tbl>
              <a:tblPr firstRow="1" bandRow="1"/>
              <a:tblGrid>
                <a:gridCol w="3321051">
                  <a:extLst>
                    <a:ext uri="{9D8B030D-6E8A-4147-A177-3AD203B41FA5}">
                      <a16:colId xmlns:a16="http://schemas.microsoft.com/office/drawing/2014/main" val="3785339400"/>
                    </a:ext>
                  </a:extLst>
                </a:gridCol>
                <a:gridCol w="3321051">
                  <a:extLst>
                    <a:ext uri="{9D8B030D-6E8A-4147-A177-3AD203B41FA5}">
                      <a16:colId xmlns:a16="http://schemas.microsoft.com/office/drawing/2014/main" val="1247820814"/>
                    </a:ext>
                  </a:extLst>
                </a:gridCol>
              </a:tblGrid>
              <a:tr h="1859318">
                <a:tc>
                  <a:txBody>
                    <a:bodyPr/>
                    <a:lstStyle>
                      <a:lvl1pPr marL="0" algn="l" defTabSz="457192" rtl="0" eaLnBrk="1" latinLnBrk="0" hangingPunct="1">
                        <a:defRPr sz="1800" b="1" kern="1200">
                          <a:solidFill>
                            <a:schemeClr val="lt1"/>
                          </a:solidFill>
                          <a:latin typeface="Calibri" panose="020F0502020204030204"/>
                        </a:defRPr>
                      </a:lvl1pPr>
                      <a:lvl2pPr marL="457192" algn="l" defTabSz="457192" rtl="0" eaLnBrk="1" latinLnBrk="0" hangingPunct="1">
                        <a:defRPr sz="1800" b="1" kern="1200">
                          <a:solidFill>
                            <a:schemeClr val="lt1"/>
                          </a:solidFill>
                          <a:latin typeface="Calibri" panose="020F0502020204030204"/>
                        </a:defRPr>
                      </a:lvl2pPr>
                      <a:lvl3pPr marL="914384" algn="l" defTabSz="457192" rtl="0" eaLnBrk="1" latinLnBrk="0" hangingPunct="1">
                        <a:defRPr sz="1800" b="1" kern="1200">
                          <a:solidFill>
                            <a:schemeClr val="lt1"/>
                          </a:solidFill>
                          <a:latin typeface="Calibri" panose="020F0502020204030204"/>
                        </a:defRPr>
                      </a:lvl3pPr>
                      <a:lvl4pPr marL="1371576" algn="l" defTabSz="457192" rtl="0" eaLnBrk="1" latinLnBrk="0" hangingPunct="1">
                        <a:defRPr sz="1800" b="1" kern="1200">
                          <a:solidFill>
                            <a:schemeClr val="lt1"/>
                          </a:solidFill>
                          <a:latin typeface="Calibri" panose="020F0502020204030204"/>
                        </a:defRPr>
                      </a:lvl4pPr>
                      <a:lvl5pPr marL="1828768" algn="l" defTabSz="457192" rtl="0" eaLnBrk="1" latinLnBrk="0" hangingPunct="1">
                        <a:defRPr sz="1800" b="1" kern="1200">
                          <a:solidFill>
                            <a:schemeClr val="lt1"/>
                          </a:solidFill>
                          <a:latin typeface="Calibri" panose="020F0502020204030204"/>
                        </a:defRPr>
                      </a:lvl5pPr>
                      <a:lvl6pPr marL="2285960" algn="l" defTabSz="457192" rtl="0" eaLnBrk="1" latinLnBrk="0" hangingPunct="1">
                        <a:defRPr sz="1800" b="1" kern="1200">
                          <a:solidFill>
                            <a:schemeClr val="lt1"/>
                          </a:solidFill>
                          <a:latin typeface="Calibri" panose="020F0502020204030204"/>
                        </a:defRPr>
                      </a:lvl6pPr>
                      <a:lvl7pPr marL="2743152" algn="l" defTabSz="457192" rtl="0" eaLnBrk="1" latinLnBrk="0" hangingPunct="1">
                        <a:defRPr sz="1800" b="1" kern="1200">
                          <a:solidFill>
                            <a:schemeClr val="lt1"/>
                          </a:solidFill>
                          <a:latin typeface="Calibri" panose="020F0502020204030204"/>
                        </a:defRPr>
                      </a:lvl7pPr>
                      <a:lvl8pPr marL="3200344" algn="l" defTabSz="457192" rtl="0" eaLnBrk="1" latinLnBrk="0" hangingPunct="1">
                        <a:defRPr sz="1800" b="1" kern="1200">
                          <a:solidFill>
                            <a:schemeClr val="lt1"/>
                          </a:solidFill>
                          <a:latin typeface="Calibri" panose="020F0502020204030204"/>
                        </a:defRPr>
                      </a:lvl8pPr>
                      <a:lvl9pPr marL="3657536" algn="l" defTabSz="457192" rtl="0" eaLnBrk="1" latinLnBrk="0" hangingPunct="1">
                        <a:defRPr sz="1800" b="1" kern="1200">
                          <a:solidFill>
                            <a:schemeClr val="lt1"/>
                          </a:solidFill>
                          <a:latin typeface="Calibri" panose="020F0502020204030204"/>
                        </a:defRPr>
                      </a:lvl9pPr>
                    </a:lstStyle>
                    <a:p>
                      <a:pPr algn="ctr"/>
                      <a:r>
                        <a:rPr lang="en-US" sz="1600" b="1" dirty="0">
                          <a:solidFill>
                            <a:schemeClr val="tx1"/>
                          </a:solidFill>
                        </a:rPr>
                        <a:t>Low Impact,</a:t>
                      </a:r>
                    </a:p>
                    <a:p>
                      <a:pPr algn="ctr"/>
                      <a:r>
                        <a:rPr lang="en-US" sz="1600" b="1" dirty="0">
                          <a:solidFill>
                            <a:schemeClr val="tx1"/>
                          </a:solidFill>
                        </a:rPr>
                        <a:t>High Complexity</a:t>
                      </a:r>
                    </a:p>
                    <a:p>
                      <a:pPr algn="ctr"/>
                      <a:r>
                        <a:rPr lang="en-US" sz="1200" b="0" u="sng" dirty="0">
                          <a:solidFill>
                            <a:schemeClr val="tx1"/>
                          </a:solidFill>
                        </a:rPr>
                        <a:t>Avoid</a:t>
                      </a:r>
                    </a:p>
                    <a:p>
                      <a:pPr algn="ctr"/>
                      <a:r>
                        <a:rPr lang="en-US" sz="1200" b="0" dirty="0">
                          <a:solidFill>
                            <a:schemeClr val="tx1"/>
                          </a:solidFill>
                        </a:rPr>
                        <a:t>Not worth the effort.</a:t>
                      </a:r>
                    </a:p>
                  </a:txBody>
                  <a:tcPr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rgbClr val="F15F47"/>
                    </a:solidFill>
                  </a:tcPr>
                </a:tc>
                <a:tc>
                  <a:txBody>
                    <a:bodyPr/>
                    <a:lstStyle>
                      <a:lvl1pPr marL="0" algn="l" defTabSz="457192" rtl="0" eaLnBrk="1" latinLnBrk="0" hangingPunct="1">
                        <a:defRPr sz="1800" b="1" kern="1200">
                          <a:solidFill>
                            <a:schemeClr val="lt1"/>
                          </a:solidFill>
                          <a:latin typeface="Calibri" panose="020F0502020204030204"/>
                        </a:defRPr>
                      </a:lvl1pPr>
                      <a:lvl2pPr marL="457192" algn="l" defTabSz="457192" rtl="0" eaLnBrk="1" latinLnBrk="0" hangingPunct="1">
                        <a:defRPr sz="1800" b="1" kern="1200">
                          <a:solidFill>
                            <a:schemeClr val="lt1"/>
                          </a:solidFill>
                          <a:latin typeface="Calibri" panose="020F0502020204030204"/>
                        </a:defRPr>
                      </a:lvl2pPr>
                      <a:lvl3pPr marL="914384" algn="l" defTabSz="457192" rtl="0" eaLnBrk="1" latinLnBrk="0" hangingPunct="1">
                        <a:defRPr sz="1800" b="1" kern="1200">
                          <a:solidFill>
                            <a:schemeClr val="lt1"/>
                          </a:solidFill>
                          <a:latin typeface="Calibri" panose="020F0502020204030204"/>
                        </a:defRPr>
                      </a:lvl3pPr>
                      <a:lvl4pPr marL="1371576" algn="l" defTabSz="457192" rtl="0" eaLnBrk="1" latinLnBrk="0" hangingPunct="1">
                        <a:defRPr sz="1800" b="1" kern="1200">
                          <a:solidFill>
                            <a:schemeClr val="lt1"/>
                          </a:solidFill>
                          <a:latin typeface="Calibri" panose="020F0502020204030204"/>
                        </a:defRPr>
                      </a:lvl4pPr>
                      <a:lvl5pPr marL="1828768" algn="l" defTabSz="457192" rtl="0" eaLnBrk="1" latinLnBrk="0" hangingPunct="1">
                        <a:defRPr sz="1800" b="1" kern="1200">
                          <a:solidFill>
                            <a:schemeClr val="lt1"/>
                          </a:solidFill>
                          <a:latin typeface="Calibri" panose="020F0502020204030204"/>
                        </a:defRPr>
                      </a:lvl5pPr>
                      <a:lvl6pPr marL="2285960" algn="l" defTabSz="457192" rtl="0" eaLnBrk="1" latinLnBrk="0" hangingPunct="1">
                        <a:defRPr sz="1800" b="1" kern="1200">
                          <a:solidFill>
                            <a:schemeClr val="lt1"/>
                          </a:solidFill>
                          <a:latin typeface="Calibri" panose="020F0502020204030204"/>
                        </a:defRPr>
                      </a:lvl6pPr>
                      <a:lvl7pPr marL="2743152" algn="l" defTabSz="457192" rtl="0" eaLnBrk="1" latinLnBrk="0" hangingPunct="1">
                        <a:defRPr sz="1800" b="1" kern="1200">
                          <a:solidFill>
                            <a:schemeClr val="lt1"/>
                          </a:solidFill>
                          <a:latin typeface="Calibri" panose="020F0502020204030204"/>
                        </a:defRPr>
                      </a:lvl7pPr>
                      <a:lvl8pPr marL="3200344" algn="l" defTabSz="457192" rtl="0" eaLnBrk="1" latinLnBrk="0" hangingPunct="1">
                        <a:defRPr sz="1800" b="1" kern="1200">
                          <a:solidFill>
                            <a:schemeClr val="lt1"/>
                          </a:solidFill>
                          <a:latin typeface="Calibri" panose="020F0502020204030204"/>
                        </a:defRPr>
                      </a:lvl8pPr>
                      <a:lvl9pPr marL="3657536" algn="l" defTabSz="457192" rtl="0" eaLnBrk="1" latinLnBrk="0" hangingPunct="1">
                        <a:defRPr sz="1800" b="1" kern="1200">
                          <a:solidFill>
                            <a:schemeClr val="lt1"/>
                          </a:solidFill>
                          <a:latin typeface="Calibri" panose="020F0502020204030204"/>
                        </a:defRPr>
                      </a:lvl9pPr>
                    </a:lstStyle>
                    <a:p>
                      <a:pPr algn="ctr"/>
                      <a:r>
                        <a:rPr lang="en-US" sz="1600" b="1" dirty="0">
                          <a:solidFill>
                            <a:schemeClr val="tx1"/>
                          </a:solidFill>
                        </a:rPr>
                        <a:t>High Impact, High Complexity</a:t>
                      </a:r>
                    </a:p>
                    <a:p>
                      <a:pPr algn="ctr"/>
                      <a:r>
                        <a:rPr lang="en-US" sz="1200" b="0" u="sng" dirty="0">
                          <a:solidFill>
                            <a:schemeClr val="tx1"/>
                          </a:solidFill>
                        </a:rPr>
                        <a:t>Strategic Projects</a:t>
                      </a:r>
                    </a:p>
                    <a:p>
                      <a:pPr algn="ctr"/>
                      <a:r>
                        <a:rPr lang="en-US" sz="1200" b="0" dirty="0">
                          <a:solidFill>
                            <a:schemeClr val="tx1"/>
                          </a:solidFill>
                        </a:rPr>
                        <a:t>Future opportunities requiring careful planning.</a:t>
                      </a:r>
                    </a:p>
                  </a:txBody>
                  <a:tcPr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rgbClr val="FEDA2F"/>
                    </a:solidFill>
                  </a:tcPr>
                </a:tc>
                <a:extLst>
                  <a:ext uri="{0D108BD9-81ED-4DB2-BD59-A6C34878D82A}">
                    <a16:rowId xmlns:a16="http://schemas.microsoft.com/office/drawing/2014/main" val="371313963"/>
                  </a:ext>
                </a:extLst>
              </a:tr>
              <a:tr h="1744854">
                <a:tc>
                  <a:txBody>
                    <a:bodyPr/>
                    <a:lstStyle>
                      <a:lvl1pPr marL="0" algn="l" defTabSz="457192" rtl="0" eaLnBrk="1" latinLnBrk="0" hangingPunct="1">
                        <a:defRPr sz="1800" kern="1200">
                          <a:solidFill>
                            <a:schemeClr val="dk1"/>
                          </a:solidFill>
                          <a:latin typeface="Calibri" panose="020F0502020204030204"/>
                        </a:defRPr>
                      </a:lvl1pPr>
                      <a:lvl2pPr marL="457192" algn="l" defTabSz="457192" rtl="0" eaLnBrk="1" latinLnBrk="0" hangingPunct="1">
                        <a:defRPr sz="1800" kern="1200">
                          <a:solidFill>
                            <a:schemeClr val="dk1"/>
                          </a:solidFill>
                          <a:latin typeface="Calibri" panose="020F0502020204030204"/>
                        </a:defRPr>
                      </a:lvl2pPr>
                      <a:lvl3pPr marL="914384" algn="l" defTabSz="457192" rtl="0" eaLnBrk="1" latinLnBrk="0" hangingPunct="1">
                        <a:defRPr sz="1800" kern="1200">
                          <a:solidFill>
                            <a:schemeClr val="dk1"/>
                          </a:solidFill>
                          <a:latin typeface="Calibri" panose="020F0502020204030204"/>
                        </a:defRPr>
                      </a:lvl3pPr>
                      <a:lvl4pPr marL="1371576" algn="l" defTabSz="457192" rtl="0" eaLnBrk="1" latinLnBrk="0" hangingPunct="1">
                        <a:defRPr sz="1800" kern="1200">
                          <a:solidFill>
                            <a:schemeClr val="dk1"/>
                          </a:solidFill>
                          <a:latin typeface="Calibri" panose="020F0502020204030204"/>
                        </a:defRPr>
                      </a:lvl4pPr>
                      <a:lvl5pPr marL="1828768" algn="l" defTabSz="457192" rtl="0" eaLnBrk="1" latinLnBrk="0" hangingPunct="1">
                        <a:defRPr sz="1800" kern="1200">
                          <a:solidFill>
                            <a:schemeClr val="dk1"/>
                          </a:solidFill>
                          <a:latin typeface="Calibri" panose="020F0502020204030204"/>
                        </a:defRPr>
                      </a:lvl5pPr>
                      <a:lvl6pPr marL="2285960" algn="l" defTabSz="457192" rtl="0" eaLnBrk="1" latinLnBrk="0" hangingPunct="1">
                        <a:defRPr sz="1800" kern="1200">
                          <a:solidFill>
                            <a:schemeClr val="dk1"/>
                          </a:solidFill>
                          <a:latin typeface="Calibri" panose="020F0502020204030204"/>
                        </a:defRPr>
                      </a:lvl6pPr>
                      <a:lvl7pPr marL="2743152" algn="l" defTabSz="457192" rtl="0" eaLnBrk="1" latinLnBrk="0" hangingPunct="1">
                        <a:defRPr sz="1800" kern="1200">
                          <a:solidFill>
                            <a:schemeClr val="dk1"/>
                          </a:solidFill>
                          <a:latin typeface="Calibri" panose="020F0502020204030204"/>
                        </a:defRPr>
                      </a:lvl7pPr>
                      <a:lvl8pPr marL="3200344" algn="l" defTabSz="457192" rtl="0" eaLnBrk="1" latinLnBrk="0" hangingPunct="1">
                        <a:defRPr sz="1800" kern="1200">
                          <a:solidFill>
                            <a:schemeClr val="dk1"/>
                          </a:solidFill>
                          <a:latin typeface="Calibri" panose="020F0502020204030204"/>
                        </a:defRPr>
                      </a:lvl8pPr>
                      <a:lvl9pPr marL="3657536" algn="l" defTabSz="457192" rtl="0" eaLnBrk="1" latinLnBrk="0" hangingPunct="1">
                        <a:defRPr sz="1800" kern="1200">
                          <a:solidFill>
                            <a:schemeClr val="dk1"/>
                          </a:solidFill>
                          <a:latin typeface="Calibri" panose="020F0502020204030204"/>
                        </a:defRPr>
                      </a:lvl9pPr>
                    </a:lstStyle>
                    <a:p>
                      <a:pPr algn="ctr"/>
                      <a:r>
                        <a:rPr lang="en-US" sz="1600" b="1" dirty="0">
                          <a:solidFill>
                            <a:schemeClr val="tx1"/>
                          </a:solidFill>
                        </a:rPr>
                        <a:t>Low Impact,</a:t>
                      </a:r>
                    </a:p>
                    <a:p>
                      <a:pPr algn="ctr"/>
                      <a:r>
                        <a:rPr lang="en-US" sz="1600" b="1" dirty="0">
                          <a:solidFill>
                            <a:schemeClr val="tx1"/>
                          </a:solidFill>
                        </a:rPr>
                        <a:t>Low Complexity</a:t>
                      </a:r>
                    </a:p>
                    <a:p>
                      <a:pPr algn="ctr"/>
                      <a:r>
                        <a:rPr lang="en-US" sz="1200" b="0" u="sng" dirty="0">
                          <a:solidFill>
                            <a:schemeClr val="tx1"/>
                          </a:solidFill>
                        </a:rPr>
                        <a:t>Low Priority</a:t>
                      </a:r>
                    </a:p>
                    <a:p>
                      <a:pPr algn="ctr"/>
                      <a:r>
                        <a:rPr lang="en-US" sz="1200" b="0" dirty="0">
                          <a:solidFill>
                            <a:schemeClr val="tx1"/>
                          </a:solidFill>
                        </a:rPr>
                        <a:t>Nice-to-have agents</a:t>
                      </a:r>
                      <a:endParaRPr lang="en-US" sz="1600" b="1" dirty="0">
                        <a:solidFill>
                          <a:schemeClr val="tx1"/>
                        </a:solidFill>
                      </a:endParaRPr>
                    </a:p>
                  </a:txBody>
                  <a:tcPr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rgbClr val="FEDA2F"/>
                    </a:solidFill>
                  </a:tcPr>
                </a:tc>
                <a:tc>
                  <a:txBody>
                    <a:bodyPr/>
                    <a:lstStyle>
                      <a:lvl1pPr marL="0" algn="l" defTabSz="457192" rtl="0" eaLnBrk="1" latinLnBrk="0" hangingPunct="1">
                        <a:defRPr sz="1800" kern="1200">
                          <a:solidFill>
                            <a:schemeClr val="dk1"/>
                          </a:solidFill>
                          <a:latin typeface="Calibri" panose="020F0502020204030204"/>
                        </a:defRPr>
                      </a:lvl1pPr>
                      <a:lvl2pPr marL="457192" algn="l" defTabSz="457192" rtl="0" eaLnBrk="1" latinLnBrk="0" hangingPunct="1">
                        <a:defRPr sz="1800" kern="1200">
                          <a:solidFill>
                            <a:schemeClr val="dk1"/>
                          </a:solidFill>
                          <a:latin typeface="Calibri" panose="020F0502020204030204"/>
                        </a:defRPr>
                      </a:lvl2pPr>
                      <a:lvl3pPr marL="914384" algn="l" defTabSz="457192" rtl="0" eaLnBrk="1" latinLnBrk="0" hangingPunct="1">
                        <a:defRPr sz="1800" kern="1200">
                          <a:solidFill>
                            <a:schemeClr val="dk1"/>
                          </a:solidFill>
                          <a:latin typeface="Calibri" panose="020F0502020204030204"/>
                        </a:defRPr>
                      </a:lvl3pPr>
                      <a:lvl4pPr marL="1371576" algn="l" defTabSz="457192" rtl="0" eaLnBrk="1" latinLnBrk="0" hangingPunct="1">
                        <a:defRPr sz="1800" kern="1200">
                          <a:solidFill>
                            <a:schemeClr val="dk1"/>
                          </a:solidFill>
                          <a:latin typeface="Calibri" panose="020F0502020204030204"/>
                        </a:defRPr>
                      </a:lvl4pPr>
                      <a:lvl5pPr marL="1828768" algn="l" defTabSz="457192" rtl="0" eaLnBrk="1" latinLnBrk="0" hangingPunct="1">
                        <a:defRPr sz="1800" kern="1200">
                          <a:solidFill>
                            <a:schemeClr val="dk1"/>
                          </a:solidFill>
                          <a:latin typeface="Calibri" panose="020F0502020204030204"/>
                        </a:defRPr>
                      </a:lvl5pPr>
                      <a:lvl6pPr marL="2285960" algn="l" defTabSz="457192" rtl="0" eaLnBrk="1" latinLnBrk="0" hangingPunct="1">
                        <a:defRPr sz="1800" kern="1200">
                          <a:solidFill>
                            <a:schemeClr val="dk1"/>
                          </a:solidFill>
                          <a:latin typeface="Calibri" panose="020F0502020204030204"/>
                        </a:defRPr>
                      </a:lvl6pPr>
                      <a:lvl7pPr marL="2743152" algn="l" defTabSz="457192" rtl="0" eaLnBrk="1" latinLnBrk="0" hangingPunct="1">
                        <a:defRPr sz="1800" kern="1200">
                          <a:solidFill>
                            <a:schemeClr val="dk1"/>
                          </a:solidFill>
                          <a:latin typeface="Calibri" panose="020F0502020204030204"/>
                        </a:defRPr>
                      </a:lvl7pPr>
                      <a:lvl8pPr marL="3200344" algn="l" defTabSz="457192" rtl="0" eaLnBrk="1" latinLnBrk="0" hangingPunct="1">
                        <a:defRPr sz="1800" kern="1200">
                          <a:solidFill>
                            <a:schemeClr val="dk1"/>
                          </a:solidFill>
                          <a:latin typeface="Calibri" panose="020F0502020204030204"/>
                        </a:defRPr>
                      </a:lvl8pPr>
                      <a:lvl9pPr marL="3657536" algn="l" defTabSz="457192" rtl="0" eaLnBrk="1" latinLnBrk="0" hangingPunct="1">
                        <a:defRPr sz="1800" kern="1200">
                          <a:solidFill>
                            <a:schemeClr val="dk1"/>
                          </a:solidFill>
                          <a:latin typeface="Calibri" panose="020F0502020204030204"/>
                        </a:defRPr>
                      </a:lvl9pPr>
                    </a:lstStyle>
                    <a:p>
                      <a:pPr algn="ctr"/>
                      <a:r>
                        <a:rPr lang="en-US" sz="1600" b="1" dirty="0">
                          <a:solidFill>
                            <a:schemeClr val="tx1"/>
                          </a:solidFill>
                        </a:rPr>
                        <a:t>High Impact,</a:t>
                      </a:r>
                    </a:p>
                    <a:p>
                      <a:pPr algn="ctr"/>
                      <a:r>
                        <a:rPr lang="en-US" sz="1600" b="1" dirty="0">
                          <a:solidFill>
                            <a:schemeClr val="tx1"/>
                          </a:solidFill>
                        </a:rPr>
                        <a:t>Low Complexity</a:t>
                      </a:r>
                    </a:p>
                    <a:p>
                      <a:pPr algn="ctr"/>
                      <a:r>
                        <a:rPr lang="en-US" sz="1200" b="0" u="sng" dirty="0">
                          <a:solidFill>
                            <a:schemeClr val="tx1"/>
                          </a:solidFill>
                        </a:rPr>
                        <a:t>Quick Wins</a:t>
                      </a:r>
                    </a:p>
                    <a:p>
                      <a:pPr algn="ctr"/>
                      <a:r>
                        <a:rPr lang="en-US" sz="1200" b="0" dirty="0">
                          <a:solidFill>
                            <a:schemeClr val="tx1"/>
                          </a:solidFill>
                        </a:rPr>
                        <a:t>Your ideal agentic opportunity</a:t>
                      </a:r>
                    </a:p>
                  </a:txBody>
                  <a:tcPr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rgbClr val="6EA56C"/>
                    </a:solidFill>
                  </a:tcPr>
                </a:tc>
                <a:extLst>
                  <a:ext uri="{0D108BD9-81ED-4DB2-BD59-A6C34878D82A}">
                    <a16:rowId xmlns:a16="http://schemas.microsoft.com/office/drawing/2014/main" val="3726720574"/>
                  </a:ext>
                </a:extLst>
              </a:tr>
            </a:tbl>
          </a:graphicData>
        </a:graphic>
      </p:graphicFrame>
      <p:grpSp>
        <p:nvGrpSpPr>
          <p:cNvPr id="16" name="Group 15">
            <a:extLst>
              <a:ext uri="{FF2B5EF4-FFF2-40B4-BE49-F238E27FC236}">
                <a16:creationId xmlns:a16="http://schemas.microsoft.com/office/drawing/2014/main" id="{406399E1-B3D0-2D0C-18B2-ABB70CD549B0}"/>
              </a:ext>
            </a:extLst>
          </p:cNvPr>
          <p:cNvGrpSpPr/>
          <p:nvPr/>
        </p:nvGrpSpPr>
        <p:grpSpPr>
          <a:xfrm>
            <a:off x="4938484" y="1245404"/>
            <a:ext cx="6642102" cy="830997"/>
            <a:chOff x="3403598" y="1669947"/>
            <a:chExt cx="4233333" cy="830997"/>
          </a:xfrm>
        </p:grpSpPr>
        <p:sp>
          <p:nvSpPr>
            <p:cNvPr id="17" name="TextBox 16">
              <a:extLst>
                <a:ext uri="{FF2B5EF4-FFF2-40B4-BE49-F238E27FC236}">
                  <a16:creationId xmlns:a16="http://schemas.microsoft.com/office/drawing/2014/main" id="{3105937A-2A54-A110-C5C6-C93509C1E90D}"/>
                </a:ext>
              </a:extLst>
            </p:cNvPr>
            <p:cNvSpPr txBox="1"/>
            <p:nvPr/>
          </p:nvSpPr>
          <p:spPr>
            <a:xfrm>
              <a:off x="3403598" y="1669947"/>
              <a:ext cx="4233333" cy="830997"/>
            </a:xfrm>
            <a:prstGeom prst="rect">
              <a:avLst/>
            </a:prstGeom>
            <a:solidFill>
              <a:srgbClr val="F2F2F2">
                <a:lumMod val="90000"/>
              </a:srgbClr>
            </a:solidFill>
          </p:spPr>
          <p:txBody>
            <a:bodyPr wrap="square" lIns="182880" tIns="274320" rIns="182880" bIns="274320"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srgbClr val="000000"/>
                </a:solidFill>
                <a:effectLst/>
                <a:uLnTx/>
                <a:uFillTx/>
                <a:latin typeface="Calibri" panose="020F0502020204030204"/>
              </a:endParaRPr>
            </a:p>
          </p:txBody>
        </p:sp>
        <p:sp>
          <p:nvSpPr>
            <p:cNvPr id="18" name="TextBox 17">
              <a:extLst>
                <a:ext uri="{FF2B5EF4-FFF2-40B4-BE49-F238E27FC236}">
                  <a16:creationId xmlns:a16="http://schemas.microsoft.com/office/drawing/2014/main" id="{D053E73E-C84A-F75D-D6AB-3A676E5936AC}"/>
                </a:ext>
              </a:extLst>
            </p:cNvPr>
            <p:cNvSpPr txBox="1"/>
            <p:nvPr/>
          </p:nvSpPr>
          <p:spPr>
            <a:xfrm>
              <a:off x="3953179" y="1931557"/>
              <a:ext cx="310303" cy="307777"/>
            </a:xfrm>
            <a:prstGeom prst="rect">
              <a:avLst/>
            </a:prstGeom>
            <a:solidFill>
              <a:srgbClr val="FFFFFF">
                <a:lumMod val="85000"/>
              </a:srgb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15F47"/>
                  </a:solidFill>
                  <a:effectLst/>
                  <a:uLnTx/>
                  <a:uFillTx/>
                  <a:latin typeface="Calibri" panose="020F0502020204030204"/>
                </a:rPr>
                <a:t>Low</a:t>
              </a:r>
            </a:p>
          </p:txBody>
        </p:sp>
        <p:sp>
          <p:nvSpPr>
            <p:cNvPr id="19" name="TextBox 18">
              <a:extLst>
                <a:ext uri="{FF2B5EF4-FFF2-40B4-BE49-F238E27FC236}">
                  <a16:creationId xmlns:a16="http://schemas.microsoft.com/office/drawing/2014/main" id="{4320B816-C843-7548-17B6-F3257C216231}"/>
                </a:ext>
              </a:extLst>
            </p:cNvPr>
            <p:cNvSpPr txBox="1"/>
            <p:nvPr/>
          </p:nvSpPr>
          <p:spPr>
            <a:xfrm>
              <a:off x="7123429" y="1932188"/>
              <a:ext cx="339399" cy="307777"/>
            </a:xfrm>
            <a:prstGeom prst="rect">
              <a:avLst/>
            </a:prstGeom>
            <a:solidFill>
              <a:srgbClr val="FFFFFF">
                <a:lumMod val="85000"/>
              </a:srgbClr>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6EA56C"/>
                  </a:solidFill>
                  <a:effectLst/>
                  <a:uLnTx/>
                  <a:uFillTx/>
                  <a:latin typeface="Calibri" panose="020F0502020204030204"/>
                </a:rPr>
                <a:t>High</a:t>
              </a:r>
            </a:p>
          </p:txBody>
        </p:sp>
        <p:sp>
          <p:nvSpPr>
            <p:cNvPr id="20" name="TextBox 19">
              <a:extLst>
                <a:ext uri="{FF2B5EF4-FFF2-40B4-BE49-F238E27FC236}">
                  <a16:creationId xmlns:a16="http://schemas.microsoft.com/office/drawing/2014/main" id="{800BA9A7-BF3F-3551-5212-8814C16C750F}"/>
                </a:ext>
              </a:extLst>
            </p:cNvPr>
            <p:cNvSpPr txBox="1"/>
            <p:nvPr/>
          </p:nvSpPr>
          <p:spPr>
            <a:xfrm>
              <a:off x="4374183" y="1823844"/>
              <a:ext cx="2292167" cy="492443"/>
            </a:xfrm>
            <a:prstGeom prst="rect">
              <a:avLst/>
            </a:prstGeom>
            <a:solidFill>
              <a:srgbClr val="F2F2F2">
                <a:lumMod val="90000"/>
              </a:srgbClr>
            </a:solidFill>
          </p:spPr>
          <p:txBody>
            <a:bodyPr wrap="none" lIns="182880" tIns="91440" rIns="182880" bIns="91440" rtlCol="0" anchor="b">
              <a:spAutoFit/>
            </a:bodyPr>
            <a:lstStyle>
              <a:defPPr>
                <a:defRPr lang="en-US"/>
              </a:defPPr>
              <a:lvl1pPr algn="ctr">
                <a:defRPr b="1" cap="all"/>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000000"/>
                  </a:solidFill>
                  <a:effectLst/>
                  <a:uLnTx/>
                  <a:uFillTx/>
                  <a:latin typeface="Calibri" panose="020F0502020204030204"/>
                </a:rPr>
                <a:t>Business Impact</a:t>
              </a:r>
            </a:p>
          </p:txBody>
        </p:sp>
      </p:grpSp>
      <p:grpSp>
        <p:nvGrpSpPr>
          <p:cNvPr id="21" name="Group 20">
            <a:extLst>
              <a:ext uri="{FF2B5EF4-FFF2-40B4-BE49-F238E27FC236}">
                <a16:creationId xmlns:a16="http://schemas.microsoft.com/office/drawing/2014/main" id="{7E49726C-BCA7-4465-B461-32FCE9AF6154}"/>
              </a:ext>
            </a:extLst>
          </p:cNvPr>
          <p:cNvGrpSpPr/>
          <p:nvPr/>
        </p:nvGrpSpPr>
        <p:grpSpPr>
          <a:xfrm>
            <a:off x="3954114" y="2230285"/>
            <a:ext cx="830997" cy="3618972"/>
            <a:chOff x="2419228" y="2654323"/>
            <a:chExt cx="830997" cy="2116666"/>
          </a:xfrm>
        </p:grpSpPr>
        <p:sp>
          <p:nvSpPr>
            <p:cNvPr id="22" name="TextBox 21">
              <a:extLst>
                <a:ext uri="{FF2B5EF4-FFF2-40B4-BE49-F238E27FC236}">
                  <a16:creationId xmlns:a16="http://schemas.microsoft.com/office/drawing/2014/main" id="{4DE10189-DD19-D874-2B01-97E1A3A3690D}"/>
                </a:ext>
              </a:extLst>
            </p:cNvPr>
            <p:cNvSpPr txBox="1"/>
            <p:nvPr/>
          </p:nvSpPr>
          <p:spPr>
            <a:xfrm rot="16200000">
              <a:off x="1776394" y="3297157"/>
              <a:ext cx="2116666" cy="830997"/>
            </a:xfrm>
            <a:prstGeom prst="rect">
              <a:avLst/>
            </a:prstGeom>
            <a:solidFill>
              <a:srgbClr val="F2F2F2">
                <a:lumMod val="90000"/>
              </a:srgbClr>
            </a:solidFill>
          </p:spPr>
          <p:txBody>
            <a:bodyPr wrap="square" lIns="182880" tIns="274320" rIns="182880" bIns="274320"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srgbClr val="000000"/>
                </a:solidFill>
                <a:effectLst/>
                <a:uLnTx/>
                <a:uFillTx/>
                <a:latin typeface="Calibri" panose="020F0502020204030204"/>
              </a:endParaRPr>
            </a:p>
          </p:txBody>
        </p:sp>
        <p:sp>
          <p:nvSpPr>
            <p:cNvPr id="23" name="TextBox 22">
              <a:extLst>
                <a:ext uri="{FF2B5EF4-FFF2-40B4-BE49-F238E27FC236}">
                  <a16:creationId xmlns:a16="http://schemas.microsoft.com/office/drawing/2014/main" id="{130AE518-6B2F-AD0C-11E9-F5411350AFFF}"/>
                </a:ext>
              </a:extLst>
            </p:cNvPr>
            <p:cNvSpPr txBox="1"/>
            <p:nvPr/>
          </p:nvSpPr>
          <p:spPr>
            <a:xfrm rot="16200000">
              <a:off x="1937496" y="3466432"/>
              <a:ext cx="1741247" cy="492443"/>
            </a:xfrm>
            <a:prstGeom prst="rect">
              <a:avLst/>
            </a:prstGeom>
            <a:solidFill>
              <a:srgbClr val="F2F2F2">
                <a:lumMod val="90000"/>
              </a:srgbClr>
            </a:solidFill>
          </p:spPr>
          <p:txBody>
            <a:bodyPr wrap="square" lIns="182880" tIns="91440" rIns="182880" bIns="91440"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000000"/>
                  </a:solidFill>
                  <a:effectLst/>
                  <a:uLnTx/>
                  <a:uFillTx/>
                  <a:latin typeface="Calibri" panose="020F0502020204030204"/>
                </a:rPr>
                <a:t>Complexity</a:t>
              </a:r>
            </a:p>
          </p:txBody>
        </p:sp>
        <p:sp>
          <p:nvSpPr>
            <p:cNvPr id="24" name="TextBox 23">
              <a:extLst>
                <a:ext uri="{FF2B5EF4-FFF2-40B4-BE49-F238E27FC236}">
                  <a16:creationId xmlns:a16="http://schemas.microsoft.com/office/drawing/2014/main" id="{568897A3-ADF4-62A1-2C7F-D56A2C479B0A}"/>
                </a:ext>
              </a:extLst>
            </p:cNvPr>
            <p:cNvSpPr txBox="1"/>
            <p:nvPr/>
          </p:nvSpPr>
          <p:spPr>
            <a:xfrm>
              <a:off x="2576086" y="2799345"/>
              <a:ext cx="532518" cy="180013"/>
            </a:xfrm>
            <a:prstGeom prst="rect">
              <a:avLst/>
            </a:prstGeom>
            <a:solidFill>
              <a:srgbClr val="FFFFFF">
                <a:lumMod val="8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15F47"/>
                  </a:solidFill>
                  <a:effectLst/>
                  <a:uLnTx/>
                  <a:uFillTx/>
                  <a:latin typeface="Calibri" panose="020F0502020204030204"/>
                </a:rPr>
                <a:t>High</a:t>
              </a:r>
            </a:p>
          </p:txBody>
        </p:sp>
        <p:sp>
          <p:nvSpPr>
            <p:cNvPr id="25" name="TextBox 24">
              <a:extLst>
                <a:ext uri="{FF2B5EF4-FFF2-40B4-BE49-F238E27FC236}">
                  <a16:creationId xmlns:a16="http://schemas.microsoft.com/office/drawing/2014/main" id="{8645C634-714D-ADC5-6E86-90301A95C9C4}"/>
                </a:ext>
              </a:extLst>
            </p:cNvPr>
            <p:cNvSpPr txBox="1"/>
            <p:nvPr/>
          </p:nvSpPr>
          <p:spPr>
            <a:xfrm>
              <a:off x="2564687" y="4318184"/>
              <a:ext cx="486865" cy="180013"/>
            </a:xfrm>
            <a:prstGeom prst="rect">
              <a:avLst/>
            </a:prstGeom>
            <a:solidFill>
              <a:srgbClr val="FFFFFF">
                <a:lumMod val="8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6EA56C"/>
                  </a:solidFill>
                  <a:effectLst/>
                  <a:uLnTx/>
                  <a:uFillTx/>
                  <a:latin typeface="Calibri" panose="020F0502020204030204"/>
                </a:rPr>
                <a:t>Low</a:t>
              </a:r>
            </a:p>
          </p:txBody>
        </p:sp>
      </p:grpSp>
      <p:sp>
        <p:nvSpPr>
          <p:cNvPr id="26" name="TextBox 25">
            <a:extLst>
              <a:ext uri="{FF2B5EF4-FFF2-40B4-BE49-F238E27FC236}">
                <a16:creationId xmlns:a16="http://schemas.microsoft.com/office/drawing/2014/main" id="{CF6BC381-8719-97D8-6766-6E0C7B6483AE}"/>
              </a:ext>
            </a:extLst>
          </p:cNvPr>
          <p:cNvSpPr txBox="1"/>
          <p:nvPr/>
        </p:nvSpPr>
        <p:spPr>
          <a:xfrm>
            <a:off x="767443" y="20084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8033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3165-261F-A1F0-4D41-EC42274BD94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74F644-D5EB-3D24-4782-3267C2C3E4D9}"/>
              </a:ext>
            </a:extLst>
          </p:cNvPr>
          <p:cNvPicPr>
            <a:picLocks noGrp="1" noChangeAspect="1"/>
          </p:cNvPicPr>
          <p:nvPr>
            <p:ph sz="quarter" idx="11"/>
          </p:nvPr>
        </p:nvPicPr>
        <p:blipFill>
          <a:blip r:embed="rId2">
            <a:alphaModFix amt="17000"/>
          </a:blip>
          <a:stretch>
            <a:fillRect/>
          </a:stretch>
        </p:blipFill>
        <p:spPr>
          <a:xfrm>
            <a:off x="0" y="-17523"/>
            <a:ext cx="12191999" cy="6895795"/>
          </a:xfrm>
        </p:spPr>
      </p:pic>
      <p:sp>
        <p:nvSpPr>
          <p:cNvPr id="2" name="Text Placeholder 1">
            <a:extLst>
              <a:ext uri="{FF2B5EF4-FFF2-40B4-BE49-F238E27FC236}">
                <a16:creationId xmlns:a16="http://schemas.microsoft.com/office/drawing/2014/main" id="{EC0F7CED-3265-5179-62E4-47CAC0DA4297}"/>
              </a:ext>
            </a:extLst>
          </p:cNvPr>
          <p:cNvSpPr>
            <a:spLocks noGrp="1"/>
          </p:cNvSpPr>
          <p:nvPr>
            <p:ph type="body" sz="quarter" idx="10"/>
          </p:nvPr>
        </p:nvSpPr>
        <p:spPr>
          <a:xfrm>
            <a:off x="422950" y="3126545"/>
            <a:ext cx="11346099" cy="604909"/>
          </a:xfrm>
        </p:spPr>
        <p:txBody>
          <a:bodyPr anchor="ctr"/>
          <a:lstStyle/>
          <a:p>
            <a:pPr marL="0" indent="0">
              <a:buNone/>
            </a:pPr>
            <a:r>
              <a:rPr lang="en-US" sz="4800" b="1" dirty="0"/>
              <a:t>Defining AI Agent’s Role and Capabilities</a:t>
            </a:r>
          </a:p>
        </p:txBody>
      </p:sp>
    </p:spTree>
    <p:extLst>
      <p:ext uri="{BB962C8B-B14F-4D97-AF65-F5344CB8AC3E}">
        <p14:creationId xmlns:p14="http://schemas.microsoft.com/office/powerpoint/2010/main" val="33895032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2857-EB50-A7A5-7D66-B0097AB6C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9E3AF-05D2-4FAF-3354-B747BC60F87D}"/>
              </a:ext>
            </a:extLst>
          </p:cNvPr>
          <p:cNvSpPr>
            <a:spLocks noGrp="1"/>
          </p:cNvSpPr>
          <p:nvPr>
            <p:ph type="title"/>
          </p:nvPr>
        </p:nvSpPr>
        <p:spPr/>
        <p:txBody>
          <a:bodyPr/>
          <a:lstStyle/>
          <a:p>
            <a:r>
              <a:rPr lang="en-US" dirty="0"/>
              <a:t>Defining AI Agents’ Roles and Capabilities</a:t>
            </a:r>
          </a:p>
        </p:txBody>
      </p:sp>
      <p:pic>
        <p:nvPicPr>
          <p:cNvPr id="4" name="Picture 3">
            <a:extLst>
              <a:ext uri="{FF2B5EF4-FFF2-40B4-BE49-F238E27FC236}">
                <a16:creationId xmlns:a16="http://schemas.microsoft.com/office/drawing/2014/main" id="{AA88FD75-4A29-D87C-BC59-AD6AE4D23A5F}"/>
              </a:ext>
            </a:extLst>
          </p:cNvPr>
          <p:cNvPicPr>
            <a:picLocks noChangeAspect="1"/>
          </p:cNvPicPr>
          <p:nvPr/>
        </p:nvPicPr>
        <p:blipFill>
          <a:blip r:embed="rId2"/>
          <a:stretch>
            <a:fillRect/>
          </a:stretch>
        </p:blipFill>
        <p:spPr>
          <a:xfrm rot="5400000">
            <a:off x="7455379" y="0"/>
            <a:ext cx="2920813" cy="5963581"/>
          </a:xfrm>
          <a:prstGeom prst="rect">
            <a:avLst/>
          </a:prstGeom>
        </p:spPr>
      </p:pic>
      <p:sp>
        <p:nvSpPr>
          <p:cNvPr id="5" name="Rectangle : coins arrondis 5">
            <a:extLst>
              <a:ext uri="{FF2B5EF4-FFF2-40B4-BE49-F238E27FC236}">
                <a16:creationId xmlns:a16="http://schemas.microsoft.com/office/drawing/2014/main" id="{27E0B6BF-43E0-53E6-FDE2-097B4D223B21}"/>
              </a:ext>
            </a:extLst>
          </p:cNvPr>
          <p:cNvSpPr/>
          <p:nvPr/>
        </p:nvSpPr>
        <p:spPr>
          <a:xfrm rot="5400000">
            <a:off x="6932234" y="1494875"/>
            <a:ext cx="1867546" cy="2859438"/>
          </a:xfrm>
          <a:prstGeom prst="roundRect">
            <a:avLst>
              <a:gd name="adj" fmla="val 6086"/>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grpSp>
        <p:nvGrpSpPr>
          <p:cNvPr id="6" name="Group 5">
            <a:extLst>
              <a:ext uri="{FF2B5EF4-FFF2-40B4-BE49-F238E27FC236}">
                <a16:creationId xmlns:a16="http://schemas.microsoft.com/office/drawing/2014/main" id="{81FAF244-A3CE-FCAD-B27D-2D53CD29EDE8}"/>
              </a:ext>
            </a:extLst>
          </p:cNvPr>
          <p:cNvGrpSpPr/>
          <p:nvPr/>
        </p:nvGrpSpPr>
        <p:grpSpPr>
          <a:xfrm>
            <a:off x="723014" y="1452212"/>
            <a:ext cx="5118513" cy="4952694"/>
            <a:chOff x="332936" y="2012213"/>
            <a:chExt cx="2926080" cy="4952694"/>
          </a:xfrm>
        </p:grpSpPr>
        <p:sp>
          <p:nvSpPr>
            <p:cNvPr id="7" name="TextBox 6">
              <a:extLst>
                <a:ext uri="{FF2B5EF4-FFF2-40B4-BE49-F238E27FC236}">
                  <a16:creationId xmlns:a16="http://schemas.microsoft.com/office/drawing/2014/main" id="{D8A5F48F-45B5-0BE4-F1CF-F618E80B886A}"/>
                </a:ext>
              </a:extLst>
            </p:cNvPr>
            <p:cNvSpPr txBox="1"/>
            <p:nvPr/>
          </p:nvSpPr>
          <p:spPr>
            <a:xfrm>
              <a:off x="332936" y="2012213"/>
              <a:ext cx="2926080" cy="1077218"/>
            </a:xfrm>
            <a:prstGeom prst="rect">
              <a:avLst/>
            </a:prstGeom>
            <a:noFill/>
          </p:spPr>
          <p:txBody>
            <a:bodyPr wrap="square" lIns="0" rIns="0" rtlCol="0" anchor="b">
              <a:spAutoFit/>
            </a:bodyPr>
            <a:lstStyle/>
            <a:p>
              <a:pPr algn="ctr"/>
              <a:r>
                <a:rPr lang="en-US" sz="3200" b="1" noProof="1"/>
                <a:t>What Kind of Agent Do You Need?</a:t>
              </a:r>
            </a:p>
          </p:txBody>
        </p:sp>
        <p:sp>
          <p:nvSpPr>
            <p:cNvPr id="8" name="TextBox 7">
              <a:extLst>
                <a:ext uri="{FF2B5EF4-FFF2-40B4-BE49-F238E27FC236}">
                  <a16:creationId xmlns:a16="http://schemas.microsoft.com/office/drawing/2014/main" id="{52E2DB8C-38C1-3E92-3245-AB523B81C52E}"/>
                </a:ext>
              </a:extLst>
            </p:cNvPr>
            <p:cNvSpPr txBox="1"/>
            <p:nvPr/>
          </p:nvSpPr>
          <p:spPr>
            <a:xfrm>
              <a:off x="332936" y="3086922"/>
              <a:ext cx="2926080" cy="3877985"/>
            </a:xfrm>
            <a:prstGeom prst="rect">
              <a:avLst/>
            </a:prstGeom>
            <a:noFill/>
          </p:spPr>
          <p:txBody>
            <a:bodyPr wrap="square" lIns="0" rIns="0" rtlCol="0" anchor="t">
              <a:spAutoFit/>
            </a:bodyPr>
            <a:lstStyle/>
            <a:p>
              <a:pPr marL="0" indent="0" rtl="0" eaLnBrk="1" latinLnBrk="0" hangingPunct="1">
                <a:spcAft>
                  <a:spcPts val="1200"/>
                </a:spcAft>
                <a:buNone/>
              </a:pPr>
              <a:r>
                <a:rPr lang="en-US" dirty="0">
                  <a:solidFill>
                    <a:srgbClr val="75686B"/>
                  </a:solidFill>
                  <a:effectLst/>
                  <a:latin typeface="Arial" panose="020B0604020202020204" pitchFamily="34" charset="0"/>
                </a:rPr>
                <a:t>When drafting a job description, focus on clearly defining the role, responsibilities, and necessary skills for your digital worker to find the appropriate opportunity.</a:t>
              </a:r>
              <a:br>
                <a:rPr lang="en-US" dirty="0">
                  <a:solidFill>
                    <a:srgbClr val="75686B"/>
                  </a:solidFill>
                  <a:effectLst/>
                  <a:latin typeface="Arial" panose="020B0604020202020204" pitchFamily="34" charset="0"/>
                </a:rPr>
              </a:br>
              <a:br>
                <a:rPr lang="en-US" dirty="0">
                  <a:solidFill>
                    <a:srgbClr val="75686B"/>
                  </a:solidFill>
                  <a:effectLst/>
                  <a:latin typeface="Arial" panose="020B0604020202020204" pitchFamily="34" charset="0"/>
                </a:rPr>
              </a:br>
              <a:r>
                <a:rPr lang="en-US" dirty="0">
                  <a:solidFill>
                    <a:srgbClr val="75686B"/>
                  </a:solidFill>
                  <a:effectLst/>
                  <a:latin typeface="Arial" panose="020B0604020202020204" pitchFamily="34" charset="0"/>
                </a:rPr>
                <a:t>How complex should the description be?</a:t>
              </a:r>
            </a:p>
            <a:p>
              <a:pPr marL="0" indent="0" rtl="0" eaLnBrk="1" latinLnBrk="0" hangingPunct="1">
                <a:spcAft>
                  <a:spcPts val="1200"/>
                </a:spcAft>
                <a:buNone/>
              </a:pPr>
              <a:r>
                <a:rPr lang="en-US" dirty="0">
                  <a:solidFill>
                    <a:srgbClr val="75686B"/>
                  </a:solidFill>
                  <a:effectLst/>
                  <a:latin typeface="Arial" panose="020B0604020202020204" pitchFamily="34" charset="0"/>
                </a:rPr>
                <a:t>Apply the Agentic AI Progression Framework to classify your needs across five levels.</a:t>
              </a:r>
              <a:br>
                <a:rPr lang="en-US" dirty="0">
                  <a:solidFill>
                    <a:srgbClr val="75686B"/>
                  </a:solidFill>
                  <a:effectLst/>
                  <a:latin typeface="Arial" panose="020B0604020202020204" pitchFamily="34" charset="0"/>
                </a:rPr>
              </a:br>
              <a:br>
                <a:rPr lang="en-US" dirty="0">
                  <a:solidFill>
                    <a:srgbClr val="75686B"/>
                  </a:solidFill>
                  <a:effectLst/>
                  <a:latin typeface="Arial" panose="020B0604020202020204" pitchFamily="34" charset="0"/>
                </a:rPr>
              </a:br>
              <a:r>
                <a:rPr lang="en-US" dirty="0">
                  <a:solidFill>
                    <a:srgbClr val="75686B"/>
                  </a:solidFill>
                  <a:effectLst/>
                  <a:latin typeface="Arial" panose="020B0604020202020204" pitchFamily="34" charset="0"/>
                </a:rPr>
                <a:t>Level 1 (Rule-Based)</a:t>
              </a:r>
            </a:p>
            <a:p>
              <a:pPr marL="0" indent="0" rtl="0" eaLnBrk="1" latinLnBrk="0" hangingPunct="1">
                <a:spcAft>
                  <a:spcPts val="1200"/>
                </a:spcAft>
                <a:buNone/>
              </a:pPr>
              <a:r>
                <a:rPr lang="en-US" dirty="0">
                  <a:solidFill>
                    <a:srgbClr val="75686B"/>
                  </a:solidFill>
                  <a:effectLst/>
                  <a:latin typeface="Arial" panose="020B0604020202020204" pitchFamily="34" charset="0"/>
                </a:rPr>
                <a:t>Level 2 (Intelligent Automation)</a:t>
              </a:r>
            </a:p>
            <a:p>
              <a:pPr marL="0" indent="0" rtl="0" eaLnBrk="1" latinLnBrk="0" hangingPunct="1">
                <a:spcAft>
                  <a:spcPts val="1200"/>
                </a:spcAft>
                <a:buNone/>
              </a:pPr>
              <a:r>
                <a:rPr lang="en-US" dirty="0">
                  <a:solidFill>
                    <a:srgbClr val="75686B"/>
                  </a:solidFill>
                  <a:effectLst/>
                  <a:latin typeface="Arial" panose="020B0604020202020204" pitchFamily="34" charset="0"/>
                </a:rPr>
                <a:t>Level 3 (Agentic Workflow)</a:t>
              </a:r>
              <a:endParaRPr lang="en-US" noProof="1">
                <a:solidFill>
                  <a:schemeClr val="tx1">
                    <a:lumMod val="65000"/>
                    <a:lumOff val="35000"/>
                  </a:schemeClr>
                </a:solidFill>
              </a:endParaRPr>
            </a:p>
          </p:txBody>
        </p:sp>
      </p:grpSp>
      <p:sp>
        <p:nvSpPr>
          <p:cNvPr id="9" name="TextBox 8">
            <a:extLst>
              <a:ext uri="{FF2B5EF4-FFF2-40B4-BE49-F238E27FC236}">
                <a16:creationId xmlns:a16="http://schemas.microsoft.com/office/drawing/2014/main" id="{4E144B76-B94C-0F84-F899-6B3438195838}"/>
              </a:ext>
            </a:extLst>
          </p:cNvPr>
          <p:cNvSpPr txBox="1"/>
          <p:nvPr/>
        </p:nvSpPr>
        <p:spPr>
          <a:xfrm>
            <a:off x="6103088" y="4549446"/>
            <a:ext cx="5801588" cy="923330"/>
          </a:xfrm>
          <a:prstGeom prst="rect">
            <a:avLst/>
          </a:prstGeom>
          <a:noFill/>
        </p:spPr>
        <p:txBody>
          <a:bodyPr wrap="none" rtlCol="0">
            <a:spAutoFit/>
          </a:bodyPr>
          <a:lstStyle/>
          <a:p>
            <a:r>
              <a:rPr lang="en-US" dirty="0"/>
              <a:t>Billy needs an agent that pulls data and writes a report.</a:t>
            </a:r>
          </a:p>
          <a:p>
            <a:endParaRPr lang="en-US" dirty="0"/>
          </a:p>
          <a:p>
            <a:r>
              <a:rPr lang="en-US" dirty="0"/>
              <a:t>Which level of automation should he pick?</a:t>
            </a:r>
          </a:p>
        </p:txBody>
      </p:sp>
    </p:spTree>
    <p:extLst>
      <p:ext uri="{BB962C8B-B14F-4D97-AF65-F5344CB8AC3E}">
        <p14:creationId xmlns:p14="http://schemas.microsoft.com/office/powerpoint/2010/main" val="26824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dissolv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8219D-DEF3-8C63-5956-A0BADFB89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147CA-9BA9-E956-9022-9259A3E88190}"/>
              </a:ext>
            </a:extLst>
          </p:cNvPr>
          <p:cNvSpPr>
            <a:spLocks noGrp="1"/>
          </p:cNvSpPr>
          <p:nvPr>
            <p:ph type="title"/>
          </p:nvPr>
        </p:nvSpPr>
        <p:spPr/>
        <p:txBody>
          <a:bodyPr/>
          <a:lstStyle/>
          <a:p>
            <a:r>
              <a:rPr lang="en-US" dirty="0"/>
              <a:t>The Decision Framework</a:t>
            </a:r>
          </a:p>
        </p:txBody>
      </p:sp>
      <p:pic>
        <p:nvPicPr>
          <p:cNvPr id="28" name="Picture 27" descr="A pink and white rectangular object&#10;&#10;AI-generated content may be incorrect.">
            <a:extLst>
              <a:ext uri="{FF2B5EF4-FFF2-40B4-BE49-F238E27FC236}">
                <a16:creationId xmlns:a16="http://schemas.microsoft.com/office/drawing/2014/main" id="{B726901D-FC4F-A081-430C-F483E4D5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14" y="1136940"/>
            <a:ext cx="6377337" cy="2705478"/>
          </a:xfrm>
          <a:prstGeom prst="rect">
            <a:avLst/>
          </a:prstGeom>
        </p:spPr>
      </p:pic>
      <p:pic>
        <p:nvPicPr>
          <p:cNvPr id="29" name="Picture 28" descr="A yellow rectangular object with black background&#10;&#10;AI-generated content may be incorrect.">
            <a:extLst>
              <a:ext uri="{FF2B5EF4-FFF2-40B4-BE49-F238E27FC236}">
                <a16:creationId xmlns:a16="http://schemas.microsoft.com/office/drawing/2014/main" id="{F2FFF845-D9A1-8F12-22C6-17D564796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684" y="1136940"/>
            <a:ext cx="6118516" cy="2705478"/>
          </a:xfrm>
          <a:prstGeom prst="rect">
            <a:avLst/>
          </a:prstGeom>
        </p:spPr>
      </p:pic>
      <p:pic>
        <p:nvPicPr>
          <p:cNvPr id="30" name="Picture 29" descr="A blue and white map&#10;&#10;AI-generated content may be incorrect.">
            <a:extLst>
              <a:ext uri="{FF2B5EF4-FFF2-40B4-BE49-F238E27FC236}">
                <a16:creationId xmlns:a16="http://schemas.microsoft.com/office/drawing/2014/main" id="{D8240F5D-7B25-43A9-1888-DE515951F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5830" y="3422902"/>
            <a:ext cx="7476175" cy="2695951"/>
          </a:xfrm>
          <a:prstGeom prst="rect">
            <a:avLst/>
          </a:prstGeom>
        </p:spPr>
      </p:pic>
      <p:sp>
        <p:nvSpPr>
          <p:cNvPr id="32" name="TextBox 31">
            <a:extLst>
              <a:ext uri="{FF2B5EF4-FFF2-40B4-BE49-F238E27FC236}">
                <a16:creationId xmlns:a16="http://schemas.microsoft.com/office/drawing/2014/main" id="{D2EC6D17-7FD4-4840-38CB-78BDC75B4090}"/>
              </a:ext>
            </a:extLst>
          </p:cNvPr>
          <p:cNvSpPr txBox="1"/>
          <p:nvPr/>
        </p:nvSpPr>
        <p:spPr>
          <a:xfrm>
            <a:off x="1999995" y="3183158"/>
            <a:ext cx="946673" cy="3170099"/>
          </a:xfrm>
          <a:prstGeom prst="rect">
            <a:avLst/>
          </a:prstGeom>
          <a:noFill/>
        </p:spPr>
        <p:txBody>
          <a:bodyPr wrap="square" rtlCol="0">
            <a:spAutoFit/>
          </a:bodyPr>
          <a:lstStyle/>
          <a:p>
            <a:pPr algn="r">
              <a:defRPr/>
            </a:pPr>
            <a:r>
              <a:rPr lang="fr-FR" sz="20000" b="1" kern="0" dirty="0">
                <a:solidFill>
                  <a:srgbClr val="3AC6E1"/>
                </a:solidFill>
                <a:latin typeface="Calibri" panose="020F0502020204030204"/>
              </a:rPr>
              <a:t>3</a:t>
            </a:r>
          </a:p>
        </p:txBody>
      </p:sp>
      <p:grpSp>
        <p:nvGrpSpPr>
          <p:cNvPr id="34" name="Group 33">
            <a:extLst>
              <a:ext uri="{FF2B5EF4-FFF2-40B4-BE49-F238E27FC236}">
                <a16:creationId xmlns:a16="http://schemas.microsoft.com/office/drawing/2014/main" id="{A931D84F-C13E-3059-7471-F3D8BCFAD973}"/>
              </a:ext>
            </a:extLst>
          </p:cNvPr>
          <p:cNvGrpSpPr/>
          <p:nvPr/>
        </p:nvGrpSpPr>
        <p:grpSpPr>
          <a:xfrm>
            <a:off x="1905000" y="1361690"/>
            <a:ext cx="4191000" cy="2218462"/>
            <a:chOff x="332936" y="1889102"/>
            <a:chExt cx="3109153" cy="4299697"/>
          </a:xfrm>
        </p:grpSpPr>
        <p:sp>
          <p:nvSpPr>
            <p:cNvPr id="35" name="TextBox 34">
              <a:extLst>
                <a:ext uri="{FF2B5EF4-FFF2-40B4-BE49-F238E27FC236}">
                  <a16:creationId xmlns:a16="http://schemas.microsoft.com/office/drawing/2014/main" id="{5C787C53-9415-5D0C-8C43-374AD3E625AA}"/>
                </a:ext>
              </a:extLst>
            </p:cNvPr>
            <p:cNvSpPr txBox="1"/>
            <p:nvPr/>
          </p:nvSpPr>
          <p:spPr>
            <a:xfrm>
              <a:off x="332936" y="1889102"/>
              <a:ext cx="2926080" cy="1200329"/>
            </a:xfrm>
            <a:prstGeom prst="rect">
              <a:avLst/>
            </a:prstGeom>
            <a:noFill/>
          </p:spPr>
          <p:txBody>
            <a:bodyPr wrap="square" lIns="0" rIns="0" rtlCol="0" anchor="b">
              <a:spAutoFit/>
            </a:bodyPr>
            <a:lstStyle/>
            <a:p>
              <a:pPr>
                <a:defRPr/>
              </a:pPr>
              <a:r>
                <a:rPr lang="en-US" sz="2400" b="1" kern="0" noProof="1">
                  <a:solidFill>
                    <a:prstClr val="black"/>
                  </a:solidFill>
                  <a:latin typeface="Calibri" panose="020F0502020204030204"/>
                </a:rPr>
                <a:t>Task Predictability</a:t>
              </a:r>
            </a:p>
          </p:txBody>
        </p:sp>
        <p:sp>
          <p:nvSpPr>
            <p:cNvPr id="36" name="TextBox 35">
              <a:extLst>
                <a:ext uri="{FF2B5EF4-FFF2-40B4-BE49-F238E27FC236}">
                  <a16:creationId xmlns:a16="http://schemas.microsoft.com/office/drawing/2014/main" id="{580204C3-9E3C-E4DF-7081-87B923ADB62E}"/>
                </a:ext>
              </a:extLst>
            </p:cNvPr>
            <p:cNvSpPr txBox="1"/>
            <p:nvPr/>
          </p:nvSpPr>
          <p:spPr>
            <a:xfrm>
              <a:off x="332936" y="3086921"/>
              <a:ext cx="3109153" cy="3101878"/>
            </a:xfrm>
            <a:prstGeom prst="rect">
              <a:avLst/>
            </a:prstGeom>
            <a:noFill/>
          </p:spPr>
          <p:txBody>
            <a:bodyPr wrap="square" lIns="0" rIns="0" rtlCol="0" anchor="t">
              <a:spAutoFit/>
            </a:bodyPr>
            <a:lstStyle/>
            <a:p>
              <a:pPr marL="285750" indent="-285750" algn="l"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2 suits tasks with clear, repeatable rules</a:t>
              </a:r>
            </a:p>
            <a:p>
              <a:pPr marL="285750" indent="-285750" algn="l"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3 manages tasks requiring context and judgment</a:t>
              </a:r>
            </a:p>
            <a:p>
              <a:pPr marL="742950" lvl="1" indent="-285750">
                <a:buFont typeface="Arial" panose="020B0604020202020204" pitchFamily="34" charset="0"/>
                <a:buChar char="•"/>
              </a:pPr>
              <a:r>
                <a:rPr lang="en-US" sz="1400" dirty="0">
                  <a:solidFill>
                    <a:srgbClr val="595959"/>
                  </a:solidFill>
                  <a:latin typeface="Calibri" panose="020F0502020204030204" pitchFamily="34" charset="0"/>
                </a:rPr>
                <a:t>Example: </a:t>
              </a:r>
              <a:r>
                <a:rPr lang="en-US" sz="1400" dirty="0">
                  <a:solidFill>
                    <a:srgbClr val="595959"/>
                  </a:solidFill>
                  <a:effectLst/>
                  <a:latin typeface="Calibri" panose="020F0502020204030204" pitchFamily="34" charset="0"/>
                </a:rPr>
                <a:t>80% of reporting is deterministic -&gt; Level 2</a:t>
              </a:r>
            </a:p>
            <a:p>
              <a:pPr marL="742950" lvl="1" indent="-285750">
                <a:buFont typeface="Arial" panose="020B0604020202020204" pitchFamily="34" charset="0"/>
                <a:buChar char="•"/>
              </a:pPr>
              <a:r>
                <a:rPr lang="en-US" sz="1400" dirty="0">
                  <a:solidFill>
                    <a:srgbClr val="595959"/>
                  </a:solidFill>
                  <a:latin typeface="Calibri" panose="020F0502020204030204" pitchFamily="34" charset="0"/>
                </a:rPr>
                <a:t>20% of reporting involves insights or trends -&gt; Level 3</a:t>
              </a:r>
              <a:endParaRPr lang="en-US" sz="1400" dirty="0">
                <a:solidFill>
                  <a:srgbClr val="595959"/>
                </a:solidFill>
                <a:effectLst/>
                <a:latin typeface="Calibri" panose="020F0502020204030204" pitchFamily="34" charset="0"/>
              </a:endParaRPr>
            </a:p>
          </p:txBody>
        </p:sp>
      </p:grpSp>
      <p:grpSp>
        <p:nvGrpSpPr>
          <p:cNvPr id="37" name="Group 36">
            <a:extLst>
              <a:ext uri="{FF2B5EF4-FFF2-40B4-BE49-F238E27FC236}">
                <a16:creationId xmlns:a16="http://schemas.microsoft.com/office/drawing/2014/main" id="{9F56BC02-E2AA-7843-1118-029F1422D80B}"/>
              </a:ext>
            </a:extLst>
          </p:cNvPr>
          <p:cNvGrpSpPr/>
          <p:nvPr/>
        </p:nvGrpSpPr>
        <p:grpSpPr>
          <a:xfrm>
            <a:off x="3758903" y="3945938"/>
            <a:ext cx="5390028" cy="1631216"/>
            <a:chOff x="803364" y="2625257"/>
            <a:chExt cx="2975111" cy="1631216"/>
          </a:xfrm>
        </p:grpSpPr>
        <p:sp>
          <p:nvSpPr>
            <p:cNvPr id="38" name="TextBox 37">
              <a:extLst>
                <a:ext uri="{FF2B5EF4-FFF2-40B4-BE49-F238E27FC236}">
                  <a16:creationId xmlns:a16="http://schemas.microsoft.com/office/drawing/2014/main" id="{EF425711-2D49-67CE-7DF7-312487E65BF5}"/>
                </a:ext>
              </a:extLst>
            </p:cNvPr>
            <p:cNvSpPr txBox="1"/>
            <p:nvPr/>
          </p:nvSpPr>
          <p:spPr>
            <a:xfrm>
              <a:off x="803364" y="2625257"/>
              <a:ext cx="2926080" cy="461665"/>
            </a:xfrm>
            <a:prstGeom prst="rect">
              <a:avLst/>
            </a:prstGeom>
            <a:noFill/>
          </p:spPr>
          <p:txBody>
            <a:bodyPr wrap="square" lIns="0" rIns="0" rtlCol="0" anchor="b">
              <a:spAutoFit/>
            </a:bodyPr>
            <a:lstStyle/>
            <a:p>
              <a:pPr>
                <a:defRPr/>
              </a:pPr>
              <a:r>
                <a:rPr lang="en-US" sz="2400" b="1" kern="0" noProof="1">
                  <a:solidFill>
                    <a:prstClr val="black"/>
                  </a:solidFill>
                  <a:latin typeface="Calibri" panose="020F0502020204030204"/>
                </a:rPr>
                <a:t>Input Variability</a:t>
              </a:r>
            </a:p>
          </p:txBody>
        </p:sp>
        <p:sp>
          <p:nvSpPr>
            <p:cNvPr id="39" name="TextBox 38">
              <a:extLst>
                <a:ext uri="{FF2B5EF4-FFF2-40B4-BE49-F238E27FC236}">
                  <a16:creationId xmlns:a16="http://schemas.microsoft.com/office/drawing/2014/main" id="{7CFA5E4B-7213-1BC0-5C92-7A570B6A4A4E}"/>
                </a:ext>
              </a:extLst>
            </p:cNvPr>
            <p:cNvSpPr txBox="1"/>
            <p:nvPr/>
          </p:nvSpPr>
          <p:spPr>
            <a:xfrm>
              <a:off x="803364" y="3086922"/>
              <a:ext cx="2975111" cy="1169551"/>
            </a:xfrm>
            <a:prstGeom prst="rect">
              <a:avLst/>
            </a:prstGeom>
            <a:noFill/>
          </p:spPr>
          <p:txBody>
            <a:bodyPr wrap="square" lIns="0" rIns="0" rtlCol="0" anchor="t">
              <a:spAutoFit/>
            </a:bodyPr>
            <a:lstStyle/>
            <a:p>
              <a:pPr>
                <a:defRPr/>
              </a:pPr>
              <a:r>
                <a:rPr lang="en-US" sz="1400" dirty="0">
                  <a:solidFill>
                    <a:srgbClr val="595959"/>
                  </a:solidFill>
                  <a:effectLst/>
                  <a:latin typeface="Calibri" panose="020F0502020204030204" pitchFamily="34" charset="0"/>
                </a:rPr>
                <a:t>Level 2 manages regular inputs but has trouble with unusual formats, while Level 3 handles unstructured data, grasps context, and adapts as needed.</a:t>
              </a:r>
            </a:p>
            <a:p>
              <a:pPr marL="285750" indent="-285750">
                <a:buFont typeface="Arial" panose="020B0604020202020204" pitchFamily="34" charset="0"/>
                <a:buChar char="•"/>
                <a:defRPr/>
              </a:pPr>
              <a:r>
                <a:rPr lang="en-US" sz="1400" kern="0" noProof="1">
                  <a:solidFill>
                    <a:prstClr val="black">
                      <a:lumMod val="65000"/>
                      <a:lumOff val="35000"/>
                    </a:prstClr>
                  </a:solidFill>
                  <a:latin typeface="Calibri" panose="020F0502020204030204"/>
                </a:rPr>
                <a:t>Example: Consistent data formats -&gt; Level 2</a:t>
              </a:r>
            </a:p>
            <a:p>
              <a:pPr marL="285750" indent="-285750">
                <a:buFont typeface="Arial" panose="020B0604020202020204" pitchFamily="34" charset="0"/>
                <a:buChar char="•"/>
                <a:defRPr/>
              </a:pPr>
              <a:r>
                <a:rPr lang="en-US" sz="1400" kern="0" noProof="1">
                  <a:solidFill>
                    <a:prstClr val="black">
                      <a:lumMod val="65000"/>
                      <a:lumOff val="35000"/>
                    </a:prstClr>
                  </a:solidFill>
                  <a:latin typeface="Calibri" panose="020F0502020204030204"/>
                </a:rPr>
                <a:t>Varied Client Contexts -&gt; Level 3</a:t>
              </a:r>
              <a:endParaRPr lang="en-US" sz="1400" kern="0" noProof="1">
                <a:solidFill>
                  <a:srgbClr val="595959"/>
                </a:solidFill>
                <a:latin typeface="Calibri" panose="020F0502020204030204" pitchFamily="34" charset="0"/>
              </a:endParaRPr>
            </a:p>
          </p:txBody>
        </p:sp>
      </p:grpSp>
      <p:grpSp>
        <p:nvGrpSpPr>
          <p:cNvPr id="40" name="Group 39">
            <a:extLst>
              <a:ext uri="{FF2B5EF4-FFF2-40B4-BE49-F238E27FC236}">
                <a16:creationId xmlns:a16="http://schemas.microsoft.com/office/drawing/2014/main" id="{541AFB42-30D7-AA83-349E-857B5D85CE90}"/>
              </a:ext>
            </a:extLst>
          </p:cNvPr>
          <p:cNvGrpSpPr/>
          <p:nvPr/>
        </p:nvGrpSpPr>
        <p:grpSpPr>
          <a:xfrm>
            <a:off x="6756711" y="1561927"/>
            <a:ext cx="4140723" cy="1601864"/>
            <a:chOff x="-209432" y="2089340"/>
            <a:chExt cx="2679693" cy="1601864"/>
          </a:xfrm>
        </p:grpSpPr>
        <p:sp>
          <p:nvSpPr>
            <p:cNvPr id="41" name="TextBox 40">
              <a:extLst>
                <a:ext uri="{FF2B5EF4-FFF2-40B4-BE49-F238E27FC236}">
                  <a16:creationId xmlns:a16="http://schemas.microsoft.com/office/drawing/2014/main" id="{FAD5E68A-B589-7CC0-5A98-4B778D77425D}"/>
                </a:ext>
              </a:extLst>
            </p:cNvPr>
            <p:cNvSpPr txBox="1"/>
            <p:nvPr/>
          </p:nvSpPr>
          <p:spPr>
            <a:xfrm>
              <a:off x="-209432" y="2089340"/>
              <a:ext cx="1567755" cy="478663"/>
            </a:xfrm>
            <a:prstGeom prst="rect">
              <a:avLst/>
            </a:prstGeom>
            <a:noFill/>
          </p:spPr>
          <p:txBody>
            <a:bodyPr wrap="square" lIns="0" rIns="0" rtlCol="0" anchor="b">
              <a:spAutoFit/>
            </a:bodyPr>
            <a:lstStyle/>
            <a:p>
              <a:pPr algn="r">
                <a:defRPr/>
              </a:pPr>
              <a:r>
                <a:rPr lang="en-US" sz="2400" b="1" kern="0" noProof="1">
                  <a:solidFill>
                    <a:prstClr val="black"/>
                  </a:solidFill>
                  <a:latin typeface="Calibri" panose="020F0502020204030204"/>
                </a:rPr>
                <a:t>Error Sensitivity</a:t>
              </a:r>
            </a:p>
          </p:txBody>
        </p:sp>
        <p:sp>
          <p:nvSpPr>
            <p:cNvPr id="42" name="TextBox 41">
              <a:extLst>
                <a:ext uri="{FF2B5EF4-FFF2-40B4-BE49-F238E27FC236}">
                  <a16:creationId xmlns:a16="http://schemas.microsoft.com/office/drawing/2014/main" id="{1AD6FAD8-FC39-4BBA-7E80-BAC337BC56A9}"/>
                </a:ext>
              </a:extLst>
            </p:cNvPr>
            <p:cNvSpPr txBox="1"/>
            <p:nvPr/>
          </p:nvSpPr>
          <p:spPr>
            <a:xfrm>
              <a:off x="-173758" y="2737097"/>
              <a:ext cx="2644019" cy="954107"/>
            </a:xfrm>
            <a:prstGeom prst="rect">
              <a:avLst/>
            </a:prstGeom>
            <a:noFill/>
          </p:spPr>
          <p:txBody>
            <a:bodyPr wrap="square" lIns="0" rIns="0" rtlCol="0" anchor="t">
              <a:spAutoFit/>
            </a:bodyPr>
            <a:lstStyle/>
            <a:p>
              <a:pPr marL="274320" indent="-274320"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2 offers consistent accuracy for precise tasks</a:t>
              </a:r>
            </a:p>
            <a:p>
              <a:pPr marL="274320" indent="-274320"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2 is ideal for finance-related work</a:t>
              </a:r>
            </a:p>
            <a:p>
              <a:pPr marL="274320" indent="-274320"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3 provides more flexibility and variation</a:t>
              </a:r>
            </a:p>
            <a:p>
              <a:pPr marL="274320" indent="-274320" rtl="0" eaLnBrk="1" latinLnBrk="0" hangingPunct="1">
                <a:buFont typeface="Arial" panose="020B0604020202020204" pitchFamily="34" charset="0"/>
                <a:buChar char="•"/>
              </a:pPr>
              <a:r>
                <a:rPr lang="en-US" sz="1400" dirty="0">
                  <a:solidFill>
                    <a:srgbClr val="595959"/>
                  </a:solidFill>
                  <a:effectLst/>
                  <a:latin typeface="Calibri" panose="020F0502020204030204" pitchFamily="34" charset="0"/>
                </a:rPr>
                <a:t>Level 3 suits creative tasks like content creation</a:t>
              </a:r>
              <a:endParaRPr lang="en-US" sz="1400" kern="0" noProof="1">
                <a:solidFill>
                  <a:prstClr val="black">
                    <a:lumMod val="65000"/>
                    <a:lumOff val="35000"/>
                  </a:prstClr>
                </a:solidFill>
                <a:latin typeface="Calibri" panose="020F0502020204030204"/>
              </a:endParaRPr>
            </a:p>
          </p:txBody>
        </p:sp>
      </p:grpSp>
      <p:sp>
        <p:nvSpPr>
          <p:cNvPr id="50" name="TextBox 49">
            <a:extLst>
              <a:ext uri="{FF2B5EF4-FFF2-40B4-BE49-F238E27FC236}">
                <a16:creationId xmlns:a16="http://schemas.microsoft.com/office/drawing/2014/main" id="{69130EA3-B61F-5654-46CE-DEF4E5819394}"/>
              </a:ext>
            </a:extLst>
          </p:cNvPr>
          <p:cNvSpPr txBox="1"/>
          <p:nvPr/>
        </p:nvSpPr>
        <p:spPr>
          <a:xfrm>
            <a:off x="566632" y="884172"/>
            <a:ext cx="1541956" cy="3170099"/>
          </a:xfrm>
          <a:prstGeom prst="rect">
            <a:avLst/>
          </a:prstGeom>
          <a:noFill/>
        </p:spPr>
        <p:txBody>
          <a:bodyPr wrap="square" rtlCol="0">
            <a:spAutoFit/>
          </a:bodyPr>
          <a:lstStyle/>
          <a:p>
            <a:pPr algn="r">
              <a:defRPr/>
            </a:pPr>
            <a:r>
              <a:rPr lang="fr-FR" sz="20000" b="1" kern="0" dirty="0">
                <a:solidFill>
                  <a:srgbClr val="F15F47"/>
                </a:solidFill>
                <a:latin typeface="Calibri" panose="020F0502020204030204"/>
              </a:rPr>
              <a:t>1</a:t>
            </a:r>
          </a:p>
        </p:txBody>
      </p:sp>
      <p:sp>
        <p:nvSpPr>
          <p:cNvPr id="51" name="TextBox 50">
            <a:extLst>
              <a:ext uri="{FF2B5EF4-FFF2-40B4-BE49-F238E27FC236}">
                <a16:creationId xmlns:a16="http://schemas.microsoft.com/office/drawing/2014/main" id="{8E570E9E-098C-CAED-7E03-04402C8FE024}"/>
              </a:ext>
            </a:extLst>
          </p:cNvPr>
          <p:cNvSpPr txBox="1"/>
          <p:nvPr/>
        </p:nvSpPr>
        <p:spPr>
          <a:xfrm>
            <a:off x="10604781" y="884171"/>
            <a:ext cx="946673" cy="3170099"/>
          </a:xfrm>
          <a:prstGeom prst="rect">
            <a:avLst/>
          </a:prstGeom>
          <a:noFill/>
        </p:spPr>
        <p:txBody>
          <a:bodyPr wrap="square" rtlCol="0">
            <a:spAutoFit/>
          </a:bodyPr>
          <a:lstStyle/>
          <a:p>
            <a:pPr algn="r"/>
            <a:r>
              <a:rPr lang="fr-FR" sz="20000" b="1" dirty="0">
                <a:solidFill>
                  <a:srgbClr val="FBA91E"/>
                </a:solidFill>
                <a:latin typeface="Calibri" panose="020F0502020204030204"/>
              </a:rPr>
              <a:t>2</a:t>
            </a:r>
          </a:p>
        </p:txBody>
      </p:sp>
    </p:spTree>
    <p:extLst>
      <p:ext uri="{BB962C8B-B14F-4D97-AF65-F5344CB8AC3E}">
        <p14:creationId xmlns:p14="http://schemas.microsoft.com/office/powerpoint/2010/main" val="649079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A6CE-EA82-84D0-E745-0C9CF41874F7}"/>
              </a:ext>
            </a:extLst>
          </p:cNvPr>
          <p:cNvSpPr>
            <a:spLocks noGrp="1"/>
          </p:cNvSpPr>
          <p:nvPr>
            <p:ph type="title"/>
          </p:nvPr>
        </p:nvSpPr>
        <p:spPr/>
        <p:txBody>
          <a:bodyPr/>
          <a:lstStyle/>
          <a:p>
            <a:r>
              <a:rPr lang="en-US" dirty="0"/>
              <a:t>The Decision Framework</a:t>
            </a:r>
          </a:p>
        </p:txBody>
      </p:sp>
      <p:graphicFrame>
        <p:nvGraphicFramePr>
          <p:cNvPr id="5" name="Table 4">
            <a:extLst>
              <a:ext uri="{FF2B5EF4-FFF2-40B4-BE49-F238E27FC236}">
                <a16:creationId xmlns:a16="http://schemas.microsoft.com/office/drawing/2014/main" id="{749507F8-E7ED-BBDC-3096-5AC31D66A143}"/>
              </a:ext>
            </a:extLst>
          </p:cNvPr>
          <p:cNvGraphicFramePr>
            <a:graphicFrameLocks noGrp="1"/>
          </p:cNvGraphicFramePr>
          <p:nvPr>
            <p:extLst>
              <p:ext uri="{D42A27DB-BD31-4B8C-83A1-F6EECF244321}">
                <p14:modId xmlns:p14="http://schemas.microsoft.com/office/powerpoint/2010/main" val="1667326888"/>
              </p:ext>
            </p:extLst>
          </p:nvPr>
        </p:nvGraphicFramePr>
        <p:xfrm>
          <a:off x="691243" y="1231900"/>
          <a:ext cx="10515600" cy="473642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3298583134"/>
                    </a:ext>
                  </a:extLst>
                </a:gridCol>
                <a:gridCol w="3505200">
                  <a:extLst>
                    <a:ext uri="{9D8B030D-6E8A-4147-A177-3AD203B41FA5}">
                      <a16:colId xmlns:a16="http://schemas.microsoft.com/office/drawing/2014/main" val="2953650580"/>
                    </a:ext>
                  </a:extLst>
                </a:gridCol>
                <a:gridCol w="3505200">
                  <a:extLst>
                    <a:ext uri="{9D8B030D-6E8A-4147-A177-3AD203B41FA5}">
                      <a16:colId xmlns:a16="http://schemas.microsoft.com/office/drawing/2014/main" val="4150384515"/>
                    </a:ext>
                  </a:extLst>
                </a:gridCol>
              </a:tblGrid>
              <a:tr h="701692">
                <a:tc>
                  <a:txBody>
                    <a:bodyPr/>
                    <a:lstStyle/>
                    <a:p>
                      <a:pPr>
                        <a:buNone/>
                      </a:pPr>
                      <a:r>
                        <a:rPr lang="en-US"/>
                        <a:t>Criteria</a:t>
                      </a:r>
                    </a:p>
                  </a:txBody>
                  <a:tcPr anchor="ctr"/>
                </a:tc>
                <a:tc>
                  <a:txBody>
                    <a:bodyPr/>
                    <a:lstStyle/>
                    <a:p>
                      <a:pPr>
                        <a:buNone/>
                      </a:pPr>
                      <a:r>
                        <a:rPr lang="en-US" dirty="0"/>
                        <a:t>Level 2 (Intelligent Automation)</a:t>
                      </a:r>
                    </a:p>
                  </a:txBody>
                  <a:tcPr anchor="ctr"/>
                </a:tc>
                <a:tc>
                  <a:txBody>
                    <a:bodyPr/>
                    <a:lstStyle/>
                    <a:p>
                      <a:pPr>
                        <a:buNone/>
                      </a:pPr>
                      <a:r>
                        <a:rPr lang="en-US" dirty="0"/>
                        <a:t>Level 3 (Agentic Workflows)</a:t>
                      </a:r>
                    </a:p>
                  </a:txBody>
                  <a:tcPr anchor="ctr"/>
                </a:tc>
                <a:extLst>
                  <a:ext uri="{0D108BD9-81ED-4DB2-BD59-A6C34878D82A}">
                    <a16:rowId xmlns:a16="http://schemas.microsoft.com/office/drawing/2014/main" val="1443716351"/>
                  </a:ext>
                </a:extLst>
              </a:tr>
              <a:tr h="701692">
                <a:tc>
                  <a:txBody>
                    <a:bodyPr/>
                    <a:lstStyle/>
                    <a:p>
                      <a:pPr>
                        <a:buNone/>
                      </a:pPr>
                      <a:r>
                        <a:rPr lang="en-US" dirty="0"/>
                        <a:t>Predictability</a:t>
                      </a:r>
                    </a:p>
                  </a:txBody>
                  <a:tcPr anchor="ctr"/>
                </a:tc>
                <a:tc>
                  <a:txBody>
                    <a:bodyPr/>
                    <a:lstStyle/>
                    <a:p>
                      <a:pPr>
                        <a:buNone/>
                      </a:pPr>
                      <a:r>
                        <a:rPr lang="en-US" dirty="0"/>
                        <a:t>Clear rules, repeatable steps</a:t>
                      </a:r>
                    </a:p>
                  </a:txBody>
                  <a:tcPr anchor="ctr"/>
                </a:tc>
                <a:tc>
                  <a:txBody>
                    <a:bodyPr/>
                    <a:lstStyle/>
                    <a:p>
                      <a:pPr>
                        <a:buNone/>
                      </a:pPr>
                      <a:r>
                        <a:rPr lang="en-US"/>
                        <a:t>Context-driven, probabilistic</a:t>
                      </a:r>
                    </a:p>
                  </a:txBody>
                  <a:tcPr anchor="ctr"/>
                </a:tc>
                <a:extLst>
                  <a:ext uri="{0D108BD9-81ED-4DB2-BD59-A6C34878D82A}">
                    <a16:rowId xmlns:a16="http://schemas.microsoft.com/office/drawing/2014/main" val="2906971114"/>
                  </a:ext>
                </a:extLst>
              </a:tr>
              <a:tr h="701692">
                <a:tc>
                  <a:txBody>
                    <a:bodyPr/>
                    <a:lstStyle/>
                    <a:p>
                      <a:pPr>
                        <a:buNone/>
                      </a:pPr>
                      <a:r>
                        <a:rPr lang="en-US" dirty="0"/>
                        <a:t>Error Tolerance</a:t>
                      </a:r>
                    </a:p>
                  </a:txBody>
                  <a:tcPr anchor="ctr"/>
                </a:tc>
                <a:tc>
                  <a:txBody>
                    <a:bodyPr/>
                    <a:lstStyle/>
                    <a:p>
                      <a:pPr>
                        <a:buNone/>
                      </a:pPr>
                      <a:r>
                        <a:rPr lang="en-US"/>
                        <a:t>Needs near-100% accuracy</a:t>
                      </a:r>
                    </a:p>
                  </a:txBody>
                  <a:tcPr anchor="ctr"/>
                </a:tc>
                <a:tc>
                  <a:txBody>
                    <a:bodyPr/>
                    <a:lstStyle/>
                    <a:p>
                      <a:pPr>
                        <a:buNone/>
                      </a:pPr>
                      <a:r>
                        <a:rPr lang="en-US"/>
                        <a:t>Allows some variation, adaptive</a:t>
                      </a:r>
                    </a:p>
                  </a:txBody>
                  <a:tcPr anchor="ctr"/>
                </a:tc>
                <a:extLst>
                  <a:ext uri="{0D108BD9-81ED-4DB2-BD59-A6C34878D82A}">
                    <a16:rowId xmlns:a16="http://schemas.microsoft.com/office/drawing/2014/main" val="4157006315"/>
                  </a:ext>
                </a:extLst>
              </a:tr>
              <a:tr h="701692">
                <a:tc>
                  <a:txBody>
                    <a:bodyPr/>
                    <a:lstStyle/>
                    <a:p>
                      <a:pPr>
                        <a:buNone/>
                      </a:pPr>
                      <a:r>
                        <a:rPr lang="en-US" dirty="0"/>
                        <a:t>Inputs</a:t>
                      </a:r>
                    </a:p>
                  </a:txBody>
                  <a:tcPr anchor="ctr"/>
                </a:tc>
                <a:tc>
                  <a:txBody>
                    <a:bodyPr/>
                    <a:lstStyle/>
                    <a:p>
                      <a:pPr>
                        <a:buNone/>
                      </a:pPr>
                      <a:r>
                        <a:rPr lang="en-US" dirty="0"/>
                        <a:t>Standardized, structured</a:t>
                      </a:r>
                    </a:p>
                  </a:txBody>
                  <a:tcPr anchor="ctr"/>
                </a:tc>
                <a:tc>
                  <a:txBody>
                    <a:bodyPr/>
                    <a:lstStyle/>
                    <a:p>
                      <a:pPr>
                        <a:buNone/>
                      </a:pPr>
                      <a:r>
                        <a:rPr lang="en-US"/>
                        <a:t>Variable, unstructured</a:t>
                      </a:r>
                    </a:p>
                  </a:txBody>
                  <a:tcPr anchor="ctr"/>
                </a:tc>
                <a:extLst>
                  <a:ext uri="{0D108BD9-81ED-4DB2-BD59-A6C34878D82A}">
                    <a16:rowId xmlns:a16="http://schemas.microsoft.com/office/drawing/2014/main" val="479005886"/>
                  </a:ext>
                </a:extLst>
              </a:tr>
              <a:tr h="701692">
                <a:tc>
                  <a:txBody>
                    <a:bodyPr/>
                    <a:lstStyle/>
                    <a:p>
                      <a:pPr>
                        <a:buNone/>
                      </a:pPr>
                      <a:r>
                        <a:rPr lang="en-US"/>
                        <a:t>Best For</a:t>
                      </a:r>
                    </a:p>
                  </a:txBody>
                  <a:tcPr anchor="ctr"/>
                </a:tc>
                <a:tc>
                  <a:txBody>
                    <a:bodyPr/>
                    <a:lstStyle/>
                    <a:p>
                      <a:pPr>
                        <a:buNone/>
                      </a:pPr>
                      <a:r>
                        <a:rPr lang="en-US" dirty="0"/>
                        <a:t>Repetitive workflows</a:t>
                      </a:r>
                    </a:p>
                  </a:txBody>
                  <a:tcPr anchor="ctr"/>
                </a:tc>
                <a:tc>
                  <a:txBody>
                    <a:bodyPr/>
                    <a:lstStyle/>
                    <a:p>
                      <a:pPr>
                        <a:buNone/>
                      </a:pPr>
                      <a:r>
                        <a:rPr lang="en-US"/>
                        <a:t>Reasoning &amp; decision-making</a:t>
                      </a:r>
                    </a:p>
                  </a:txBody>
                  <a:tcPr anchor="ctr"/>
                </a:tc>
                <a:extLst>
                  <a:ext uri="{0D108BD9-81ED-4DB2-BD59-A6C34878D82A}">
                    <a16:rowId xmlns:a16="http://schemas.microsoft.com/office/drawing/2014/main" val="1009984850"/>
                  </a:ext>
                </a:extLst>
              </a:tr>
              <a:tr h="1227960">
                <a:tc>
                  <a:txBody>
                    <a:bodyPr/>
                    <a:lstStyle/>
                    <a:p>
                      <a:pPr>
                        <a:buNone/>
                      </a:pPr>
                      <a:r>
                        <a:rPr lang="en-US" dirty="0"/>
                        <a:t>Examples</a:t>
                      </a:r>
                    </a:p>
                  </a:txBody>
                  <a:tcPr anchor="ctr"/>
                </a:tc>
                <a:tc>
                  <a:txBody>
                    <a:bodyPr/>
                    <a:lstStyle/>
                    <a:p>
                      <a:pPr>
                        <a:buNone/>
                      </a:pPr>
                      <a:r>
                        <a:rPr lang="en-US" dirty="0"/>
                        <a:t>Data extraction, finance, compliance</a:t>
                      </a:r>
                    </a:p>
                  </a:txBody>
                  <a:tcPr anchor="ctr"/>
                </a:tc>
                <a:tc>
                  <a:txBody>
                    <a:bodyPr/>
                    <a:lstStyle/>
                    <a:p>
                      <a:pPr>
                        <a:buNone/>
                      </a:pPr>
                      <a:r>
                        <a:rPr lang="en-US" dirty="0"/>
                        <a:t>Reports, chatbots, fraud detection</a:t>
                      </a:r>
                    </a:p>
                  </a:txBody>
                  <a:tcPr anchor="ctr"/>
                </a:tc>
                <a:extLst>
                  <a:ext uri="{0D108BD9-81ED-4DB2-BD59-A6C34878D82A}">
                    <a16:rowId xmlns:a16="http://schemas.microsoft.com/office/drawing/2014/main" val="3950630481"/>
                  </a:ext>
                </a:extLst>
              </a:tr>
            </a:tbl>
          </a:graphicData>
        </a:graphic>
      </p:graphicFrame>
    </p:spTree>
    <p:extLst>
      <p:ext uri="{BB962C8B-B14F-4D97-AF65-F5344CB8AC3E}">
        <p14:creationId xmlns:p14="http://schemas.microsoft.com/office/powerpoint/2010/main" val="41124335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25C4-0361-4A4E-C192-8F0C5DD31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29812-A733-18AF-301D-F07C3D0891DE}"/>
              </a:ext>
            </a:extLst>
          </p:cNvPr>
          <p:cNvSpPr>
            <a:spLocks noGrp="1"/>
          </p:cNvSpPr>
          <p:nvPr>
            <p:ph type="title"/>
          </p:nvPr>
        </p:nvSpPr>
        <p:spPr/>
        <p:txBody>
          <a:bodyPr/>
          <a:lstStyle/>
          <a:p>
            <a:r>
              <a:rPr lang="en-US" dirty="0"/>
              <a:t>Check in on the Chat-</a:t>
            </a:r>
            <a:r>
              <a:rPr lang="en-US" dirty="0" err="1"/>
              <a:t>ter</a:t>
            </a:r>
            <a:endParaRPr lang="en-US" dirty="0"/>
          </a:p>
        </p:txBody>
      </p:sp>
      <p:grpSp>
        <p:nvGrpSpPr>
          <p:cNvPr id="4" name="Group 3">
            <a:extLst>
              <a:ext uri="{FF2B5EF4-FFF2-40B4-BE49-F238E27FC236}">
                <a16:creationId xmlns:a16="http://schemas.microsoft.com/office/drawing/2014/main" id="{9C0B1AFD-30BC-EB8F-B248-940D3C66FD8E}"/>
              </a:ext>
            </a:extLst>
          </p:cNvPr>
          <p:cNvGrpSpPr/>
          <p:nvPr/>
        </p:nvGrpSpPr>
        <p:grpSpPr>
          <a:xfrm>
            <a:off x="1613454" y="2725822"/>
            <a:ext cx="967952" cy="3337479"/>
            <a:chOff x="3715326" y="1208642"/>
            <a:chExt cx="967952" cy="3337479"/>
          </a:xfrm>
        </p:grpSpPr>
        <p:grpSp>
          <p:nvGrpSpPr>
            <p:cNvPr id="5" name="Group 4">
              <a:extLst>
                <a:ext uri="{FF2B5EF4-FFF2-40B4-BE49-F238E27FC236}">
                  <a16:creationId xmlns:a16="http://schemas.microsoft.com/office/drawing/2014/main" id="{465D0968-A117-55FC-D76F-52931E30FF71}"/>
                </a:ext>
              </a:extLst>
            </p:cNvPr>
            <p:cNvGrpSpPr/>
            <p:nvPr/>
          </p:nvGrpSpPr>
          <p:grpSpPr>
            <a:xfrm>
              <a:off x="3782456" y="2416991"/>
              <a:ext cx="584036" cy="2129130"/>
              <a:chOff x="3782456" y="2416991"/>
              <a:chExt cx="584036" cy="2129130"/>
            </a:xfrm>
          </p:grpSpPr>
          <p:sp>
            <p:nvSpPr>
              <p:cNvPr id="12" name="Rectangle">
                <a:extLst>
                  <a:ext uri="{FF2B5EF4-FFF2-40B4-BE49-F238E27FC236}">
                    <a16:creationId xmlns:a16="http://schemas.microsoft.com/office/drawing/2014/main" id="{C61276A9-90B4-5494-84C9-522FA1B9382E}"/>
                  </a:ext>
                </a:extLst>
              </p:cNvPr>
              <p:cNvSpPr/>
              <p:nvPr/>
            </p:nvSpPr>
            <p:spPr>
              <a:xfrm>
                <a:off x="3782456" y="2416991"/>
                <a:ext cx="584036" cy="2129130"/>
              </a:xfrm>
              <a:prstGeom prst="rect">
                <a:avLst/>
              </a:prstGeom>
              <a:solidFill>
                <a:schemeClr val="accent2"/>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13" name="Rectangle">
                <a:extLst>
                  <a:ext uri="{FF2B5EF4-FFF2-40B4-BE49-F238E27FC236}">
                    <a16:creationId xmlns:a16="http://schemas.microsoft.com/office/drawing/2014/main" id="{F7D0E47B-EF23-6A9A-980C-946A0CA59C3E}"/>
                  </a:ext>
                </a:extLst>
              </p:cNvPr>
              <p:cNvSpPr/>
              <p:nvPr/>
            </p:nvSpPr>
            <p:spPr>
              <a:xfrm>
                <a:off x="3782456" y="2416991"/>
                <a:ext cx="129226" cy="2129130"/>
              </a:xfrm>
              <a:prstGeom prst="rect">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 name="Group 5">
              <a:extLst>
                <a:ext uri="{FF2B5EF4-FFF2-40B4-BE49-F238E27FC236}">
                  <a16:creationId xmlns:a16="http://schemas.microsoft.com/office/drawing/2014/main" id="{69B54790-369B-86FD-4A9C-AC29757AE084}"/>
                </a:ext>
              </a:extLst>
            </p:cNvPr>
            <p:cNvGrpSpPr/>
            <p:nvPr/>
          </p:nvGrpSpPr>
          <p:grpSpPr>
            <a:xfrm>
              <a:off x="3715326" y="1208642"/>
              <a:ext cx="967952" cy="1327508"/>
              <a:chOff x="3715326" y="1208642"/>
              <a:chExt cx="967952" cy="1327508"/>
            </a:xfrm>
          </p:grpSpPr>
          <p:sp>
            <p:nvSpPr>
              <p:cNvPr id="7" name="Shape">
                <a:extLst>
                  <a:ext uri="{FF2B5EF4-FFF2-40B4-BE49-F238E27FC236}">
                    <a16:creationId xmlns:a16="http://schemas.microsoft.com/office/drawing/2014/main" id="{320430DD-CD0A-4B9C-6310-379DD285D6CC}"/>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path>
                </a:pathLst>
              </a:custGeom>
              <a:solidFill>
                <a:srgbClr val="A87B4E"/>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8" name="Shape">
                <a:extLst>
                  <a:ext uri="{FF2B5EF4-FFF2-40B4-BE49-F238E27FC236}">
                    <a16:creationId xmlns:a16="http://schemas.microsoft.com/office/drawing/2014/main" id="{DEB52584-AA08-5D0F-71A3-2AB4785E1BD6}"/>
                  </a:ext>
                </a:extLst>
              </p:cNvPr>
              <p:cNvSpPr/>
              <p:nvPr/>
            </p:nvSpPr>
            <p:spPr>
              <a:xfrm>
                <a:off x="3715326" y="1208642"/>
                <a:ext cx="967952" cy="1211705"/>
              </a:xfrm>
              <a:custGeom>
                <a:avLst/>
                <a:gdLst/>
                <a:ahLst/>
                <a:cxnLst>
                  <a:cxn ang="0">
                    <a:pos x="wd2" y="hd2"/>
                  </a:cxn>
                  <a:cxn ang="5400000">
                    <a:pos x="wd2" y="hd2"/>
                  </a:cxn>
                  <a:cxn ang="10800000">
                    <a:pos x="wd2" y="hd2"/>
                  </a:cxn>
                  <a:cxn ang="16200000">
                    <a:pos x="wd2" y="hd2"/>
                  </a:cxn>
                </a:cxnLst>
                <a:rect l="0" t="0" r="r" b="b"/>
                <a:pathLst>
                  <a:path w="21332"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15" y="14510"/>
                      <a:pt x="21600" y="13403"/>
                      <a:pt x="20897" y="12655"/>
                    </a:cubicBezTo>
                    <a:close/>
                    <a:moveTo>
                      <a:pt x="20047" y="14659"/>
                    </a:moveTo>
                    <a:lnTo>
                      <a:pt x="17458" y="16484"/>
                    </a:lnTo>
                    <a:cubicBezTo>
                      <a:pt x="16755" y="16963"/>
                      <a:pt x="16200" y="17531"/>
                      <a:pt x="15756" y="18189"/>
                    </a:cubicBezTo>
                    <a:cubicBezTo>
                      <a:pt x="15275" y="18907"/>
                      <a:pt x="14573" y="19506"/>
                      <a:pt x="13796" y="19984"/>
                    </a:cubicBezTo>
                    <a:lnTo>
                      <a:pt x="13796" y="18758"/>
                    </a:lnTo>
                    <a:cubicBezTo>
                      <a:pt x="13796" y="18608"/>
                      <a:pt x="13648" y="18489"/>
                      <a:pt x="13463" y="18489"/>
                    </a:cubicBezTo>
                    <a:cubicBezTo>
                      <a:pt x="13278" y="18489"/>
                      <a:pt x="13130" y="18608"/>
                      <a:pt x="13130" y="18758"/>
                    </a:cubicBezTo>
                    <a:lnTo>
                      <a:pt x="13130" y="20523"/>
                    </a:lnTo>
                    <a:lnTo>
                      <a:pt x="13130" y="21091"/>
                    </a:lnTo>
                    <a:lnTo>
                      <a:pt x="2996" y="21091"/>
                    </a:lnTo>
                    <a:lnTo>
                      <a:pt x="2996" y="19685"/>
                    </a:lnTo>
                    <a:lnTo>
                      <a:pt x="2996" y="18758"/>
                    </a:lnTo>
                    <a:cubicBezTo>
                      <a:pt x="2996" y="18608"/>
                      <a:pt x="2848" y="18489"/>
                      <a:pt x="2663" y="18489"/>
                    </a:cubicBezTo>
                    <a:cubicBezTo>
                      <a:pt x="2478" y="18489"/>
                      <a:pt x="2330" y="18608"/>
                      <a:pt x="2330" y="18758"/>
                    </a:cubicBezTo>
                    <a:lnTo>
                      <a:pt x="2330" y="19326"/>
                    </a:lnTo>
                    <a:cubicBezTo>
                      <a:pt x="1406" y="19057"/>
                      <a:pt x="629" y="17771"/>
                      <a:pt x="629" y="16394"/>
                    </a:cubicBezTo>
                    <a:lnTo>
                      <a:pt x="629" y="4996"/>
                    </a:lnTo>
                    <a:cubicBezTo>
                      <a:pt x="629" y="4368"/>
                      <a:pt x="1258" y="3889"/>
                      <a:pt x="1997" y="3889"/>
                    </a:cubicBezTo>
                    <a:cubicBezTo>
                      <a:pt x="2737" y="3889"/>
                      <a:pt x="3366" y="4398"/>
                      <a:pt x="3366" y="4996"/>
                    </a:cubicBezTo>
                    <a:lnTo>
                      <a:pt x="3366" y="12146"/>
                    </a:lnTo>
                    <a:cubicBezTo>
                      <a:pt x="3366" y="12296"/>
                      <a:pt x="3514" y="12416"/>
                      <a:pt x="3699" y="12416"/>
                    </a:cubicBezTo>
                    <a:cubicBezTo>
                      <a:pt x="3884" y="12416"/>
                      <a:pt x="4032" y="12296"/>
                      <a:pt x="4032" y="12146"/>
                    </a:cubicBezTo>
                    <a:lnTo>
                      <a:pt x="4032" y="4996"/>
                    </a:lnTo>
                    <a:lnTo>
                      <a:pt x="4032" y="3560"/>
                    </a:lnTo>
                    <a:cubicBezTo>
                      <a:pt x="4032" y="2932"/>
                      <a:pt x="4660" y="2453"/>
                      <a:pt x="5400" y="2453"/>
                    </a:cubicBezTo>
                    <a:cubicBezTo>
                      <a:pt x="6140" y="2453"/>
                      <a:pt x="6769" y="2962"/>
                      <a:pt x="6769" y="3560"/>
                    </a:cubicBezTo>
                    <a:lnTo>
                      <a:pt x="6769" y="10980"/>
                    </a:lnTo>
                    <a:cubicBezTo>
                      <a:pt x="6769" y="11129"/>
                      <a:pt x="6916" y="11249"/>
                      <a:pt x="7101" y="11249"/>
                    </a:cubicBezTo>
                    <a:cubicBezTo>
                      <a:pt x="7286" y="11249"/>
                      <a:pt x="7434" y="11129"/>
                      <a:pt x="7434" y="10980"/>
                    </a:cubicBezTo>
                    <a:lnTo>
                      <a:pt x="7434" y="3560"/>
                    </a:lnTo>
                    <a:lnTo>
                      <a:pt x="7434" y="1645"/>
                    </a:lnTo>
                    <a:cubicBezTo>
                      <a:pt x="7434" y="1017"/>
                      <a:pt x="8063" y="539"/>
                      <a:pt x="8803" y="539"/>
                    </a:cubicBezTo>
                    <a:cubicBezTo>
                      <a:pt x="9542" y="539"/>
                      <a:pt x="10171" y="1047"/>
                      <a:pt x="10171" y="1645"/>
                    </a:cubicBezTo>
                    <a:lnTo>
                      <a:pt x="10171" y="3201"/>
                    </a:lnTo>
                    <a:lnTo>
                      <a:pt x="10171" y="9873"/>
                    </a:lnTo>
                    <a:cubicBezTo>
                      <a:pt x="10171" y="10022"/>
                      <a:pt x="10319" y="10142"/>
                      <a:pt x="10504" y="10142"/>
                    </a:cubicBezTo>
                    <a:cubicBezTo>
                      <a:pt x="10689" y="10142"/>
                      <a:pt x="10837" y="10022"/>
                      <a:pt x="10837" y="9873"/>
                    </a:cubicBezTo>
                    <a:lnTo>
                      <a:pt x="10837" y="3201"/>
                    </a:lnTo>
                    <a:cubicBezTo>
                      <a:pt x="10837" y="2573"/>
                      <a:pt x="11466" y="2094"/>
                      <a:pt x="12205" y="2094"/>
                    </a:cubicBezTo>
                    <a:cubicBezTo>
                      <a:pt x="12945" y="2094"/>
                      <a:pt x="13574" y="2603"/>
                      <a:pt x="13574" y="3201"/>
                    </a:cubicBezTo>
                    <a:lnTo>
                      <a:pt x="13574" y="15078"/>
                    </a:lnTo>
                    <a:cubicBezTo>
                      <a:pt x="13574" y="15198"/>
                      <a:pt x="13648" y="15288"/>
                      <a:pt x="13759" y="15317"/>
                    </a:cubicBezTo>
                    <a:cubicBezTo>
                      <a:pt x="13870" y="15377"/>
                      <a:pt x="14018" y="15347"/>
                      <a:pt x="14129" y="15288"/>
                    </a:cubicBezTo>
                    <a:lnTo>
                      <a:pt x="18123" y="12775"/>
                    </a:lnTo>
                    <a:cubicBezTo>
                      <a:pt x="18419" y="12595"/>
                      <a:pt x="18789" y="12505"/>
                      <a:pt x="19196" y="12535"/>
                    </a:cubicBezTo>
                    <a:cubicBezTo>
                      <a:pt x="19566" y="12565"/>
                      <a:pt x="19936" y="12745"/>
                      <a:pt x="20158" y="12984"/>
                    </a:cubicBezTo>
                    <a:cubicBezTo>
                      <a:pt x="20823" y="13522"/>
                      <a:pt x="20712" y="14240"/>
                      <a:pt x="20047" y="14659"/>
                    </a:cubicBezTo>
                    <a:close/>
                  </a:path>
                </a:pathLst>
              </a:custGeom>
              <a:solidFill>
                <a:srgbClr val="895D3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9" name="Rectangle">
                <a:extLst>
                  <a:ext uri="{FF2B5EF4-FFF2-40B4-BE49-F238E27FC236}">
                    <a16:creationId xmlns:a16="http://schemas.microsoft.com/office/drawing/2014/main" id="{2C53F093-10C7-7FD6-1AE5-F3ED29966A64}"/>
                  </a:ext>
                </a:extLst>
              </p:cNvPr>
              <p:cNvSpPr/>
              <p:nvPr/>
            </p:nvSpPr>
            <p:spPr>
              <a:xfrm>
                <a:off x="3732108" y="2366644"/>
                <a:ext cx="694802" cy="169506"/>
              </a:xfrm>
              <a:prstGeom prst="rect">
                <a:avLst/>
              </a:prstGeom>
              <a:solidFill>
                <a:schemeClr val="accent2">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10" name="Freeform: Shape 79">
                <a:extLst>
                  <a:ext uri="{FF2B5EF4-FFF2-40B4-BE49-F238E27FC236}">
                    <a16:creationId xmlns:a16="http://schemas.microsoft.com/office/drawing/2014/main" id="{F35A0B17-6E76-9BF8-B25B-E6AC8CA87BF5}"/>
                  </a:ext>
                </a:extLst>
              </p:cNvPr>
              <p:cNvSpPr/>
              <p:nvPr/>
            </p:nvSpPr>
            <p:spPr>
              <a:xfrm>
                <a:off x="3765674" y="1242206"/>
                <a:ext cx="884022" cy="798431"/>
              </a:xfrm>
              <a:custGeom>
                <a:avLst/>
                <a:gdLst>
                  <a:gd name="connsiteX0" fmla="*/ 838504 w 884022"/>
                  <a:gd name="connsiteY0" fmla="*/ 671723 h 798431"/>
                  <a:gd name="connsiteX1" fmla="*/ 872700 w 884022"/>
                  <a:gd name="connsiteY1" fmla="*/ 691022 h 798431"/>
                  <a:gd name="connsiteX2" fmla="*/ 864304 w 884022"/>
                  <a:gd name="connsiteY2" fmla="*/ 763188 h 798431"/>
                  <a:gd name="connsiteX3" fmla="*/ 818990 w 884022"/>
                  <a:gd name="connsiteY3" fmla="*/ 798431 h 798431"/>
                  <a:gd name="connsiteX4" fmla="*/ 755217 w 884022"/>
                  <a:gd name="connsiteY4" fmla="*/ 717875 h 798431"/>
                  <a:gd name="connsiteX5" fmla="*/ 800531 w 884022"/>
                  <a:gd name="connsiteY5" fmla="*/ 682631 h 798431"/>
                  <a:gd name="connsiteX6" fmla="*/ 838504 w 884022"/>
                  <a:gd name="connsiteY6" fmla="*/ 671723 h 798431"/>
                  <a:gd name="connsiteX7" fmla="*/ 50348 w 884022"/>
                  <a:gd name="connsiteY7" fmla="*/ 201392 h 798431"/>
                  <a:gd name="connsiteX8" fmla="*/ 100696 w 884022"/>
                  <a:gd name="connsiteY8" fmla="*/ 251743 h 798431"/>
                  <a:gd name="connsiteX9" fmla="*/ 100696 w 884022"/>
                  <a:gd name="connsiteY9" fmla="*/ 307125 h 798431"/>
                  <a:gd name="connsiteX10" fmla="*/ 0 w 884022"/>
                  <a:gd name="connsiteY10" fmla="*/ 307125 h 798431"/>
                  <a:gd name="connsiteX11" fmla="*/ 0 w 884022"/>
                  <a:gd name="connsiteY11" fmla="*/ 251743 h 798431"/>
                  <a:gd name="connsiteX12" fmla="*/ 50348 w 884022"/>
                  <a:gd name="connsiteY12" fmla="*/ 201392 h 798431"/>
                  <a:gd name="connsiteX13" fmla="*/ 201391 w 884022"/>
                  <a:gd name="connsiteY13" fmla="*/ 117478 h 798431"/>
                  <a:gd name="connsiteX14" fmla="*/ 251739 w 884022"/>
                  <a:gd name="connsiteY14" fmla="*/ 167829 h 798431"/>
                  <a:gd name="connsiteX15" fmla="*/ 251739 w 884022"/>
                  <a:gd name="connsiteY15" fmla="*/ 223211 h 798431"/>
                  <a:gd name="connsiteX16" fmla="*/ 151043 w 884022"/>
                  <a:gd name="connsiteY16" fmla="*/ 223211 h 798431"/>
                  <a:gd name="connsiteX17" fmla="*/ 151043 w 884022"/>
                  <a:gd name="connsiteY17" fmla="*/ 167829 h 798431"/>
                  <a:gd name="connsiteX18" fmla="*/ 201391 w 884022"/>
                  <a:gd name="connsiteY18" fmla="*/ 117478 h 798431"/>
                  <a:gd name="connsiteX19" fmla="*/ 520261 w 884022"/>
                  <a:gd name="connsiteY19" fmla="*/ 83913 h 798431"/>
                  <a:gd name="connsiteX20" fmla="*/ 570609 w 884022"/>
                  <a:gd name="connsiteY20" fmla="*/ 134264 h 798431"/>
                  <a:gd name="connsiteX21" fmla="*/ 570609 w 884022"/>
                  <a:gd name="connsiteY21" fmla="*/ 189646 h 798431"/>
                  <a:gd name="connsiteX22" fmla="*/ 469913 w 884022"/>
                  <a:gd name="connsiteY22" fmla="*/ 189646 h 798431"/>
                  <a:gd name="connsiteX23" fmla="*/ 469913 w 884022"/>
                  <a:gd name="connsiteY23" fmla="*/ 134264 h 798431"/>
                  <a:gd name="connsiteX24" fmla="*/ 520261 w 884022"/>
                  <a:gd name="connsiteY24" fmla="*/ 83913 h 798431"/>
                  <a:gd name="connsiteX25" fmla="*/ 352435 w 884022"/>
                  <a:gd name="connsiteY25" fmla="*/ 0 h 798431"/>
                  <a:gd name="connsiteX26" fmla="*/ 402783 w 884022"/>
                  <a:gd name="connsiteY26" fmla="*/ 50350 h 798431"/>
                  <a:gd name="connsiteX27" fmla="*/ 402783 w 884022"/>
                  <a:gd name="connsiteY27" fmla="*/ 105732 h 798431"/>
                  <a:gd name="connsiteX28" fmla="*/ 302087 w 884022"/>
                  <a:gd name="connsiteY28" fmla="*/ 105732 h 798431"/>
                  <a:gd name="connsiteX29" fmla="*/ 302087 w 884022"/>
                  <a:gd name="connsiteY29" fmla="*/ 50350 h 798431"/>
                  <a:gd name="connsiteX30" fmla="*/ 352435 w 884022"/>
                  <a:gd name="connsiteY30" fmla="*/ 0 h 7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1">
                    <a:moveTo>
                      <a:pt x="838504" y="671723"/>
                    </a:moveTo>
                    <a:cubicBezTo>
                      <a:pt x="851720" y="673401"/>
                      <a:pt x="864308" y="680114"/>
                      <a:pt x="872700" y="691022"/>
                    </a:cubicBezTo>
                    <a:cubicBezTo>
                      <a:pt x="891159" y="712840"/>
                      <a:pt x="886124" y="746405"/>
                      <a:pt x="864304" y="763188"/>
                    </a:cubicBezTo>
                    <a:lnTo>
                      <a:pt x="818990" y="798431"/>
                    </a:lnTo>
                    <a:cubicBezTo>
                      <a:pt x="768642" y="764866"/>
                      <a:pt x="755217" y="717875"/>
                      <a:pt x="755217" y="717875"/>
                    </a:cubicBezTo>
                    <a:lnTo>
                      <a:pt x="800531" y="682631"/>
                    </a:lnTo>
                    <a:cubicBezTo>
                      <a:pt x="811441" y="673401"/>
                      <a:pt x="825287" y="670044"/>
                      <a:pt x="838504" y="671723"/>
                    </a:cubicBezTo>
                    <a:close/>
                    <a:moveTo>
                      <a:pt x="50348" y="201392"/>
                    </a:moveTo>
                    <a:cubicBezTo>
                      <a:pt x="78879" y="201392"/>
                      <a:pt x="100696" y="224891"/>
                      <a:pt x="100696" y="251743"/>
                    </a:cubicBezTo>
                    <a:lnTo>
                      <a:pt x="100696" y="307125"/>
                    </a:lnTo>
                    <a:cubicBezTo>
                      <a:pt x="45313" y="323909"/>
                      <a:pt x="0" y="307125"/>
                      <a:pt x="0" y="307125"/>
                    </a:cubicBezTo>
                    <a:lnTo>
                      <a:pt x="0" y="251743"/>
                    </a:lnTo>
                    <a:cubicBezTo>
                      <a:pt x="0" y="223213"/>
                      <a:pt x="23496" y="201392"/>
                      <a:pt x="50348" y="201392"/>
                    </a:cubicBezTo>
                    <a:close/>
                    <a:moveTo>
                      <a:pt x="201391" y="117478"/>
                    </a:moveTo>
                    <a:cubicBezTo>
                      <a:pt x="229922" y="117478"/>
                      <a:pt x="251739" y="140977"/>
                      <a:pt x="251739" y="167829"/>
                    </a:cubicBezTo>
                    <a:lnTo>
                      <a:pt x="251739" y="223211"/>
                    </a:lnTo>
                    <a:cubicBezTo>
                      <a:pt x="196356" y="239995"/>
                      <a:pt x="152721" y="223211"/>
                      <a:pt x="151043" y="223211"/>
                    </a:cubicBezTo>
                    <a:lnTo>
                      <a:pt x="151043" y="167829"/>
                    </a:lnTo>
                    <a:cubicBezTo>
                      <a:pt x="151043" y="139298"/>
                      <a:pt x="174539" y="117478"/>
                      <a:pt x="201391" y="117478"/>
                    </a:cubicBezTo>
                    <a:close/>
                    <a:moveTo>
                      <a:pt x="520261" y="83913"/>
                    </a:moveTo>
                    <a:cubicBezTo>
                      <a:pt x="548792" y="83913"/>
                      <a:pt x="570609" y="107412"/>
                      <a:pt x="570609" y="134264"/>
                    </a:cubicBezTo>
                    <a:lnTo>
                      <a:pt x="570609" y="189646"/>
                    </a:lnTo>
                    <a:cubicBezTo>
                      <a:pt x="515226" y="206430"/>
                      <a:pt x="469913" y="189646"/>
                      <a:pt x="469913" y="189646"/>
                    </a:cubicBezTo>
                    <a:lnTo>
                      <a:pt x="469913" y="134264"/>
                    </a:lnTo>
                    <a:cubicBezTo>
                      <a:pt x="469913" y="105733"/>
                      <a:pt x="493409" y="83913"/>
                      <a:pt x="520261" y="83913"/>
                    </a:cubicBezTo>
                    <a:close/>
                    <a:moveTo>
                      <a:pt x="352435" y="0"/>
                    </a:moveTo>
                    <a:cubicBezTo>
                      <a:pt x="380966" y="0"/>
                      <a:pt x="402783" y="23499"/>
                      <a:pt x="402783" y="50350"/>
                    </a:cubicBezTo>
                    <a:lnTo>
                      <a:pt x="402783" y="105732"/>
                    </a:lnTo>
                    <a:cubicBezTo>
                      <a:pt x="347400" y="124194"/>
                      <a:pt x="303765" y="105732"/>
                      <a:pt x="302087" y="105732"/>
                    </a:cubicBezTo>
                    <a:lnTo>
                      <a:pt x="302087" y="50350"/>
                    </a:lnTo>
                    <a:cubicBezTo>
                      <a:pt x="302087" y="21820"/>
                      <a:pt x="325583" y="0"/>
                      <a:pt x="352435" y="0"/>
                    </a:cubicBezTo>
                    <a:close/>
                  </a:path>
                </a:pathLst>
              </a:custGeom>
              <a:solidFill>
                <a:srgbClr val="C39A6A"/>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11" name="Circle">
                <a:extLst>
                  <a:ext uri="{FF2B5EF4-FFF2-40B4-BE49-F238E27FC236}">
                    <a16:creationId xmlns:a16="http://schemas.microsoft.com/office/drawing/2014/main" id="{D50933EE-9F16-3509-8CBA-AC73FE11A38D}"/>
                  </a:ext>
                </a:extLst>
              </p:cNvPr>
              <p:cNvSpPr/>
              <p:nvPr/>
            </p:nvSpPr>
            <p:spPr>
              <a:xfrm>
                <a:off x="4302718" y="2416991"/>
                <a:ext cx="70487" cy="70487"/>
              </a:xfrm>
              <a:prstGeom prst="ellipse">
                <a:avLst/>
              </a:pr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46" name="Group 45">
            <a:extLst>
              <a:ext uri="{FF2B5EF4-FFF2-40B4-BE49-F238E27FC236}">
                <a16:creationId xmlns:a16="http://schemas.microsoft.com/office/drawing/2014/main" id="{E14D5B7D-D81C-3804-28EE-EE580F3F4B7F}"/>
              </a:ext>
            </a:extLst>
          </p:cNvPr>
          <p:cNvGrpSpPr/>
          <p:nvPr/>
        </p:nvGrpSpPr>
        <p:grpSpPr>
          <a:xfrm>
            <a:off x="2729835" y="1455246"/>
            <a:ext cx="969185" cy="3552883"/>
            <a:chOff x="5611762" y="2752644"/>
            <a:chExt cx="969185" cy="3552883"/>
          </a:xfrm>
        </p:grpSpPr>
        <p:grpSp>
          <p:nvGrpSpPr>
            <p:cNvPr id="47" name="Group 46">
              <a:extLst>
                <a:ext uri="{FF2B5EF4-FFF2-40B4-BE49-F238E27FC236}">
                  <a16:creationId xmlns:a16="http://schemas.microsoft.com/office/drawing/2014/main" id="{4A24BCD5-C4EB-5ABE-1221-F38C80876A7C}"/>
                </a:ext>
              </a:extLst>
            </p:cNvPr>
            <p:cNvGrpSpPr/>
            <p:nvPr/>
          </p:nvGrpSpPr>
          <p:grpSpPr>
            <a:xfrm>
              <a:off x="5678893" y="3960993"/>
              <a:ext cx="584036" cy="2344534"/>
              <a:chOff x="5678893" y="3960993"/>
              <a:chExt cx="584036" cy="2344534"/>
            </a:xfrm>
          </p:grpSpPr>
          <p:sp>
            <p:nvSpPr>
              <p:cNvPr id="54" name="Rectangle">
                <a:extLst>
                  <a:ext uri="{FF2B5EF4-FFF2-40B4-BE49-F238E27FC236}">
                    <a16:creationId xmlns:a16="http://schemas.microsoft.com/office/drawing/2014/main" id="{2E7CF286-4D39-3CCF-D955-05D7CE62E51B}"/>
                  </a:ext>
                </a:extLst>
              </p:cNvPr>
              <p:cNvSpPr/>
              <p:nvPr/>
            </p:nvSpPr>
            <p:spPr>
              <a:xfrm>
                <a:off x="5678893" y="3960993"/>
                <a:ext cx="584036" cy="2344534"/>
              </a:xfrm>
              <a:prstGeom prst="rect">
                <a:avLst/>
              </a:prstGeom>
              <a:solidFill>
                <a:schemeClr val="accent3"/>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55" name="Rectangle">
                <a:extLst>
                  <a:ext uri="{FF2B5EF4-FFF2-40B4-BE49-F238E27FC236}">
                    <a16:creationId xmlns:a16="http://schemas.microsoft.com/office/drawing/2014/main" id="{0BF71D0D-213B-9DA6-983F-B584353B0AF0}"/>
                  </a:ext>
                </a:extLst>
              </p:cNvPr>
              <p:cNvSpPr/>
              <p:nvPr/>
            </p:nvSpPr>
            <p:spPr>
              <a:xfrm>
                <a:off x="5678893" y="3960993"/>
                <a:ext cx="129228" cy="2344534"/>
              </a:xfrm>
              <a:prstGeom prst="rect">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48" name="Group 47">
              <a:extLst>
                <a:ext uri="{FF2B5EF4-FFF2-40B4-BE49-F238E27FC236}">
                  <a16:creationId xmlns:a16="http://schemas.microsoft.com/office/drawing/2014/main" id="{00E10D99-C93B-D49D-80C0-E365AC73A8F1}"/>
                </a:ext>
              </a:extLst>
            </p:cNvPr>
            <p:cNvGrpSpPr/>
            <p:nvPr/>
          </p:nvGrpSpPr>
          <p:grpSpPr>
            <a:xfrm>
              <a:off x="5611762" y="2752644"/>
              <a:ext cx="969185" cy="1327508"/>
              <a:chOff x="5611762" y="2752644"/>
              <a:chExt cx="969185" cy="1327508"/>
            </a:xfrm>
          </p:grpSpPr>
          <p:sp>
            <p:nvSpPr>
              <p:cNvPr id="49" name="Shape">
                <a:extLst>
                  <a:ext uri="{FF2B5EF4-FFF2-40B4-BE49-F238E27FC236}">
                    <a16:creationId xmlns:a16="http://schemas.microsoft.com/office/drawing/2014/main" id="{F4F23119-1E0F-80C6-AF12-09B6C6D1F70E}"/>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path>
                </a:pathLst>
              </a:custGeom>
              <a:solidFill>
                <a:srgbClr val="FEDFB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0" name="Shape">
                <a:extLst>
                  <a:ext uri="{FF2B5EF4-FFF2-40B4-BE49-F238E27FC236}">
                    <a16:creationId xmlns:a16="http://schemas.microsoft.com/office/drawing/2014/main" id="{1980636E-C665-F44D-E112-A1269E6AC9E6}"/>
                  </a:ext>
                </a:extLst>
              </p:cNvPr>
              <p:cNvSpPr/>
              <p:nvPr/>
            </p:nvSpPr>
            <p:spPr>
              <a:xfrm>
                <a:off x="5611762" y="2752644"/>
                <a:ext cx="969185" cy="1211705"/>
              </a:xfrm>
              <a:custGeom>
                <a:avLst/>
                <a:gdLst/>
                <a:ahLst/>
                <a:cxnLst>
                  <a:cxn ang="0">
                    <a:pos x="wd2" y="hd2"/>
                  </a:cxn>
                  <a:cxn ang="5400000">
                    <a:pos x="wd2" y="hd2"/>
                  </a:cxn>
                  <a:cxn ang="10800000">
                    <a:pos x="wd2" y="hd2"/>
                  </a:cxn>
                  <a:cxn ang="16200000">
                    <a:pos x="wd2" y="hd2"/>
                  </a:cxn>
                </a:cxnLst>
                <a:rect l="0" t="0" r="r" b="b"/>
                <a:pathLst>
                  <a:path w="21323" h="21600" extrusionOk="0">
                    <a:moveTo>
                      <a:pt x="20862" y="12655"/>
                    </a:moveTo>
                    <a:cubicBezTo>
                      <a:pt x="20123" y="11907"/>
                      <a:pt x="18794" y="11757"/>
                      <a:pt x="17871" y="12356"/>
                    </a:cubicBezTo>
                    <a:lnTo>
                      <a:pt x="14437" y="14510"/>
                    </a:lnTo>
                    <a:lnTo>
                      <a:pt x="14437" y="3201"/>
                    </a:lnTo>
                    <a:cubicBezTo>
                      <a:pt x="14437" y="2274"/>
                      <a:pt x="13514" y="1526"/>
                      <a:pt x="12369" y="1526"/>
                    </a:cubicBezTo>
                    <a:cubicBezTo>
                      <a:pt x="11852" y="1526"/>
                      <a:pt x="11372" y="1705"/>
                      <a:pt x="11003" y="1975"/>
                    </a:cubicBezTo>
                    <a:lnTo>
                      <a:pt x="11003" y="1675"/>
                    </a:lnTo>
                    <a:cubicBezTo>
                      <a:pt x="11003" y="748"/>
                      <a:pt x="10080" y="0"/>
                      <a:pt x="8935" y="0"/>
                    </a:cubicBezTo>
                    <a:cubicBezTo>
                      <a:pt x="7791" y="0"/>
                      <a:pt x="6868" y="748"/>
                      <a:pt x="6868" y="1675"/>
                    </a:cubicBezTo>
                    <a:lnTo>
                      <a:pt x="6868" y="2363"/>
                    </a:lnTo>
                    <a:cubicBezTo>
                      <a:pt x="6498" y="2094"/>
                      <a:pt x="6018" y="1915"/>
                      <a:pt x="5502" y="1915"/>
                    </a:cubicBezTo>
                    <a:cubicBezTo>
                      <a:pt x="4357" y="1915"/>
                      <a:pt x="3434" y="2663"/>
                      <a:pt x="3434" y="3590"/>
                    </a:cubicBezTo>
                    <a:lnTo>
                      <a:pt x="3434" y="3770"/>
                    </a:lnTo>
                    <a:cubicBezTo>
                      <a:pt x="3065" y="3500"/>
                      <a:pt x="2585" y="3321"/>
                      <a:pt x="2068" y="3321"/>
                    </a:cubicBezTo>
                    <a:cubicBezTo>
                      <a:pt x="923" y="3321"/>
                      <a:pt x="0" y="4069"/>
                      <a:pt x="0" y="4996"/>
                    </a:cubicBezTo>
                    <a:lnTo>
                      <a:pt x="0" y="16394"/>
                    </a:lnTo>
                    <a:cubicBezTo>
                      <a:pt x="0" y="17980"/>
                      <a:pt x="960" y="19655"/>
                      <a:pt x="2363" y="19895"/>
                    </a:cubicBezTo>
                    <a:lnTo>
                      <a:pt x="2363" y="21331"/>
                    </a:lnTo>
                    <a:cubicBezTo>
                      <a:pt x="2363" y="21480"/>
                      <a:pt x="2511" y="21600"/>
                      <a:pt x="2695" y="21600"/>
                    </a:cubicBezTo>
                    <a:cubicBezTo>
                      <a:pt x="2732" y="21600"/>
                      <a:pt x="2732" y="21600"/>
                      <a:pt x="2769" y="21600"/>
                    </a:cubicBezTo>
                    <a:lnTo>
                      <a:pt x="13440" y="21600"/>
                    </a:lnTo>
                    <a:cubicBezTo>
                      <a:pt x="13477" y="21600"/>
                      <a:pt x="13477" y="21600"/>
                      <a:pt x="13514" y="21600"/>
                    </a:cubicBezTo>
                    <a:cubicBezTo>
                      <a:pt x="13698" y="21600"/>
                      <a:pt x="13846" y="21480"/>
                      <a:pt x="13846" y="21331"/>
                    </a:cubicBezTo>
                    <a:lnTo>
                      <a:pt x="13846" y="20613"/>
                    </a:lnTo>
                    <a:cubicBezTo>
                      <a:pt x="14917" y="20044"/>
                      <a:pt x="15803" y="19296"/>
                      <a:pt x="16431" y="18399"/>
                    </a:cubicBezTo>
                    <a:cubicBezTo>
                      <a:pt x="16837" y="17801"/>
                      <a:pt x="17354" y="17292"/>
                      <a:pt x="17982" y="16843"/>
                    </a:cubicBezTo>
                    <a:lnTo>
                      <a:pt x="20566" y="15048"/>
                    </a:lnTo>
                    <a:cubicBezTo>
                      <a:pt x="21415" y="14480"/>
                      <a:pt x="21600" y="13403"/>
                      <a:pt x="20862" y="12655"/>
                    </a:cubicBezTo>
                    <a:close/>
                    <a:moveTo>
                      <a:pt x="20049" y="14629"/>
                    </a:moveTo>
                    <a:lnTo>
                      <a:pt x="17465" y="16454"/>
                    </a:lnTo>
                    <a:cubicBezTo>
                      <a:pt x="16763" y="16933"/>
                      <a:pt x="16209" y="17501"/>
                      <a:pt x="15766" y="18160"/>
                    </a:cubicBezTo>
                    <a:cubicBezTo>
                      <a:pt x="15286" y="18878"/>
                      <a:pt x="14585" y="19476"/>
                      <a:pt x="13809" y="19955"/>
                    </a:cubicBezTo>
                    <a:lnTo>
                      <a:pt x="13809" y="18728"/>
                    </a:lnTo>
                    <a:cubicBezTo>
                      <a:pt x="13809" y="18578"/>
                      <a:pt x="13662" y="18459"/>
                      <a:pt x="13477" y="18459"/>
                    </a:cubicBezTo>
                    <a:cubicBezTo>
                      <a:pt x="13292" y="18459"/>
                      <a:pt x="13145" y="18578"/>
                      <a:pt x="13145" y="18728"/>
                    </a:cubicBezTo>
                    <a:lnTo>
                      <a:pt x="13145" y="20493"/>
                    </a:lnTo>
                    <a:lnTo>
                      <a:pt x="13145" y="21062"/>
                    </a:lnTo>
                    <a:lnTo>
                      <a:pt x="3028" y="21062"/>
                    </a:lnTo>
                    <a:lnTo>
                      <a:pt x="3028" y="19655"/>
                    </a:lnTo>
                    <a:lnTo>
                      <a:pt x="3028" y="18728"/>
                    </a:lnTo>
                    <a:cubicBezTo>
                      <a:pt x="3028" y="18578"/>
                      <a:pt x="2880" y="18459"/>
                      <a:pt x="2695" y="18459"/>
                    </a:cubicBezTo>
                    <a:cubicBezTo>
                      <a:pt x="2511" y="18459"/>
                      <a:pt x="2363" y="18578"/>
                      <a:pt x="2363" y="18728"/>
                    </a:cubicBezTo>
                    <a:lnTo>
                      <a:pt x="2363" y="19296"/>
                    </a:lnTo>
                    <a:cubicBezTo>
                      <a:pt x="1440" y="19027"/>
                      <a:pt x="665" y="17741"/>
                      <a:pt x="665" y="16365"/>
                    </a:cubicBezTo>
                    <a:lnTo>
                      <a:pt x="665" y="4966"/>
                    </a:lnTo>
                    <a:cubicBezTo>
                      <a:pt x="665" y="4338"/>
                      <a:pt x="1292" y="3859"/>
                      <a:pt x="2031" y="3859"/>
                    </a:cubicBezTo>
                    <a:cubicBezTo>
                      <a:pt x="2769" y="3859"/>
                      <a:pt x="3397" y="4368"/>
                      <a:pt x="3397" y="4966"/>
                    </a:cubicBezTo>
                    <a:lnTo>
                      <a:pt x="3397" y="12116"/>
                    </a:lnTo>
                    <a:cubicBezTo>
                      <a:pt x="3397" y="12266"/>
                      <a:pt x="3545" y="12386"/>
                      <a:pt x="3729" y="12386"/>
                    </a:cubicBezTo>
                    <a:cubicBezTo>
                      <a:pt x="3914" y="12386"/>
                      <a:pt x="4062" y="12266"/>
                      <a:pt x="4062" y="12116"/>
                    </a:cubicBezTo>
                    <a:lnTo>
                      <a:pt x="4062" y="4966"/>
                    </a:lnTo>
                    <a:lnTo>
                      <a:pt x="4062" y="3530"/>
                    </a:lnTo>
                    <a:cubicBezTo>
                      <a:pt x="4062" y="2902"/>
                      <a:pt x="4689" y="2423"/>
                      <a:pt x="5428" y="2423"/>
                    </a:cubicBezTo>
                    <a:cubicBezTo>
                      <a:pt x="6166" y="2423"/>
                      <a:pt x="6794" y="2932"/>
                      <a:pt x="6794" y="3530"/>
                    </a:cubicBezTo>
                    <a:lnTo>
                      <a:pt x="6794" y="10950"/>
                    </a:lnTo>
                    <a:cubicBezTo>
                      <a:pt x="6794" y="11099"/>
                      <a:pt x="6942" y="11219"/>
                      <a:pt x="7126" y="11219"/>
                    </a:cubicBezTo>
                    <a:cubicBezTo>
                      <a:pt x="7311" y="11219"/>
                      <a:pt x="7458" y="11099"/>
                      <a:pt x="7458" y="10950"/>
                    </a:cubicBezTo>
                    <a:lnTo>
                      <a:pt x="7458" y="3530"/>
                    </a:lnTo>
                    <a:lnTo>
                      <a:pt x="7458" y="1616"/>
                    </a:lnTo>
                    <a:cubicBezTo>
                      <a:pt x="7458" y="987"/>
                      <a:pt x="8086" y="509"/>
                      <a:pt x="8825" y="509"/>
                    </a:cubicBezTo>
                    <a:cubicBezTo>
                      <a:pt x="9563" y="509"/>
                      <a:pt x="10191" y="1017"/>
                      <a:pt x="10191" y="1616"/>
                    </a:cubicBezTo>
                    <a:lnTo>
                      <a:pt x="10191" y="3171"/>
                    </a:lnTo>
                    <a:lnTo>
                      <a:pt x="10191" y="9843"/>
                    </a:lnTo>
                    <a:cubicBezTo>
                      <a:pt x="10191" y="9992"/>
                      <a:pt x="10338" y="10112"/>
                      <a:pt x="10523" y="10112"/>
                    </a:cubicBezTo>
                    <a:cubicBezTo>
                      <a:pt x="10708" y="10112"/>
                      <a:pt x="10855" y="9992"/>
                      <a:pt x="10855" y="9843"/>
                    </a:cubicBezTo>
                    <a:lnTo>
                      <a:pt x="10855" y="3171"/>
                    </a:lnTo>
                    <a:cubicBezTo>
                      <a:pt x="10855" y="2543"/>
                      <a:pt x="11483" y="2064"/>
                      <a:pt x="12222" y="2064"/>
                    </a:cubicBezTo>
                    <a:cubicBezTo>
                      <a:pt x="12960" y="2064"/>
                      <a:pt x="13588" y="2573"/>
                      <a:pt x="13588" y="3171"/>
                    </a:cubicBezTo>
                    <a:lnTo>
                      <a:pt x="13588" y="15078"/>
                    </a:lnTo>
                    <a:cubicBezTo>
                      <a:pt x="13588" y="15198"/>
                      <a:pt x="13662" y="15288"/>
                      <a:pt x="13772" y="15317"/>
                    </a:cubicBezTo>
                    <a:cubicBezTo>
                      <a:pt x="13883" y="15377"/>
                      <a:pt x="14031" y="15347"/>
                      <a:pt x="14142" y="15288"/>
                    </a:cubicBezTo>
                    <a:lnTo>
                      <a:pt x="18129" y="12775"/>
                    </a:lnTo>
                    <a:cubicBezTo>
                      <a:pt x="18425" y="12595"/>
                      <a:pt x="18794" y="12505"/>
                      <a:pt x="19200" y="12535"/>
                    </a:cubicBezTo>
                    <a:cubicBezTo>
                      <a:pt x="19569" y="12565"/>
                      <a:pt x="19938" y="12745"/>
                      <a:pt x="20160" y="12984"/>
                    </a:cubicBezTo>
                    <a:cubicBezTo>
                      <a:pt x="20825" y="13493"/>
                      <a:pt x="20677" y="14240"/>
                      <a:pt x="20049" y="14629"/>
                    </a:cubicBezTo>
                    <a:close/>
                  </a:path>
                </a:pathLst>
              </a:custGeom>
              <a:solidFill>
                <a:srgbClr val="FBC79A"/>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1" name="Rectangle">
                <a:extLst>
                  <a:ext uri="{FF2B5EF4-FFF2-40B4-BE49-F238E27FC236}">
                    <a16:creationId xmlns:a16="http://schemas.microsoft.com/office/drawing/2014/main" id="{E5F79C02-1C58-A4F7-A8F0-1370D0CEAFCB}"/>
                  </a:ext>
                </a:extLst>
              </p:cNvPr>
              <p:cNvSpPr/>
              <p:nvPr/>
            </p:nvSpPr>
            <p:spPr>
              <a:xfrm>
                <a:off x="5628546" y="3910646"/>
                <a:ext cx="694802" cy="169506"/>
              </a:xfrm>
              <a:prstGeom prst="rect">
                <a:avLst/>
              </a:prstGeom>
              <a:solidFill>
                <a:schemeClr val="accent3">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52" name="Freeform: Shape 81">
                <a:extLst>
                  <a:ext uri="{FF2B5EF4-FFF2-40B4-BE49-F238E27FC236}">
                    <a16:creationId xmlns:a16="http://schemas.microsoft.com/office/drawing/2014/main" id="{403EDB84-54E9-2D69-8D3C-9C55CF1D782D}"/>
                  </a:ext>
                </a:extLst>
              </p:cNvPr>
              <p:cNvSpPr/>
              <p:nvPr/>
            </p:nvSpPr>
            <p:spPr>
              <a:xfrm>
                <a:off x="5645328" y="2786208"/>
                <a:ext cx="884022" cy="798432"/>
              </a:xfrm>
              <a:custGeom>
                <a:avLst/>
                <a:gdLst>
                  <a:gd name="connsiteX0" fmla="*/ 838504 w 884022"/>
                  <a:gd name="connsiteY0" fmla="*/ 671724 h 798432"/>
                  <a:gd name="connsiteX1" fmla="*/ 872700 w 884022"/>
                  <a:gd name="connsiteY1" fmla="*/ 691024 h 798432"/>
                  <a:gd name="connsiteX2" fmla="*/ 864305 w 884022"/>
                  <a:gd name="connsiteY2" fmla="*/ 763189 h 798432"/>
                  <a:gd name="connsiteX3" fmla="*/ 818991 w 884022"/>
                  <a:gd name="connsiteY3" fmla="*/ 798432 h 798432"/>
                  <a:gd name="connsiteX4" fmla="*/ 755219 w 884022"/>
                  <a:gd name="connsiteY4" fmla="*/ 717876 h 798432"/>
                  <a:gd name="connsiteX5" fmla="*/ 800533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18175 w 884022"/>
                  <a:gd name="connsiteY13" fmla="*/ 117478 h 798432"/>
                  <a:gd name="connsiteX14" fmla="*/ 268523 w 884022"/>
                  <a:gd name="connsiteY14" fmla="*/ 167828 h 798432"/>
                  <a:gd name="connsiteX15" fmla="*/ 268523 w 884022"/>
                  <a:gd name="connsiteY15" fmla="*/ 223210 h 798432"/>
                  <a:gd name="connsiteX16" fmla="*/ 167827 w 884022"/>
                  <a:gd name="connsiteY16" fmla="*/ 223210 h 798432"/>
                  <a:gd name="connsiteX17" fmla="*/ 167827 w 884022"/>
                  <a:gd name="connsiteY17" fmla="*/ 167828 h 798432"/>
                  <a:gd name="connsiteX18" fmla="*/ 218175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1" y="673402"/>
                      <a:pt x="864308" y="680115"/>
                      <a:pt x="872700" y="691024"/>
                    </a:cubicBezTo>
                    <a:cubicBezTo>
                      <a:pt x="891159" y="712841"/>
                      <a:pt x="886124" y="746406"/>
                      <a:pt x="864305" y="763189"/>
                    </a:cubicBezTo>
                    <a:lnTo>
                      <a:pt x="818991" y="798432"/>
                    </a:lnTo>
                    <a:cubicBezTo>
                      <a:pt x="770324" y="764867"/>
                      <a:pt x="756900" y="717876"/>
                      <a:pt x="755219" y="717876"/>
                    </a:cubicBezTo>
                    <a:lnTo>
                      <a:pt x="800533" y="682632"/>
                    </a:lnTo>
                    <a:cubicBezTo>
                      <a:pt x="811443" y="673402"/>
                      <a:pt x="825288" y="670045"/>
                      <a:pt x="838504" y="671724"/>
                    </a:cubicBezTo>
                    <a:close/>
                    <a:moveTo>
                      <a:pt x="50348" y="184609"/>
                    </a:moveTo>
                    <a:cubicBezTo>
                      <a:pt x="78879" y="184609"/>
                      <a:pt x="100696" y="208109"/>
                      <a:pt x="100696" y="234960"/>
                    </a:cubicBezTo>
                    <a:lnTo>
                      <a:pt x="100696" y="290342"/>
                    </a:lnTo>
                    <a:cubicBezTo>
                      <a:pt x="43635" y="308805"/>
                      <a:pt x="0" y="290342"/>
                      <a:pt x="0" y="290342"/>
                    </a:cubicBezTo>
                    <a:lnTo>
                      <a:pt x="0" y="234960"/>
                    </a:lnTo>
                    <a:cubicBezTo>
                      <a:pt x="0" y="206430"/>
                      <a:pt x="23496" y="184609"/>
                      <a:pt x="50348" y="184609"/>
                    </a:cubicBezTo>
                    <a:close/>
                    <a:moveTo>
                      <a:pt x="218175" y="117478"/>
                    </a:moveTo>
                    <a:cubicBezTo>
                      <a:pt x="246706" y="117478"/>
                      <a:pt x="268523" y="140977"/>
                      <a:pt x="268523" y="167828"/>
                    </a:cubicBezTo>
                    <a:lnTo>
                      <a:pt x="268523" y="223210"/>
                    </a:lnTo>
                    <a:cubicBezTo>
                      <a:pt x="213140" y="241673"/>
                      <a:pt x="169506" y="223210"/>
                      <a:pt x="167827" y="223210"/>
                    </a:cubicBezTo>
                    <a:lnTo>
                      <a:pt x="167827" y="167828"/>
                    </a:lnTo>
                    <a:cubicBezTo>
                      <a:pt x="167827" y="139298"/>
                      <a:pt x="191323" y="117478"/>
                      <a:pt x="218175" y="117478"/>
                    </a:cubicBezTo>
                    <a:close/>
                    <a:moveTo>
                      <a:pt x="520262" y="83913"/>
                    </a:moveTo>
                    <a:cubicBezTo>
                      <a:pt x="548793" y="83913"/>
                      <a:pt x="570610" y="107412"/>
                      <a:pt x="570610" y="134263"/>
                    </a:cubicBezTo>
                    <a:lnTo>
                      <a:pt x="570610" y="189645"/>
                    </a:lnTo>
                    <a:cubicBezTo>
                      <a:pt x="515227" y="208108"/>
                      <a:pt x="471593"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18870" y="105732"/>
                      <a:pt x="318870" y="105732"/>
                    </a:cubicBezTo>
                    <a:lnTo>
                      <a:pt x="318870" y="50350"/>
                    </a:lnTo>
                    <a:cubicBezTo>
                      <a:pt x="318870" y="21820"/>
                      <a:pt x="342366" y="0"/>
                      <a:pt x="369218" y="0"/>
                    </a:cubicBezTo>
                    <a:close/>
                  </a:path>
                </a:pathLst>
              </a:custGeom>
              <a:solidFill>
                <a:srgbClr val="FFF1E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53" name="Circle">
                <a:extLst>
                  <a:ext uri="{FF2B5EF4-FFF2-40B4-BE49-F238E27FC236}">
                    <a16:creationId xmlns:a16="http://schemas.microsoft.com/office/drawing/2014/main" id="{C11D337E-BF6C-6BC2-35C6-A6FDF191375E}"/>
                  </a:ext>
                </a:extLst>
              </p:cNvPr>
              <p:cNvSpPr/>
              <p:nvPr/>
            </p:nvSpPr>
            <p:spPr>
              <a:xfrm>
                <a:off x="6199155" y="3960993"/>
                <a:ext cx="70487" cy="70487"/>
              </a:xfrm>
              <a:prstGeom prst="ellipse">
                <a:avLst/>
              </a:prstGeom>
              <a:solidFill>
                <a:schemeClr val="accent3">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grpSp>
        <p:nvGrpSpPr>
          <p:cNvPr id="60" name="Group 59">
            <a:extLst>
              <a:ext uri="{FF2B5EF4-FFF2-40B4-BE49-F238E27FC236}">
                <a16:creationId xmlns:a16="http://schemas.microsoft.com/office/drawing/2014/main" id="{699B52AD-5200-C899-AAF2-0A7329E7FC3F}"/>
              </a:ext>
            </a:extLst>
          </p:cNvPr>
          <p:cNvGrpSpPr/>
          <p:nvPr/>
        </p:nvGrpSpPr>
        <p:grpSpPr>
          <a:xfrm>
            <a:off x="623786" y="1421682"/>
            <a:ext cx="968475" cy="3552883"/>
            <a:chOff x="1835671" y="2752644"/>
            <a:chExt cx="968475" cy="3552883"/>
          </a:xfrm>
        </p:grpSpPr>
        <p:grpSp>
          <p:nvGrpSpPr>
            <p:cNvPr id="61" name="Group 60">
              <a:extLst>
                <a:ext uri="{FF2B5EF4-FFF2-40B4-BE49-F238E27FC236}">
                  <a16:creationId xmlns:a16="http://schemas.microsoft.com/office/drawing/2014/main" id="{06DB5EA1-E58E-5EA6-9DDB-6842A62EA7E8}"/>
                </a:ext>
              </a:extLst>
            </p:cNvPr>
            <p:cNvGrpSpPr/>
            <p:nvPr/>
          </p:nvGrpSpPr>
          <p:grpSpPr>
            <a:xfrm>
              <a:off x="1902802" y="3960993"/>
              <a:ext cx="584036" cy="2344534"/>
              <a:chOff x="1902802" y="3960993"/>
              <a:chExt cx="584036" cy="2344534"/>
            </a:xfrm>
          </p:grpSpPr>
          <p:sp>
            <p:nvSpPr>
              <p:cNvPr id="68" name="Rectangle">
                <a:extLst>
                  <a:ext uri="{FF2B5EF4-FFF2-40B4-BE49-F238E27FC236}">
                    <a16:creationId xmlns:a16="http://schemas.microsoft.com/office/drawing/2014/main" id="{49DD1871-6CCC-8486-7276-F1D48B3980D3}"/>
                  </a:ext>
                </a:extLst>
              </p:cNvPr>
              <p:cNvSpPr/>
              <p:nvPr/>
            </p:nvSpPr>
            <p:spPr>
              <a:xfrm>
                <a:off x="1902802" y="3960993"/>
                <a:ext cx="584036" cy="2344534"/>
              </a:xfrm>
              <a:prstGeom prst="rect">
                <a:avLst/>
              </a:prstGeom>
              <a:solidFill>
                <a:schemeClr val="accent6"/>
              </a:solidFill>
              <a:ln w="12700">
                <a:miter lim="400000"/>
              </a:ln>
            </p:spPr>
            <p:txBody>
              <a:bodyPr lIns="38100" tIns="38100" rIns="64008" bIns="38100" anchor="b"/>
              <a:lstStyle/>
              <a:p>
                <a:pPr algn="r">
                  <a:defRPr sz="3000">
                    <a:solidFill>
                      <a:srgbClr val="FFFFFF"/>
                    </a:solidFill>
                  </a:defRPr>
                </a:pPr>
                <a:endParaRPr sz="2400" b="1" dirty="0">
                  <a:solidFill>
                    <a:schemeClr val="bg1"/>
                  </a:solidFill>
                  <a:effectLst>
                    <a:outerShdw blurRad="38100" dist="38100" dir="2700000" algn="tl">
                      <a:srgbClr val="000000">
                        <a:alpha val="43137"/>
                      </a:srgbClr>
                    </a:outerShdw>
                  </a:effectLst>
                </a:endParaRPr>
              </a:p>
            </p:txBody>
          </p:sp>
          <p:sp>
            <p:nvSpPr>
              <p:cNvPr id="69" name="Rectangle">
                <a:extLst>
                  <a:ext uri="{FF2B5EF4-FFF2-40B4-BE49-F238E27FC236}">
                    <a16:creationId xmlns:a16="http://schemas.microsoft.com/office/drawing/2014/main" id="{6CD12F44-5E55-B46F-B4C4-6AB4D9E29D05}"/>
                  </a:ext>
                </a:extLst>
              </p:cNvPr>
              <p:cNvSpPr/>
              <p:nvPr/>
            </p:nvSpPr>
            <p:spPr>
              <a:xfrm>
                <a:off x="1902802" y="3960993"/>
                <a:ext cx="129226" cy="2344534"/>
              </a:xfrm>
              <a:prstGeom prst="rect">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nvGrpSpPr>
            <p:cNvPr id="62" name="Group 61">
              <a:extLst>
                <a:ext uri="{FF2B5EF4-FFF2-40B4-BE49-F238E27FC236}">
                  <a16:creationId xmlns:a16="http://schemas.microsoft.com/office/drawing/2014/main" id="{6E616A35-FC98-D957-FF82-5BBA80F6FDE8}"/>
                </a:ext>
              </a:extLst>
            </p:cNvPr>
            <p:cNvGrpSpPr/>
            <p:nvPr/>
          </p:nvGrpSpPr>
          <p:grpSpPr>
            <a:xfrm>
              <a:off x="1835671" y="2752644"/>
              <a:ext cx="968475" cy="1327508"/>
              <a:chOff x="1835671" y="2752644"/>
              <a:chExt cx="968475" cy="1327508"/>
            </a:xfrm>
          </p:grpSpPr>
          <p:sp>
            <p:nvSpPr>
              <p:cNvPr id="63" name="Shape">
                <a:extLst>
                  <a:ext uri="{FF2B5EF4-FFF2-40B4-BE49-F238E27FC236}">
                    <a16:creationId xmlns:a16="http://schemas.microsoft.com/office/drawing/2014/main" id="{0C7B31C4-8EFE-ADF3-2306-6B0257BA6592}"/>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path>
                </a:pathLst>
              </a:custGeom>
              <a:solidFill>
                <a:srgbClr val="FCE2DD"/>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4" name="Shape">
                <a:extLst>
                  <a:ext uri="{FF2B5EF4-FFF2-40B4-BE49-F238E27FC236}">
                    <a16:creationId xmlns:a16="http://schemas.microsoft.com/office/drawing/2014/main" id="{D3C44B20-7081-12FE-E1F6-4451204DCBF4}"/>
                  </a:ext>
                </a:extLst>
              </p:cNvPr>
              <p:cNvSpPr/>
              <p:nvPr/>
            </p:nvSpPr>
            <p:spPr>
              <a:xfrm>
                <a:off x="1835671" y="2752644"/>
                <a:ext cx="968475" cy="1211705"/>
              </a:xfrm>
              <a:custGeom>
                <a:avLst/>
                <a:gdLst/>
                <a:ahLst/>
                <a:cxnLst>
                  <a:cxn ang="0">
                    <a:pos x="wd2" y="hd2"/>
                  </a:cxn>
                  <a:cxn ang="5400000">
                    <a:pos x="wd2" y="hd2"/>
                  </a:cxn>
                  <a:cxn ang="10800000">
                    <a:pos x="wd2" y="hd2"/>
                  </a:cxn>
                  <a:cxn ang="16200000">
                    <a:pos x="wd2" y="hd2"/>
                  </a:cxn>
                </a:cxnLst>
                <a:rect l="0" t="0" r="r" b="b"/>
                <a:pathLst>
                  <a:path w="21344" h="21600" extrusionOk="0">
                    <a:moveTo>
                      <a:pt x="20897" y="12655"/>
                    </a:moveTo>
                    <a:cubicBezTo>
                      <a:pt x="20158" y="11907"/>
                      <a:pt x="18826" y="11757"/>
                      <a:pt x="17901" y="12356"/>
                    </a:cubicBezTo>
                    <a:lnTo>
                      <a:pt x="14462" y="14510"/>
                    </a:lnTo>
                    <a:lnTo>
                      <a:pt x="14462" y="3201"/>
                    </a:lnTo>
                    <a:cubicBezTo>
                      <a:pt x="14462" y="2274"/>
                      <a:pt x="13537" y="1526"/>
                      <a:pt x="12390" y="1526"/>
                    </a:cubicBezTo>
                    <a:cubicBezTo>
                      <a:pt x="11873" y="1526"/>
                      <a:pt x="11392" y="1705"/>
                      <a:pt x="11022" y="1975"/>
                    </a:cubicBezTo>
                    <a:lnTo>
                      <a:pt x="11022" y="1675"/>
                    </a:lnTo>
                    <a:cubicBezTo>
                      <a:pt x="11022" y="748"/>
                      <a:pt x="10097" y="0"/>
                      <a:pt x="8951" y="0"/>
                    </a:cubicBezTo>
                    <a:cubicBezTo>
                      <a:pt x="7804" y="0"/>
                      <a:pt x="6879" y="748"/>
                      <a:pt x="6879" y="1675"/>
                    </a:cubicBezTo>
                    <a:lnTo>
                      <a:pt x="6879" y="2363"/>
                    </a:lnTo>
                    <a:cubicBezTo>
                      <a:pt x="6510" y="2094"/>
                      <a:pt x="6029" y="1915"/>
                      <a:pt x="5511" y="1915"/>
                    </a:cubicBezTo>
                    <a:cubicBezTo>
                      <a:pt x="4364" y="1915"/>
                      <a:pt x="3440" y="2663"/>
                      <a:pt x="3440" y="3590"/>
                    </a:cubicBezTo>
                    <a:lnTo>
                      <a:pt x="3440" y="3770"/>
                    </a:lnTo>
                    <a:cubicBezTo>
                      <a:pt x="3070" y="3500"/>
                      <a:pt x="2589" y="3321"/>
                      <a:pt x="2071" y="3321"/>
                    </a:cubicBezTo>
                    <a:cubicBezTo>
                      <a:pt x="925" y="3321"/>
                      <a:pt x="0" y="4069"/>
                      <a:pt x="0" y="4996"/>
                    </a:cubicBezTo>
                    <a:lnTo>
                      <a:pt x="0" y="16394"/>
                    </a:lnTo>
                    <a:cubicBezTo>
                      <a:pt x="0" y="17980"/>
                      <a:pt x="962" y="19655"/>
                      <a:pt x="2367" y="19895"/>
                    </a:cubicBezTo>
                    <a:lnTo>
                      <a:pt x="2367" y="21331"/>
                    </a:lnTo>
                    <a:cubicBezTo>
                      <a:pt x="2367" y="21480"/>
                      <a:pt x="2515" y="21600"/>
                      <a:pt x="2700" y="21600"/>
                    </a:cubicBezTo>
                    <a:cubicBezTo>
                      <a:pt x="2737" y="21600"/>
                      <a:pt x="2737" y="21600"/>
                      <a:pt x="2774" y="21600"/>
                    </a:cubicBezTo>
                    <a:lnTo>
                      <a:pt x="13463" y="21600"/>
                    </a:lnTo>
                    <a:cubicBezTo>
                      <a:pt x="13500" y="21600"/>
                      <a:pt x="13500" y="21600"/>
                      <a:pt x="13537" y="21600"/>
                    </a:cubicBezTo>
                    <a:cubicBezTo>
                      <a:pt x="13722" y="21600"/>
                      <a:pt x="13870" y="21480"/>
                      <a:pt x="13870" y="21331"/>
                    </a:cubicBezTo>
                    <a:lnTo>
                      <a:pt x="13870" y="20613"/>
                    </a:lnTo>
                    <a:cubicBezTo>
                      <a:pt x="14942" y="20044"/>
                      <a:pt x="15830" y="19296"/>
                      <a:pt x="16459" y="18399"/>
                    </a:cubicBezTo>
                    <a:cubicBezTo>
                      <a:pt x="16866" y="17801"/>
                      <a:pt x="17384" y="17292"/>
                      <a:pt x="18012" y="16843"/>
                    </a:cubicBezTo>
                    <a:lnTo>
                      <a:pt x="20601" y="15048"/>
                    </a:lnTo>
                    <a:cubicBezTo>
                      <a:pt x="21452" y="14480"/>
                      <a:pt x="21600" y="13403"/>
                      <a:pt x="20897" y="12655"/>
                    </a:cubicBezTo>
                    <a:close/>
                    <a:moveTo>
                      <a:pt x="20084" y="14629"/>
                    </a:moveTo>
                    <a:lnTo>
                      <a:pt x="17495" y="16454"/>
                    </a:lnTo>
                    <a:cubicBezTo>
                      <a:pt x="16792" y="16933"/>
                      <a:pt x="16237" y="17501"/>
                      <a:pt x="15793" y="18160"/>
                    </a:cubicBezTo>
                    <a:cubicBezTo>
                      <a:pt x="15312" y="18878"/>
                      <a:pt x="14610" y="19476"/>
                      <a:pt x="13833" y="19955"/>
                    </a:cubicBezTo>
                    <a:lnTo>
                      <a:pt x="13833" y="18728"/>
                    </a:lnTo>
                    <a:cubicBezTo>
                      <a:pt x="13833" y="18578"/>
                      <a:pt x="13685" y="18459"/>
                      <a:pt x="13500" y="18459"/>
                    </a:cubicBezTo>
                    <a:cubicBezTo>
                      <a:pt x="13315" y="18459"/>
                      <a:pt x="13167" y="18578"/>
                      <a:pt x="13167" y="18728"/>
                    </a:cubicBezTo>
                    <a:lnTo>
                      <a:pt x="13167" y="20493"/>
                    </a:lnTo>
                    <a:lnTo>
                      <a:pt x="13167" y="21062"/>
                    </a:lnTo>
                    <a:lnTo>
                      <a:pt x="2959" y="21062"/>
                    </a:lnTo>
                    <a:lnTo>
                      <a:pt x="2959" y="19655"/>
                    </a:lnTo>
                    <a:lnTo>
                      <a:pt x="2959" y="18728"/>
                    </a:lnTo>
                    <a:cubicBezTo>
                      <a:pt x="2959" y="18578"/>
                      <a:pt x="2811" y="18459"/>
                      <a:pt x="2626" y="18459"/>
                    </a:cubicBezTo>
                    <a:cubicBezTo>
                      <a:pt x="2441" y="18459"/>
                      <a:pt x="2293" y="18578"/>
                      <a:pt x="2293" y="18728"/>
                    </a:cubicBezTo>
                    <a:lnTo>
                      <a:pt x="2293" y="19296"/>
                    </a:lnTo>
                    <a:cubicBezTo>
                      <a:pt x="1368" y="19027"/>
                      <a:pt x="592" y="17741"/>
                      <a:pt x="592" y="16365"/>
                    </a:cubicBezTo>
                    <a:lnTo>
                      <a:pt x="592" y="4966"/>
                    </a:lnTo>
                    <a:cubicBezTo>
                      <a:pt x="592" y="4338"/>
                      <a:pt x="1221" y="3859"/>
                      <a:pt x="1960" y="3859"/>
                    </a:cubicBezTo>
                    <a:cubicBezTo>
                      <a:pt x="2700" y="3859"/>
                      <a:pt x="3329" y="4368"/>
                      <a:pt x="3329" y="4966"/>
                    </a:cubicBezTo>
                    <a:lnTo>
                      <a:pt x="3329" y="12116"/>
                    </a:lnTo>
                    <a:cubicBezTo>
                      <a:pt x="3329" y="12266"/>
                      <a:pt x="3477" y="12386"/>
                      <a:pt x="3662" y="12386"/>
                    </a:cubicBezTo>
                    <a:cubicBezTo>
                      <a:pt x="3847" y="12386"/>
                      <a:pt x="3995" y="12266"/>
                      <a:pt x="3995" y="12116"/>
                    </a:cubicBezTo>
                    <a:lnTo>
                      <a:pt x="3995" y="4966"/>
                    </a:lnTo>
                    <a:lnTo>
                      <a:pt x="3995" y="3530"/>
                    </a:lnTo>
                    <a:cubicBezTo>
                      <a:pt x="3995" y="2902"/>
                      <a:pt x="4623" y="2423"/>
                      <a:pt x="5363" y="2423"/>
                    </a:cubicBezTo>
                    <a:cubicBezTo>
                      <a:pt x="6103" y="2423"/>
                      <a:pt x="6731" y="2932"/>
                      <a:pt x="6731" y="3530"/>
                    </a:cubicBezTo>
                    <a:lnTo>
                      <a:pt x="6731" y="10950"/>
                    </a:lnTo>
                    <a:cubicBezTo>
                      <a:pt x="6731" y="11099"/>
                      <a:pt x="6879" y="11219"/>
                      <a:pt x="7064" y="11219"/>
                    </a:cubicBezTo>
                    <a:cubicBezTo>
                      <a:pt x="7249" y="11219"/>
                      <a:pt x="7397" y="11099"/>
                      <a:pt x="7397" y="10950"/>
                    </a:cubicBezTo>
                    <a:lnTo>
                      <a:pt x="7397" y="3530"/>
                    </a:lnTo>
                    <a:lnTo>
                      <a:pt x="7397" y="1616"/>
                    </a:lnTo>
                    <a:cubicBezTo>
                      <a:pt x="7397" y="987"/>
                      <a:pt x="8026" y="509"/>
                      <a:pt x="8766" y="509"/>
                    </a:cubicBezTo>
                    <a:cubicBezTo>
                      <a:pt x="9505" y="509"/>
                      <a:pt x="10134" y="1017"/>
                      <a:pt x="10134" y="1616"/>
                    </a:cubicBezTo>
                    <a:lnTo>
                      <a:pt x="10134" y="3171"/>
                    </a:lnTo>
                    <a:lnTo>
                      <a:pt x="10134" y="9843"/>
                    </a:lnTo>
                    <a:cubicBezTo>
                      <a:pt x="10134" y="9992"/>
                      <a:pt x="10282" y="10112"/>
                      <a:pt x="10467" y="10112"/>
                    </a:cubicBezTo>
                    <a:cubicBezTo>
                      <a:pt x="10652" y="10112"/>
                      <a:pt x="10800" y="9992"/>
                      <a:pt x="10800" y="9843"/>
                    </a:cubicBezTo>
                    <a:lnTo>
                      <a:pt x="10800" y="3171"/>
                    </a:lnTo>
                    <a:cubicBezTo>
                      <a:pt x="10800" y="2543"/>
                      <a:pt x="11429" y="2064"/>
                      <a:pt x="12168" y="2064"/>
                    </a:cubicBezTo>
                    <a:cubicBezTo>
                      <a:pt x="12908" y="2064"/>
                      <a:pt x="13537" y="2573"/>
                      <a:pt x="13537" y="3171"/>
                    </a:cubicBezTo>
                    <a:lnTo>
                      <a:pt x="13537" y="15078"/>
                    </a:lnTo>
                    <a:cubicBezTo>
                      <a:pt x="13537" y="15198"/>
                      <a:pt x="13611" y="15288"/>
                      <a:pt x="13722" y="15317"/>
                    </a:cubicBezTo>
                    <a:cubicBezTo>
                      <a:pt x="13833" y="15377"/>
                      <a:pt x="13981" y="15347"/>
                      <a:pt x="14092" y="15288"/>
                    </a:cubicBezTo>
                    <a:lnTo>
                      <a:pt x="18086" y="12775"/>
                    </a:lnTo>
                    <a:cubicBezTo>
                      <a:pt x="18382" y="12595"/>
                      <a:pt x="18752" y="12505"/>
                      <a:pt x="19159" y="12535"/>
                    </a:cubicBezTo>
                    <a:cubicBezTo>
                      <a:pt x="19529" y="12565"/>
                      <a:pt x="19899" y="12745"/>
                      <a:pt x="20121" y="12984"/>
                    </a:cubicBezTo>
                    <a:cubicBezTo>
                      <a:pt x="20823" y="13493"/>
                      <a:pt x="20712" y="14240"/>
                      <a:pt x="20084" y="14629"/>
                    </a:cubicBezTo>
                    <a:close/>
                  </a:path>
                </a:pathLst>
              </a:custGeom>
              <a:solidFill>
                <a:srgbClr val="F9CAC4"/>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5" name="Rectangle">
                <a:extLst>
                  <a:ext uri="{FF2B5EF4-FFF2-40B4-BE49-F238E27FC236}">
                    <a16:creationId xmlns:a16="http://schemas.microsoft.com/office/drawing/2014/main" id="{BFD9261F-C0C4-B76A-855A-4317F8D3E36E}"/>
                  </a:ext>
                </a:extLst>
              </p:cNvPr>
              <p:cNvSpPr/>
              <p:nvPr/>
            </p:nvSpPr>
            <p:spPr>
              <a:xfrm>
                <a:off x="1835671" y="3910646"/>
                <a:ext cx="694802" cy="169506"/>
              </a:xfrm>
              <a:prstGeom prst="rect">
                <a:avLst/>
              </a:prstGeom>
              <a:solidFill>
                <a:schemeClr val="accent6">
                  <a:lumMod val="60000"/>
                  <a:lumOff val="40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sp>
            <p:nvSpPr>
              <p:cNvPr id="66" name="Freeform: Shape 77">
                <a:extLst>
                  <a:ext uri="{FF2B5EF4-FFF2-40B4-BE49-F238E27FC236}">
                    <a16:creationId xmlns:a16="http://schemas.microsoft.com/office/drawing/2014/main" id="{24207542-A192-5990-E6BD-365C466C9589}"/>
                  </a:ext>
                </a:extLst>
              </p:cNvPr>
              <p:cNvSpPr/>
              <p:nvPr/>
            </p:nvSpPr>
            <p:spPr>
              <a:xfrm>
                <a:off x="1869236" y="2786208"/>
                <a:ext cx="884022" cy="798432"/>
              </a:xfrm>
              <a:custGeom>
                <a:avLst/>
                <a:gdLst>
                  <a:gd name="connsiteX0" fmla="*/ 838504 w 884022"/>
                  <a:gd name="connsiteY0" fmla="*/ 671724 h 798432"/>
                  <a:gd name="connsiteX1" fmla="*/ 872700 w 884022"/>
                  <a:gd name="connsiteY1" fmla="*/ 691024 h 798432"/>
                  <a:gd name="connsiteX2" fmla="*/ 864304 w 884022"/>
                  <a:gd name="connsiteY2" fmla="*/ 763189 h 798432"/>
                  <a:gd name="connsiteX3" fmla="*/ 818990 w 884022"/>
                  <a:gd name="connsiteY3" fmla="*/ 798432 h 798432"/>
                  <a:gd name="connsiteX4" fmla="*/ 755217 w 884022"/>
                  <a:gd name="connsiteY4" fmla="*/ 717876 h 798432"/>
                  <a:gd name="connsiteX5" fmla="*/ 800531 w 884022"/>
                  <a:gd name="connsiteY5" fmla="*/ 682632 h 798432"/>
                  <a:gd name="connsiteX6" fmla="*/ 838504 w 884022"/>
                  <a:gd name="connsiteY6" fmla="*/ 671724 h 798432"/>
                  <a:gd name="connsiteX7" fmla="*/ 50348 w 884022"/>
                  <a:gd name="connsiteY7" fmla="*/ 184609 h 798432"/>
                  <a:gd name="connsiteX8" fmla="*/ 100696 w 884022"/>
                  <a:gd name="connsiteY8" fmla="*/ 234960 h 798432"/>
                  <a:gd name="connsiteX9" fmla="*/ 100696 w 884022"/>
                  <a:gd name="connsiteY9" fmla="*/ 290342 h 798432"/>
                  <a:gd name="connsiteX10" fmla="*/ 0 w 884022"/>
                  <a:gd name="connsiteY10" fmla="*/ 290342 h 798432"/>
                  <a:gd name="connsiteX11" fmla="*/ 0 w 884022"/>
                  <a:gd name="connsiteY11" fmla="*/ 234960 h 798432"/>
                  <a:gd name="connsiteX12" fmla="*/ 50348 w 884022"/>
                  <a:gd name="connsiteY12" fmla="*/ 184609 h 798432"/>
                  <a:gd name="connsiteX13" fmla="*/ 201392 w 884022"/>
                  <a:gd name="connsiteY13" fmla="*/ 117478 h 798432"/>
                  <a:gd name="connsiteX14" fmla="*/ 251740 w 884022"/>
                  <a:gd name="connsiteY14" fmla="*/ 167828 h 798432"/>
                  <a:gd name="connsiteX15" fmla="*/ 251740 w 884022"/>
                  <a:gd name="connsiteY15" fmla="*/ 223210 h 798432"/>
                  <a:gd name="connsiteX16" fmla="*/ 151044 w 884022"/>
                  <a:gd name="connsiteY16" fmla="*/ 223210 h 798432"/>
                  <a:gd name="connsiteX17" fmla="*/ 151044 w 884022"/>
                  <a:gd name="connsiteY17" fmla="*/ 167828 h 798432"/>
                  <a:gd name="connsiteX18" fmla="*/ 201392 w 884022"/>
                  <a:gd name="connsiteY18" fmla="*/ 117478 h 798432"/>
                  <a:gd name="connsiteX19" fmla="*/ 520262 w 884022"/>
                  <a:gd name="connsiteY19" fmla="*/ 83913 h 798432"/>
                  <a:gd name="connsiteX20" fmla="*/ 570610 w 884022"/>
                  <a:gd name="connsiteY20" fmla="*/ 134263 h 798432"/>
                  <a:gd name="connsiteX21" fmla="*/ 570610 w 884022"/>
                  <a:gd name="connsiteY21" fmla="*/ 189645 h 798432"/>
                  <a:gd name="connsiteX22" fmla="*/ 469914 w 884022"/>
                  <a:gd name="connsiteY22" fmla="*/ 189645 h 798432"/>
                  <a:gd name="connsiteX23" fmla="*/ 469914 w 884022"/>
                  <a:gd name="connsiteY23" fmla="*/ 134263 h 798432"/>
                  <a:gd name="connsiteX24" fmla="*/ 520262 w 884022"/>
                  <a:gd name="connsiteY24" fmla="*/ 83913 h 798432"/>
                  <a:gd name="connsiteX25" fmla="*/ 369218 w 884022"/>
                  <a:gd name="connsiteY25" fmla="*/ 0 h 798432"/>
                  <a:gd name="connsiteX26" fmla="*/ 419566 w 884022"/>
                  <a:gd name="connsiteY26" fmla="*/ 50350 h 798432"/>
                  <a:gd name="connsiteX27" fmla="*/ 419566 w 884022"/>
                  <a:gd name="connsiteY27" fmla="*/ 105732 h 798432"/>
                  <a:gd name="connsiteX28" fmla="*/ 318870 w 884022"/>
                  <a:gd name="connsiteY28" fmla="*/ 105732 h 798432"/>
                  <a:gd name="connsiteX29" fmla="*/ 318870 w 884022"/>
                  <a:gd name="connsiteY29" fmla="*/ 50350 h 798432"/>
                  <a:gd name="connsiteX30" fmla="*/ 369218 w 884022"/>
                  <a:gd name="connsiteY30" fmla="*/ 0 h 79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022" h="798432">
                    <a:moveTo>
                      <a:pt x="838504" y="671724"/>
                    </a:moveTo>
                    <a:cubicBezTo>
                      <a:pt x="851720" y="673402"/>
                      <a:pt x="864307" y="680115"/>
                      <a:pt x="872700" y="691024"/>
                    </a:cubicBezTo>
                    <a:cubicBezTo>
                      <a:pt x="891159" y="712841"/>
                      <a:pt x="886124" y="746406"/>
                      <a:pt x="864304" y="763189"/>
                    </a:cubicBezTo>
                    <a:lnTo>
                      <a:pt x="818990" y="798432"/>
                    </a:lnTo>
                    <a:cubicBezTo>
                      <a:pt x="768641" y="764867"/>
                      <a:pt x="755217" y="717876"/>
                      <a:pt x="755217" y="717876"/>
                    </a:cubicBezTo>
                    <a:lnTo>
                      <a:pt x="800531" y="682632"/>
                    </a:lnTo>
                    <a:cubicBezTo>
                      <a:pt x="811441" y="673402"/>
                      <a:pt x="825287" y="670045"/>
                      <a:pt x="838504" y="671724"/>
                    </a:cubicBezTo>
                    <a:close/>
                    <a:moveTo>
                      <a:pt x="50348" y="184609"/>
                    </a:moveTo>
                    <a:cubicBezTo>
                      <a:pt x="78879" y="184609"/>
                      <a:pt x="100696" y="208109"/>
                      <a:pt x="100696" y="234960"/>
                    </a:cubicBezTo>
                    <a:lnTo>
                      <a:pt x="100696" y="290342"/>
                    </a:lnTo>
                    <a:cubicBezTo>
                      <a:pt x="45313" y="308805"/>
                      <a:pt x="1678" y="290342"/>
                      <a:pt x="0" y="290342"/>
                    </a:cubicBezTo>
                    <a:lnTo>
                      <a:pt x="0" y="234960"/>
                    </a:lnTo>
                    <a:cubicBezTo>
                      <a:pt x="0" y="206430"/>
                      <a:pt x="23496" y="184609"/>
                      <a:pt x="50348" y="184609"/>
                    </a:cubicBezTo>
                    <a:close/>
                    <a:moveTo>
                      <a:pt x="201392" y="117478"/>
                    </a:moveTo>
                    <a:cubicBezTo>
                      <a:pt x="229923" y="117478"/>
                      <a:pt x="251740" y="140977"/>
                      <a:pt x="251740" y="167828"/>
                    </a:cubicBezTo>
                    <a:lnTo>
                      <a:pt x="251740" y="223210"/>
                    </a:lnTo>
                    <a:cubicBezTo>
                      <a:pt x="196357" y="241673"/>
                      <a:pt x="151044" y="223210"/>
                      <a:pt x="151044" y="223210"/>
                    </a:cubicBezTo>
                    <a:lnTo>
                      <a:pt x="151044" y="167828"/>
                    </a:lnTo>
                    <a:cubicBezTo>
                      <a:pt x="151044" y="139298"/>
                      <a:pt x="174540" y="117478"/>
                      <a:pt x="201392" y="117478"/>
                    </a:cubicBezTo>
                    <a:close/>
                    <a:moveTo>
                      <a:pt x="520262" y="83913"/>
                    </a:moveTo>
                    <a:cubicBezTo>
                      <a:pt x="548793" y="83913"/>
                      <a:pt x="570610" y="107412"/>
                      <a:pt x="570610" y="134263"/>
                    </a:cubicBezTo>
                    <a:lnTo>
                      <a:pt x="570610" y="189645"/>
                    </a:lnTo>
                    <a:cubicBezTo>
                      <a:pt x="515227" y="208108"/>
                      <a:pt x="469914" y="189645"/>
                      <a:pt x="469914" y="189645"/>
                    </a:cubicBezTo>
                    <a:lnTo>
                      <a:pt x="469914" y="134263"/>
                    </a:lnTo>
                    <a:cubicBezTo>
                      <a:pt x="469914" y="105733"/>
                      <a:pt x="493410" y="83913"/>
                      <a:pt x="520262" y="83913"/>
                    </a:cubicBezTo>
                    <a:close/>
                    <a:moveTo>
                      <a:pt x="369218" y="0"/>
                    </a:moveTo>
                    <a:cubicBezTo>
                      <a:pt x="397749" y="0"/>
                      <a:pt x="419566" y="23499"/>
                      <a:pt x="419566" y="50350"/>
                    </a:cubicBezTo>
                    <a:lnTo>
                      <a:pt x="419566" y="105732"/>
                    </a:lnTo>
                    <a:cubicBezTo>
                      <a:pt x="364183" y="124194"/>
                      <a:pt x="320548" y="105732"/>
                      <a:pt x="318870" y="105732"/>
                    </a:cubicBezTo>
                    <a:lnTo>
                      <a:pt x="318870" y="50350"/>
                    </a:lnTo>
                    <a:cubicBezTo>
                      <a:pt x="318870" y="21820"/>
                      <a:pt x="342366" y="0"/>
                      <a:pt x="369218" y="0"/>
                    </a:cubicBezTo>
                    <a:close/>
                  </a:path>
                </a:pathLst>
              </a:custGeom>
              <a:solidFill>
                <a:srgbClr val="FEF3F7"/>
              </a:solidFill>
              <a:ln w="12700">
                <a:miter lim="400000"/>
              </a:ln>
            </p:spPr>
            <p:txBody>
              <a:bodyPr wrap="square" lIns="38100" tIns="38100" rIns="38100" bIns="38100" anchor="ctr">
                <a:noAutofit/>
              </a:bodyPr>
              <a:lstStyle/>
              <a:p>
                <a:pPr>
                  <a:defRPr sz="3000">
                    <a:solidFill>
                      <a:srgbClr val="FFFFFF"/>
                    </a:solidFill>
                  </a:defRPr>
                </a:pPr>
                <a:endParaRPr>
                  <a:solidFill>
                    <a:schemeClr val="bg1"/>
                  </a:solidFill>
                </a:endParaRPr>
              </a:p>
            </p:txBody>
          </p:sp>
          <p:sp>
            <p:nvSpPr>
              <p:cNvPr id="67" name="Circle">
                <a:extLst>
                  <a:ext uri="{FF2B5EF4-FFF2-40B4-BE49-F238E27FC236}">
                    <a16:creationId xmlns:a16="http://schemas.microsoft.com/office/drawing/2014/main" id="{2E8D7878-20E6-26CF-1306-6FFABA694D08}"/>
                  </a:ext>
                </a:extLst>
              </p:cNvPr>
              <p:cNvSpPr/>
              <p:nvPr/>
            </p:nvSpPr>
            <p:spPr>
              <a:xfrm>
                <a:off x="2406280" y="3960993"/>
                <a:ext cx="70487" cy="70487"/>
              </a:xfrm>
              <a:prstGeom prst="ellipse">
                <a:avLst/>
              </a:pr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solidFill>
                    <a:schemeClr val="bg1"/>
                  </a:solidFill>
                </a:endParaRPr>
              </a:p>
            </p:txBody>
          </p:sp>
        </p:grpSp>
      </p:grpSp>
      <p:pic>
        <p:nvPicPr>
          <p:cNvPr id="74" name="Picture 73" descr="A screenshot of a chat&#10;&#10;Description automatically generated">
            <a:extLst>
              <a:ext uri="{FF2B5EF4-FFF2-40B4-BE49-F238E27FC236}">
                <a16:creationId xmlns:a16="http://schemas.microsoft.com/office/drawing/2014/main" id="{CB72C3FB-0E9C-1EE5-1D37-7A92153D5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640" y="1056574"/>
            <a:ext cx="4329514" cy="5068990"/>
          </a:xfrm>
          <a:prstGeom prst="rect">
            <a:avLst/>
          </a:prstGeom>
        </p:spPr>
      </p:pic>
    </p:spTree>
    <p:extLst>
      <p:ext uri="{BB962C8B-B14F-4D97-AF65-F5344CB8AC3E}">
        <p14:creationId xmlns:p14="http://schemas.microsoft.com/office/powerpoint/2010/main" val="478522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F641D-0482-9E3F-5CDA-1360BF887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03BF6-6E90-022F-C9FA-1A4186A1FEBA}"/>
              </a:ext>
            </a:extLst>
          </p:cNvPr>
          <p:cNvSpPr>
            <a:spLocks noGrp="1"/>
          </p:cNvSpPr>
          <p:nvPr>
            <p:ph type="title"/>
          </p:nvPr>
        </p:nvSpPr>
        <p:spPr/>
        <p:txBody>
          <a:bodyPr/>
          <a:lstStyle/>
          <a:p>
            <a:r>
              <a:rPr lang="en-US" dirty="0"/>
              <a:t>Mapping Characteristics to Agent Levels</a:t>
            </a:r>
          </a:p>
        </p:txBody>
      </p:sp>
      <p:sp>
        <p:nvSpPr>
          <p:cNvPr id="5" name="Text Placeholder 2">
            <a:extLst>
              <a:ext uri="{FF2B5EF4-FFF2-40B4-BE49-F238E27FC236}">
                <a16:creationId xmlns:a16="http://schemas.microsoft.com/office/drawing/2014/main" id="{D67DF328-95AF-1249-0295-CAA79F691082}"/>
              </a:ext>
            </a:extLst>
          </p:cNvPr>
          <p:cNvSpPr>
            <a:spLocks noGrp="1"/>
          </p:cNvSpPr>
          <p:nvPr>
            <p:ph type="body" sz="quarter" idx="10"/>
          </p:nvPr>
        </p:nvSpPr>
        <p:spPr>
          <a:xfrm>
            <a:off x="384048" y="950118"/>
            <a:ext cx="11595100" cy="4957763"/>
          </a:xfrm>
        </p:spPr>
        <p:txBody>
          <a:bodyPr/>
          <a:lstStyle/>
          <a:p>
            <a:pPr marL="0" indent="0">
              <a:buNone/>
            </a:pPr>
            <a:r>
              <a:rPr lang="en-US" sz="2000" dirty="0"/>
              <a:t>Let’s pick one of our workflows discussed.</a:t>
            </a:r>
          </a:p>
          <a:p>
            <a:endParaRPr lang="en-US" sz="2000" dirty="0"/>
          </a:p>
          <a:p>
            <a:r>
              <a:rPr lang="en-US" sz="2000" dirty="0"/>
              <a:t>What are some examples of Level 3 agents?</a:t>
            </a:r>
          </a:p>
          <a:p>
            <a:pPr lvl="1"/>
            <a:r>
              <a:rPr lang="en-US" sz="1800" dirty="0"/>
              <a:t>Analyzing trends</a:t>
            </a:r>
          </a:p>
          <a:p>
            <a:pPr lvl="1"/>
            <a:r>
              <a:rPr lang="en-US" sz="1800" dirty="0"/>
              <a:t>Creating initial insights and recommendations</a:t>
            </a:r>
          </a:p>
          <a:p>
            <a:pPr lvl="1"/>
            <a:r>
              <a:rPr lang="en-US" sz="1800" dirty="0"/>
              <a:t>Slot filling a draft of a report</a:t>
            </a:r>
          </a:p>
          <a:p>
            <a:pPr lvl="1"/>
            <a:r>
              <a:rPr lang="en-US" sz="1800" dirty="0"/>
              <a:t>Mapping bullet points into a natural language summary.</a:t>
            </a:r>
            <a:br>
              <a:rPr lang="en-US" sz="1800" dirty="0"/>
            </a:br>
            <a:br>
              <a:rPr lang="en-US" sz="1800" dirty="0"/>
            </a:br>
            <a:r>
              <a:rPr lang="en-US" sz="1800" dirty="0"/>
              <a:t>Any others?</a:t>
            </a:r>
            <a:br>
              <a:rPr lang="en-US" sz="1800" dirty="0"/>
            </a:br>
            <a:endParaRPr lang="en-US" sz="1800" dirty="0"/>
          </a:p>
          <a:p>
            <a:r>
              <a:rPr lang="en-US" sz="2000" dirty="0"/>
              <a:t>What are some examples of mapping into Level 2 agents?</a:t>
            </a:r>
          </a:p>
          <a:p>
            <a:pPr lvl="1"/>
            <a:r>
              <a:rPr lang="en-US" sz="1800" dirty="0"/>
              <a:t>Accessing salesforce data</a:t>
            </a:r>
          </a:p>
          <a:p>
            <a:pPr lvl="1"/>
            <a:r>
              <a:rPr lang="en-US" sz="1800" dirty="0"/>
              <a:t>extracting standardized datasets and calculating formulas (EPS -&gt; Price/Earnings)</a:t>
            </a:r>
          </a:p>
          <a:p>
            <a:pPr lvl="1"/>
            <a:r>
              <a:rPr lang="en-US" sz="1800" dirty="0"/>
              <a:t>Performing calculations and creating visualizations</a:t>
            </a:r>
          </a:p>
          <a:p>
            <a:pPr lvl="1"/>
            <a:r>
              <a:rPr lang="en-US" sz="1800" dirty="0"/>
              <a:t>Generating the initial report structure.</a:t>
            </a:r>
            <a:br>
              <a:rPr lang="en-US" sz="1800" dirty="0"/>
            </a:br>
            <a:endParaRPr lang="en-US" sz="1800" dirty="0"/>
          </a:p>
          <a:p>
            <a:pPr marL="457192" lvl="1" indent="0">
              <a:buNone/>
            </a:pPr>
            <a:r>
              <a:rPr lang="en-US" sz="1800" dirty="0"/>
              <a:t>Any more?</a:t>
            </a:r>
          </a:p>
        </p:txBody>
      </p:sp>
    </p:spTree>
    <p:extLst>
      <p:ext uri="{BB962C8B-B14F-4D97-AF65-F5344CB8AC3E}">
        <p14:creationId xmlns:p14="http://schemas.microsoft.com/office/powerpoint/2010/main" val="10552445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AEF2-358B-C758-395E-71CCC150D47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CAB471-1B10-9034-7BBC-7E9215F43ED7}"/>
              </a:ext>
            </a:extLst>
          </p:cNvPr>
          <p:cNvPicPr>
            <a:picLocks noGrp="1" noChangeAspect="1"/>
          </p:cNvPicPr>
          <p:nvPr>
            <p:ph sz="quarter" idx="11"/>
          </p:nvPr>
        </p:nvPicPr>
        <p:blipFill>
          <a:blip r:embed="rId2">
            <a:alphaModFix amt="17000"/>
          </a:blip>
          <a:stretch>
            <a:fillRect/>
          </a:stretch>
        </p:blipFill>
        <p:spPr>
          <a:xfrm>
            <a:off x="0" y="-17523"/>
            <a:ext cx="12191999" cy="6895795"/>
          </a:xfrm>
        </p:spPr>
      </p:pic>
      <p:sp>
        <p:nvSpPr>
          <p:cNvPr id="2" name="Text Placeholder 1">
            <a:extLst>
              <a:ext uri="{FF2B5EF4-FFF2-40B4-BE49-F238E27FC236}">
                <a16:creationId xmlns:a16="http://schemas.microsoft.com/office/drawing/2014/main" id="{9678D264-727D-52B5-7E96-927CF3E8AF25}"/>
              </a:ext>
            </a:extLst>
          </p:cNvPr>
          <p:cNvSpPr>
            <a:spLocks noGrp="1"/>
          </p:cNvSpPr>
          <p:nvPr>
            <p:ph type="body" sz="quarter" idx="10"/>
          </p:nvPr>
        </p:nvSpPr>
        <p:spPr>
          <a:xfrm>
            <a:off x="422950" y="3126545"/>
            <a:ext cx="11346099" cy="604909"/>
          </a:xfrm>
        </p:spPr>
        <p:txBody>
          <a:bodyPr anchor="ctr"/>
          <a:lstStyle/>
          <a:p>
            <a:pPr marL="0" indent="0">
              <a:buNone/>
            </a:pPr>
            <a:r>
              <a:rPr lang="en-US" sz="4800" b="1" dirty="0"/>
              <a:t>Designing AI Agents For Success</a:t>
            </a:r>
          </a:p>
        </p:txBody>
      </p:sp>
    </p:spTree>
    <p:extLst>
      <p:ext uri="{BB962C8B-B14F-4D97-AF65-F5344CB8AC3E}">
        <p14:creationId xmlns:p14="http://schemas.microsoft.com/office/powerpoint/2010/main" val="3447559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89B5-E61B-BF7E-26F9-EB71DF5515EE}"/>
              </a:ext>
            </a:extLst>
          </p:cNvPr>
          <p:cNvSpPr>
            <a:spLocks noGrp="1"/>
          </p:cNvSpPr>
          <p:nvPr>
            <p:ph type="title"/>
          </p:nvPr>
        </p:nvSpPr>
        <p:spPr/>
        <p:txBody>
          <a:bodyPr/>
          <a:lstStyle/>
          <a:p>
            <a:r>
              <a:rPr lang="en-US" dirty="0"/>
              <a:t>Designing AI Agents</a:t>
            </a:r>
          </a:p>
        </p:txBody>
      </p:sp>
      <p:sp>
        <p:nvSpPr>
          <p:cNvPr id="4" name="Shape">
            <a:extLst>
              <a:ext uri="{FF2B5EF4-FFF2-40B4-BE49-F238E27FC236}">
                <a16:creationId xmlns:a16="http://schemas.microsoft.com/office/drawing/2014/main" id="{200F59DC-0A98-7AF6-70DD-5F444F350BC1}"/>
              </a:ext>
            </a:extLst>
          </p:cNvPr>
          <p:cNvSpPr/>
          <p:nvPr/>
        </p:nvSpPr>
        <p:spPr>
          <a:xfrm>
            <a:off x="10147949" y="692080"/>
            <a:ext cx="2044051" cy="4983301"/>
          </a:xfrm>
          <a:custGeom>
            <a:avLst/>
            <a:gdLst/>
            <a:ahLst/>
            <a:cxnLst>
              <a:cxn ang="0">
                <a:pos x="wd2" y="hd2"/>
              </a:cxn>
              <a:cxn ang="5400000">
                <a:pos x="wd2" y="hd2"/>
              </a:cxn>
              <a:cxn ang="10800000">
                <a:pos x="wd2" y="hd2"/>
              </a:cxn>
              <a:cxn ang="16200000">
                <a:pos x="wd2" y="hd2"/>
              </a:cxn>
            </a:cxnLst>
            <a:rect l="0" t="0" r="r" b="b"/>
            <a:pathLst>
              <a:path w="21600" h="21600" extrusionOk="0">
                <a:moveTo>
                  <a:pt x="4572" y="0"/>
                </a:moveTo>
                <a:cubicBezTo>
                  <a:pt x="2050" y="0"/>
                  <a:pt x="0" y="4840"/>
                  <a:pt x="0" y="10800"/>
                </a:cubicBezTo>
                <a:cubicBezTo>
                  <a:pt x="0" y="16760"/>
                  <a:pt x="2050" y="21600"/>
                  <a:pt x="4572" y="21600"/>
                </a:cubicBezTo>
                <a:lnTo>
                  <a:pt x="21600" y="21600"/>
                </a:lnTo>
                <a:lnTo>
                  <a:pt x="21600" y="0"/>
                </a:lnTo>
                <a:lnTo>
                  <a:pt x="4572" y="0"/>
                </a:lnTo>
                <a:close/>
              </a:path>
            </a:pathLst>
          </a:custGeom>
          <a:gradFill flip="none" rotWithShape="1">
            <a:gsLst>
              <a:gs pos="0">
                <a:schemeClr val="accent5">
                  <a:lumMod val="50000"/>
                </a:schemeClr>
              </a:gs>
              <a:gs pos="50000">
                <a:schemeClr val="accent5">
                  <a:lumMod val="75000"/>
                </a:schemeClr>
              </a:gs>
              <a:gs pos="100000">
                <a:schemeClr val="accent5">
                  <a:lumMod val="50000"/>
                </a:schemeClr>
              </a:gs>
            </a:gsLst>
            <a:lin ang="16200000" scaled="1"/>
            <a:tileRec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 name="Shape">
            <a:extLst>
              <a:ext uri="{FF2B5EF4-FFF2-40B4-BE49-F238E27FC236}">
                <a16:creationId xmlns:a16="http://schemas.microsoft.com/office/drawing/2014/main" id="{7A44ADB1-6204-723B-1EFA-B897B0596636}"/>
              </a:ext>
            </a:extLst>
          </p:cNvPr>
          <p:cNvSpPr/>
          <p:nvPr/>
        </p:nvSpPr>
        <p:spPr>
          <a:xfrm>
            <a:off x="10396616" y="2134353"/>
            <a:ext cx="368030" cy="21086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84" y="0"/>
                  <a:pt x="21600" y="4840"/>
                  <a:pt x="21600" y="10800"/>
                </a:cubicBezTo>
                <a:cubicBezTo>
                  <a:pt x="21600" y="16760"/>
                  <a:pt x="16784" y="21600"/>
                  <a:pt x="10800" y="21600"/>
                </a:cubicBezTo>
                <a:cubicBezTo>
                  <a:pt x="4816" y="21600"/>
                  <a:pt x="0" y="16760"/>
                  <a:pt x="0" y="10800"/>
                </a:cubicBezTo>
                <a:cubicBezTo>
                  <a:pt x="146" y="4840"/>
                  <a:pt x="4962" y="0"/>
                  <a:pt x="10800" y="0"/>
                </a:cubicBezTo>
                <a:close/>
                <a:moveTo>
                  <a:pt x="10800" y="16200"/>
                </a:moveTo>
                <a:cubicBezTo>
                  <a:pt x="13719" y="16200"/>
                  <a:pt x="16200" y="13780"/>
                  <a:pt x="16200" y="10775"/>
                </a:cubicBezTo>
                <a:cubicBezTo>
                  <a:pt x="16200" y="7769"/>
                  <a:pt x="13719" y="5349"/>
                  <a:pt x="10800" y="5349"/>
                </a:cubicBezTo>
                <a:cubicBezTo>
                  <a:pt x="7881" y="5349"/>
                  <a:pt x="5400" y="7769"/>
                  <a:pt x="5400" y="10775"/>
                </a:cubicBezTo>
                <a:cubicBezTo>
                  <a:pt x="5400" y="13780"/>
                  <a:pt x="7881" y="16200"/>
                  <a:pt x="10800" y="16200"/>
                </a:cubicBezTo>
              </a:path>
            </a:pathLst>
          </a:custGeom>
          <a:solidFill>
            <a:schemeClr val="bg1">
              <a:lumMod val="9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07CE104D-F881-D9A3-D0F8-5542458798D5}"/>
              </a:ext>
            </a:extLst>
          </p:cNvPr>
          <p:cNvSpPr/>
          <p:nvPr/>
        </p:nvSpPr>
        <p:spPr>
          <a:xfrm>
            <a:off x="10322014" y="1637016"/>
            <a:ext cx="532151" cy="30635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55" y="0"/>
                  <a:pt x="21600" y="4839"/>
                  <a:pt x="21600" y="10800"/>
                </a:cubicBezTo>
                <a:cubicBezTo>
                  <a:pt x="21600" y="16761"/>
                  <a:pt x="16755" y="21600"/>
                  <a:pt x="10800" y="21600"/>
                </a:cubicBezTo>
                <a:cubicBezTo>
                  <a:pt x="4845" y="21600"/>
                  <a:pt x="0" y="16761"/>
                  <a:pt x="0" y="10800"/>
                </a:cubicBezTo>
                <a:cubicBezTo>
                  <a:pt x="0" y="4839"/>
                  <a:pt x="4845" y="0"/>
                  <a:pt x="10800" y="0"/>
                </a:cubicBezTo>
                <a:close/>
                <a:moveTo>
                  <a:pt x="10800" y="18234"/>
                </a:moveTo>
                <a:cubicBezTo>
                  <a:pt x="14938" y="18234"/>
                  <a:pt x="18269" y="14903"/>
                  <a:pt x="18269" y="10800"/>
                </a:cubicBezTo>
                <a:cubicBezTo>
                  <a:pt x="18269" y="6697"/>
                  <a:pt x="14938" y="3366"/>
                  <a:pt x="10800" y="3366"/>
                </a:cubicBezTo>
                <a:cubicBezTo>
                  <a:pt x="6662" y="3366"/>
                  <a:pt x="3331" y="6697"/>
                  <a:pt x="3331" y="10800"/>
                </a:cubicBezTo>
                <a:cubicBezTo>
                  <a:pt x="3432" y="14903"/>
                  <a:pt x="6763" y="18234"/>
                  <a:pt x="10800" y="18234"/>
                </a:cubicBezTo>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49100DD9-35BD-A697-3635-C7838183E92E}"/>
              </a:ext>
            </a:extLst>
          </p:cNvPr>
          <p:cNvSpPr/>
          <p:nvPr/>
        </p:nvSpPr>
        <p:spPr>
          <a:xfrm>
            <a:off x="10496083" y="2656556"/>
            <a:ext cx="184016" cy="10593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962" y="0"/>
                  <a:pt x="0" y="4817"/>
                  <a:pt x="0" y="10800"/>
                </a:cubicBezTo>
                <a:cubicBezTo>
                  <a:pt x="0" y="16783"/>
                  <a:pt x="4962" y="21600"/>
                  <a:pt x="10800" y="21600"/>
                </a:cubicBezTo>
                <a:cubicBezTo>
                  <a:pt x="16638" y="21600"/>
                  <a:pt x="21600" y="16783"/>
                  <a:pt x="21600" y="10800"/>
                </a:cubicBezTo>
                <a:cubicBezTo>
                  <a:pt x="21600" y="4817"/>
                  <a:pt x="16930" y="0"/>
                  <a:pt x="10800" y="0"/>
                </a:cubicBezTo>
                <a:close/>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C18CE3E3-52CC-546A-AD83-9F42A61650D3}"/>
              </a:ext>
            </a:extLst>
          </p:cNvPr>
          <p:cNvSpPr/>
          <p:nvPr/>
        </p:nvSpPr>
        <p:spPr>
          <a:xfrm>
            <a:off x="10247416" y="1164549"/>
            <a:ext cx="701241" cy="40259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74" y="0"/>
                  <a:pt x="21600" y="4830"/>
                  <a:pt x="21600" y="10807"/>
                </a:cubicBezTo>
                <a:cubicBezTo>
                  <a:pt x="21600" y="16784"/>
                  <a:pt x="16774" y="21600"/>
                  <a:pt x="10800" y="21600"/>
                </a:cubicBezTo>
                <a:cubicBezTo>
                  <a:pt x="4826" y="21600"/>
                  <a:pt x="0" y="16770"/>
                  <a:pt x="0" y="10807"/>
                </a:cubicBezTo>
                <a:cubicBezTo>
                  <a:pt x="0" y="4843"/>
                  <a:pt x="4902" y="0"/>
                  <a:pt x="10800" y="0"/>
                </a:cubicBezTo>
                <a:close/>
                <a:moveTo>
                  <a:pt x="10800" y="19025"/>
                </a:moveTo>
                <a:cubicBezTo>
                  <a:pt x="15319" y="19025"/>
                  <a:pt x="18996" y="15343"/>
                  <a:pt x="18996" y="10807"/>
                </a:cubicBezTo>
                <a:cubicBezTo>
                  <a:pt x="18996" y="6271"/>
                  <a:pt x="15319" y="2588"/>
                  <a:pt x="10800" y="2588"/>
                </a:cubicBezTo>
                <a:cubicBezTo>
                  <a:pt x="6281" y="2588"/>
                  <a:pt x="2604" y="6271"/>
                  <a:pt x="2604" y="10807"/>
                </a:cubicBezTo>
                <a:cubicBezTo>
                  <a:pt x="2604" y="15343"/>
                  <a:pt x="6281" y="19025"/>
                  <a:pt x="10800" y="19025"/>
                </a:cubicBezTo>
              </a:path>
            </a:pathLst>
          </a:custGeom>
          <a:solidFill>
            <a:schemeClr val="bg1">
              <a:lumMod val="9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Freeform: Shape 46">
            <a:extLst>
              <a:ext uri="{FF2B5EF4-FFF2-40B4-BE49-F238E27FC236}">
                <a16:creationId xmlns:a16="http://schemas.microsoft.com/office/drawing/2014/main" id="{B1169DF2-F9CB-3D27-CCDD-4872CD369A51}"/>
              </a:ext>
            </a:extLst>
          </p:cNvPr>
          <p:cNvSpPr/>
          <p:nvPr/>
        </p:nvSpPr>
        <p:spPr>
          <a:xfrm>
            <a:off x="10485788" y="3110714"/>
            <a:ext cx="500602" cy="1225316"/>
          </a:xfrm>
          <a:custGeom>
            <a:avLst/>
            <a:gdLst>
              <a:gd name="connsiteX0" fmla="*/ 122072 w 500602"/>
              <a:gd name="connsiteY0" fmla="*/ 0 h 1225316"/>
              <a:gd name="connsiteX1" fmla="*/ 425057 w 500602"/>
              <a:gd name="connsiteY1" fmla="*/ 744929 h 1225316"/>
              <a:gd name="connsiteX2" fmla="*/ 500602 w 500602"/>
              <a:gd name="connsiteY2" fmla="*/ 930667 h 1225316"/>
              <a:gd name="connsiteX3" fmla="*/ 493491 w 500602"/>
              <a:gd name="connsiteY3" fmla="*/ 1042424 h 1225316"/>
              <a:gd name="connsiteX4" fmla="*/ 478178 w 500602"/>
              <a:gd name="connsiteY4" fmla="*/ 1225316 h 1225316"/>
              <a:gd name="connsiteX5" fmla="*/ 402473 w 500602"/>
              <a:gd name="connsiteY5" fmla="*/ 1039185 h 1225316"/>
              <a:gd name="connsiteX6" fmla="*/ 0 w 500602"/>
              <a:gd name="connsiteY6" fmla="*/ 49650 h 12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02" h="1225316">
                <a:moveTo>
                  <a:pt x="122072" y="0"/>
                </a:moveTo>
                <a:lnTo>
                  <a:pt x="425057" y="744929"/>
                </a:lnTo>
                <a:lnTo>
                  <a:pt x="500602" y="930667"/>
                </a:lnTo>
                <a:lnTo>
                  <a:pt x="493491" y="1042424"/>
                </a:lnTo>
                <a:lnTo>
                  <a:pt x="478178" y="1225316"/>
                </a:lnTo>
                <a:lnTo>
                  <a:pt x="402473" y="1039185"/>
                </a:lnTo>
                <a:lnTo>
                  <a:pt x="0" y="49650"/>
                </a:lnTo>
                <a:close/>
              </a:path>
            </a:pathLst>
          </a:custGeom>
          <a:solidFill>
            <a:schemeClr val="tx1">
              <a:alpha val="30000"/>
            </a:schemeClr>
          </a:solidFill>
          <a:ln w="12700">
            <a:miter lim="400000"/>
          </a:ln>
        </p:spPr>
        <p:txBody>
          <a:bodyPr wrap="square" lIns="38100" tIns="38100" rIns="38100" bIns="38100" anchor="ctr">
            <a:noAutofit/>
          </a:bodyPr>
          <a:lstStyle/>
          <a:p>
            <a:endParaRPr sz="3000">
              <a:solidFill>
                <a:srgbClr val="FFFFFF"/>
              </a:solidFill>
              <a:effectLst>
                <a:outerShdw blurRad="38100" dist="12700" dir="5400000" rotWithShape="0">
                  <a:srgbClr val="000000">
                    <a:alpha val="50000"/>
                  </a:srgbClr>
                </a:outerShdw>
              </a:effectLst>
            </a:endParaRPr>
          </a:p>
        </p:txBody>
      </p:sp>
      <p:sp>
        <p:nvSpPr>
          <p:cNvPr id="10" name="Freeform: Shape 39">
            <a:extLst>
              <a:ext uri="{FF2B5EF4-FFF2-40B4-BE49-F238E27FC236}">
                <a16:creationId xmlns:a16="http://schemas.microsoft.com/office/drawing/2014/main" id="{6F2136D6-A7C7-B8BB-7AF0-C8A895005537}"/>
              </a:ext>
            </a:extLst>
          </p:cNvPr>
          <p:cNvSpPr/>
          <p:nvPr/>
        </p:nvSpPr>
        <p:spPr>
          <a:xfrm>
            <a:off x="-127322" y="2780888"/>
            <a:ext cx="10734960" cy="798230"/>
          </a:xfrm>
          <a:custGeom>
            <a:avLst/>
            <a:gdLst>
              <a:gd name="connsiteX0" fmla="*/ 0 w 9931796"/>
              <a:gd name="connsiteY0" fmla="*/ 0 h 798230"/>
              <a:gd name="connsiteX1" fmla="*/ 213965 w 9931796"/>
              <a:gd name="connsiteY1" fmla="*/ 0 h 798230"/>
              <a:gd name="connsiteX2" fmla="*/ 547060 w 9931796"/>
              <a:gd name="connsiteY2" fmla="*/ 333224 h 798230"/>
              <a:gd name="connsiteX3" fmla="*/ 629282 w 9931796"/>
              <a:gd name="connsiteY3" fmla="*/ 333224 h 798230"/>
              <a:gd name="connsiteX4" fmla="*/ 343372 w 9931796"/>
              <a:gd name="connsiteY4" fmla="*/ 47229 h 798230"/>
              <a:gd name="connsiteX5" fmla="*/ 532110 w 9931796"/>
              <a:gd name="connsiteY5" fmla="*/ 47229 h 798230"/>
              <a:gd name="connsiteX6" fmla="*/ 818021 w 9931796"/>
              <a:gd name="connsiteY6" fmla="*/ 333224 h 798230"/>
              <a:gd name="connsiteX7" fmla="*/ 885293 w 9931796"/>
              <a:gd name="connsiteY7" fmla="*/ 333224 h 798230"/>
              <a:gd name="connsiteX8" fmla="*/ 654043 w 9931796"/>
              <a:gd name="connsiteY8" fmla="*/ 101959 h 798230"/>
              <a:gd name="connsiteX9" fmla="*/ 813349 w 9931796"/>
              <a:gd name="connsiteY9" fmla="*/ 101959 h 798230"/>
              <a:gd name="connsiteX10" fmla="*/ 1044599 w 9931796"/>
              <a:gd name="connsiteY10" fmla="*/ 333224 h 798230"/>
              <a:gd name="connsiteX11" fmla="*/ 9568640 w 9931796"/>
              <a:gd name="connsiteY11" fmla="*/ 333224 h 798230"/>
              <a:gd name="connsiteX12" fmla="*/ 9394852 w 9931796"/>
              <a:gd name="connsiteY12" fmla="*/ 101959 h 798230"/>
              <a:gd name="connsiteX13" fmla="*/ 9931796 w 9931796"/>
              <a:gd name="connsiteY13" fmla="*/ 330208 h 798230"/>
              <a:gd name="connsiteX14" fmla="*/ 9931796 w 9931796"/>
              <a:gd name="connsiteY14" fmla="*/ 466084 h 798230"/>
              <a:gd name="connsiteX15" fmla="*/ 9394852 w 9931796"/>
              <a:gd name="connsiteY15" fmla="*/ 696271 h 798230"/>
              <a:gd name="connsiteX16" fmla="*/ 9568640 w 9931796"/>
              <a:gd name="connsiteY16" fmla="*/ 465006 h 798230"/>
              <a:gd name="connsiteX17" fmla="*/ 1046935 w 9931796"/>
              <a:gd name="connsiteY17" fmla="*/ 465006 h 798230"/>
              <a:gd name="connsiteX18" fmla="*/ 815684 w 9931796"/>
              <a:gd name="connsiteY18" fmla="*/ 696271 h 798230"/>
              <a:gd name="connsiteX19" fmla="*/ 656378 w 9931796"/>
              <a:gd name="connsiteY19" fmla="*/ 696271 h 798230"/>
              <a:gd name="connsiteX20" fmla="*/ 887629 w 9931796"/>
              <a:gd name="connsiteY20" fmla="*/ 465006 h 798230"/>
              <a:gd name="connsiteX21" fmla="*/ 818021 w 9931796"/>
              <a:gd name="connsiteY21" fmla="*/ 465006 h 798230"/>
              <a:gd name="connsiteX22" fmla="*/ 532110 w 9931796"/>
              <a:gd name="connsiteY22" fmla="*/ 751002 h 798230"/>
              <a:gd name="connsiteX23" fmla="*/ 343372 w 9931796"/>
              <a:gd name="connsiteY23" fmla="*/ 751002 h 798230"/>
              <a:gd name="connsiteX24" fmla="*/ 629282 w 9931796"/>
              <a:gd name="connsiteY24" fmla="*/ 465006 h 798230"/>
              <a:gd name="connsiteX25" fmla="*/ 547060 w 9931796"/>
              <a:gd name="connsiteY25" fmla="*/ 465006 h 798230"/>
              <a:gd name="connsiteX26" fmla="*/ 213965 w 9931796"/>
              <a:gd name="connsiteY26" fmla="*/ 798230 h 798230"/>
              <a:gd name="connsiteX27" fmla="*/ 0 w 9931796"/>
              <a:gd name="connsiteY27" fmla="*/ 798230 h 798230"/>
              <a:gd name="connsiteX28" fmla="*/ 330759 w 9931796"/>
              <a:gd name="connsiteY28" fmla="*/ 467482 h 798230"/>
              <a:gd name="connsiteX29" fmla="*/ 241062 w 9931796"/>
              <a:gd name="connsiteY29" fmla="*/ 467482 h 798230"/>
              <a:gd name="connsiteX30" fmla="*/ 178928 w 9931796"/>
              <a:gd name="connsiteY30" fmla="*/ 422729 h 798230"/>
              <a:gd name="connsiteX31" fmla="*/ 263486 w 9931796"/>
              <a:gd name="connsiteY31" fmla="*/ 422729 h 798230"/>
              <a:gd name="connsiteX32" fmla="*/ 263486 w 9931796"/>
              <a:gd name="connsiteY32" fmla="*/ 377977 h 798230"/>
              <a:gd name="connsiteX33" fmla="*/ 178928 w 9931796"/>
              <a:gd name="connsiteY33" fmla="*/ 377977 h 798230"/>
              <a:gd name="connsiteX34" fmla="*/ 241062 w 9931796"/>
              <a:gd name="connsiteY34" fmla="*/ 333224 h 798230"/>
              <a:gd name="connsiteX35" fmla="*/ 333095 w 9931796"/>
              <a:gd name="connsiteY35" fmla="*/ 333224 h 7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31796" h="798230">
                <a:moveTo>
                  <a:pt x="0" y="0"/>
                </a:moveTo>
                <a:lnTo>
                  <a:pt x="213965" y="0"/>
                </a:lnTo>
                <a:lnTo>
                  <a:pt x="547060" y="333224"/>
                </a:lnTo>
                <a:lnTo>
                  <a:pt x="629282" y="333224"/>
                </a:lnTo>
                <a:lnTo>
                  <a:pt x="343372" y="47229"/>
                </a:lnTo>
                <a:lnTo>
                  <a:pt x="532110" y="47229"/>
                </a:lnTo>
                <a:lnTo>
                  <a:pt x="818021" y="333224"/>
                </a:lnTo>
                <a:lnTo>
                  <a:pt x="885293" y="333224"/>
                </a:lnTo>
                <a:lnTo>
                  <a:pt x="654043" y="101959"/>
                </a:lnTo>
                <a:lnTo>
                  <a:pt x="813349" y="101959"/>
                </a:lnTo>
                <a:lnTo>
                  <a:pt x="1044599" y="333224"/>
                </a:lnTo>
                <a:lnTo>
                  <a:pt x="9568640" y="333224"/>
                </a:lnTo>
                <a:lnTo>
                  <a:pt x="9394852" y="101959"/>
                </a:lnTo>
                <a:lnTo>
                  <a:pt x="9931796" y="330208"/>
                </a:lnTo>
                <a:lnTo>
                  <a:pt x="9931796" y="466084"/>
                </a:lnTo>
                <a:lnTo>
                  <a:pt x="9394852" y="696271"/>
                </a:lnTo>
                <a:lnTo>
                  <a:pt x="9568640" y="465006"/>
                </a:lnTo>
                <a:lnTo>
                  <a:pt x="1046935" y="465006"/>
                </a:lnTo>
                <a:lnTo>
                  <a:pt x="815684" y="696271"/>
                </a:lnTo>
                <a:lnTo>
                  <a:pt x="656378" y="696271"/>
                </a:lnTo>
                <a:lnTo>
                  <a:pt x="887629" y="465006"/>
                </a:lnTo>
                <a:lnTo>
                  <a:pt x="818021" y="465006"/>
                </a:lnTo>
                <a:lnTo>
                  <a:pt x="532110" y="751002"/>
                </a:lnTo>
                <a:lnTo>
                  <a:pt x="343372" y="751002"/>
                </a:lnTo>
                <a:lnTo>
                  <a:pt x="629282" y="465006"/>
                </a:lnTo>
                <a:lnTo>
                  <a:pt x="547060" y="465006"/>
                </a:lnTo>
                <a:lnTo>
                  <a:pt x="213965" y="798230"/>
                </a:lnTo>
                <a:lnTo>
                  <a:pt x="0" y="798230"/>
                </a:lnTo>
                <a:lnTo>
                  <a:pt x="330759" y="467482"/>
                </a:lnTo>
                <a:lnTo>
                  <a:pt x="241062" y="467482"/>
                </a:lnTo>
                <a:cubicBezTo>
                  <a:pt x="211162" y="467482"/>
                  <a:pt x="189205" y="447600"/>
                  <a:pt x="178928" y="422729"/>
                </a:cubicBezTo>
                <a:lnTo>
                  <a:pt x="263486" y="422729"/>
                </a:lnTo>
                <a:lnTo>
                  <a:pt x="263486" y="377977"/>
                </a:lnTo>
                <a:lnTo>
                  <a:pt x="178928" y="377977"/>
                </a:lnTo>
                <a:cubicBezTo>
                  <a:pt x="189205" y="350630"/>
                  <a:pt x="211162" y="333224"/>
                  <a:pt x="241062" y="333224"/>
                </a:cubicBezTo>
                <a:lnTo>
                  <a:pt x="333095" y="333224"/>
                </a:lnTo>
                <a:close/>
              </a:path>
            </a:pathLst>
          </a:custGeom>
          <a:solidFill>
            <a:schemeClr val="tx1">
              <a:lumMod val="65000"/>
              <a:lumOff val="35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39" name="Group 38">
            <a:extLst>
              <a:ext uri="{FF2B5EF4-FFF2-40B4-BE49-F238E27FC236}">
                <a16:creationId xmlns:a16="http://schemas.microsoft.com/office/drawing/2014/main" id="{04AAB682-F206-7A43-6DC3-8F27D3075870}"/>
              </a:ext>
            </a:extLst>
          </p:cNvPr>
          <p:cNvGrpSpPr/>
          <p:nvPr/>
        </p:nvGrpSpPr>
        <p:grpSpPr>
          <a:xfrm>
            <a:off x="1062686" y="2134353"/>
            <a:ext cx="1728241" cy="2691831"/>
            <a:chOff x="2093249" y="2134353"/>
            <a:chExt cx="1728241" cy="2691831"/>
          </a:xfrm>
        </p:grpSpPr>
        <p:sp>
          <p:nvSpPr>
            <p:cNvPr id="11" name="Shape">
              <a:extLst>
                <a:ext uri="{FF2B5EF4-FFF2-40B4-BE49-F238E27FC236}">
                  <a16:creationId xmlns:a16="http://schemas.microsoft.com/office/drawing/2014/main" id="{BB7C70A2-AF2F-FBAC-0829-4BE60E8506D9}"/>
                </a:ext>
              </a:extLst>
            </p:cNvPr>
            <p:cNvSpPr/>
            <p:nvPr/>
          </p:nvSpPr>
          <p:spPr>
            <a:xfrm>
              <a:off x="2162875"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179E3C03-8FD3-55B9-7500-A98F15B67FA3}"/>
                </a:ext>
              </a:extLst>
            </p:cNvPr>
            <p:cNvSpPr/>
            <p:nvPr/>
          </p:nvSpPr>
          <p:spPr>
            <a:xfrm>
              <a:off x="2093249"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3" name="TextBox 12">
              <a:extLst>
                <a:ext uri="{FF2B5EF4-FFF2-40B4-BE49-F238E27FC236}">
                  <a16:creationId xmlns:a16="http://schemas.microsoft.com/office/drawing/2014/main" id="{7364BA67-1872-B11C-100E-A5D89EE66C7B}"/>
                </a:ext>
              </a:extLst>
            </p:cNvPr>
            <p:cNvSpPr txBox="1"/>
            <p:nvPr/>
          </p:nvSpPr>
          <p:spPr>
            <a:xfrm>
              <a:off x="2591384" y="3407207"/>
              <a:ext cx="731971" cy="646331"/>
            </a:xfrm>
            <a:prstGeom prst="rect">
              <a:avLst/>
            </a:prstGeom>
            <a:noFill/>
          </p:spPr>
          <p:txBody>
            <a:bodyPr wrap="square" rtlCol="0" anchor="ctr">
              <a:spAutoFit/>
            </a:bodyPr>
            <a:lstStyle/>
            <a:p>
              <a:pPr algn="ctr"/>
              <a:r>
                <a:rPr lang="en-US" sz="3600" b="1" dirty="0"/>
                <a:t>01</a:t>
              </a:r>
            </a:p>
          </p:txBody>
        </p:sp>
        <p:sp>
          <p:nvSpPr>
            <p:cNvPr id="14" name="TextBox 13">
              <a:extLst>
                <a:ext uri="{FF2B5EF4-FFF2-40B4-BE49-F238E27FC236}">
                  <a16:creationId xmlns:a16="http://schemas.microsoft.com/office/drawing/2014/main" id="{35892D7F-241C-397A-5736-35C7D981B98B}"/>
                </a:ext>
              </a:extLst>
            </p:cNvPr>
            <p:cNvSpPr txBox="1"/>
            <p:nvPr/>
          </p:nvSpPr>
          <p:spPr>
            <a:xfrm>
              <a:off x="2371096" y="2134353"/>
              <a:ext cx="1172547" cy="830997"/>
            </a:xfrm>
            <a:prstGeom prst="rect">
              <a:avLst/>
            </a:prstGeom>
            <a:noFill/>
          </p:spPr>
          <p:txBody>
            <a:bodyPr wrap="square" lIns="0" rIns="0" rtlCol="0" anchor="b">
              <a:spAutoFit/>
            </a:bodyPr>
            <a:lstStyle/>
            <a:p>
              <a:pPr algn="ctr"/>
              <a:r>
                <a:rPr lang="en-US" sz="2400" b="1" noProof="1">
                  <a:solidFill>
                    <a:schemeClr val="accent4">
                      <a:lumMod val="50000"/>
                    </a:schemeClr>
                  </a:solidFill>
                </a:rPr>
                <a:t>End in Mind</a:t>
              </a:r>
            </a:p>
          </p:txBody>
        </p:sp>
      </p:grpSp>
      <p:grpSp>
        <p:nvGrpSpPr>
          <p:cNvPr id="40" name="Group 39">
            <a:extLst>
              <a:ext uri="{FF2B5EF4-FFF2-40B4-BE49-F238E27FC236}">
                <a16:creationId xmlns:a16="http://schemas.microsoft.com/office/drawing/2014/main" id="{0E6D4982-4568-3CA3-C5BE-710673124C31}"/>
              </a:ext>
            </a:extLst>
          </p:cNvPr>
          <p:cNvGrpSpPr/>
          <p:nvPr/>
        </p:nvGrpSpPr>
        <p:grpSpPr>
          <a:xfrm>
            <a:off x="2871970" y="2134353"/>
            <a:ext cx="1728363" cy="2691831"/>
            <a:chOff x="4041063" y="2134353"/>
            <a:chExt cx="1728363" cy="2691831"/>
          </a:xfrm>
        </p:grpSpPr>
        <p:sp>
          <p:nvSpPr>
            <p:cNvPr id="18" name="Shape">
              <a:extLst>
                <a:ext uri="{FF2B5EF4-FFF2-40B4-BE49-F238E27FC236}">
                  <a16:creationId xmlns:a16="http://schemas.microsoft.com/office/drawing/2014/main" id="{B2AF43BB-9F6C-36FF-F893-540E1D6C27DD}"/>
                </a:ext>
              </a:extLst>
            </p:cNvPr>
            <p:cNvSpPr/>
            <p:nvPr/>
          </p:nvSpPr>
          <p:spPr>
            <a:xfrm>
              <a:off x="4110750"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7382B94B-23C7-400D-FADD-4BE9FEFA2B5B}"/>
                </a:ext>
              </a:extLst>
            </p:cNvPr>
            <p:cNvSpPr/>
            <p:nvPr/>
          </p:nvSpPr>
          <p:spPr>
            <a:xfrm>
              <a:off x="4041063" y="3039502"/>
              <a:ext cx="1728363" cy="281002"/>
            </a:xfrm>
            <a:custGeom>
              <a:avLst/>
              <a:gdLst/>
              <a:ahLst/>
              <a:cxnLst>
                <a:cxn ang="0">
                  <a:pos x="wd2" y="hd2"/>
                </a:cxn>
                <a:cxn ang="5400000">
                  <a:pos x="wd2" y="hd2"/>
                </a:cxn>
                <a:cxn ang="10800000">
                  <a:pos x="wd2" y="hd2"/>
                </a:cxn>
                <a:cxn ang="16200000">
                  <a:pos x="wd2" y="hd2"/>
                </a:cxn>
              </a:cxnLst>
              <a:rect l="0" t="0" r="r" b="b"/>
              <a:pathLst>
                <a:path w="21570"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34"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0" name="TextBox 19">
              <a:extLst>
                <a:ext uri="{FF2B5EF4-FFF2-40B4-BE49-F238E27FC236}">
                  <a16:creationId xmlns:a16="http://schemas.microsoft.com/office/drawing/2014/main" id="{A96A3244-FF0C-6377-9B96-A6388396AD8F}"/>
                </a:ext>
              </a:extLst>
            </p:cNvPr>
            <p:cNvSpPr txBox="1"/>
            <p:nvPr/>
          </p:nvSpPr>
          <p:spPr>
            <a:xfrm>
              <a:off x="4539259" y="3407207"/>
              <a:ext cx="731971" cy="646331"/>
            </a:xfrm>
            <a:prstGeom prst="rect">
              <a:avLst/>
            </a:prstGeom>
            <a:noFill/>
          </p:spPr>
          <p:txBody>
            <a:bodyPr wrap="square" rtlCol="0" anchor="ctr">
              <a:spAutoFit/>
            </a:bodyPr>
            <a:lstStyle/>
            <a:p>
              <a:pPr algn="ctr"/>
              <a:r>
                <a:rPr lang="en-US" sz="3600" b="1" dirty="0"/>
                <a:t>02</a:t>
              </a:r>
            </a:p>
          </p:txBody>
        </p:sp>
        <p:sp>
          <p:nvSpPr>
            <p:cNvPr id="21" name="TextBox 20">
              <a:extLst>
                <a:ext uri="{FF2B5EF4-FFF2-40B4-BE49-F238E27FC236}">
                  <a16:creationId xmlns:a16="http://schemas.microsoft.com/office/drawing/2014/main" id="{76467C1E-6B32-0088-7A4C-1E7569A207E8}"/>
                </a:ext>
              </a:extLst>
            </p:cNvPr>
            <p:cNvSpPr txBox="1"/>
            <p:nvPr/>
          </p:nvSpPr>
          <p:spPr>
            <a:xfrm>
              <a:off x="4318971" y="2134353"/>
              <a:ext cx="1172547" cy="830997"/>
            </a:xfrm>
            <a:prstGeom prst="rect">
              <a:avLst/>
            </a:prstGeom>
            <a:noFill/>
          </p:spPr>
          <p:txBody>
            <a:bodyPr wrap="square" lIns="0" rIns="0" rtlCol="0" anchor="b">
              <a:spAutoFit/>
            </a:bodyPr>
            <a:lstStyle/>
            <a:p>
              <a:pPr algn="ctr"/>
              <a:r>
                <a:rPr lang="en-US" sz="2400" b="1" noProof="1">
                  <a:solidFill>
                    <a:schemeClr val="accent2">
                      <a:lumMod val="75000"/>
                    </a:schemeClr>
                  </a:solidFill>
                </a:rPr>
                <a:t>Current State</a:t>
              </a:r>
            </a:p>
          </p:txBody>
        </p:sp>
      </p:grpSp>
      <p:grpSp>
        <p:nvGrpSpPr>
          <p:cNvPr id="41" name="Group 40">
            <a:extLst>
              <a:ext uri="{FF2B5EF4-FFF2-40B4-BE49-F238E27FC236}">
                <a16:creationId xmlns:a16="http://schemas.microsoft.com/office/drawing/2014/main" id="{72DB3010-6278-62A7-E2D8-F6ECA9ED1902}"/>
              </a:ext>
            </a:extLst>
          </p:cNvPr>
          <p:cNvGrpSpPr/>
          <p:nvPr/>
        </p:nvGrpSpPr>
        <p:grpSpPr>
          <a:xfrm>
            <a:off x="4642633" y="2134353"/>
            <a:ext cx="1728369" cy="2691831"/>
            <a:chOff x="5988999" y="2134353"/>
            <a:chExt cx="1728369" cy="2691831"/>
          </a:xfrm>
        </p:grpSpPr>
        <p:sp>
          <p:nvSpPr>
            <p:cNvPr id="25" name="Shape">
              <a:extLst>
                <a:ext uri="{FF2B5EF4-FFF2-40B4-BE49-F238E27FC236}">
                  <a16:creationId xmlns:a16="http://schemas.microsoft.com/office/drawing/2014/main" id="{C2D68C40-AB26-332C-2E3B-FC38662DEE9B}"/>
                </a:ext>
              </a:extLst>
            </p:cNvPr>
            <p:cNvSpPr/>
            <p:nvPr/>
          </p:nvSpPr>
          <p:spPr>
            <a:xfrm>
              <a:off x="6058689"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6" name="Shape">
              <a:extLst>
                <a:ext uri="{FF2B5EF4-FFF2-40B4-BE49-F238E27FC236}">
                  <a16:creationId xmlns:a16="http://schemas.microsoft.com/office/drawing/2014/main" id="{8BD0432E-990B-6F5C-13A4-DCAC4E345F08}"/>
                </a:ext>
              </a:extLst>
            </p:cNvPr>
            <p:cNvSpPr/>
            <p:nvPr/>
          </p:nvSpPr>
          <p:spPr>
            <a:xfrm>
              <a:off x="5988999" y="3039502"/>
              <a:ext cx="1728369" cy="281002"/>
            </a:xfrm>
            <a:custGeom>
              <a:avLst/>
              <a:gdLst/>
              <a:ahLst/>
              <a:cxnLst>
                <a:cxn ang="0">
                  <a:pos x="wd2" y="hd2"/>
                </a:cxn>
                <a:cxn ang="5400000">
                  <a:pos x="wd2" y="hd2"/>
                </a:cxn>
                <a:cxn ang="10800000">
                  <a:pos x="wd2" y="hd2"/>
                </a:cxn>
                <a:cxn ang="16200000">
                  <a:pos x="wd2" y="hd2"/>
                </a:cxn>
              </a:cxnLst>
              <a:rect l="0" t="0" r="r" b="b"/>
              <a:pathLst>
                <a:path w="21571"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66"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7" name="TextBox 26">
              <a:extLst>
                <a:ext uri="{FF2B5EF4-FFF2-40B4-BE49-F238E27FC236}">
                  <a16:creationId xmlns:a16="http://schemas.microsoft.com/office/drawing/2014/main" id="{7FFCDC6E-0753-6433-B68F-C3475BE48193}"/>
                </a:ext>
              </a:extLst>
            </p:cNvPr>
            <p:cNvSpPr txBox="1"/>
            <p:nvPr/>
          </p:nvSpPr>
          <p:spPr>
            <a:xfrm>
              <a:off x="6487198" y="3407207"/>
              <a:ext cx="731971" cy="646331"/>
            </a:xfrm>
            <a:prstGeom prst="rect">
              <a:avLst/>
            </a:prstGeom>
            <a:noFill/>
          </p:spPr>
          <p:txBody>
            <a:bodyPr wrap="square" rtlCol="0" anchor="ctr">
              <a:spAutoFit/>
            </a:bodyPr>
            <a:lstStyle/>
            <a:p>
              <a:pPr algn="ctr"/>
              <a:r>
                <a:rPr lang="en-US" sz="3600" b="1" dirty="0">
                  <a:solidFill>
                    <a:schemeClr val="bg1"/>
                  </a:solidFill>
                </a:rPr>
                <a:t>03</a:t>
              </a:r>
            </a:p>
          </p:txBody>
        </p:sp>
        <p:sp>
          <p:nvSpPr>
            <p:cNvPr id="28" name="TextBox 27">
              <a:extLst>
                <a:ext uri="{FF2B5EF4-FFF2-40B4-BE49-F238E27FC236}">
                  <a16:creationId xmlns:a16="http://schemas.microsoft.com/office/drawing/2014/main" id="{34FAACDA-1260-CEC8-87F6-AEC396F93232}"/>
                </a:ext>
              </a:extLst>
            </p:cNvPr>
            <p:cNvSpPr txBox="1"/>
            <p:nvPr/>
          </p:nvSpPr>
          <p:spPr>
            <a:xfrm>
              <a:off x="6092838" y="2134353"/>
              <a:ext cx="1346619" cy="830997"/>
            </a:xfrm>
            <a:prstGeom prst="rect">
              <a:avLst/>
            </a:prstGeom>
            <a:noFill/>
          </p:spPr>
          <p:txBody>
            <a:bodyPr wrap="square" lIns="0" rIns="0" rtlCol="0" anchor="b">
              <a:spAutoFit/>
            </a:bodyPr>
            <a:lstStyle/>
            <a:p>
              <a:pPr algn="ctr"/>
              <a:r>
                <a:rPr lang="en-US" sz="2400" b="1" noProof="1">
                  <a:solidFill>
                    <a:schemeClr val="accent5"/>
                  </a:solidFill>
                </a:rPr>
                <a:t>Target Process</a:t>
              </a:r>
            </a:p>
          </p:txBody>
        </p:sp>
      </p:grpSp>
      <p:grpSp>
        <p:nvGrpSpPr>
          <p:cNvPr id="42" name="Group 41">
            <a:extLst>
              <a:ext uri="{FF2B5EF4-FFF2-40B4-BE49-F238E27FC236}">
                <a16:creationId xmlns:a16="http://schemas.microsoft.com/office/drawing/2014/main" id="{04BA7DEF-590C-04DB-67A1-7084D11C0CD2}"/>
              </a:ext>
            </a:extLst>
          </p:cNvPr>
          <p:cNvGrpSpPr/>
          <p:nvPr/>
        </p:nvGrpSpPr>
        <p:grpSpPr>
          <a:xfrm>
            <a:off x="6347839" y="2074067"/>
            <a:ext cx="1860699" cy="2752117"/>
            <a:chOff x="7852820" y="2074067"/>
            <a:chExt cx="1860699" cy="2752117"/>
          </a:xfrm>
        </p:grpSpPr>
        <p:sp>
          <p:nvSpPr>
            <p:cNvPr id="32" name="Shape">
              <a:extLst>
                <a:ext uri="{FF2B5EF4-FFF2-40B4-BE49-F238E27FC236}">
                  <a16:creationId xmlns:a16="http://schemas.microsoft.com/office/drawing/2014/main" id="{6CEBFC5A-6E55-C371-6B3F-3A26097F541C}"/>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Shape">
              <a:extLst>
                <a:ext uri="{FF2B5EF4-FFF2-40B4-BE49-F238E27FC236}">
                  <a16:creationId xmlns:a16="http://schemas.microsoft.com/office/drawing/2014/main" id="{E1D47D90-4583-930D-E11C-14354A15930D}"/>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4" name="TextBox 33">
              <a:extLst>
                <a:ext uri="{FF2B5EF4-FFF2-40B4-BE49-F238E27FC236}">
                  <a16:creationId xmlns:a16="http://schemas.microsoft.com/office/drawing/2014/main" id="{52A3D444-2296-7B65-CA5B-5AF39C117FEE}"/>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04</a:t>
              </a:r>
            </a:p>
          </p:txBody>
        </p:sp>
        <p:sp>
          <p:nvSpPr>
            <p:cNvPr id="35" name="TextBox 34">
              <a:extLst>
                <a:ext uri="{FF2B5EF4-FFF2-40B4-BE49-F238E27FC236}">
                  <a16:creationId xmlns:a16="http://schemas.microsoft.com/office/drawing/2014/main" id="{6C165CA8-42E6-12C3-321A-5CDCACB54D91}"/>
                </a:ext>
              </a:extLst>
            </p:cNvPr>
            <p:cNvSpPr txBox="1"/>
            <p:nvPr/>
          </p:nvSpPr>
          <p:spPr>
            <a:xfrm>
              <a:off x="7852820" y="2074067"/>
              <a:ext cx="1860699" cy="830997"/>
            </a:xfrm>
            <a:prstGeom prst="rect">
              <a:avLst/>
            </a:prstGeom>
            <a:noFill/>
          </p:spPr>
          <p:txBody>
            <a:bodyPr wrap="square" lIns="0" rIns="0" rtlCol="0" anchor="b">
              <a:spAutoFit/>
            </a:bodyPr>
            <a:lstStyle/>
            <a:p>
              <a:pPr algn="ctr"/>
              <a:r>
                <a:rPr lang="en-US" sz="2400" b="1" noProof="1">
                  <a:solidFill>
                    <a:schemeClr val="accent3">
                      <a:lumMod val="75000"/>
                    </a:schemeClr>
                  </a:solidFill>
                </a:rPr>
                <a:t>Right Architecture</a:t>
              </a:r>
            </a:p>
          </p:txBody>
        </p:sp>
      </p:grpSp>
      <p:grpSp>
        <p:nvGrpSpPr>
          <p:cNvPr id="43" name="Group 42">
            <a:extLst>
              <a:ext uri="{FF2B5EF4-FFF2-40B4-BE49-F238E27FC236}">
                <a16:creationId xmlns:a16="http://schemas.microsoft.com/office/drawing/2014/main" id="{772313E7-B47F-A0FA-8FE9-30904EAC9EF6}"/>
              </a:ext>
            </a:extLst>
          </p:cNvPr>
          <p:cNvGrpSpPr/>
          <p:nvPr/>
        </p:nvGrpSpPr>
        <p:grpSpPr>
          <a:xfrm>
            <a:off x="8214505" y="2085012"/>
            <a:ext cx="1896143" cy="2741172"/>
            <a:chOff x="7936942" y="2085012"/>
            <a:chExt cx="1896143" cy="2741172"/>
          </a:xfrm>
        </p:grpSpPr>
        <p:sp>
          <p:nvSpPr>
            <p:cNvPr id="44" name="Shape">
              <a:extLst>
                <a:ext uri="{FF2B5EF4-FFF2-40B4-BE49-F238E27FC236}">
                  <a16:creationId xmlns:a16="http://schemas.microsoft.com/office/drawing/2014/main" id="{3456FD2D-DABC-A7B9-F265-826D862A45F4}"/>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solidFill>
                  <a:schemeClr val="accent3">
                    <a:lumMod val="75000"/>
                  </a:schemeClr>
                </a:solidFill>
              </a:endParaRPr>
            </a:p>
          </p:txBody>
        </p:sp>
        <p:sp>
          <p:nvSpPr>
            <p:cNvPr id="45" name="Shape">
              <a:extLst>
                <a:ext uri="{FF2B5EF4-FFF2-40B4-BE49-F238E27FC236}">
                  <a16:creationId xmlns:a16="http://schemas.microsoft.com/office/drawing/2014/main" id="{1E5F3A83-A942-A0D9-0618-ED19CC7F9543}"/>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6" name="TextBox 45">
              <a:extLst>
                <a:ext uri="{FF2B5EF4-FFF2-40B4-BE49-F238E27FC236}">
                  <a16:creationId xmlns:a16="http://schemas.microsoft.com/office/drawing/2014/main" id="{FC682BCD-CCAA-8882-A2DE-8B54A07E1C2C}"/>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05</a:t>
              </a:r>
            </a:p>
          </p:txBody>
        </p:sp>
        <p:sp>
          <p:nvSpPr>
            <p:cNvPr id="47" name="TextBox 46">
              <a:extLst>
                <a:ext uri="{FF2B5EF4-FFF2-40B4-BE49-F238E27FC236}">
                  <a16:creationId xmlns:a16="http://schemas.microsoft.com/office/drawing/2014/main" id="{53E43397-9C4B-2C5A-2C1F-6027D24656DB}"/>
                </a:ext>
              </a:extLst>
            </p:cNvPr>
            <p:cNvSpPr txBox="1"/>
            <p:nvPr/>
          </p:nvSpPr>
          <p:spPr>
            <a:xfrm>
              <a:off x="7972386" y="2085012"/>
              <a:ext cx="1860699" cy="830997"/>
            </a:xfrm>
            <a:prstGeom prst="rect">
              <a:avLst/>
            </a:prstGeom>
            <a:solidFill>
              <a:schemeClr val="bg1"/>
            </a:solidFill>
          </p:spPr>
          <p:txBody>
            <a:bodyPr wrap="square" lIns="0" rIns="0" rtlCol="0" anchor="b">
              <a:spAutoFit/>
            </a:bodyPr>
            <a:lstStyle/>
            <a:p>
              <a:pPr algn="ctr"/>
              <a:r>
                <a:rPr lang="en-US" sz="2400" b="1" noProof="1">
                  <a:solidFill>
                    <a:schemeClr val="accent2">
                      <a:lumMod val="75000"/>
                      <a:lumOff val="25000"/>
                    </a:schemeClr>
                  </a:solidFill>
                </a:rPr>
                <a:t>Build in Human-AI</a:t>
              </a:r>
            </a:p>
          </p:txBody>
        </p:sp>
      </p:grpSp>
    </p:spTree>
    <p:extLst>
      <p:ext uri="{BB962C8B-B14F-4D97-AF65-F5344CB8AC3E}">
        <p14:creationId xmlns:p14="http://schemas.microsoft.com/office/powerpoint/2010/main" val="22266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circle(in)">
                                      <p:cBhvr>
                                        <p:cTn id="17" dur="2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circle(in)">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ircle(in)">
                                      <p:cBhvr>
                                        <p:cTn id="2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esentationGO">
  <a:themeElements>
    <a:clrScheme name="PGO - Picture Frame Deck">
      <a:dk1>
        <a:srgbClr val="000000"/>
      </a:dk1>
      <a:lt1>
        <a:srgbClr val="FFFFFF"/>
      </a:lt1>
      <a:dk2>
        <a:srgbClr val="000000"/>
      </a:dk2>
      <a:lt2>
        <a:srgbClr val="F8F8F8"/>
      </a:lt2>
      <a:accent1>
        <a:srgbClr val="2E8781"/>
      </a:accent1>
      <a:accent2>
        <a:srgbClr val="F0E4AE"/>
      </a:accent2>
      <a:accent3>
        <a:srgbClr val="D59846"/>
      </a:accent3>
      <a:accent4>
        <a:srgbClr val="173C44"/>
      </a:accent4>
      <a:accent5>
        <a:srgbClr val="54735D"/>
      </a:accent5>
      <a:accent6>
        <a:srgbClr val="9C5A3B"/>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504_T_PGO_Picture-Frame-Deck.pptx" id="{75157105-2113-4824-93FB-B2D1BA2706D0}" vid="{EAD4E91D-93A4-42CD-ACAF-62433497BB08}"/>
    </a:ext>
  </a:extLst>
</a:theme>
</file>

<file path=ppt/theme/theme4.xml><?xml version="1.0" encoding="utf-8"?>
<a:theme xmlns:a="http://schemas.openxmlformats.org/drawingml/2006/main" name="1_PresentationGO">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509_T_PGO_Inside-the-Box.pptx" id="{9AD4A799-0074-470C-AFFD-34FCAD51F954}" vid="{33176EE3-5327-4534-9F97-57A2E7DDEDFE}"/>
    </a:ext>
  </a:extLst>
</a:theme>
</file>

<file path=ppt/theme/theme5.xml><?xml version="1.0" encoding="utf-8"?>
<a:theme xmlns:a="http://schemas.openxmlformats.org/drawingml/2006/main" name="6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A964CF61C5404C9C03C8DD1A1C2C51" ma:contentTypeVersion="9" ma:contentTypeDescription="Create a new document." ma:contentTypeScope="" ma:versionID="42bbfd673c6aa96c82a09dd0c201aba5">
  <xsd:schema xmlns:xsd="http://www.w3.org/2001/XMLSchema" xmlns:xs="http://www.w3.org/2001/XMLSchema" xmlns:p="http://schemas.microsoft.com/office/2006/metadata/properties" xmlns:ns2="f8b29536-11fa-42f0-a0f6-3983029b614c" targetNamespace="http://schemas.microsoft.com/office/2006/metadata/properties" ma:root="true" ma:fieldsID="db9487e670d955200506670954127f70" ns2:_="">
    <xsd:import namespace="f8b29536-11fa-42f0-a0f6-3983029b61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9536-11fa-42f0-a0f6-3983029b6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4DEE73-0F32-43A3-B064-D3A646EB6AF9}">
  <ds:schemaRefs>
    <ds:schemaRef ds:uri="http://www.w3.org/XML/1998/namespace"/>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f8b29536-11fa-42f0-a0f6-3983029b614c"/>
  </ds:schemaRefs>
</ds:datastoreItem>
</file>

<file path=customXml/itemProps2.xml><?xml version="1.0" encoding="utf-8"?>
<ds:datastoreItem xmlns:ds="http://schemas.openxmlformats.org/officeDocument/2006/customXml" ds:itemID="{0396A0F1-DBA3-4D36-B178-621D65D56F31}">
  <ds:schemaRefs>
    <ds:schemaRef ds:uri="http://schemas.microsoft.com/sharepoint/v3/contenttype/forms"/>
  </ds:schemaRefs>
</ds:datastoreItem>
</file>

<file path=customXml/itemProps3.xml><?xml version="1.0" encoding="utf-8"?>
<ds:datastoreItem xmlns:ds="http://schemas.openxmlformats.org/officeDocument/2006/customXml" ds:itemID="{041AA152-03A3-49DF-9A03-6B0E9A153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b29536-11fa-42f0-a0f6-3983029b6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24715</TotalTime>
  <Words>10190</Words>
  <Application>Microsoft Office PowerPoint</Application>
  <PresentationFormat>Widescreen</PresentationFormat>
  <Paragraphs>1225</Paragraphs>
  <Slides>122</Slides>
  <Notes>43</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122</vt:i4>
      </vt:variant>
    </vt:vector>
  </HeadingPairs>
  <TitlesOfParts>
    <vt:vector size="142" baseType="lpstr">
      <vt:lpstr>Aptos</vt:lpstr>
      <vt:lpstr>Arial</vt:lpstr>
      <vt:lpstr>Calibri</vt:lpstr>
      <vt:lpstr>Courier New</vt:lpstr>
      <vt:lpstr>Graphik</vt:lpstr>
      <vt:lpstr>Graphik Light</vt:lpstr>
      <vt:lpstr>Graphik Medium</vt:lpstr>
      <vt:lpstr>Graphik-Light</vt:lpstr>
      <vt:lpstr>Graphik-Medium</vt:lpstr>
      <vt:lpstr>Helvetica Neue</vt:lpstr>
      <vt:lpstr>Roboto</vt:lpstr>
      <vt:lpstr>Trebuchet MS</vt:lpstr>
      <vt:lpstr>Wingdings</vt:lpstr>
      <vt:lpstr>5_Use this_Citizens_Corp_rev</vt:lpstr>
      <vt:lpstr>7_Use this_Citizens_Corp_rev</vt:lpstr>
      <vt:lpstr>PresentationGO</vt:lpstr>
      <vt:lpstr>1_PresentationGO</vt:lpstr>
      <vt:lpstr>6_Use this_Citizens_Corp_rev</vt:lpstr>
      <vt:lpstr>8_Use this_Citizens_Corp_rev</vt:lpstr>
      <vt:lpstr>think-cell Slide</vt:lpstr>
      <vt:lpstr>PowerPoint Presentation</vt:lpstr>
      <vt:lpstr>PowerPoint Presentation</vt:lpstr>
      <vt:lpstr>Expectations for Attendees</vt:lpstr>
      <vt:lpstr>Goals and Approach of AI Academy Program</vt:lpstr>
      <vt:lpstr>Academy Structure: Week 2</vt:lpstr>
      <vt:lpstr>PowerPoint Presentation</vt:lpstr>
      <vt:lpstr>You’re Agentic Learning Journey</vt:lpstr>
      <vt:lpstr>PowerPoint Presentation</vt:lpstr>
      <vt:lpstr>House Keeping Rules and Guidelines</vt:lpstr>
      <vt:lpstr>Check in on the Chat-ter</vt:lpstr>
      <vt:lpstr>PowerPoint Presentation</vt:lpstr>
      <vt:lpstr>PowerPoint Presentation</vt:lpstr>
      <vt:lpstr>Agenda and Learning Objectives</vt:lpstr>
      <vt:lpstr>PowerPoint Presentation</vt:lpstr>
      <vt:lpstr>Memory: Building AI That Learns</vt:lpstr>
      <vt:lpstr>Memory as a Foundation of Intelligence</vt:lpstr>
      <vt:lpstr>Types of Memory</vt:lpstr>
      <vt:lpstr>Reconstruction, not Recording</vt:lpstr>
      <vt:lpstr>Turbo Exercise: The Surprising Reality of AI Memory</vt:lpstr>
      <vt:lpstr>The Three Main Goals of AI Agent Memory</vt:lpstr>
      <vt:lpstr>Check in on the Chat-ter</vt:lpstr>
      <vt:lpstr>PowerPoint Presentation</vt:lpstr>
      <vt:lpstr>The Three Layers of AI Agent Memory</vt:lpstr>
      <vt:lpstr>How These Layers Work Together</vt:lpstr>
      <vt:lpstr>Knowledge Check</vt:lpstr>
      <vt:lpstr>PowerPoint Presentation</vt:lpstr>
      <vt:lpstr>The Dance of Short-Term Memory</vt:lpstr>
      <vt:lpstr>The Challenge of the Present Memory</vt:lpstr>
      <vt:lpstr>The Context Window: AI Working Memory</vt:lpstr>
      <vt:lpstr>Attention Mechanisms</vt:lpstr>
      <vt:lpstr>Token Management</vt:lpstr>
      <vt:lpstr>Token Management – With Landmark Event</vt:lpstr>
      <vt:lpstr>Token Management – With Other Landmark Events</vt:lpstr>
      <vt:lpstr>Check in on the Chat-ter</vt:lpstr>
      <vt:lpstr>Real-World Impact of Short-Term Memory</vt:lpstr>
      <vt:lpstr>Real-World Impact of Short-Term Memory</vt:lpstr>
      <vt:lpstr>Championing Short-Term Memory: A client story</vt:lpstr>
      <vt:lpstr>Guiding Short-Term Memory for Better Outcomes</vt:lpstr>
      <vt:lpstr>The Ideal Partnership</vt:lpstr>
      <vt:lpstr>Looking Ahead: The Future of Short-Term Memory</vt:lpstr>
      <vt:lpstr>PowerPoint Presentation</vt:lpstr>
      <vt:lpstr>The Power of Long-Term Memory: From Tools to Partners</vt:lpstr>
      <vt:lpstr>Why Long-Term Memory Matters for Business Processes</vt:lpstr>
      <vt:lpstr>Why Long-Term Memory Matters for Business Processes</vt:lpstr>
      <vt:lpstr>Why Long-Term Memory Matters for Business Processes</vt:lpstr>
      <vt:lpstr>The Power of LTM for Businesses</vt:lpstr>
      <vt:lpstr>Where Current LLMs Fall Short</vt:lpstr>
      <vt:lpstr>Understanding the Memory Landscape</vt:lpstr>
      <vt:lpstr>The Perfect Memory Footprint </vt:lpstr>
      <vt:lpstr>Designing and Implementing Long-Term Memory</vt:lpstr>
      <vt:lpstr>Step 1: Select a Framework</vt:lpstr>
      <vt:lpstr>Step 2: Define Memory Requirements</vt:lpstr>
      <vt:lpstr>Step 3: Build Retrieval Mechanisms</vt:lpstr>
      <vt:lpstr>Step 4: Implement Memory Consolidation</vt:lpstr>
      <vt:lpstr>Step 5: Integrate Memory with Agent Reasoning</vt:lpstr>
      <vt:lpstr>Check in on the Chat-ter</vt:lpstr>
      <vt:lpstr>The Near Future: Key Innovations</vt:lpstr>
      <vt:lpstr>PowerPoint Presentation</vt:lpstr>
      <vt:lpstr>Adaptation &amp; Learning Via Feedback Loops</vt:lpstr>
      <vt:lpstr>AI Agents and the Rise of their Autonomy.</vt:lpstr>
      <vt:lpstr>The Magic of Feedback Loops</vt:lpstr>
      <vt:lpstr>How Do the Feedback Loops work?</vt:lpstr>
      <vt:lpstr>Case Study: Manufacturing Success</vt:lpstr>
      <vt:lpstr>Maximizing Feedback</vt:lpstr>
      <vt:lpstr>Check in on the Chat-ter</vt:lpstr>
      <vt:lpstr>Feedback with Human Oversight</vt:lpstr>
      <vt:lpstr>Evolutions Ahead</vt:lpstr>
      <vt:lpstr>PowerPoint Presentation</vt:lpstr>
      <vt:lpstr>Leading Teams to Use Agent’s Memory the Right Way</vt:lpstr>
      <vt:lpstr>Leading Teams to Use Agent’s Memory the Right Way</vt:lpstr>
      <vt:lpstr>Leading Teams to Use Agent’s Memory the Right Way</vt:lpstr>
      <vt:lpstr>Check in on the Chat-ter</vt:lpstr>
      <vt:lpstr>Recommendations For Technical Implementations</vt:lpstr>
      <vt:lpstr>Data Management as the Foundation of Success</vt:lpstr>
      <vt:lpstr>The Memory Revolution Has Just Started</vt:lpstr>
      <vt:lpstr>PowerPoint Presentation</vt:lpstr>
      <vt:lpstr>PowerPoint Presentation</vt:lpstr>
      <vt:lpstr>You’re Agentic Learning Journey</vt:lpstr>
      <vt:lpstr>PowerPoint Presentation</vt:lpstr>
      <vt:lpstr>Agenda and Learning Objectives</vt:lpstr>
      <vt:lpstr>The Ideal Workflow</vt:lpstr>
      <vt:lpstr>The Catch</vt:lpstr>
      <vt:lpstr>PowerPoint Presentation</vt:lpstr>
      <vt:lpstr>Finding the Right Agentic Opportunities </vt:lpstr>
      <vt:lpstr>When Not to Use Agents</vt:lpstr>
      <vt:lpstr>Knowledge Check</vt:lpstr>
      <vt:lpstr>The Three Circles of Agentic Opportunity</vt:lpstr>
      <vt:lpstr>Implementation Reality Check</vt:lpstr>
      <vt:lpstr>Check in on the Chat-ter</vt:lpstr>
      <vt:lpstr>Practical Exercise: Finding Your Own Opportunities</vt:lpstr>
      <vt:lpstr>The Agentic AI Prioritization Metric</vt:lpstr>
      <vt:lpstr>PowerPoint Presentation</vt:lpstr>
      <vt:lpstr>Defining AI Agents’ Roles and Capabilities</vt:lpstr>
      <vt:lpstr>The Decision Framework</vt:lpstr>
      <vt:lpstr>The Decision Framework</vt:lpstr>
      <vt:lpstr>Check in on the Chat-ter</vt:lpstr>
      <vt:lpstr>Mapping Characteristics to Agent Levels</vt:lpstr>
      <vt:lpstr>PowerPoint Presentation</vt:lpstr>
      <vt:lpstr>Designing AI Agents</vt:lpstr>
      <vt:lpstr>Design Principle 1: Start with the End in Mind</vt:lpstr>
      <vt:lpstr>Design Principle 2: Understand Your Current State</vt:lpstr>
      <vt:lpstr>Design Principle 3: Design Your Target Process</vt:lpstr>
      <vt:lpstr>Design Principle 4: Choose the right Architecture</vt:lpstr>
      <vt:lpstr>Design Principle 4: Choose the right Architecture</vt:lpstr>
      <vt:lpstr>Key Principles That Guide our Agents</vt:lpstr>
      <vt:lpstr>Build in Human-AI Collaboration</vt:lpstr>
      <vt:lpstr>Choosing the Right AI Agent Platform</vt:lpstr>
      <vt:lpstr>Check in on the Chat-ter</vt:lpstr>
      <vt:lpstr>The A.G.E.N.T Framework</vt:lpstr>
      <vt:lpstr>A - Agent Identity</vt:lpstr>
      <vt:lpstr>Purpose, Role, and Scope</vt:lpstr>
      <vt:lpstr>G – Gear and Brain</vt:lpstr>
      <vt:lpstr>E – Execution &amp; Workflow</vt:lpstr>
      <vt:lpstr>E – …And Error Handling</vt:lpstr>
      <vt:lpstr>N - Navigation and Rules</vt:lpstr>
      <vt:lpstr>More Than A Black Box</vt:lpstr>
      <vt:lpstr>Testing &amp; Trust: The Unpredictable Real World, Feedback, and Refinement</vt:lpstr>
      <vt:lpstr>The Progressive Trust Model</vt:lpstr>
      <vt:lpstr>Knowledge Check</vt:lpstr>
      <vt:lpstr>Planning for Scale</vt:lpstr>
      <vt:lpstr>Summary of A.G.E.N.T Framework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Jesse, Kevin</dc:creator>
  <cp:lastModifiedBy>Kemper, Jason</cp:lastModifiedBy>
  <cp:revision>2</cp:revision>
  <dcterms:created xsi:type="dcterms:W3CDTF">2025-08-25T14:14:12Z</dcterms:created>
  <dcterms:modified xsi:type="dcterms:W3CDTF">2026-05-07T15:45:19Z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0x010100E0A964CF61C5404C9C03C8DD1A1C2C51</vt:lpwstr>
  </property>
</Properties>
</file>